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61" r:id="rId6"/>
    <p:sldId id="262" r:id="rId7"/>
    <p:sldId id="263" r:id="rId8"/>
    <p:sldId id="264" r:id="rId9"/>
    <p:sldId id="266" r:id="rId10"/>
    <p:sldId id="265" r:id="rId11"/>
    <p:sldId id="268" r:id="rId12"/>
    <p:sldId id="269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5" d="100"/>
          <a:sy n="55" d="100"/>
        </p:scale>
        <p:origin x="1096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99E0D1-0D6F-EC48-8B6E-B5D44892B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2BDC618-8F8E-7FB7-EAC0-5D132B7711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523E71-A7CB-5C91-5AB7-538E45DE9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931B-129C-47DD-83D9-1F880D32CE95}" type="datetimeFigureOut">
              <a:rPr lang="fi-FI" smtClean="0"/>
              <a:t>10.1.2024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09B26CF-BC2A-4F4B-1170-2C6015D5F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74DBB36-5698-93D5-5E2A-8B1C1AB18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1986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68F9C8-020C-9281-FFD8-02CC6835E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A0D3865-AA6A-D1A7-3D2D-7EEF559E3C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7D7702D-1E61-3943-6814-0598D00D9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931B-129C-47DD-83D9-1F880D32CE95}" type="datetimeFigureOut">
              <a:rPr lang="fi-FI" smtClean="0"/>
              <a:t>10.1.2024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55D76BA-1DBC-E6B7-CA08-5C6410F64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92769B0-8865-9C11-A276-3D08461F0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1406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3978F32-12E8-BD6E-7542-8301894B4B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82AF4DC-C35C-D19E-8C08-9E153BE9E9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74A696E-7C58-CD67-FF29-A9C8B4EC3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931B-129C-47DD-83D9-1F880D32CE95}" type="datetimeFigureOut">
              <a:rPr lang="fi-FI" smtClean="0"/>
              <a:t>10.1.2024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D7A18E8-3836-9E77-41D1-E9F4F1B81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6D627F-67DA-743A-4DDC-DF206B78D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5114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8EDDEC-411C-61C9-6403-D5919DE9A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5EDCE26-E0B1-A437-1B9F-65068E70A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59199B2-1B0D-4E26-E380-BFE43D7B8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931B-129C-47DD-83D9-1F880D32CE95}" type="datetimeFigureOut">
              <a:rPr lang="fi-FI" smtClean="0"/>
              <a:t>10.1.2024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69DC4F-3549-3BA4-0D2D-41F4EEE09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C864C0F-4B21-DDAB-4864-F6EED1CC8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1505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41C8C1-6B50-8EB1-135F-AC06F5448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41FFC3D-24E0-5232-8E55-F5B5611E2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268F4C8-BED6-3444-1C61-64A591B96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931B-129C-47DD-83D9-1F880D32CE95}" type="datetimeFigureOut">
              <a:rPr lang="fi-FI" smtClean="0"/>
              <a:t>10.1.2024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2D384FF-FF40-202E-9A91-5D57ED8FA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51AD40D-F091-9805-B663-1C2F4B38F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5189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3E0CD7-9285-288D-56BF-0B4C557C2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F33A8B-2599-B207-9F31-D3EBCFC473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BF29CA3-9136-361D-CF6D-B98D63D01D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EE17E57-E5B2-4A00-4434-DAB0F59B9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931B-129C-47DD-83D9-1F880D32CE95}" type="datetimeFigureOut">
              <a:rPr lang="fi-FI" smtClean="0"/>
              <a:t>10.1.2024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F65D138-6F4A-2F16-41E6-F83BF234B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9F24392-CA9B-7B9C-815E-396584A56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6019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BF64F2-889F-9F50-4887-445541A8D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265FA79-5CAF-2523-250B-404EB19C7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5D23ED7-0387-215F-680F-6B5019DE8F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3030D79-5D56-47F2-EFF6-0F97CB220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67E3DA5-594F-57E0-3538-C849D25446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B06244D-820F-487F-DC07-549326FCF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931B-129C-47DD-83D9-1F880D32CE95}" type="datetimeFigureOut">
              <a:rPr lang="fi-FI" smtClean="0"/>
              <a:t>10.1.2024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23685AE-FCCF-2E24-C198-8CE158E58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FAFE5CD-FABB-473F-7D2D-3BEE9789F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057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F9C489-7222-21C5-1B24-9CAD203A6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7E1AD4F-09AB-B99D-0232-8BA085915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931B-129C-47DD-83D9-1F880D32CE95}" type="datetimeFigureOut">
              <a:rPr lang="fi-FI" smtClean="0"/>
              <a:t>10.1.2024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C66EABC-C9CF-E159-19A6-AC389F308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F611A1A-252B-9CE8-3DA1-807160876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6117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B0AF436-96D7-EFAB-C24E-369A6B33A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931B-129C-47DD-83D9-1F880D32CE95}" type="datetimeFigureOut">
              <a:rPr lang="fi-FI" smtClean="0"/>
              <a:t>10.1.2024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9BEB300-AE60-2391-8D03-860C598BC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1FAFE7F-1EAD-1E93-15B1-E08F53BD6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2375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618BA8-CCCD-F41D-2822-4C11A9C8D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AB4285-5EDE-9866-161A-761A86855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0D1ACEC-E440-BFD8-D360-FC5A57EAC2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09ADF5C-322A-5489-95F0-F03950C6B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931B-129C-47DD-83D9-1F880D32CE95}" type="datetimeFigureOut">
              <a:rPr lang="fi-FI" smtClean="0"/>
              <a:t>10.1.2024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F3281D1-4B00-FD8D-CB58-4688194D1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0324F62-1E40-7ADC-726F-1CB9F8AA6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2543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5DB89E-AA8E-E53C-00B3-508AA02A7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CF1636C-399D-D6F5-BEC3-14D48E457B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8268DD1-F683-4301-2FC6-AED7940B3D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EDFAE98-03A4-3F68-1F91-400776D1A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2931B-129C-47DD-83D9-1F880D32CE95}" type="datetimeFigureOut">
              <a:rPr lang="fi-FI" smtClean="0"/>
              <a:t>10.1.2024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D0A20B8-DABF-1D63-738D-C5CDCBB37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37E14F6-D6CB-0E84-74E1-F18266DA8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868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932A1E8-A87D-5B3E-74E1-9F19C0BA0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8BFD2A3-795E-9D66-779E-459358772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4D7E864-B4AB-F95A-C8CA-522627BE45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82931B-129C-47DD-83D9-1F880D32CE95}" type="datetimeFigureOut">
              <a:rPr lang="fi-FI" smtClean="0"/>
              <a:t>10.1.2024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B5B1708-ECDD-71D3-46B8-260C13CBDC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9DCF195-15A0-87E0-EC75-1642BC3851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8B5E42-0C6B-4CC5-817C-53EA18A412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2919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89ED1AA-8684-4D37-B208-8777E1A77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Graphic 33">
            <a:extLst>
              <a:ext uri="{FF2B5EF4-FFF2-40B4-BE49-F238E27FC236}">
                <a16:creationId xmlns:a16="http://schemas.microsoft.com/office/drawing/2014/main" id="{4180E01B-B1F4-437C-807D-1C930718E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0784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B86D4F6-F41E-48DB-0FAB-E303F08360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8716" y="955309"/>
            <a:ext cx="7074568" cy="2898975"/>
          </a:xfrm>
        </p:spPr>
        <p:txBody>
          <a:bodyPr>
            <a:normAutofit/>
          </a:bodyPr>
          <a:lstStyle/>
          <a:p>
            <a:r>
              <a:rPr lang="fi-FI" sz="6600">
                <a:solidFill>
                  <a:srgbClr val="FFFFFF"/>
                </a:solidFill>
              </a:rPr>
              <a:t>MAA9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E7F1F1-C4BC-9C0F-F66D-B584A058B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4916" y="4533813"/>
            <a:ext cx="6930189" cy="9384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12.1.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41F77738-2AF0-4750-A0C7-F97C2C175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17349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52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E3E95EE-BC85-5307-4B67-F67DE283A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5400" dirty="0">
                <a:solidFill>
                  <a:srgbClr val="FFFFFF"/>
                </a:solidFill>
              </a:rPr>
              <a:t>Esimerkki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7553FC-9F58-2AB1-459E-DEC45642F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fi-FI" dirty="0"/>
              <a:t>Käydään yhdessä läpi aritmeettisen summan todistus kirjasta.</a:t>
            </a:r>
          </a:p>
          <a:p>
            <a:r>
              <a:rPr lang="fi-FI" dirty="0"/>
              <a:t>Käydään yhdessä läpi esimerkit 2 ja 3 kirjasta.</a:t>
            </a:r>
          </a:p>
        </p:txBody>
      </p:sp>
    </p:spTree>
    <p:extLst>
      <p:ext uri="{BB962C8B-B14F-4D97-AF65-F5344CB8AC3E}">
        <p14:creationId xmlns:p14="http://schemas.microsoft.com/office/powerpoint/2010/main" val="3914794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E3E95EE-BC85-5307-4B67-F67DE283A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5400" dirty="0">
                <a:solidFill>
                  <a:srgbClr val="FFFFFF"/>
                </a:solidFill>
              </a:rPr>
              <a:t>Tehtäviä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7553FC-9F58-2AB1-459E-DEC45642F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fi-FI" sz="3600" dirty="0"/>
              <a:t>Perusteita pohjalle: 4.1, 4.3, 4.4, 4.5</a:t>
            </a:r>
          </a:p>
          <a:p>
            <a:r>
              <a:rPr lang="fi-FI" sz="3600" dirty="0"/>
              <a:t>Syventäviä tehtäviä: 4.7, 4.12, 4.14, 4.10, 4.15</a:t>
            </a:r>
          </a:p>
          <a:p>
            <a:r>
              <a:rPr lang="fi-FI" sz="3600" dirty="0"/>
              <a:t>Haasteita haluavalle: 4.18, 4.20</a:t>
            </a:r>
          </a:p>
        </p:txBody>
      </p:sp>
    </p:spTree>
    <p:extLst>
      <p:ext uri="{BB962C8B-B14F-4D97-AF65-F5344CB8AC3E}">
        <p14:creationId xmlns:p14="http://schemas.microsoft.com/office/powerpoint/2010/main" val="208478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E3E95EE-BC85-5307-4B67-F67DE283A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5400" dirty="0">
                <a:solidFill>
                  <a:srgbClr val="FFFFFF"/>
                </a:solidFill>
              </a:rPr>
              <a:t>Läksyt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7553FC-9F58-2AB1-459E-DEC45642F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fi-FI" sz="3600" dirty="0"/>
              <a:t>4.8</a:t>
            </a:r>
          </a:p>
          <a:p>
            <a:r>
              <a:rPr lang="fi-FI" sz="3600" dirty="0"/>
              <a:t>4.13</a:t>
            </a:r>
          </a:p>
          <a:p>
            <a:r>
              <a:rPr lang="fi-FI" sz="3600" dirty="0"/>
              <a:t>4.14</a:t>
            </a:r>
          </a:p>
          <a:p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476933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F67BFC-0EBE-B049-7040-2B80A91EF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Aikataulu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F08347-BFEA-07F2-FAE3-1FC1C9E3B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Tunnin aloitus ja läksyjen läpikäynti (10 min)</a:t>
            </a:r>
          </a:p>
          <a:p>
            <a:r>
              <a:rPr lang="fi-FI" dirty="0"/>
              <a:t>Teorian ja esimerkkien läpikäyminen (25-35 min)</a:t>
            </a:r>
          </a:p>
          <a:p>
            <a:r>
              <a:rPr lang="fi-FI" dirty="0"/>
              <a:t>Tehtävien tekoa (30-40 min)</a:t>
            </a:r>
          </a:p>
        </p:txBody>
      </p:sp>
    </p:spTree>
    <p:extLst>
      <p:ext uri="{BB962C8B-B14F-4D97-AF65-F5344CB8AC3E}">
        <p14:creationId xmlns:p14="http://schemas.microsoft.com/office/powerpoint/2010/main" val="2539813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0642EC-6B0B-5FA5-3CA8-D0ECD8188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Aritmeettinen jono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7FBBFC1-97EB-8DF5-0AAA-57E2B00C93C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</p:spPr>
            <p:txBody>
              <a:bodyPr/>
              <a:lstStyle/>
              <a:p>
                <a:r>
                  <a:rPr lang="fi-FI" b="1" dirty="0"/>
                  <a:t>Aritmeettinen jono </a:t>
                </a:r>
                <a:r>
                  <a:rPr lang="fi-FI" dirty="0"/>
                  <a:t>on lukujono, jossa seuraava jäsen saadaan lisäämällä edelliseen jäseneen aina sama luku.</a:t>
                </a:r>
              </a:p>
              <a:p>
                <a:pPr marL="0" indent="0">
                  <a:buNone/>
                </a:pPr>
                <a:endParaRPr lang="fi-FI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fi-FI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,   </m:t>
                      </m:r>
                      <m:sSub>
                        <m:sSub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,   </m:t>
                      </m:r>
                      <m:sSub>
                        <m:sSub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,   </m:t>
                      </m:r>
                      <m:sSub>
                        <m:sSub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,…</m:t>
                      </m:r>
                    </m:oMath>
                  </m:oMathPara>
                </a14:m>
                <a:endParaRPr lang="fi-FI" dirty="0"/>
              </a:p>
              <a:p>
                <a:pPr marL="0" indent="0">
                  <a:buNone/>
                </a:pPr>
                <a:endParaRPr lang="fi-FI" dirty="0"/>
              </a:p>
              <a:p>
                <a:pPr/>
                <a:r>
                  <a:rPr lang="fi-FI" dirty="0"/>
                  <a:t>Esimerkiksi lukujono 3, 6, 9, 12, … on aritmeettinen jono, jonka 1. jäsen on 3 ja jonka seuraavat jäsenet saadaan lisäämällä edelliseen jäseneen aina luku 3.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7FBBFC1-97EB-8DF5-0AAA-57E2B00C93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uora nuoliyhdysviiva 31">
            <a:extLst>
              <a:ext uri="{FF2B5EF4-FFF2-40B4-BE49-F238E27FC236}">
                <a16:creationId xmlns:a16="http://schemas.microsoft.com/office/drawing/2014/main" id="{1F551636-BD8C-E3F2-2DF0-74728C245008}"/>
              </a:ext>
            </a:extLst>
          </p:cNvPr>
          <p:cNvCxnSpPr/>
          <p:nvPr/>
        </p:nvCxnSpPr>
        <p:spPr>
          <a:xfrm>
            <a:off x="4004841" y="3264061"/>
            <a:ext cx="104172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uora nuoliyhdysviiva 33">
            <a:extLst>
              <a:ext uri="{FF2B5EF4-FFF2-40B4-BE49-F238E27FC236}">
                <a16:creationId xmlns:a16="http://schemas.microsoft.com/office/drawing/2014/main" id="{E922AEF9-00F3-BC72-295E-4F0FA24BE36C}"/>
              </a:ext>
            </a:extLst>
          </p:cNvPr>
          <p:cNvCxnSpPr/>
          <p:nvPr/>
        </p:nvCxnSpPr>
        <p:spPr>
          <a:xfrm>
            <a:off x="5289630" y="3264061"/>
            <a:ext cx="109959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uora nuoliyhdysviiva 34">
            <a:extLst>
              <a:ext uri="{FF2B5EF4-FFF2-40B4-BE49-F238E27FC236}">
                <a16:creationId xmlns:a16="http://schemas.microsoft.com/office/drawing/2014/main" id="{5413E3A5-B5DE-721C-FDF2-CF2EF5E8C2FE}"/>
              </a:ext>
            </a:extLst>
          </p:cNvPr>
          <p:cNvCxnSpPr/>
          <p:nvPr/>
        </p:nvCxnSpPr>
        <p:spPr>
          <a:xfrm>
            <a:off x="6587924" y="3264061"/>
            <a:ext cx="109959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kstiruutu 35">
                <a:extLst>
                  <a:ext uri="{FF2B5EF4-FFF2-40B4-BE49-F238E27FC236}">
                    <a16:creationId xmlns:a16="http://schemas.microsoft.com/office/drawing/2014/main" id="{58CE6B74-638A-2C36-3DF9-F61932346FB8}"/>
                  </a:ext>
                </a:extLst>
              </p:cNvPr>
              <p:cNvSpPr txBox="1"/>
              <p:nvPr/>
            </p:nvSpPr>
            <p:spPr>
              <a:xfrm>
                <a:off x="4027047" y="2740841"/>
                <a:ext cx="74591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i-FI" sz="28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fi-FI" sz="2800" dirty="0"/>
              </a:p>
            </p:txBody>
          </p:sp>
        </mc:Choice>
        <mc:Fallback>
          <p:sp>
            <p:nvSpPr>
              <p:cNvPr id="36" name="Tekstiruutu 35">
                <a:extLst>
                  <a:ext uri="{FF2B5EF4-FFF2-40B4-BE49-F238E27FC236}">
                    <a16:creationId xmlns:a16="http://schemas.microsoft.com/office/drawing/2014/main" id="{58CE6B74-638A-2C36-3DF9-F61932346F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7047" y="2740841"/>
                <a:ext cx="745910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kstiruutu 36">
                <a:extLst>
                  <a:ext uri="{FF2B5EF4-FFF2-40B4-BE49-F238E27FC236}">
                    <a16:creationId xmlns:a16="http://schemas.microsoft.com/office/drawing/2014/main" id="{55A22929-65D6-6052-D244-AC4A6552CE69}"/>
                  </a:ext>
                </a:extLst>
              </p:cNvPr>
              <p:cNvSpPr txBox="1"/>
              <p:nvPr/>
            </p:nvSpPr>
            <p:spPr>
              <a:xfrm>
                <a:off x="5350090" y="2740841"/>
                <a:ext cx="74591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i-FI" sz="28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fi-FI" sz="2800" dirty="0"/>
              </a:p>
            </p:txBody>
          </p:sp>
        </mc:Choice>
        <mc:Fallback>
          <p:sp>
            <p:nvSpPr>
              <p:cNvPr id="37" name="Tekstiruutu 36">
                <a:extLst>
                  <a:ext uri="{FF2B5EF4-FFF2-40B4-BE49-F238E27FC236}">
                    <a16:creationId xmlns:a16="http://schemas.microsoft.com/office/drawing/2014/main" id="{55A22929-65D6-6052-D244-AC4A6552CE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0090" y="2740841"/>
                <a:ext cx="745910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kstiruutu 37">
                <a:extLst>
                  <a:ext uri="{FF2B5EF4-FFF2-40B4-BE49-F238E27FC236}">
                    <a16:creationId xmlns:a16="http://schemas.microsoft.com/office/drawing/2014/main" id="{7E8BB044-5D8C-F3EA-0871-80AFCC0E6D58}"/>
                  </a:ext>
                </a:extLst>
              </p:cNvPr>
              <p:cNvSpPr txBox="1"/>
              <p:nvPr/>
            </p:nvSpPr>
            <p:spPr>
              <a:xfrm>
                <a:off x="6772485" y="2740841"/>
                <a:ext cx="74591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i-FI" sz="28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fi-FI" sz="2800" dirty="0"/>
              </a:p>
            </p:txBody>
          </p:sp>
        </mc:Choice>
        <mc:Fallback>
          <p:sp>
            <p:nvSpPr>
              <p:cNvPr id="38" name="Tekstiruutu 37">
                <a:extLst>
                  <a:ext uri="{FF2B5EF4-FFF2-40B4-BE49-F238E27FC236}">
                    <a16:creationId xmlns:a16="http://schemas.microsoft.com/office/drawing/2014/main" id="{7E8BB044-5D8C-F3EA-0871-80AFCC0E6D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2485" y="2740841"/>
                <a:ext cx="745910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3313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D28007C-DF0F-0DBD-0C4B-9B57D6FC4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5400">
                <a:solidFill>
                  <a:srgbClr val="FFFFFF"/>
                </a:solidFill>
              </a:rPr>
              <a:t>Aritmeettinen jono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4035A08-C244-DAC6-1258-02A66FE3B2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586789"/>
                <a:ext cx="10515600" cy="3590174"/>
              </a:xfrm>
            </p:spPr>
            <p:txBody>
              <a:bodyPr>
                <a:normAutofit/>
              </a:bodyPr>
              <a:lstStyle/>
              <a:p>
                <a:r>
                  <a:rPr lang="fi-FI" dirty="0"/>
                  <a:t>Luku </a:t>
                </a:r>
                <a14:m>
                  <m:oMath xmlns:m="http://schemas.openxmlformats.org/officeDocument/2006/math">
                    <m:r>
                      <a:rPr lang="fi-FI" b="0" i="1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fi-FI" dirty="0"/>
                  <a:t> on aritmeettisen jonon </a:t>
                </a:r>
                <a:r>
                  <a:rPr lang="fi-FI" b="1" dirty="0"/>
                  <a:t>erotusluku</a:t>
                </a:r>
                <a:r>
                  <a:rPr lang="fi-FI" dirty="0"/>
                  <a:t>, eli peräkkäisten jonon jäsenten erotus.</a:t>
                </a:r>
              </a:p>
              <a:p>
                <a:r>
                  <a:rPr lang="fi-FI" dirty="0"/>
                  <a:t>Esimerkiksi lukujonon 4, 6, 8, 10, … peräkkäisten jäsenten erotus on aina 2, eli erotusluku </a:t>
                </a:r>
                <a14:m>
                  <m:oMath xmlns:m="http://schemas.openxmlformats.org/officeDocument/2006/math">
                    <m:r>
                      <a:rPr lang="fi-FI" b="0" i="1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fi-FI" dirty="0"/>
                  <a:t>=2</a:t>
                </a:r>
              </a:p>
              <a:p>
                <a:pPr lvl="1"/>
                <a:r>
                  <a:rPr lang="fi-FI" sz="2800" dirty="0"/>
                  <a:t>6-4=2</a:t>
                </a:r>
              </a:p>
              <a:p>
                <a:pPr lvl="1"/>
                <a:r>
                  <a:rPr lang="fi-FI" sz="2800" dirty="0"/>
                  <a:t>8-6=2</a:t>
                </a:r>
              </a:p>
              <a:p>
                <a:pPr lvl="1"/>
                <a:r>
                  <a:rPr lang="fi-FI" sz="2800" dirty="0"/>
                  <a:t>10-8=2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4035A08-C244-DAC6-1258-02A66FE3B2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586789"/>
                <a:ext cx="10515600" cy="3590174"/>
              </a:xfrm>
              <a:blipFill>
                <a:blip r:embed="rId2"/>
                <a:stretch>
                  <a:fillRect l="-1043" t="-2886" r="-58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6126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D28007C-DF0F-0DBD-0C4B-9B57D6FC4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5400" dirty="0">
                <a:solidFill>
                  <a:srgbClr val="FFFFFF"/>
                </a:solidFill>
              </a:rPr>
              <a:t>Aritmeettinen jono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4035A08-C244-DAC6-1258-02A66FE3B2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586789"/>
                <a:ext cx="10515600" cy="3590174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fi-FI" sz="2800" b="1" dirty="0"/>
                  <a:t>Aritmeettisen jonon yleisen jäsenen lauseke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sz="28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sz="28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fi-FI" sz="28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fi-FI" sz="2800" b="0" i="1" smtClean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i-FI" sz="28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sz="28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fi-FI" sz="28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i-FI" sz="2800" b="0" i="1" smtClean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fi-FI" sz="28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i-FI" sz="28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i-FI" sz="28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fi-FI" sz="2800" b="0" i="1" smtClean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fi-FI" sz="2800" dirty="0">
                  <a:highlight>
                    <a:srgbClr val="FFFF00"/>
                  </a:highlight>
                </a:endParaRPr>
              </a:p>
              <a:p>
                <a:pPr lvl="1"/>
                <a:endParaRPr lang="fi-FI" dirty="0">
                  <a:highlight>
                    <a:srgbClr val="FFFF00"/>
                  </a:highlight>
                </a:endParaRPr>
              </a:p>
              <a:p>
                <a:pPr lvl="1"/>
                <a:endParaRPr lang="fi-FI" dirty="0">
                  <a:highlight>
                    <a:srgbClr val="FFFF00"/>
                  </a:highlight>
                </a:endParaRPr>
              </a:p>
              <a:p>
                <a:pPr lvl="1"/>
                <a:endParaRPr lang="fi-FI" dirty="0">
                  <a:highlight>
                    <a:srgbClr val="FFFF00"/>
                  </a:highlight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highlight>
                              <a:srgbClr val="00FF00"/>
                            </a:highlight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i-FI" b="0" i="1" smtClean="0">
                        <a:highlight>
                          <a:srgbClr val="00FF00"/>
                        </a:highlight>
                        <a:latin typeface="Cambria Math" panose="02040503050406030204" pitchFamily="18" charset="0"/>
                      </a:rPr>
                      <m:t>1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fi-FI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highlight>
                              <a:srgbClr val="00FF00"/>
                            </a:highlight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i-FI" b="0" i="1" smtClean="0">
                        <a:highlight>
                          <a:srgbClr val="00FF00"/>
                        </a:highlight>
                        <a:latin typeface="Cambria Math" panose="02040503050406030204" pitchFamily="18" charset="0"/>
                      </a:rPr>
                      <m:t>2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fi-FI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highlight>
                              <a:srgbClr val="00FF00"/>
                            </a:highlight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i-FI" b="0" i="1" smtClean="0">
                        <a:highlight>
                          <a:srgbClr val="00FF00"/>
                        </a:highlight>
                        <a:latin typeface="Cambria Math" panose="02040503050406030204" pitchFamily="18" charset="0"/>
                      </a:rPr>
                      <m:t>3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fi-FI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highlight>
                              <a:srgbClr val="00FF00"/>
                            </a:highlight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i-FI" b="0" i="1" smtClean="0">
                        <a:highlight>
                          <a:srgbClr val="00FF00"/>
                        </a:highlight>
                        <a:latin typeface="Cambria Math" panose="02040503050406030204" pitchFamily="18" charset="0"/>
                      </a:rPr>
                      <m:t>(</m:t>
                    </m:r>
                    <m:r>
                      <a:rPr lang="fi-FI" b="0" i="1" smtClean="0">
                        <a:highlight>
                          <a:srgbClr val="00FF00"/>
                        </a:highlight>
                        <a:latin typeface="Cambria Math" panose="02040503050406030204" pitchFamily="18" charset="0"/>
                      </a:rPr>
                      <m:t>𝑛</m:t>
                    </m:r>
                    <m:r>
                      <a:rPr lang="fi-FI" b="0" i="1" smtClean="0">
                        <a:highlight>
                          <a:srgbClr val="00FF00"/>
                        </a:highlight>
                        <a:latin typeface="Cambria Math" panose="02040503050406030204" pitchFamily="18" charset="0"/>
                      </a:rPr>
                      <m:t>−1)⋅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4035A08-C244-DAC6-1258-02A66FE3B2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586789"/>
                <a:ext cx="10515600" cy="3590174"/>
              </a:xfrm>
              <a:blipFill>
                <a:blip r:embed="rId2"/>
                <a:stretch>
                  <a:fillRect l="-1043" t="-373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AA42651A-0A01-E3A0-D100-6C08018280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1481" y="3588506"/>
            <a:ext cx="6324632" cy="1307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174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E3E95EE-BC85-5307-4B67-F67DE283A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5400" dirty="0">
                <a:solidFill>
                  <a:srgbClr val="FFFFFF"/>
                </a:solidFill>
              </a:rPr>
              <a:t>Esimerkki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7553FC-9F58-2AB1-459E-DEC45642F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fi-FI" dirty="0"/>
              <a:t>Käydään yhdessä läpi kirjan esimerkki 1</a:t>
            </a:r>
          </a:p>
        </p:txBody>
      </p:sp>
    </p:spTree>
    <p:extLst>
      <p:ext uri="{BB962C8B-B14F-4D97-AF65-F5344CB8AC3E}">
        <p14:creationId xmlns:p14="http://schemas.microsoft.com/office/powerpoint/2010/main" val="540406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E3E95EE-BC85-5307-4B67-F67DE283A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5400" dirty="0">
                <a:solidFill>
                  <a:srgbClr val="FFFFFF"/>
                </a:solidFill>
              </a:rPr>
              <a:t>Aritmeettinen summa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7553FC-9F58-2AB1-459E-DEC45642F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fi-FI" b="1" dirty="0"/>
              <a:t>Aritmeettisessa summassa </a:t>
            </a:r>
            <a:r>
              <a:rPr lang="fi-FI" dirty="0"/>
              <a:t>aritmeettisen jonon peräkkäiset jäsenet on laskettu yhteen.</a:t>
            </a:r>
          </a:p>
          <a:p>
            <a:r>
              <a:rPr lang="fi-FI" dirty="0"/>
              <a:t>(Katsotaan kirjasta </a:t>
            </a:r>
            <a:r>
              <a:rPr lang="fi-FI" dirty="0" err="1"/>
              <a:t>appletin</a:t>
            </a:r>
            <a:r>
              <a:rPr lang="fi-FI" dirty="0"/>
              <a:t> avulla aritmeettisen summan idea)</a:t>
            </a:r>
          </a:p>
        </p:txBody>
      </p:sp>
    </p:spTree>
    <p:extLst>
      <p:ext uri="{BB962C8B-B14F-4D97-AF65-F5344CB8AC3E}">
        <p14:creationId xmlns:p14="http://schemas.microsoft.com/office/powerpoint/2010/main" val="2786767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E3E95EE-BC85-5307-4B67-F67DE283A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5400" dirty="0">
                <a:solidFill>
                  <a:srgbClr val="FFFFFF"/>
                </a:solidFill>
              </a:rPr>
              <a:t>Aritmeettinen summa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C7553FC-9F58-2AB1-459E-DEC45642F45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586789"/>
                <a:ext cx="10515600" cy="3590174"/>
              </a:xfrm>
            </p:spPr>
            <p:txBody>
              <a:bodyPr>
                <a:normAutofit/>
              </a:bodyPr>
              <a:lstStyle/>
              <a:p>
                <a:r>
                  <a:rPr lang="fi-FI" b="1" dirty="0"/>
                  <a:t>Aritmeettisen summan laskukaava </a:t>
                </a:r>
                <a:r>
                  <a:rPr lang="fi-FI" i="1" dirty="0"/>
                  <a:t>n</a:t>
                </a:r>
                <a:r>
                  <a:rPr lang="fi-FI" dirty="0"/>
                  <a:t>:lle ensimmäiselle jäsenelle</a:t>
                </a:r>
                <a:r>
                  <a:rPr lang="fi-FI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fi-FI" dirty="0"/>
                  <a:t> saadaan laskettua kaavalla</a:t>
                </a:r>
              </a:p>
              <a:p>
                <a:endParaRPr lang="fi-FI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fi-FI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fi-FI" b="0" i="1" smtClean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i-FI" b="0" i="1" smtClean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fi-FI" b="0" i="1" smtClean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fi-FI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i-FI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i-FI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fi-FI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fi-FI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fi-FI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i-FI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fi-FI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r>
                            <a:rPr lang="fi-FI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fi-FI" dirty="0">
                  <a:highlight>
                    <a:srgbClr val="FFFF00"/>
                  </a:highlight>
                </a:endParaRPr>
              </a:p>
              <a:p>
                <a:pPr lvl="1"/>
                <a:r>
                  <a:rPr lang="fi-FI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n  </a:t>
                </a:r>
                <a:r>
                  <a:rPr lang="fi-FI" dirty="0">
                    <a:ea typeface="Cambria Math" panose="02040503050406030204" pitchFamily="18" charset="0"/>
                  </a:rPr>
                  <a:t>on yhteenlaskettavien jäsenten lukumäärä</a:t>
                </a:r>
                <a:endParaRPr lang="fi-FI" i="1" dirty="0">
                  <a:ea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i-FI" b="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fi-FI" b="0" dirty="0">
                    <a:ea typeface="Cambria Math" panose="02040503050406030204" pitchFamily="18" charset="0"/>
                  </a:rPr>
                  <a:t>on ensimmäinen jäsen</a:t>
                </a:r>
                <a:endParaRPr lang="fi-FI" b="0" i="1" dirty="0">
                  <a:ea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dirty="0">
                    <a:ea typeface="Cambria Math" panose="02040503050406030204" pitchFamily="18" charset="0"/>
                  </a:rPr>
                  <a:t>on viimeinen jäsen</a:t>
                </a:r>
                <a:endParaRPr lang="fi-FI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C7553FC-9F58-2AB1-459E-DEC45642F45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586789"/>
                <a:ext cx="10515600" cy="3590174"/>
              </a:xfrm>
              <a:blipFill>
                <a:blip r:embed="rId2"/>
                <a:stretch>
                  <a:fillRect l="-1043" t="-2886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9824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E3E95EE-BC85-5307-4B67-F67DE283A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5400" dirty="0">
                <a:solidFill>
                  <a:srgbClr val="FFFFFF"/>
                </a:solidFill>
              </a:rPr>
              <a:t>Aritmeettinen summa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C7553FC-9F58-2AB1-459E-DEC45642F45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347414"/>
                <a:ext cx="10515600" cy="3829549"/>
              </a:xfrm>
            </p:spPr>
            <p:txBody>
              <a:bodyPr>
                <a:normAutofit/>
              </a:bodyPr>
              <a:lstStyle/>
              <a:p>
                <a:r>
                  <a:rPr lang="fi-FI" dirty="0"/>
                  <a:t>Summaa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fi-FI" dirty="0"/>
                  <a:t> voidaan merkitä myös</a:t>
                </a:r>
              </a:p>
              <a:p>
                <a:endParaRPr lang="fi-FI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fi-FI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fi-FI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fi-FI" dirty="0"/>
              </a:p>
              <a:p>
                <a:pPr marL="0" indent="0" algn="ctr">
                  <a:buNone/>
                </a:pPr>
                <a:endParaRPr lang="fi-FI" dirty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brk m:alnAt="23"/>
                      </m:rPr>
                      <a:rPr lang="fi-FI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fi-FI" dirty="0"/>
                  <a:t> kertoo ensimmäisen yhteenlaskettavan järjestysluvun</a:t>
                </a:r>
              </a:p>
              <a:p>
                <a:pPr lvl="1"/>
                <a:r>
                  <a:rPr lang="fi-FI" dirty="0"/>
                  <a:t> </a:t>
                </a:r>
                <a14:m>
                  <m:oMath xmlns:m="http://schemas.openxmlformats.org/officeDocument/2006/math">
                    <m:r>
                      <a:rPr lang="fi-FI" b="0" i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i-FI" dirty="0"/>
                  <a:t> on yleisen jäsenen lauseke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fi-FI" dirty="0"/>
                  <a:t> on viimeisen yhteenlaskettavan järjestysluku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C7553FC-9F58-2AB1-459E-DEC45642F45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347414"/>
                <a:ext cx="10515600" cy="3829549"/>
              </a:xfrm>
              <a:blipFill>
                <a:blip r:embed="rId2"/>
                <a:stretch>
                  <a:fillRect l="-1043" t="-2707" b="-207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9662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1526</TotalTime>
  <Words>330</Words>
  <Application>Microsoft Office PowerPoint</Application>
  <PresentationFormat>Laajakuva</PresentationFormat>
  <Paragraphs>63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Cambria Math</vt:lpstr>
      <vt:lpstr>Office-teema</vt:lpstr>
      <vt:lpstr>MAA9</vt:lpstr>
      <vt:lpstr>Aikataulu</vt:lpstr>
      <vt:lpstr>Aritmeettinen jono</vt:lpstr>
      <vt:lpstr>Aritmeettinen jono</vt:lpstr>
      <vt:lpstr>Aritmeettinen jono</vt:lpstr>
      <vt:lpstr>Esimerkki</vt:lpstr>
      <vt:lpstr>Aritmeettinen summa</vt:lpstr>
      <vt:lpstr>Aritmeettinen summa</vt:lpstr>
      <vt:lpstr>Aritmeettinen summa</vt:lpstr>
      <vt:lpstr>Esimerkki</vt:lpstr>
      <vt:lpstr>Tehtäviä </vt:lpstr>
      <vt:lpstr>Läksyt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MAA9</dc:title>
  <dc:creator>Riikka Haverinen</dc:creator>
  <cp:lastModifiedBy>Riikka Haverinen</cp:lastModifiedBy>
  <cp:revision>4</cp:revision>
  <dcterms:created xsi:type="dcterms:W3CDTF">2024-01-10T08:27:43Z</dcterms:created>
  <dcterms:modified xsi:type="dcterms:W3CDTF">2024-01-11T09:53:50Z</dcterms:modified>
</cp:coreProperties>
</file>