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9" r:id="rId5"/>
    <p:sldId id="261" r:id="rId6"/>
    <p:sldId id="260" r:id="rId7"/>
    <p:sldId id="262" r:id="rId8"/>
    <p:sldId id="265" r:id="rId9"/>
    <p:sldId id="267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2" d="100"/>
          <a:sy n="52" d="100"/>
        </p:scale>
        <p:origin x="12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224239-0D98-8B24-539B-B6A4698B5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790676-DE3E-98C4-2A94-B1E7EC025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09804C-87E3-C869-6545-B66CEA2E8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D59C63-43F6-E393-DC89-782AC51D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966452-7F13-B8B4-44FB-269786D0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47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B9AA6D-0A1B-F473-18AA-172969719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2D9DD4D-D392-E657-9504-23C6D067A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A047EF-130E-D038-00D1-3F256DEA1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2317A8-44D0-8DB5-EAAD-A5F90D253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EEC40A-E895-27E6-E7A2-EF461A9C5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589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A0AD44C-45F6-C92B-D4D9-7719E52CA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327624-20CA-153E-CCD7-2BE18FEE5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70D1809-CF8C-0BEA-EBCF-95064E6F8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9D0135-FC10-42D6-4379-D965DC84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D73B27-E6DB-383C-1D46-4A5CBF630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645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E8A8A1-05F1-DD19-0091-6B8167E26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508F92-763D-D6F7-661E-36537FF0C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12CAB3-2DA8-AF91-55F7-BD78AF087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0D0249A-4776-5B7B-A15D-692243062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E81BDD-26E4-5226-6A6D-AAFEC9E32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474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5BA944-F850-4097-623F-6AF110EA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33575AA-D848-81B6-D374-EDD63FF1B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7B88E2-20AD-179D-9807-49F54D37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1F9A45-8502-1F29-6836-CB6892703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8DE8A2-9727-69CD-7C15-B139F12E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557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DA4B4A-7250-6333-921C-3D3985310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326605-B6AA-B6DC-EEC6-466553A25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E775B1-BD81-A481-FFE9-2DA48AEF3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674A2B-4C29-C7DC-DF48-FE03613BC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B23154-6B12-E16E-12B7-8C658A4D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8805FB-4921-0C12-EF5F-5DDF7C397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06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8E451-D014-C570-F605-B1BC1C4DE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5B89B3F-D797-7991-0A0B-372763B32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C298E44-BAE4-DCC9-53FF-73B1A742C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89EBA41-AAAE-BECF-B6A1-D35A49B1FB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A8CE4DB-0772-CF99-B960-91F2ECF9E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887FE63-49CA-9E97-8B9E-B7A5F195D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E2DFA6F-F380-A8C4-D3E1-ADE0F4666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2E77BAC-A0EC-D5E1-4CCA-9780D506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42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64A74D-179B-26F9-8C8B-2EEB4D4F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755D5C1-CB3C-4C73-8F0B-EBCF400E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92DD3FD-3E86-F425-22F1-A44985C5F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0D4DAFB-0B9C-044F-795A-13213E44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88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F68B196-18FE-4C8D-6117-F739AA861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B8E5830-907C-C6A4-9BA7-FEE4076C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A07F349-0404-74E5-D42B-5091AC70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679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3B6D83-A9A1-2648-7597-1818819D8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445C53-1287-8540-CBA6-90967FB6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195602-42AF-33FB-FC4F-936B9DBEF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CCF6A6-4E1A-2EEA-E567-EE00AB02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8735833-4F36-0460-E37D-FD66167A1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39FDE8A-8D52-4F79-2489-47B63AA3F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652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56783-F8F5-09C8-FA83-47B87DF0D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5834B92-21C8-07B0-033B-4C6775C19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4903AEE-F204-9F11-B32A-2E6FF80DD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ACF22B-C7B3-0C99-C299-2A26DD3D8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0DF38E-187A-75F6-693F-5F652EB2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0FAFE17-A7D3-C807-4C2D-D094C81E7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490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54A3537-4FD9-52E0-4F6D-56AB0134D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D197517-2670-9883-412C-710E5397F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3286CF-7AC2-742F-6649-32660F2AD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9F5675-C5EE-40D9-8811-9E3B57F1357E}" type="datetimeFigureOut">
              <a:rPr lang="fi-FI" smtClean="0"/>
              <a:t>9.1.2024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E2DA54-BCFC-CFF7-4D76-416170B83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2974B4-C39A-A3E2-B8F0-76F16FB623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5FD02-06A3-4B0D-84C4-1AEA354A3AB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44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5B05B0-801C-E853-023F-0175096D3E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MAA9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7AF39C-7B2C-D342-F098-65BE05943E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9.1.</a:t>
            </a:r>
          </a:p>
        </p:txBody>
      </p:sp>
    </p:spTree>
    <p:extLst>
      <p:ext uri="{BB962C8B-B14F-4D97-AF65-F5344CB8AC3E}">
        <p14:creationId xmlns:p14="http://schemas.microsoft.com/office/powerpoint/2010/main" val="42792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895CE6-9B7B-C52B-6C72-E252B37D8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Lukujonot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AB292A-3C58-BCF6-471C-04636F83C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3200" b="1" dirty="0"/>
              <a:t>Lukujono </a:t>
            </a:r>
            <a:r>
              <a:rPr lang="fi-FI" sz="3200" dirty="0"/>
              <a:t>on lukujen muodostama jono.</a:t>
            </a:r>
          </a:p>
          <a:p>
            <a:r>
              <a:rPr lang="fi-FI" sz="3200" dirty="0"/>
              <a:t>Lukujonon lukuja kutsutaan </a:t>
            </a:r>
            <a:r>
              <a:rPr lang="fi-FI" sz="3200" b="1" dirty="0"/>
              <a:t>jonon jäseniksi </a:t>
            </a:r>
            <a:r>
              <a:rPr lang="fi-FI" sz="3200" dirty="0"/>
              <a:t>tai </a:t>
            </a:r>
            <a:r>
              <a:rPr lang="fi-FI" sz="3200" b="1" dirty="0"/>
              <a:t>jonon termeiksi</a:t>
            </a:r>
            <a:r>
              <a:rPr lang="fi-FI" sz="3200" dirty="0"/>
              <a:t>.</a:t>
            </a:r>
          </a:p>
          <a:p>
            <a:r>
              <a:rPr lang="fi-FI" sz="3200" dirty="0"/>
              <a:t>Lukujono on</a:t>
            </a:r>
          </a:p>
          <a:p>
            <a:pPr lvl="1"/>
            <a:r>
              <a:rPr lang="fi-FI" sz="2800" b="1" dirty="0"/>
              <a:t>päättyvä</a:t>
            </a:r>
            <a:r>
              <a:rPr lang="fi-FI" sz="2800" dirty="0"/>
              <a:t>, jos siinä on äärellinen määrä lukuja.</a:t>
            </a:r>
          </a:p>
          <a:p>
            <a:pPr lvl="1"/>
            <a:r>
              <a:rPr lang="fi-FI" sz="2800" b="1" dirty="0"/>
              <a:t>päättymätön</a:t>
            </a:r>
            <a:r>
              <a:rPr lang="fi-FI" sz="2800" dirty="0"/>
              <a:t>, jos siinä on ääretön määrä lukuja.</a:t>
            </a:r>
          </a:p>
          <a:p>
            <a:r>
              <a:rPr lang="fi-FI" sz="3200" dirty="0"/>
              <a:t>Lukujonon jäseniä merkitään alaindeksillä varustetulla kirjaimella.</a:t>
            </a:r>
          </a:p>
          <a:p>
            <a:r>
              <a:rPr lang="fi-FI" sz="3200" dirty="0"/>
              <a:t>Alaindeksi ilmaisee jäsenen järjestysluvun.</a:t>
            </a:r>
          </a:p>
        </p:txBody>
      </p:sp>
    </p:spTree>
    <p:extLst>
      <p:ext uri="{BB962C8B-B14F-4D97-AF65-F5344CB8AC3E}">
        <p14:creationId xmlns:p14="http://schemas.microsoft.com/office/powerpoint/2010/main" val="165228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E2F99C-F24B-1177-9758-E2EEC001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Lukujonot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6F5329C-CDB2-A962-8EDC-FE5AC0B958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fi-FI" sz="3200" dirty="0"/>
                  <a:t>Esimerkiksi lukujonossa 1, 3, 5, 7, 10 jonon jäsenet ovat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=1, 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=3,  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=5,  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=7 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ja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fi-FI" sz="3200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i-FI" sz="3200" b="0" i="0" smtClean="0"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fi-FI" sz="32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fi-FI" sz="3200" dirty="0"/>
                  <a:t>. </a:t>
                </a:r>
              </a:p>
              <a:p>
                <a:r>
                  <a:rPr lang="fi-FI" sz="3200" dirty="0"/>
                  <a:t>Tämä jono on päättyvä.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66F5329C-CDB2-A962-8EDC-FE5AC0B958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 r="-834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292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380A07-9A57-C32A-DCA7-2E520043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Analyyttisesti määritelty lukujono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8D89BBC-8B58-2433-7D5E-B3F29E5301E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3200" dirty="0"/>
                  <a:t>Lukujonolle annettu </a:t>
                </a:r>
                <a:r>
                  <a:rPr lang="fi-FI" sz="3200" i="1" dirty="0"/>
                  <a:t>n</a:t>
                </a:r>
                <a:r>
                  <a:rPr lang="fi-FI" sz="3200" dirty="0"/>
                  <a:t>:nnen jäsenen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sz="3200" dirty="0"/>
                  <a:t> lauseke, jota kutsutaan jonon </a:t>
                </a:r>
                <a:r>
                  <a:rPr lang="fi-FI" sz="3200" b="1" dirty="0"/>
                  <a:t>yleisen jäsenen lausekkeeksi</a:t>
                </a:r>
                <a:r>
                  <a:rPr lang="fi-FI" sz="3200" dirty="0"/>
                  <a:t>.</a:t>
                </a:r>
              </a:p>
              <a:p>
                <a:r>
                  <a:rPr lang="fi-FI" sz="3200" dirty="0"/>
                  <a:t>Jonon jäsenet saadaan sijoittamalla jäsenen järjestysluku lausekkeeseen </a:t>
                </a:r>
                <a:r>
                  <a:rPr lang="fi-FI" sz="3200" i="1" dirty="0"/>
                  <a:t>n</a:t>
                </a:r>
                <a:r>
                  <a:rPr lang="fi-FI" sz="3200" dirty="0"/>
                  <a:t>:n paikalle.</a:t>
                </a:r>
              </a:p>
              <a:p>
                <a:r>
                  <a:rPr lang="fi-FI" sz="3200" dirty="0"/>
                  <a:t>Merkintä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sz="3200" dirty="0"/>
                  <a:t> tarkoittaa lukujonon </a:t>
                </a:r>
                <a:r>
                  <a:rPr lang="fi-FI" sz="3200" i="1" dirty="0"/>
                  <a:t>n</a:t>
                </a:r>
                <a:r>
                  <a:rPr lang="fi-FI" sz="3200" dirty="0"/>
                  <a:t>:ttä jäsentä, eli </a:t>
                </a:r>
                <a:r>
                  <a:rPr lang="fi-FI" sz="3200" b="1" dirty="0"/>
                  <a:t>yleistä jäsentä</a:t>
                </a:r>
                <a:r>
                  <a:rPr lang="fi-FI" sz="3200" dirty="0"/>
                  <a:t>.</a:t>
                </a:r>
              </a:p>
              <a:p>
                <a:r>
                  <a:rPr lang="fi-FI" sz="3200" dirty="0"/>
                  <a:t>Merkintä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sz="3200" dirty="0"/>
                  <a:t> ) tarkoittaa koko lukujonoa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,….</m:t>
                    </m:r>
                  </m:oMath>
                </a14:m>
                <a:endParaRPr lang="fi-FI" sz="32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78D89BBC-8B58-2433-7D5E-B3F29E5301E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 r="-9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253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EE2855-4D59-D8A7-8BEB-E93ECCC3F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Analyyttisesti määritelty lukujono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BF5E86-1027-FEF0-9EDF-971D73AE4C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3200" dirty="0"/>
                  <a:t>Esimerkki: Yleisen jäsenen lauseke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fi-FI" sz="3200" dirty="0"/>
                  <a:t>. Laske neljä ensimmäistä jäsentä.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=2⋅</m:t>
                    </m:r>
                    <m:r>
                      <a:rPr lang="fi-FI" sz="32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+1=3</m:t>
                    </m:r>
                  </m:oMath>
                </a14:m>
                <a:endParaRPr lang="fi-FI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=2⋅</m:t>
                    </m:r>
                    <m:r>
                      <a:rPr lang="fi-FI" sz="32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2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+1=5</m:t>
                    </m:r>
                  </m:oMath>
                </a14:m>
                <a:endParaRPr lang="fi-FI" sz="3200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=2⋅</m:t>
                    </m:r>
                    <m:r>
                      <a:rPr lang="fi-FI" sz="32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3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+1=7</m:t>
                    </m:r>
                  </m:oMath>
                </a14:m>
                <a:endParaRPr lang="fi-FI" sz="32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highlight>
                              <a:srgbClr val="FFFF00"/>
                            </a:highlight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=2⋅</m:t>
                    </m:r>
                    <m:r>
                      <a:rPr lang="fi-FI" sz="3200" b="0" i="1" smtClean="0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4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+1=9</m:t>
                    </m:r>
                  </m:oMath>
                </a14:m>
                <a:endParaRPr lang="fi-FI" sz="32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5BF5E86-1027-FEF0-9EDF-971D73AE4C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 r="-1913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04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1F176-5832-DF60-580E-6B496FE5D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Huomioita!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28745BE-0CD5-EB54-2385-D31827079B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3200" dirty="0"/>
                  <a:t>Merkintä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sz="3200" dirty="0"/>
                  <a:t> tarkoittaa lukujonon </a:t>
                </a:r>
                <a:r>
                  <a:rPr lang="fi-FI" sz="3200" i="1" dirty="0"/>
                  <a:t>n</a:t>
                </a:r>
                <a:r>
                  <a:rPr lang="fi-FI" sz="3200" dirty="0"/>
                  <a:t>:ttä jäsentä, eli </a:t>
                </a:r>
                <a:r>
                  <a:rPr lang="fi-FI" sz="3200" b="1" dirty="0"/>
                  <a:t>yleistä jäsentä</a:t>
                </a:r>
                <a:r>
                  <a:rPr lang="fi-FI" sz="3200" dirty="0"/>
                  <a:t>.</a:t>
                </a:r>
              </a:p>
              <a:p>
                <a:r>
                  <a:rPr lang="fi-FI" sz="3200" dirty="0"/>
                  <a:t>Merkintä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fi-FI" sz="3200" dirty="0"/>
                  <a:t> ) tarkoittaa koko lukujonoa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i-FI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,….</m:t>
                    </m:r>
                  </m:oMath>
                </a14:m>
                <a:endParaRPr lang="fi-FI" sz="3200" dirty="0"/>
              </a:p>
              <a:p>
                <a:r>
                  <a:rPr lang="fi-FI" sz="3200" dirty="0"/>
                  <a:t>Lukujono voidaan tulkita funktioksi </a:t>
                </a:r>
                <a14:m>
                  <m:oMath xmlns:m="http://schemas.openxmlformats.org/officeDocument/2006/math"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miss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ä 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fi-FI" sz="32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arvoina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ovat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positiiviset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sz="3200" b="0" i="0" smtClean="0">
                        <a:latin typeface="Cambria Math" panose="02040503050406030204" pitchFamily="18" charset="0"/>
                      </a:rPr>
                      <m:t>kokonaisluvut</m:t>
                    </m:r>
                    <m:r>
                      <a:rPr lang="fi-FI" sz="32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i-FI" sz="32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28745BE-0CD5-EB54-2385-D31827079B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757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BB6589-FA7F-B0FD-D795-9F093B17D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Rekursiivisesti määritelty lukujono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9B915E5-238C-C82B-2319-7C904027B6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dirty="0"/>
                  <a:t>Määritelty </a:t>
                </a:r>
                <a:r>
                  <a:rPr lang="fi-FI" b="1" dirty="0"/>
                  <a:t>rekursiosäännön </a:t>
                </a:r>
                <a:r>
                  <a:rPr lang="fi-FI" dirty="0"/>
                  <a:t>avulla, joka kertoo kuinka muut jonon jäsenet lasketaan edellisten jäsenten avulla.</a:t>
                </a:r>
              </a:p>
              <a:p>
                <a:r>
                  <a:rPr lang="fi-FI" dirty="0"/>
                  <a:t>Rekursiosääntö voidaan esittää muodossa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fi-FI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  <m:e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fi-FI" b="0" i="1" smtClean="0"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b>
                            </m:sSub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+3, </m:t>
                            </m:r>
                            <m:r>
                              <m:rPr>
                                <m:sty m:val="p"/>
                              </m:rPr>
                              <a:rPr lang="fi-FI" b="0" i="0" smtClean="0">
                                <a:latin typeface="Cambria Math" panose="02040503050406030204" pitchFamily="18" charset="0"/>
                              </a:rPr>
                              <m:t>kun</m:t>
                            </m:r>
                            <m:r>
                              <a:rPr lang="fi-FI" b="0" i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fi-FI" b="0" i="1" smtClean="0">
                                <a:latin typeface="Cambria Math" panose="02040503050406030204" pitchFamily="18" charset="0"/>
                              </a:rPr>
                              <m:t>=2, 3, 4, ….</m:t>
                            </m:r>
                          </m:e>
                        </m:eqArr>
                      </m:e>
                    </m:d>
                  </m:oMath>
                </a14:m>
                <a:endParaRPr lang="fi-FI" dirty="0"/>
              </a:p>
              <a:p>
                <a:r>
                  <a:rPr lang="fi-FI" dirty="0"/>
                  <a:t>Seuraavat jäsenet olisivat siis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+3=1+3=4</m:t>
                    </m:r>
                  </m:oMath>
                </a14:m>
                <a:endParaRPr lang="fi-FI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+3=4+3=7</m:t>
                    </m:r>
                  </m:oMath>
                </a14:m>
                <a:endParaRPr lang="fi-FI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+3=7+3=10</m:t>
                    </m:r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89B915E5-238C-C82B-2319-7C904027B6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79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126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081AF3-A8A7-4F09-14B6-6D015A26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E729B3-97EF-BEF7-A1E4-03CA73E2B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Pohjalle: 3.1, 3.4, 3.6</a:t>
            </a:r>
          </a:p>
          <a:p>
            <a:r>
              <a:rPr lang="fi-FI" sz="3600" dirty="0"/>
              <a:t>Syventäviä tehtäviä: 3.11, 3.14, 3.15, 3.8</a:t>
            </a:r>
          </a:p>
          <a:p>
            <a:r>
              <a:rPr lang="fi-FI" sz="3600" dirty="0"/>
              <a:t>Haasteita haluavalle: 3.17, 3.19</a:t>
            </a:r>
          </a:p>
        </p:txBody>
      </p:sp>
    </p:spTree>
    <p:extLst>
      <p:ext uri="{BB962C8B-B14F-4D97-AF65-F5344CB8AC3E}">
        <p14:creationId xmlns:p14="http://schemas.microsoft.com/office/powerpoint/2010/main" val="3910514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DD1112-2FE8-3535-91DB-39CCCBCF3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/>
              <a:t>Läksy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7E393D9-5C4B-648A-C46B-5465E056D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/>
              <a:t>3.11</a:t>
            </a:r>
          </a:p>
          <a:p>
            <a:pPr marL="0" indent="0">
              <a:buNone/>
            </a:pPr>
            <a:r>
              <a:rPr lang="fi-FI" sz="4800" dirty="0"/>
              <a:t>3.12</a:t>
            </a:r>
          </a:p>
          <a:p>
            <a:pPr marL="0" indent="0">
              <a:buNone/>
            </a:pPr>
            <a:r>
              <a:rPr lang="fi-FI" sz="4800" dirty="0"/>
              <a:t>3.13</a:t>
            </a:r>
          </a:p>
        </p:txBody>
      </p:sp>
    </p:spTree>
    <p:extLst>
      <p:ext uri="{BB962C8B-B14F-4D97-AF65-F5344CB8AC3E}">
        <p14:creationId xmlns:p14="http://schemas.microsoft.com/office/powerpoint/2010/main" val="286320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3393</TotalTime>
  <Words>303</Words>
  <Application>Microsoft Office PowerPoint</Application>
  <PresentationFormat>Laajakuva</PresentationFormat>
  <Paragraphs>44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Office-teema</vt:lpstr>
      <vt:lpstr>MAA9</vt:lpstr>
      <vt:lpstr>Lukujonot</vt:lpstr>
      <vt:lpstr>Lukujonot</vt:lpstr>
      <vt:lpstr>Analyyttisesti määritelty lukujono</vt:lpstr>
      <vt:lpstr>Analyyttisesti määritelty lukujono</vt:lpstr>
      <vt:lpstr>Huomioita!</vt:lpstr>
      <vt:lpstr>Rekursiivisesti määritelty lukujono</vt:lpstr>
      <vt:lpstr>Tehtäviä</vt:lpstr>
      <vt:lpstr>Läksy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MAA9</dc:title>
  <dc:creator>Riikka Haverinen</dc:creator>
  <cp:lastModifiedBy>Riikka Haverinen</cp:lastModifiedBy>
  <cp:revision>9</cp:revision>
  <dcterms:created xsi:type="dcterms:W3CDTF">2024-01-05T11:27:53Z</dcterms:created>
  <dcterms:modified xsi:type="dcterms:W3CDTF">2024-01-09T12:42:14Z</dcterms:modified>
</cp:coreProperties>
</file>