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handoutMasterIdLst>
    <p:handoutMasterId r:id="rId32"/>
  </p:handoutMasterIdLst>
  <p:sldIdLst>
    <p:sldId id="286" r:id="rId5"/>
    <p:sldId id="311" r:id="rId6"/>
    <p:sldId id="344" r:id="rId7"/>
    <p:sldId id="355" r:id="rId8"/>
    <p:sldId id="357" r:id="rId9"/>
    <p:sldId id="260" r:id="rId10"/>
    <p:sldId id="261" r:id="rId11"/>
    <p:sldId id="270" r:id="rId12"/>
    <p:sldId id="271" r:id="rId13"/>
    <p:sldId id="317" r:id="rId14"/>
    <p:sldId id="333" r:id="rId15"/>
    <p:sldId id="806" r:id="rId16"/>
    <p:sldId id="804" r:id="rId17"/>
    <p:sldId id="296" r:id="rId18"/>
    <p:sldId id="265" r:id="rId19"/>
    <p:sldId id="258" r:id="rId20"/>
    <p:sldId id="263" r:id="rId21"/>
    <p:sldId id="360" r:id="rId22"/>
    <p:sldId id="266" r:id="rId23"/>
    <p:sldId id="322" r:id="rId24"/>
    <p:sldId id="285" r:id="rId25"/>
    <p:sldId id="358" r:id="rId26"/>
    <p:sldId id="807" r:id="rId27"/>
    <p:sldId id="809" r:id="rId28"/>
    <p:sldId id="810" r:id="rId29"/>
    <p:sldId id="345" r:id="rId30"/>
  </p:sldIdLst>
  <p:sldSz cx="12192000" cy="6858000"/>
  <p:notesSz cx="9926638" cy="6858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skinen Erika PV MAAVE" initials="KEPM" lastIdx="20" clrIdx="0">
    <p:extLst>
      <p:ext uri="{19B8F6BF-5375-455C-9EA6-DF929625EA0E}">
        <p15:presenceInfo xmlns:p15="http://schemas.microsoft.com/office/powerpoint/2012/main" userId="S-1-5-21-1615755017-4011630838-985425669-130946" providerId="AD"/>
      </p:ext>
    </p:extLst>
  </p:cmAuthor>
  <p:cmAuthor id="2" name="Riikonen Salla PV MAAVE" initials="RSPM" lastIdx="3" clrIdx="1">
    <p:extLst>
      <p:ext uri="{19B8F6BF-5375-455C-9EA6-DF929625EA0E}">
        <p15:presenceInfo xmlns:p15="http://schemas.microsoft.com/office/powerpoint/2012/main" userId="Riikonen Salla PV MAA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5D0F"/>
    <a:srgbClr val="14171A"/>
    <a:srgbClr val="006849"/>
    <a:srgbClr val="D60070"/>
    <a:srgbClr val="8C0049"/>
    <a:srgbClr val="620033"/>
    <a:srgbClr val="ACACAC"/>
    <a:srgbClr val="23684B"/>
    <a:srgbClr val="FFC1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25" autoAdjust="0"/>
    <p:restoredTop sz="72771" autoAdjust="0"/>
  </p:normalViewPr>
  <p:slideViewPr>
    <p:cSldViewPr snapToGrid="0">
      <p:cViewPr varScale="1">
        <p:scale>
          <a:sx n="95" d="100"/>
          <a:sy n="95" d="100"/>
        </p:scale>
        <p:origin x="966" y="84"/>
      </p:cViewPr>
      <p:guideLst/>
    </p:cSldViewPr>
  </p:slideViewPr>
  <p:notesTextViewPr>
    <p:cViewPr>
      <p:scale>
        <a:sx n="100" d="100"/>
        <a:sy n="100" d="100"/>
      </p:scale>
      <p:origin x="0" y="0"/>
    </p:cViewPr>
  </p:notesTextViewPr>
  <p:notesViewPr>
    <p:cSldViewPr snapToGrid="0">
      <p:cViewPr varScale="1">
        <p:scale>
          <a:sx n="81" d="100"/>
          <a:sy n="81" d="100"/>
        </p:scale>
        <p:origin x="31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50923AE3-0F86-46E3-B2DE-EE751D5C8182}"/>
              </a:ext>
            </a:extLst>
          </p:cNvPr>
          <p:cNvSpPr>
            <a:spLocks noGrp="1"/>
          </p:cNvSpPr>
          <p:nvPr>
            <p:ph type="hdr" sz="quarter"/>
          </p:nvPr>
        </p:nvSpPr>
        <p:spPr>
          <a:xfrm>
            <a:off x="0" y="0"/>
            <a:ext cx="4301543" cy="3440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336C10B0-4FC0-4F27-A65C-C459C32238FC}"/>
              </a:ext>
            </a:extLst>
          </p:cNvPr>
          <p:cNvSpPr>
            <a:spLocks noGrp="1"/>
          </p:cNvSpPr>
          <p:nvPr>
            <p:ph type="dt" sz="quarter" idx="1"/>
          </p:nvPr>
        </p:nvSpPr>
        <p:spPr>
          <a:xfrm>
            <a:off x="5622798" y="0"/>
            <a:ext cx="4301543" cy="344091"/>
          </a:xfrm>
          <a:prstGeom prst="rect">
            <a:avLst/>
          </a:prstGeom>
        </p:spPr>
        <p:txBody>
          <a:bodyPr vert="horz" lIns="91440" tIns="45720" rIns="91440" bIns="45720" rtlCol="0"/>
          <a:lstStyle>
            <a:lvl1pPr algn="r">
              <a:defRPr sz="1200"/>
            </a:lvl1pPr>
          </a:lstStyle>
          <a:p>
            <a:fld id="{57070A46-C19C-4CDB-B0EF-2F4E36B6EE58}" type="datetimeFigureOut">
              <a:rPr lang="fi-FI" smtClean="0"/>
              <a:t>15.4.2024</a:t>
            </a:fld>
            <a:endParaRPr lang="fi-FI"/>
          </a:p>
        </p:txBody>
      </p:sp>
      <p:sp>
        <p:nvSpPr>
          <p:cNvPr id="4" name="Alatunnisteen paikkamerkki 3">
            <a:extLst>
              <a:ext uri="{FF2B5EF4-FFF2-40B4-BE49-F238E27FC236}">
                <a16:creationId xmlns:a16="http://schemas.microsoft.com/office/drawing/2014/main" id="{A9C5FB86-A89B-4756-84EE-1276EBC36117}"/>
              </a:ext>
            </a:extLst>
          </p:cNvPr>
          <p:cNvSpPr>
            <a:spLocks noGrp="1"/>
          </p:cNvSpPr>
          <p:nvPr>
            <p:ph type="ftr" sz="quarter" idx="2"/>
          </p:nvPr>
        </p:nvSpPr>
        <p:spPr>
          <a:xfrm>
            <a:off x="0" y="6513911"/>
            <a:ext cx="4301543" cy="344090"/>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D4BB61D5-05C2-47D4-8D5A-9D961781EEC0}"/>
              </a:ext>
            </a:extLst>
          </p:cNvPr>
          <p:cNvSpPr>
            <a:spLocks noGrp="1"/>
          </p:cNvSpPr>
          <p:nvPr>
            <p:ph type="sldNum" sz="quarter" idx="3"/>
          </p:nvPr>
        </p:nvSpPr>
        <p:spPr>
          <a:xfrm>
            <a:off x="5622798" y="6513911"/>
            <a:ext cx="4301543" cy="344090"/>
          </a:xfrm>
          <a:prstGeom prst="rect">
            <a:avLst/>
          </a:prstGeom>
        </p:spPr>
        <p:txBody>
          <a:bodyPr vert="horz" lIns="91440" tIns="45720" rIns="91440" bIns="45720" rtlCol="0" anchor="b"/>
          <a:lstStyle>
            <a:lvl1pPr algn="r">
              <a:defRPr sz="1200"/>
            </a:lvl1pPr>
          </a:lstStyle>
          <a:p>
            <a:fld id="{DE3430CA-6120-4E5D-9FCF-DC94D837E972}" type="slidenum">
              <a:rPr lang="fi-FI" smtClean="0"/>
              <a:t>‹#›</a:t>
            </a:fld>
            <a:endParaRPr lang="fi-FI"/>
          </a:p>
        </p:txBody>
      </p:sp>
    </p:spTree>
    <p:extLst>
      <p:ext uri="{BB962C8B-B14F-4D97-AF65-F5344CB8AC3E}">
        <p14:creationId xmlns:p14="http://schemas.microsoft.com/office/powerpoint/2010/main" val="4232847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4301543" cy="344091"/>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5622798" y="0"/>
            <a:ext cx="4301543" cy="344091"/>
          </a:xfrm>
          <a:prstGeom prst="rect">
            <a:avLst/>
          </a:prstGeom>
        </p:spPr>
        <p:txBody>
          <a:bodyPr vert="horz" lIns="91440" tIns="45720" rIns="91440" bIns="45720" rtlCol="0"/>
          <a:lstStyle>
            <a:lvl1pPr algn="r">
              <a:defRPr sz="1200"/>
            </a:lvl1pPr>
          </a:lstStyle>
          <a:p>
            <a:fld id="{69028F09-CB35-433D-B80E-212CE53EEF59}" type="datetimeFigureOut">
              <a:rPr lang="fi-FI" smtClean="0"/>
              <a:t>15.4.2024</a:t>
            </a:fld>
            <a:endParaRPr lang="fi-FI"/>
          </a:p>
        </p:txBody>
      </p:sp>
      <p:sp>
        <p:nvSpPr>
          <p:cNvPr id="4" name="Dian kuvan paikkamerkki 3"/>
          <p:cNvSpPr>
            <a:spLocks noGrp="1" noRot="1" noChangeAspect="1"/>
          </p:cNvSpPr>
          <p:nvPr>
            <p:ph type="sldImg" idx="2"/>
          </p:nvPr>
        </p:nvSpPr>
        <p:spPr>
          <a:xfrm>
            <a:off x="2905125" y="857250"/>
            <a:ext cx="4116388" cy="23145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992664" y="3300412"/>
            <a:ext cx="7941310" cy="2700338"/>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6513911"/>
            <a:ext cx="4301543" cy="34409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5622798" y="6513911"/>
            <a:ext cx="4301543" cy="344090"/>
          </a:xfrm>
          <a:prstGeom prst="rect">
            <a:avLst/>
          </a:prstGeom>
        </p:spPr>
        <p:txBody>
          <a:bodyPr vert="horz" lIns="91440" tIns="45720" rIns="91440" bIns="45720" rtlCol="0" anchor="b"/>
          <a:lstStyle>
            <a:lvl1pPr algn="r">
              <a:defRPr sz="1200"/>
            </a:lvl1pPr>
          </a:lstStyle>
          <a:p>
            <a:fld id="{BF15BA66-093C-40D6-88A7-8FACDBC00B35}" type="slidenum">
              <a:rPr lang="fi-FI" smtClean="0"/>
              <a:t>‹#›</a:t>
            </a:fld>
            <a:endParaRPr lang="fi-FI"/>
          </a:p>
        </p:txBody>
      </p:sp>
    </p:spTree>
    <p:extLst>
      <p:ext uri="{BB962C8B-B14F-4D97-AF65-F5344CB8AC3E}">
        <p14:creationId xmlns:p14="http://schemas.microsoft.com/office/powerpoint/2010/main" val="405485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latin typeface="Calibri" charset="0"/>
              </a:rPr>
              <a:t>Dian perusviestit:</a:t>
            </a:r>
          </a:p>
          <a:p>
            <a:r>
              <a:rPr lang="fi-FI" b="0" dirty="0">
                <a:latin typeface="Calibri" charset="0"/>
              </a:rPr>
              <a:t>Kutsunnanalainen - maanpuolustusvelvollisuus:</a:t>
            </a:r>
            <a:r>
              <a:rPr lang="fi-FI" b="0" baseline="0" dirty="0">
                <a:latin typeface="Calibri" charset="0"/>
              </a:rPr>
              <a:t> </a:t>
            </a:r>
          </a:p>
          <a:p>
            <a:r>
              <a:rPr lang="en-US" altLang="fi-FI" dirty="0" err="1">
                <a:solidFill>
                  <a:srgbClr val="000000"/>
                </a:solidFill>
              </a:rPr>
              <a:t>Perustuslaki</a:t>
            </a:r>
            <a:r>
              <a:rPr lang="en-US" altLang="fi-FI" dirty="0">
                <a:solidFill>
                  <a:srgbClr val="000000"/>
                </a:solidFill>
              </a:rPr>
              <a:t> 127 § </a:t>
            </a:r>
            <a:r>
              <a:rPr lang="en-US" altLang="fi-FI" i="1" dirty="0">
                <a:solidFill>
                  <a:srgbClr val="000000"/>
                </a:solidFill>
              </a:rPr>
              <a:t>“</a:t>
            </a:r>
            <a:r>
              <a:rPr lang="en-US" altLang="fi-FI" i="1" dirty="0" err="1">
                <a:solidFill>
                  <a:srgbClr val="000000"/>
                </a:solidFill>
              </a:rPr>
              <a:t>Jokainen</a:t>
            </a:r>
            <a:r>
              <a:rPr lang="en-US" altLang="fi-FI" i="1" dirty="0">
                <a:solidFill>
                  <a:srgbClr val="000000"/>
                </a:solidFill>
              </a:rPr>
              <a:t> </a:t>
            </a:r>
            <a:r>
              <a:rPr lang="en-US" altLang="fi-FI" i="1" dirty="0" err="1">
                <a:solidFill>
                  <a:srgbClr val="000000"/>
                </a:solidFill>
              </a:rPr>
              <a:t>Suomen</a:t>
            </a:r>
            <a:r>
              <a:rPr lang="en-US" altLang="fi-FI" i="1" dirty="0">
                <a:solidFill>
                  <a:srgbClr val="000000"/>
                </a:solidFill>
              </a:rPr>
              <a:t> </a:t>
            </a:r>
            <a:r>
              <a:rPr lang="en-US" altLang="fi-FI" i="1" dirty="0" err="1">
                <a:solidFill>
                  <a:srgbClr val="000000"/>
                </a:solidFill>
              </a:rPr>
              <a:t>kansalainen</a:t>
            </a:r>
            <a:r>
              <a:rPr lang="en-US" altLang="fi-FI" i="1" dirty="0">
                <a:solidFill>
                  <a:srgbClr val="000000"/>
                </a:solidFill>
              </a:rPr>
              <a:t> on </a:t>
            </a:r>
            <a:r>
              <a:rPr lang="en-US" altLang="fi-FI" i="1" dirty="0" err="1">
                <a:solidFill>
                  <a:srgbClr val="000000"/>
                </a:solidFill>
              </a:rPr>
              <a:t>velvollinen</a:t>
            </a:r>
            <a:r>
              <a:rPr lang="en-US" altLang="fi-FI" i="1" dirty="0">
                <a:solidFill>
                  <a:srgbClr val="000000"/>
                </a:solidFill>
              </a:rPr>
              <a:t> </a:t>
            </a:r>
            <a:r>
              <a:rPr lang="en-US" altLang="fi-FI" i="1" dirty="0" err="1">
                <a:solidFill>
                  <a:srgbClr val="000000"/>
                </a:solidFill>
              </a:rPr>
              <a:t>olemaan</a:t>
            </a:r>
            <a:r>
              <a:rPr lang="en-US" altLang="fi-FI" i="1" dirty="0">
                <a:solidFill>
                  <a:srgbClr val="000000"/>
                </a:solidFill>
              </a:rPr>
              <a:t> </a:t>
            </a:r>
            <a:r>
              <a:rPr lang="en-US" altLang="fi-FI" i="1" dirty="0" err="1">
                <a:solidFill>
                  <a:srgbClr val="000000"/>
                </a:solidFill>
              </a:rPr>
              <a:t>osallisena</a:t>
            </a:r>
            <a:r>
              <a:rPr lang="en-US" altLang="fi-FI" i="1" dirty="0">
                <a:solidFill>
                  <a:srgbClr val="000000"/>
                </a:solidFill>
              </a:rPr>
              <a:t> </a:t>
            </a:r>
            <a:r>
              <a:rPr lang="en-US" altLang="fi-FI" i="1" dirty="0" err="1">
                <a:solidFill>
                  <a:srgbClr val="000000"/>
                </a:solidFill>
              </a:rPr>
              <a:t>isänmaan</a:t>
            </a:r>
            <a:r>
              <a:rPr lang="en-US" altLang="fi-FI" i="1" dirty="0">
                <a:solidFill>
                  <a:srgbClr val="000000"/>
                </a:solidFill>
              </a:rPr>
              <a:t> </a:t>
            </a:r>
            <a:r>
              <a:rPr lang="en-US" altLang="fi-FI" i="1" dirty="0" err="1">
                <a:solidFill>
                  <a:srgbClr val="000000"/>
                </a:solidFill>
              </a:rPr>
              <a:t>puolustuksessa</a:t>
            </a:r>
            <a:r>
              <a:rPr lang="en-US" altLang="fi-FI" i="1" dirty="0">
                <a:solidFill>
                  <a:srgbClr val="000000"/>
                </a:solidFill>
              </a:rPr>
              <a:t> tai </a:t>
            </a:r>
            <a:r>
              <a:rPr lang="en-US" altLang="fi-FI" i="1" dirty="0" err="1">
                <a:solidFill>
                  <a:srgbClr val="000000"/>
                </a:solidFill>
              </a:rPr>
              <a:t>sitä</a:t>
            </a:r>
            <a:r>
              <a:rPr lang="en-US" altLang="fi-FI" i="1" dirty="0">
                <a:solidFill>
                  <a:srgbClr val="000000"/>
                </a:solidFill>
              </a:rPr>
              <a:t> </a:t>
            </a:r>
            <a:r>
              <a:rPr lang="en-US" altLang="fi-FI" i="1" dirty="0" err="1">
                <a:solidFill>
                  <a:srgbClr val="000000"/>
                </a:solidFill>
              </a:rPr>
              <a:t>avustamaan</a:t>
            </a:r>
            <a:r>
              <a:rPr lang="en-US" altLang="fi-FI" i="1" dirty="0">
                <a:solidFill>
                  <a:srgbClr val="000000"/>
                </a:solidFill>
              </a:rPr>
              <a:t> </a:t>
            </a:r>
            <a:r>
              <a:rPr lang="en-US" altLang="fi-FI" i="1" dirty="0" err="1">
                <a:solidFill>
                  <a:srgbClr val="000000"/>
                </a:solidFill>
              </a:rPr>
              <a:t>niinkuin</a:t>
            </a:r>
            <a:r>
              <a:rPr lang="en-US" altLang="fi-FI" i="1" dirty="0">
                <a:solidFill>
                  <a:srgbClr val="000000"/>
                </a:solidFill>
              </a:rPr>
              <a:t> </a:t>
            </a:r>
            <a:r>
              <a:rPr lang="en-US" altLang="fi-FI" i="1" dirty="0" err="1">
                <a:solidFill>
                  <a:srgbClr val="000000"/>
                </a:solidFill>
              </a:rPr>
              <a:t>siitä</a:t>
            </a:r>
            <a:r>
              <a:rPr lang="en-US" altLang="fi-FI" i="1" dirty="0">
                <a:solidFill>
                  <a:srgbClr val="000000"/>
                </a:solidFill>
              </a:rPr>
              <a:t> </a:t>
            </a:r>
            <a:r>
              <a:rPr lang="en-US" altLang="fi-FI" i="1" dirty="0" err="1">
                <a:solidFill>
                  <a:srgbClr val="000000"/>
                </a:solidFill>
              </a:rPr>
              <a:t>laissa</a:t>
            </a:r>
            <a:r>
              <a:rPr lang="en-US" altLang="fi-FI" i="1" dirty="0">
                <a:solidFill>
                  <a:srgbClr val="000000"/>
                </a:solidFill>
              </a:rPr>
              <a:t> </a:t>
            </a:r>
            <a:r>
              <a:rPr lang="en-US" altLang="fi-FI" i="1" dirty="0" err="1">
                <a:solidFill>
                  <a:srgbClr val="000000"/>
                </a:solidFill>
              </a:rPr>
              <a:t>säädetään</a:t>
            </a:r>
            <a:r>
              <a:rPr lang="en-US" altLang="fi-FI" i="1" dirty="0">
                <a:solidFill>
                  <a:srgbClr val="000000"/>
                </a:solidFill>
              </a:rPr>
              <a:t>.”</a:t>
            </a:r>
          </a:p>
          <a:p>
            <a:endParaRPr lang="en-US" altLang="fi-FI" i="1" dirty="0">
              <a:solidFill>
                <a:srgbClr val="000000"/>
              </a:solidFill>
            </a:endParaRPr>
          </a:p>
          <a:p>
            <a:r>
              <a:rPr lang="fi-FI" b="0" dirty="0">
                <a:latin typeface="Calibri" charset="0"/>
              </a:rPr>
              <a:t>Mikä on tilaisuuden tarkoitus kutsunnanalaiselle?</a:t>
            </a:r>
            <a:endParaRPr lang="fi-FI" b="0" baseline="0" dirty="0">
              <a:latin typeface="Calibri" charset="0"/>
            </a:endParaRPr>
          </a:p>
          <a:p>
            <a:pPr marL="228600" indent="-228600">
              <a:buFont typeface="+mj-lt"/>
              <a:buAutoNum type="arabicPeriod"/>
            </a:pPr>
            <a:r>
              <a:rPr lang="fi-FI" b="0" baseline="0" dirty="0">
                <a:latin typeface="Calibri" charset="0"/>
              </a:rPr>
              <a:t>Kertoa kutsunnanalaiselle hänen oikeuksista ja velvollisuuksista</a:t>
            </a:r>
          </a:p>
          <a:p>
            <a:pPr marL="228600" indent="-228600">
              <a:buFont typeface="+mj-lt"/>
              <a:buAutoNum type="arabicPeriod"/>
            </a:pPr>
            <a:r>
              <a:rPr lang="fi-FI" b="0" baseline="0" dirty="0">
                <a:latin typeface="Calibri" charset="0"/>
              </a:rPr>
              <a:t>Tukea kutsunnanalaisen valmiuksia asevelvollisuuden suorittamiseen</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i-FI" b="0" baseline="0" dirty="0" err="1">
                <a:latin typeface="Calibri" charset="0"/>
              </a:rPr>
              <a:t>AsevL</a:t>
            </a:r>
            <a:r>
              <a:rPr lang="fi-FI" b="0" baseline="0" dirty="0">
                <a:latin typeface="Calibri" charset="0"/>
              </a:rPr>
              <a:t> </a:t>
            </a:r>
            <a:r>
              <a:rPr lang="fi-FI" sz="1200" b="0" i="0" kern="1200" dirty="0">
                <a:solidFill>
                  <a:schemeClr val="tx1"/>
                </a:solidFill>
                <a:effectLst/>
                <a:latin typeface="+mn-lt"/>
                <a:ea typeface="ＭＳ Ｐゴシック" charset="0"/>
                <a:cs typeface="+mn-cs"/>
              </a:rPr>
              <a:t>2007/1438 12 § </a:t>
            </a:r>
            <a:r>
              <a:rPr lang="fi-FI" altLang="fi-FI" sz="1200" b="1" i="1" dirty="0"/>
              <a:t>”</a:t>
            </a:r>
            <a:r>
              <a:rPr lang="fi-FI" altLang="fi-FI" sz="1200" i="1" dirty="0"/>
              <a:t>Kutsunnassa määritetään asevelvollisen palveluskelpoisuus, ja sen perusteella päätetään palveluksesta. Lisäksi annetaan tietoa maanpuolustusvelvollisuudesta ja edistetään kansanterveystyötä.</a:t>
            </a:r>
            <a:r>
              <a:rPr lang="fi-FI" altLang="fi-FI" sz="1200" b="1" i="1" dirty="0"/>
              <a:t>”</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fi-FI" sz="1200" b="0" i="0" kern="1200" dirty="0">
              <a:solidFill>
                <a:schemeClr val="tx1"/>
              </a:solidFill>
              <a:effectLst/>
              <a:latin typeface="+mn-lt"/>
              <a:ea typeface="ＭＳ Ｐゴシック" charset="0"/>
              <a:cs typeface="+mn-cs"/>
            </a:endParaRPr>
          </a:p>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1</a:t>
            </a:fld>
            <a:endParaRPr lang="fi-FI"/>
          </a:p>
        </p:txBody>
      </p:sp>
    </p:spTree>
    <p:extLst>
      <p:ext uri="{BB962C8B-B14F-4D97-AF65-F5344CB8AC3E}">
        <p14:creationId xmlns:p14="http://schemas.microsoft.com/office/powerpoint/2010/main" val="3093973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ian kuvan paikkamerkki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Huomautusten paikkamerkki 2"/>
          <p:cNvSpPr>
            <a:spLocks noGrp="1"/>
          </p:cNvSpPr>
          <p:nvPr>
            <p:ph type="body" idx="1"/>
          </p:nvPr>
        </p:nvSpPr>
        <p:spPr/>
        <p:txBody>
          <a:bodyPr/>
          <a:lstStyle/>
          <a:p>
            <a:pPr defTabSz="917591">
              <a:defRPr/>
            </a:pPr>
            <a:r>
              <a:rPr lang="fi-FI" b="1" dirty="0">
                <a:latin typeface="Arial" panose="020B0604020202020204" pitchFamily="34" charset="0"/>
                <a:cs typeface="Arial" panose="020B0604020202020204" pitchFamily="34" charset="0"/>
              </a:rPr>
              <a:t>Dian perusviesti:</a:t>
            </a:r>
          </a:p>
          <a:p>
            <a:pPr marL="228600" indent="-228600" defTabSz="917591">
              <a:buFont typeface="+mj-lt"/>
              <a:buAutoNum type="arabicPeriod"/>
              <a:defRPr/>
            </a:pPr>
            <a:r>
              <a:rPr lang="fi-FI" dirty="0">
                <a:latin typeface="Arial" panose="020B0604020202020204" pitchFamily="34" charset="0"/>
                <a:cs typeface="Arial" panose="020B0604020202020204" pitchFamily="34" charset="0"/>
              </a:rPr>
              <a:t>Ensisijaisesti esitämme Sinulle palveluspaikoiksi jotakin kuvassa näkyvistä aluetoimistomme tavoitejoukko-osastoista</a:t>
            </a:r>
          </a:p>
          <a:p>
            <a:pPr marL="228600" indent="-228600" defTabSz="917591">
              <a:buFont typeface="+mj-lt"/>
              <a:buAutoNum type="arabicPeriod"/>
              <a:defRPr/>
            </a:pPr>
            <a:r>
              <a:rPr lang="fi-FI" dirty="0">
                <a:latin typeface="Arial" panose="020B0604020202020204" pitchFamily="34" charset="0"/>
                <a:cs typeface="Arial" panose="020B0604020202020204" pitchFamily="34" charset="0"/>
              </a:rPr>
              <a:t>Palvelusajankohdaksi esitämme Sinulle ensisijaisesti vuosien 2021 tai 2022 jompaakumpaa saapumiserää</a:t>
            </a:r>
          </a:p>
        </p:txBody>
      </p:sp>
      <p:sp>
        <p:nvSpPr>
          <p:cNvPr id="27652" name="Dian numeron paikkamerkki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8416EC1-D12D-4982-A428-E50E46C00C69}" type="slidenum">
              <a:rPr lang="fi-FI" altLang="fi-FI" smtClean="0">
                <a:latin typeface="Calibri" panose="020F0502020204030204" pitchFamily="34" charset="0"/>
              </a:rPr>
              <a:pPr/>
              <a:t>10</a:t>
            </a:fld>
            <a:endParaRPr lang="fi-FI" altLang="fi-FI">
              <a:latin typeface="Calibri" panose="020F0502020204030204" pitchFamily="34" charset="0"/>
            </a:endParaRPr>
          </a:p>
        </p:txBody>
      </p:sp>
    </p:spTree>
    <p:extLst>
      <p:ext uri="{BB962C8B-B14F-4D97-AF65-F5344CB8AC3E}">
        <p14:creationId xmlns:p14="http://schemas.microsoft.com/office/powerpoint/2010/main" val="310753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70000" lnSpcReduction="20000"/>
          </a:bodyPr>
          <a:lstStyle/>
          <a:p>
            <a:r>
              <a:rPr lang="fi-FI" dirty="0"/>
              <a:t>Vapaaehtoisilla</a:t>
            </a:r>
            <a:r>
              <a:rPr lang="fi-FI" baseline="0" dirty="0"/>
              <a:t> naisilla on m</a:t>
            </a:r>
            <a:r>
              <a:rPr lang="fi-FI" dirty="0"/>
              <a:t>ahdollisuus</a:t>
            </a:r>
            <a:r>
              <a:rPr lang="fi-FI" baseline="0" dirty="0"/>
              <a:t> p</a:t>
            </a:r>
            <a:r>
              <a:rPr lang="fi-FI" dirty="0"/>
              <a:t>alveluksen keskeyttämiseen 45 päivän kuluessa.</a:t>
            </a:r>
          </a:p>
          <a:p>
            <a:endParaRPr lang="fi-FI" dirty="0"/>
          </a:p>
          <a:p>
            <a:r>
              <a:rPr lang="fi-FI" i="1" dirty="0"/>
              <a:t>Valintatilaisuudesta</a:t>
            </a:r>
            <a:r>
              <a:rPr lang="fi-FI" i="1" baseline="0" dirty="0"/>
              <a:t> lisää infoa!</a:t>
            </a:r>
          </a:p>
          <a:p>
            <a:endParaRPr lang="fi-FI" i="1" baseline="0" dirty="0"/>
          </a:p>
          <a:p>
            <a:r>
              <a:rPr lang="fi-FI" sz="1200" kern="1200" dirty="0">
                <a:solidFill>
                  <a:schemeClr val="tx1"/>
                </a:solidFill>
                <a:effectLst/>
                <a:latin typeface="+mn-lt"/>
                <a:ea typeface="ＭＳ Ｐゴシック" charset="0"/>
                <a:cs typeface="+mn-cs"/>
              </a:rPr>
              <a:t>Tilaisuuden ohjelmarunko on seuraava:</a:t>
            </a:r>
          </a:p>
          <a:p>
            <a:r>
              <a:rPr lang="fi-FI" sz="1200" kern="1200" dirty="0">
                <a:solidFill>
                  <a:schemeClr val="tx1"/>
                </a:solidFill>
                <a:effectLst/>
                <a:latin typeface="+mn-lt"/>
                <a:ea typeface="ＭＳ Ｐゴシック" charset="0"/>
                <a:cs typeface="+mn-cs"/>
              </a:rPr>
              <a:t>Kello	Aihe</a:t>
            </a:r>
          </a:p>
          <a:p>
            <a:r>
              <a:rPr lang="fi-FI" sz="1200" kern="1200" dirty="0">
                <a:solidFill>
                  <a:schemeClr val="tx1"/>
                </a:solidFill>
                <a:effectLst/>
                <a:latin typeface="+mn-lt"/>
                <a:ea typeface="ＭＳ Ｐゴシック" charset="0"/>
                <a:cs typeface="+mn-cs"/>
              </a:rPr>
              <a:t>09.00	Joukon ilmoittaminen aluetoimiston päällikölle</a:t>
            </a:r>
          </a:p>
          <a:p>
            <a:r>
              <a:rPr lang="fi-FI" sz="1200" kern="1200" dirty="0">
                <a:solidFill>
                  <a:schemeClr val="tx1"/>
                </a:solidFill>
                <a:effectLst/>
                <a:latin typeface="+mn-lt"/>
                <a:ea typeface="ＭＳ Ｐゴシック" charset="0"/>
                <a:cs typeface="+mn-cs"/>
              </a:rPr>
              <a:t>09.00	Aluetoimiston päällikön puheenvuoro</a:t>
            </a:r>
          </a:p>
          <a:p>
            <a:r>
              <a:rPr lang="fi-FI" sz="1200" kern="1200" dirty="0">
                <a:solidFill>
                  <a:schemeClr val="tx1"/>
                </a:solidFill>
                <a:effectLst/>
                <a:latin typeface="+mn-lt"/>
                <a:ea typeface="ＭＳ Ｐゴシック" charset="0"/>
                <a:cs typeface="+mn-cs"/>
              </a:rPr>
              <a:t>09.10	Varusmiesvideo</a:t>
            </a:r>
          </a:p>
          <a:p>
            <a:r>
              <a:rPr lang="fi-FI" sz="1200" kern="1200" dirty="0">
                <a:solidFill>
                  <a:schemeClr val="tx1"/>
                </a:solidFill>
                <a:effectLst/>
                <a:latin typeface="+mn-lt"/>
                <a:ea typeface="ＭＳ Ｐゴシック" charset="0"/>
                <a:cs typeface="+mn-cs"/>
              </a:rPr>
              <a:t>09.25	Vapaaehtoisen asepalveluksen info</a:t>
            </a:r>
          </a:p>
          <a:p>
            <a:r>
              <a:rPr lang="fi-FI" sz="1200" kern="1200" dirty="0">
                <a:solidFill>
                  <a:schemeClr val="tx1"/>
                </a:solidFill>
                <a:effectLst/>
                <a:latin typeface="+mn-lt"/>
                <a:ea typeface="ＭＳ Ｐゴシック" charset="0"/>
                <a:cs typeface="+mn-cs"/>
              </a:rPr>
              <a:t>10.15	Naissotilaan asema ja kokemuksia varusmiespalveluksesta</a:t>
            </a:r>
          </a:p>
          <a:p>
            <a:r>
              <a:rPr lang="fi-FI" sz="1200" kern="1200" dirty="0">
                <a:solidFill>
                  <a:schemeClr val="tx1"/>
                </a:solidFill>
                <a:effectLst/>
                <a:latin typeface="+mn-lt"/>
                <a:ea typeface="ＭＳ Ｐゴシック" charset="0"/>
                <a:cs typeface="+mn-cs"/>
              </a:rPr>
              <a:t>11.00	Kahvit</a:t>
            </a:r>
          </a:p>
          <a:p>
            <a:r>
              <a:rPr lang="fi-FI" sz="1200" kern="1200" dirty="0">
                <a:solidFill>
                  <a:schemeClr val="tx1"/>
                </a:solidFill>
                <a:effectLst/>
                <a:latin typeface="+mn-lt"/>
                <a:ea typeface="ＭＳ Ｐゴシック" charset="0"/>
                <a:cs typeface="+mn-cs"/>
              </a:rPr>
              <a:t>11.30	Palveluskelpoisuuden arviointi</a:t>
            </a:r>
          </a:p>
          <a:p>
            <a:r>
              <a:rPr lang="fi-FI" sz="1200" kern="1200" dirty="0">
                <a:solidFill>
                  <a:schemeClr val="tx1"/>
                </a:solidFill>
                <a:effectLst/>
                <a:latin typeface="+mn-lt"/>
                <a:ea typeface="ＭＳ Ｐゴシック" charset="0"/>
                <a:cs typeface="+mn-cs"/>
              </a:rPr>
              <a:t>	Haastattelu ja soveltuvuustesti</a:t>
            </a:r>
          </a:p>
          <a:p>
            <a:r>
              <a:rPr lang="fi-FI" sz="1200" kern="1200" dirty="0">
                <a:solidFill>
                  <a:schemeClr val="tx1"/>
                </a:solidFill>
                <a:effectLst/>
                <a:latin typeface="+mn-lt"/>
                <a:ea typeface="ＭＳ Ｐゴシック" charset="0"/>
                <a:cs typeface="+mn-cs"/>
              </a:rPr>
              <a:t>	Joukko-osastojen esittelyvideot</a:t>
            </a:r>
          </a:p>
          <a:p>
            <a:r>
              <a:rPr lang="fi-FI" sz="1200" kern="1200" dirty="0">
                <a:solidFill>
                  <a:schemeClr val="tx1"/>
                </a:solidFill>
                <a:effectLst/>
                <a:latin typeface="+mn-lt"/>
                <a:ea typeface="ＭＳ Ｐゴシック" charset="0"/>
                <a:cs typeface="+mn-cs"/>
              </a:rPr>
              <a:t>16.00	Tilaisuus päättyy</a:t>
            </a:r>
          </a:p>
          <a:p>
            <a:endParaRPr lang="fi-FI" dirty="0"/>
          </a:p>
          <a:p>
            <a:r>
              <a:rPr lang="fi-FI" sz="1200" b="1" i="0" u="none" strike="noStrike" kern="1200" baseline="0" dirty="0">
                <a:solidFill>
                  <a:schemeClr val="tx1"/>
                </a:solidFill>
                <a:latin typeface="+mn-lt"/>
                <a:ea typeface="ＭＳ Ｐゴシック" charset="0"/>
                <a:cs typeface="+mn-cs"/>
              </a:rPr>
              <a:t>Naisten vapaaehtoinen asepalvelus</a:t>
            </a:r>
          </a:p>
          <a:p>
            <a:r>
              <a:rPr lang="fi-FI" sz="1200" b="0" i="0" u="none" strike="noStrike" kern="1200" baseline="0" dirty="0">
                <a:solidFill>
                  <a:schemeClr val="tx1"/>
                </a:solidFill>
                <a:latin typeface="+mn-lt"/>
                <a:ea typeface="ＭＳ Ｐゴシック" charset="0"/>
                <a:cs typeface="+mn-cs"/>
              </a:rPr>
              <a:t>Naisten vapaaehtoiseen asepalvelukseen pääsemisen edellytyksenä</a:t>
            </a:r>
          </a:p>
          <a:p>
            <a:r>
              <a:rPr lang="fi-FI" sz="1200" b="0" i="0" u="none" strike="noStrike" kern="1200" baseline="0" dirty="0">
                <a:solidFill>
                  <a:schemeClr val="tx1"/>
                </a:solidFill>
                <a:latin typeface="+mn-lt"/>
                <a:ea typeface="ＭＳ Ｐゴシック" charset="0"/>
                <a:cs typeface="+mn-cs"/>
              </a:rPr>
              <a:t>on Suomen kansalaisuus, 18–29 vuoden ikä (hakeutua voi ennen 18v täyttämistä) sekä terveydentilan</a:t>
            </a:r>
          </a:p>
          <a:p>
            <a:r>
              <a:rPr lang="fi-FI" sz="1200" b="0" i="0" u="none" strike="noStrike" kern="1200" baseline="0" dirty="0">
                <a:solidFill>
                  <a:schemeClr val="tx1"/>
                </a:solidFill>
                <a:latin typeface="+mn-lt"/>
                <a:ea typeface="ＭＳ Ｐゴシック" charset="0"/>
                <a:cs typeface="+mn-cs"/>
              </a:rPr>
              <a:t>ja muiden henkilökohtaisten ominaisuuksien sopivuus</a:t>
            </a:r>
          </a:p>
          <a:p>
            <a:r>
              <a:rPr lang="fi-FI" sz="1200" b="0" i="0" u="none" strike="noStrike" kern="1200" baseline="0" dirty="0">
                <a:solidFill>
                  <a:schemeClr val="tx1"/>
                </a:solidFill>
                <a:latin typeface="+mn-lt"/>
                <a:ea typeface="ＭＳ Ｐゴシック" charset="0"/>
                <a:cs typeface="+mn-cs"/>
              </a:rPr>
              <a:t>sotilaskoulutukseen. Naisten koulutuksen sisältö on sama kuin</a:t>
            </a:r>
          </a:p>
          <a:p>
            <a:r>
              <a:rPr lang="fi-FI" sz="1200" b="0" i="0" u="none" strike="noStrike" kern="1200" baseline="0" dirty="0">
                <a:solidFill>
                  <a:schemeClr val="tx1"/>
                </a:solidFill>
                <a:latin typeface="+mn-lt"/>
                <a:ea typeface="ＭＳ Ｐゴシック" charset="0"/>
                <a:cs typeface="+mn-cs"/>
              </a:rPr>
              <a:t>muilla varusmiehillä. Palveluksen jälkeen naiset siirretään reserviin</a:t>
            </a:r>
          </a:p>
          <a:p>
            <a:r>
              <a:rPr lang="fi-FI" sz="1200" b="0" i="0" u="none" strike="noStrike" kern="1200" baseline="0" dirty="0">
                <a:solidFill>
                  <a:schemeClr val="tx1"/>
                </a:solidFill>
                <a:latin typeface="+mn-lt"/>
                <a:ea typeface="ＭＳ Ｐゴシック" charset="0"/>
                <a:cs typeface="+mn-cs"/>
              </a:rPr>
              <a:t>sekä määrätään kertausharjoituksiin samoin perustein kuin</a:t>
            </a:r>
          </a:p>
          <a:p>
            <a:r>
              <a:rPr lang="fi-FI" sz="1200" b="0" i="0" u="none" strike="noStrike" kern="1200" baseline="0" dirty="0">
                <a:solidFill>
                  <a:schemeClr val="tx1"/>
                </a:solidFill>
                <a:latin typeface="+mn-lt"/>
                <a:ea typeface="ＭＳ Ｐゴシック" charset="0"/>
                <a:cs typeface="+mn-cs"/>
              </a:rPr>
              <a:t>miehetkin, ja he ovat asevelvollisuuslain alaisia sen vuoden loppuun,</a:t>
            </a:r>
          </a:p>
          <a:p>
            <a:r>
              <a:rPr lang="fi-FI" sz="1200" b="0" i="0" u="none" strike="noStrike" kern="1200" baseline="0" dirty="0">
                <a:solidFill>
                  <a:schemeClr val="tx1"/>
                </a:solidFill>
                <a:latin typeface="+mn-lt"/>
                <a:ea typeface="ＭＳ Ｐゴシック" charset="0"/>
                <a:cs typeface="+mn-cs"/>
              </a:rPr>
              <a:t>jona täyttävät 60 vuotta.</a:t>
            </a:r>
            <a:endParaRPr lang="fi-FI" dirty="0"/>
          </a:p>
        </p:txBody>
      </p:sp>
      <p:sp>
        <p:nvSpPr>
          <p:cNvPr id="4" name="Dian numeron paikkamerkki 3"/>
          <p:cNvSpPr>
            <a:spLocks noGrp="1"/>
          </p:cNvSpPr>
          <p:nvPr>
            <p:ph type="sldNum" sz="quarter" idx="10"/>
          </p:nvPr>
        </p:nvSpPr>
        <p:spPr/>
        <p:txBody>
          <a:bodyPr/>
          <a:lstStyle/>
          <a:p>
            <a:fld id="{B75EFFD3-B03E-1C49-A8E8-54FF18E90A56}" type="slidenum">
              <a:rPr lang="fi-FI" smtClean="0"/>
              <a:pPr/>
              <a:t>11</a:t>
            </a:fld>
            <a:endParaRPr lang="fi-FI"/>
          </a:p>
        </p:txBody>
      </p:sp>
    </p:spTree>
    <p:extLst>
      <p:ext uri="{BB962C8B-B14F-4D97-AF65-F5344CB8AC3E}">
        <p14:creationId xmlns:p14="http://schemas.microsoft.com/office/powerpoint/2010/main" val="227383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defTabSz="916869">
              <a:defRPr/>
            </a:pPr>
            <a:fld id="{0433CE14-C27A-42FB-A7CF-16D08FB8F53C}" type="slidenum">
              <a:rPr lang="fi-FI">
                <a:solidFill>
                  <a:prstClr val="black"/>
                </a:solidFill>
                <a:latin typeface="Calibri"/>
              </a:rPr>
              <a:pPr defTabSz="916869">
                <a:defRPr/>
              </a:pPr>
              <a:t>13</a:t>
            </a:fld>
            <a:endParaRPr lang="fi-FI">
              <a:solidFill>
                <a:prstClr val="black"/>
              </a:solidFill>
              <a:latin typeface="Calibri"/>
            </a:endParaRPr>
          </a:p>
        </p:txBody>
      </p:sp>
    </p:spTree>
    <p:extLst>
      <p:ext uri="{BB962C8B-B14F-4D97-AF65-F5344CB8AC3E}">
        <p14:creationId xmlns:p14="http://schemas.microsoft.com/office/powerpoint/2010/main" val="4858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spcBef>
                <a:spcPts val="602"/>
              </a:spcBef>
            </a:pPr>
            <a:r>
              <a:rPr lang="fi-FI" sz="1200" b="1" dirty="0">
                <a:latin typeface="Arial" panose="020B0604020202020204" pitchFamily="34" charset="0"/>
                <a:cs typeface="Arial" panose="020B0604020202020204" pitchFamily="34" charset="0"/>
              </a:rPr>
              <a:t>Dian perusviesti:</a:t>
            </a:r>
          </a:p>
          <a:p>
            <a:pPr marL="228600" indent="-228600" eaLnBrk="1" hangingPunct="1">
              <a:spcBef>
                <a:spcPts val="602"/>
              </a:spcBef>
              <a:buFont typeface="+mj-lt"/>
              <a:buAutoNum type="arabicPeriod"/>
            </a:pPr>
            <a:r>
              <a:rPr lang="fi-FI" sz="1200" b="0" dirty="0">
                <a:solidFill>
                  <a:srgbClr val="C00000"/>
                </a:solidFill>
                <a:latin typeface="Arial" panose="020B0604020202020204" pitchFamily="34" charset="0"/>
                <a:cs typeface="Arial" panose="020B0604020202020204" pitchFamily="34" charset="0"/>
              </a:rPr>
              <a:t>Jos vakaumukseen</a:t>
            </a:r>
            <a:r>
              <a:rPr lang="fi-FI" sz="1200" b="0" baseline="0" dirty="0">
                <a:solidFill>
                  <a:srgbClr val="C00000"/>
                </a:solidFill>
                <a:latin typeface="Arial" panose="020B0604020202020204" pitchFamily="34" charset="0"/>
                <a:cs typeface="Arial" panose="020B0604020202020204" pitchFamily="34" charset="0"/>
              </a:rPr>
              <a:t> perustuvat syyt </a:t>
            </a:r>
            <a:r>
              <a:rPr lang="fi-FI" sz="1200" b="0" baseline="0" dirty="0">
                <a:latin typeface="Arial" panose="020B0604020202020204" pitchFamily="34" charset="0"/>
                <a:cs typeface="Arial" panose="020B0604020202020204" pitchFamily="34" charset="0"/>
              </a:rPr>
              <a:t>estävät </a:t>
            </a:r>
            <a:r>
              <a:rPr lang="fi-FI" sz="1200" b="0" dirty="0">
                <a:latin typeface="Arial" panose="020B0604020202020204" pitchFamily="34" charset="0"/>
                <a:cs typeface="Arial" panose="020B0604020202020204" pitchFamily="34" charset="0"/>
              </a:rPr>
              <a:t>aseellinen</a:t>
            </a:r>
            <a:r>
              <a:rPr lang="fi-FI" sz="1200" b="0" baseline="0" dirty="0">
                <a:latin typeface="Arial" panose="020B0604020202020204" pitchFamily="34" charset="0"/>
                <a:cs typeface="Arial" panose="020B0604020202020204" pitchFamily="34" charset="0"/>
              </a:rPr>
              <a:t> varusmiespalveluksen suorittamisen, kuvassa on esitetty muut asevelvollisuuden suorittamisen muodot</a:t>
            </a:r>
          </a:p>
          <a:p>
            <a:pPr marL="228600" indent="-228600" eaLnBrk="1" hangingPunct="1">
              <a:spcBef>
                <a:spcPts val="602"/>
              </a:spcBef>
              <a:buFont typeface="+mj-lt"/>
              <a:buAutoNum type="arabicPeriod"/>
            </a:pPr>
            <a:r>
              <a:rPr lang="fi-FI" sz="1200" b="0" baseline="0" dirty="0">
                <a:latin typeface="Arial" panose="020B0604020202020204" pitchFamily="34" charset="0"/>
                <a:cs typeface="Arial" panose="020B0604020202020204" pitchFamily="34" charset="0"/>
              </a:rPr>
              <a:t>Pyydä toimistosihteeriltä tarvittavat lomakkeet, täytä ne ja ota asia esille kutsuntalautakunnassa</a:t>
            </a:r>
          </a:p>
          <a:p>
            <a:pPr marL="228600" indent="-228600" eaLnBrk="1" hangingPunct="1">
              <a:spcBef>
                <a:spcPts val="602"/>
              </a:spcBef>
              <a:buFont typeface="+mj-lt"/>
              <a:buAutoNum type="arabicPeriod"/>
            </a:pPr>
            <a:endParaRPr lang="fi-FI" sz="1200" b="0" baseline="0" dirty="0">
              <a:latin typeface="Arial" panose="020B0604020202020204" pitchFamily="34" charset="0"/>
              <a:cs typeface="Arial" panose="020B0604020202020204" pitchFamily="34" charset="0"/>
            </a:endParaRPr>
          </a:p>
          <a:p>
            <a:r>
              <a:rPr lang="fi-FI" sz="1200" b="1" i="0" u="none" strike="noStrike" kern="1200" baseline="0" dirty="0">
                <a:solidFill>
                  <a:schemeClr val="tx1"/>
                </a:solidFill>
                <a:latin typeface="+mn-lt"/>
                <a:ea typeface="ＭＳ Ｐゴシック" charset="0"/>
                <a:cs typeface="+mn-cs"/>
              </a:rPr>
              <a:t>Aseeton palvelus</a:t>
            </a:r>
          </a:p>
          <a:p>
            <a:r>
              <a:rPr lang="fi-FI" sz="1200" b="0" i="0" u="none" strike="noStrike" kern="1200" baseline="0" dirty="0">
                <a:solidFill>
                  <a:schemeClr val="tx1"/>
                </a:solidFill>
                <a:latin typeface="+mn-lt"/>
                <a:ea typeface="ＭＳ Ｐゴシック" charset="0"/>
                <a:cs typeface="+mn-cs"/>
              </a:rPr>
              <a:t>Asevelvollinen, jonka vakaumus estää häntä suorittamasta asevelvollisuuttaan aseellisessa palveluksessa ja joka hakee aseettomaan palvelukseen, vapautetaan aseellisesta palveluksesta ja määrätään aseettomaan palvelukseen. Aseettomana palvelevan varusmiespalvelusaika on vähintään 255 päivää tai 347 päivää, mikäli koulutettu tehtävä sitä edellyttää.</a:t>
            </a:r>
          </a:p>
          <a:p>
            <a:endParaRPr lang="fi-FI" sz="1200" b="0" i="0" u="none" strike="noStrike" kern="1200" baseline="0" dirty="0">
              <a:solidFill>
                <a:schemeClr val="tx1"/>
              </a:solidFill>
              <a:latin typeface="+mn-lt"/>
              <a:ea typeface="ＭＳ Ｐゴシック" charset="0"/>
              <a:cs typeface="+mn-cs"/>
            </a:endParaRPr>
          </a:p>
          <a:p>
            <a:r>
              <a:rPr lang="fi-FI" sz="1200" b="1" i="0" u="none" strike="noStrike" kern="1200" baseline="0" dirty="0">
                <a:solidFill>
                  <a:schemeClr val="tx1"/>
                </a:solidFill>
                <a:latin typeface="+mn-lt"/>
                <a:ea typeface="ＭＳ Ｐゴシック" charset="0"/>
                <a:cs typeface="+mn-cs"/>
              </a:rPr>
              <a:t>Siviilipalvelus</a:t>
            </a:r>
          </a:p>
          <a:p>
            <a:r>
              <a:rPr lang="fi-FI" sz="1200" b="0" i="0" u="none" strike="noStrike" kern="1200" baseline="0" dirty="0">
                <a:solidFill>
                  <a:schemeClr val="tx1"/>
                </a:solidFill>
                <a:latin typeface="+mn-lt"/>
                <a:ea typeface="ＭＳ Ｐゴシック" charset="0"/>
                <a:cs typeface="+mn-cs"/>
              </a:rPr>
              <a:t>Asevelvollinen, jonka vakaumukseen perustuvat syyt estävät häntä suorittamasta asevelvollisuuslaissa säädettyä palvelusta, vapautetaan sen suorittamisesta ja määrätään suorittamaan siviilipalvelusta. Siviilipalvelukseen kuuluu </a:t>
            </a:r>
            <a:r>
              <a:rPr lang="fi-FI" sz="1200" b="0" i="0" u="none" strike="noStrike" kern="1200" baseline="0" dirty="0" err="1">
                <a:solidFill>
                  <a:schemeClr val="tx1"/>
                </a:solidFill>
                <a:latin typeface="+mn-lt"/>
                <a:ea typeface="ＭＳ Ｐゴシック" charset="0"/>
                <a:cs typeface="+mn-cs"/>
              </a:rPr>
              <a:t>peruskoulutusjakso</a:t>
            </a:r>
            <a:r>
              <a:rPr lang="fi-FI" sz="1200" b="0" i="0" u="none" strike="noStrike" kern="1200" baseline="0" dirty="0">
                <a:solidFill>
                  <a:schemeClr val="tx1"/>
                </a:solidFill>
                <a:latin typeface="+mn-lt"/>
                <a:ea typeface="ＭＳ Ｐゴシック" charset="0"/>
                <a:cs typeface="+mn-cs"/>
              </a:rPr>
              <a:t>, yhteiskunnalle hyödyllinen siviililuonteinen työpalvelu, täydennyspalvelus, ylimääräinen palvelus ja liikekannallepanon aikainen palvelus. Siviilipalvelusaika on 347 päivää. </a:t>
            </a:r>
            <a:r>
              <a:rPr lang="fi-FI" sz="1200" b="0" i="0" u="none" strike="noStrike" kern="1200" baseline="0" dirty="0" err="1">
                <a:solidFill>
                  <a:schemeClr val="tx1"/>
                </a:solidFill>
                <a:latin typeface="+mn-lt"/>
                <a:ea typeface="ＭＳ Ｐゴシック" charset="0"/>
                <a:cs typeface="+mn-cs"/>
              </a:rPr>
              <a:t>Koulutusjakson</a:t>
            </a:r>
            <a:r>
              <a:rPr lang="fi-FI" sz="1200" b="0" i="0" u="none" strike="noStrike" kern="1200" baseline="0" dirty="0">
                <a:solidFill>
                  <a:schemeClr val="tx1"/>
                </a:solidFill>
                <a:latin typeface="+mn-lt"/>
                <a:ea typeface="ＭＳ Ｐゴシック" charset="0"/>
                <a:cs typeface="+mn-cs"/>
              </a:rPr>
              <a:t> pituus on yleensä 28 vuorokautta ja työpalvelun 319 vuorokautta. Siviilipalvelukseen voi hakea ennen asevelvollisuuslain mukaista palvelusta, sen aikana tai sen jälkeen. Hakemusta ei saa tehdä ennen kutsuntoja.</a:t>
            </a:r>
          </a:p>
        </p:txBody>
      </p:sp>
      <p:sp>
        <p:nvSpPr>
          <p:cNvPr id="4" name="Dian numeron paikkamerkki 3"/>
          <p:cNvSpPr>
            <a:spLocks noGrp="1"/>
          </p:cNvSpPr>
          <p:nvPr>
            <p:ph type="sldNum" sz="quarter" idx="5"/>
          </p:nvPr>
        </p:nvSpPr>
        <p:spPr/>
        <p:txBody>
          <a:bodyPr/>
          <a:lstStyle/>
          <a:p>
            <a:fld id="{BF15BA66-093C-40D6-88A7-8FACDBC00B35}" type="slidenum">
              <a:rPr lang="fi-FI" smtClean="0"/>
              <a:t>14</a:t>
            </a:fld>
            <a:endParaRPr lang="fi-FI"/>
          </a:p>
        </p:txBody>
      </p:sp>
    </p:spTree>
    <p:extLst>
      <p:ext uri="{BB962C8B-B14F-4D97-AF65-F5344CB8AC3E}">
        <p14:creationId xmlns:p14="http://schemas.microsoft.com/office/powerpoint/2010/main" val="277752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altLang="fi-FI" dirty="0"/>
              <a:t>Laita seurantaan intti.fi!</a:t>
            </a:r>
          </a:p>
          <a:p>
            <a:pPr marL="628650" lvl="1" indent="-171450">
              <a:buFontTx/>
              <a:buChar char="•"/>
            </a:pPr>
            <a:r>
              <a:rPr lang="fi-FI" altLang="fi-FI" dirty="0"/>
              <a:t>Asevelvollisen intti.fi-tietopankista löydät ohjeita ja lisätietoja asevelvollisuuden eri vaiheisiin (intti edessä, palveluksessa, reservissä)</a:t>
            </a:r>
          </a:p>
          <a:p>
            <a:pPr marL="628650" lvl="1" indent="-171450">
              <a:buFontTx/>
              <a:buChar char="•"/>
            </a:pPr>
            <a:r>
              <a:rPr lang="fi-FI" altLang="fi-FI" dirty="0"/>
              <a:t>Sivustolta löydät myös lisätietoja tarjolla olevista palvelustehtävistä</a:t>
            </a:r>
          </a:p>
        </p:txBody>
      </p:sp>
      <p:sp>
        <p:nvSpPr>
          <p:cNvPr id="4" name="Dian numeron paikkamerkki 3"/>
          <p:cNvSpPr>
            <a:spLocks noGrp="1"/>
          </p:cNvSpPr>
          <p:nvPr>
            <p:ph type="sldNum" sz="quarter" idx="5"/>
          </p:nvPr>
        </p:nvSpPr>
        <p:spPr/>
        <p:txBody>
          <a:bodyPr/>
          <a:lstStyle/>
          <a:p>
            <a:fld id="{BF15BA66-093C-40D6-88A7-8FACDBC00B35}" type="slidenum">
              <a:rPr lang="fi-FI" smtClean="0"/>
              <a:t>15</a:t>
            </a:fld>
            <a:endParaRPr lang="fi-FI"/>
          </a:p>
        </p:txBody>
      </p:sp>
    </p:spTree>
    <p:extLst>
      <p:ext uri="{BB962C8B-B14F-4D97-AF65-F5344CB8AC3E}">
        <p14:creationId xmlns:p14="http://schemas.microsoft.com/office/powerpoint/2010/main" val="2213520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defRPr/>
            </a:pPr>
            <a:r>
              <a:rPr lang="fi-FI" altLang="fi-FI" b="1" dirty="0">
                <a:latin typeface="Arial" panose="020B0604020202020204" pitchFamily="34" charset="0"/>
                <a:cs typeface="Arial" panose="020B0604020202020204" pitchFamily="34" charset="0"/>
              </a:rPr>
              <a:t>Dian perusviestit:</a:t>
            </a:r>
          </a:p>
          <a:p>
            <a:pPr marL="228600" indent="-228600" eaLnBrk="1" hangingPunct="1">
              <a:buFont typeface="+mj-lt"/>
              <a:buAutoNum type="arabicPeriod"/>
              <a:defRPr/>
            </a:pPr>
            <a:r>
              <a:rPr lang="fi-FI" altLang="fi-FI" dirty="0">
                <a:latin typeface="Arial" panose="020B0604020202020204" pitchFamily="34" charset="0"/>
                <a:cs typeface="Arial" panose="020B0604020202020204" pitchFamily="34" charset="0"/>
              </a:rPr>
              <a:t>Tuo esille oma halukkuutesi ja soveltuvuutesi</a:t>
            </a:r>
          </a:p>
          <a:p>
            <a:pPr marL="228600" indent="-228600" eaLnBrk="1" hangingPunct="1">
              <a:buFont typeface="+mj-lt"/>
              <a:buAutoNum type="arabicPeriod"/>
              <a:defRPr/>
            </a:pPr>
            <a:r>
              <a:rPr lang="fi-FI" altLang="fi-FI" dirty="0">
                <a:latin typeface="Arial" panose="020B0604020202020204" pitchFamily="34" charset="0"/>
                <a:cs typeface="Arial" panose="020B0604020202020204" pitchFamily="34" charset="0"/>
              </a:rPr>
              <a:t>Hyödynnä erityisosaaminen siviiliuralle</a:t>
            </a:r>
          </a:p>
          <a:p>
            <a:pPr marL="228600" indent="-228600" eaLnBrk="1" hangingPunct="1">
              <a:buFont typeface="+mj-lt"/>
              <a:buAutoNum type="arabicPeriod"/>
              <a:defRPr/>
            </a:pPr>
            <a:r>
              <a:rPr lang="fi-FI" altLang="fi-FI" dirty="0">
                <a:latin typeface="Arial" panose="020B0604020202020204" pitchFamily="34" charset="0"/>
                <a:cs typeface="Arial" panose="020B0604020202020204" pitchFamily="34" charset="0"/>
              </a:rPr>
              <a:t>Saat palvelustodistuksen, jota voit hyödyntää hakiessasi eri oppilaitoksiin tai mahdollisesti töihin</a:t>
            </a:r>
          </a:p>
        </p:txBody>
      </p:sp>
      <p:sp>
        <p:nvSpPr>
          <p:cNvPr id="4" name="Dian numeron paikkamerkki 3"/>
          <p:cNvSpPr>
            <a:spLocks noGrp="1"/>
          </p:cNvSpPr>
          <p:nvPr>
            <p:ph type="sldNum" sz="quarter" idx="5"/>
          </p:nvPr>
        </p:nvSpPr>
        <p:spPr/>
        <p:txBody>
          <a:bodyPr/>
          <a:lstStyle/>
          <a:p>
            <a:fld id="{BF15BA66-093C-40D6-88A7-8FACDBC00B35}" type="slidenum">
              <a:rPr lang="fi-FI" smtClean="0"/>
              <a:t>16</a:t>
            </a:fld>
            <a:endParaRPr lang="fi-FI"/>
          </a:p>
        </p:txBody>
      </p:sp>
    </p:spTree>
    <p:extLst>
      <p:ext uri="{BB962C8B-B14F-4D97-AF65-F5344CB8AC3E}">
        <p14:creationId xmlns:p14="http://schemas.microsoft.com/office/powerpoint/2010/main" val="339838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Huom</a:t>
            </a:r>
            <a:r>
              <a:rPr lang="fi-FI" dirty="0"/>
              <a:t>! Tämä</a:t>
            </a:r>
            <a:r>
              <a:rPr lang="fi-FI" baseline="0" dirty="0"/>
              <a:t> on esimerkki, kyseessä Maavoimissa palvelevan varusmiehen palvelus.</a:t>
            </a:r>
            <a:endParaRPr lang="fi-FI" dirty="0"/>
          </a:p>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17</a:t>
            </a:fld>
            <a:endParaRPr lang="fi-FI"/>
          </a:p>
        </p:txBody>
      </p:sp>
    </p:spTree>
    <p:extLst>
      <p:ext uri="{BB962C8B-B14F-4D97-AF65-F5344CB8AC3E}">
        <p14:creationId xmlns:p14="http://schemas.microsoft.com/office/powerpoint/2010/main" val="496469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75EFFD3-B03E-1C49-A8E8-54FF18E90A56}" type="slidenum">
              <a:rPr lang="fi-FI" smtClean="0"/>
              <a:pPr/>
              <a:t>18</a:t>
            </a:fld>
            <a:endParaRPr lang="fi-FI"/>
          </a:p>
        </p:txBody>
      </p:sp>
    </p:spTree>
    <p:extLst>
      <p:ext uri="{BB962C8B-B14F-4D97-AF65-F5344CB8AC3E}">
        <p14:creationId xmlns:p14="http://schemas.microsoft.com/office/powerpoint/2010/main" val="3919987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b="1" dirty="0"/>
              <a:t>Dian perusviesti:</a:t>
            </a:r>
          </a:p>
          <a:p>
            <a:pPr marL="228600" indent="-228600">
              <a:buFont typeface="+mj-lt"/>
              <a:buAutoNum type="arabicPeriod"/>
              <a:defRPr/>
            </a:pPr>
            <a:r>
              <a:rPr lang="fi-FI" dirty="0"/>
              <a:t>Sinulla on mahdollisuus hakeutua myös erilaisiin erityistehtäviin tai – joukkoihin</a:t>
            </a:r>
          </a:p>
          <a:p>
            <a:pPr marL="628650" lvl="1" indent="-171450">
              <a:buFontTx/>
              <a:buChar char="-"/>
              <a:defRPr/>
            </a:pPr>
            <a:r>
              <a:rPr lang="fi-FI" dirty="0"/>
              <a:t>hakeutumalla sähköisesti tai täyttämällä tarvittavat hakemuslomakkeet ja lähettämällä ne määräaikaan mennessä määräpaikkaan.</a:t>
            </a:r>
          </a:p>
          <a:p>
            <a:pPr marL="628650" lvl="1" indent="-171450">
              <a:buFontTx/>
              <a:buChar char="-"/>
              <a:defRPr/>
            </a:pPr>
            <a:r>
              <a:rPr lang="fi-FI" dirty="0"/>
              <a:t>valmistautumalla ennakkoon mahdollisiin valintatesteihin</a:t>
            </a:r>
          </a:p>
          <a:p>
            <a:pPr marL="228600" indent="-228600">
              <a:buFont typeface="+mj-lt"/>
              <a:buAutoNum type="arabicPeriod"/>
              <a:defRPr/>
            </a:pPr>
            <a:r>
              <a:rPr lang="fi-FI" dirty="0"/>
              <a:t>Ilmoita halukkuudestasi kutsunnoissa</a:t>
            </a:r>
          </a:p>
        </p:txBody>
      </p:sp>
      <p:sp>
        <p:nvSpPr>
          <p:cNvPr id="4" name="Dian numeron paikkamerkki 3"/>
          <p:cNvSpPr>
            <a:spLocks noGrp="1"/>
          </p:cNvSpPr>
          <p:nvPr>
            <p:ph type="sldNum" sz="quarter" idx="5"/>
          </p:nvPr>
        </p:nvSpPr>
        <p:spPr/>
        <p:txBody>
          <a:bodyPr/>
          <a:lstStyle/>
          <a:p>
            <a:fld id="{BF15BA66-093C-40D6-88A7-8FACDBC00B35}" type="slidenum">
              <a:rPr lang="fi-FI" smtClean="0"/>
              <a:t>19</a:t>
            </a:fld>
            <a:endParaRPr lang="fi-FI"/>
          </a:p>
        </p:txBody>
      </p:sp>
    </p:spTree>
    <p:extLst>
      <p:ext uri="{BB962C8B-B14F-4D97-AF65-F5344CB8AC3E}">
        <p14:creationId xmlns:p14="http://schemas.microsoft.com/office/powerpoint/2010/main" val="764466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b="1" dirty="0"/>
              <a:t>Dian perusviesti:</a:t>
            </a:r>
          </a:p>
          <a:p>
            <a:pPr marL="228600" indent="-228600">
              <a:buFont typeface="+mj-lt"/>
              <a:buAutoNum type="arabicPeriod"/>
              <a:defRPr/>
            </a:pPr>
            <a:r>
              <a:rPr lang="fi-FI" dirty="0"/>
              <a:t>Erikoisjoukkoihin ei määrätä valintatilaisuudessa, vaan niihin on haettava ennen palveluksen aloittamista.</a:t>
            </a:r>
          </a:p>
          <a:p>
            <a:pPr marL="228600" indent="-228600">
              <a:buFont typeface="+mj-lt"/>
              <a:buAutoNum type="arabicPeriod"/>
              <a:defRPr/>
            </a:pPr>
            <a:r>
              <a:rPr lang="fi-FI" dirty="0"/>
              <a:t>Erikoisjoukkoihin</a:t>
            </a:r>
            <a:r>
              <a:rPr lang="fi-FI" baseline="0" dirty="0"/>
              <a:t> haetaan sähköisessä asioinnissa</a:t>
            </a:r>
          </a:p>
        </p:txBody>
      </p:sp>
      <p:sp>
        <p:nvSpPr>
          <p:cNvPr id="4" name="Dian numeron paikkamerkki 3"/>
          <p:cNvSpPr>
            <a:spLocks noGrp="1"/>
          </p:cNvSpPr>
          <p:nvPr>
            <p:ph type="sldNum" sz="quarter" idx="10"/>
          </p:nvPr>
        </p:nvSpPr>
        <p:spPr/>
        <p:txBody>
          <a:bodyPr/>
          <a:lstStyle/>
          <a:p>
            <a:fld id="{52B15152-EFBB-4B25-8C12-B3AC71F865EF}" type="slidenum">
              <a:rPr lang="fi-FI" smtClean="0"/>
              <a:t>20</a:t>
            </a:fld>
            <a:endParaRPr lang="fi-FI"/>
          </a:p>
        </p:txBody>
      </p:sp>
    </p:spTree>
    <p:extLst>
      <p:ext uri="{BB962C8B-B14F-4D97-AF65-F5344CB8AC3E}">
        <p14:creationId xmlns:p14="http://schemas.microsoft.com/office/powerpoint/2010/main" val="232868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latin typeface="Calibri" charset="0"/>
              </a:rPr>
              <a:t>Dian perusviestit:</a:t>
            </a:r>
          </a:p>
          <a:p>
            <a:r>
              <a:rPr lang="fi-FI" b="0" dirty="0">
                <a:latin typeface="Calibri" charset="0"/>
              </a:rPr>
              <a:t>Mikä on tilaisuuden tarkoitus kutsunnanalaiselle?</a:t>
            </a:r>
            <a:endParaRPr lang="fi-FI" b="0" baseline="0" dirty="0">
              <a:latin typeface="Calibri" charset="0"/>
            </a:endParaRPr>
          </a:p>
          <a:p>
            <a:pPr marL="228600" indent="-228600">
              <a:buFont typeface="+mj-lt"/>
              <a:buAutoNum type="arabicPeriod"/>
            </a:pPr>
            <a:r>
              <a:rPr lang="fi-FI" b="0" baseline="0" dirty="0">
                <a:latin typeface="Calibri" charset="0"/>
              </a:rPr>
              <a:t>Kertoa kutsunnanalaiselle hänen oikeuksista ja velvollisuuksista</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i-FI" b="0" baseline="0" dirty="0">
                <a:latin typeface="Calibri" charset="0"/>
              </a:rPr>
              <a:t>Tukea kutsunnanalaisen valmiuksia asevelvollisuuden suorittamiseen </a:t>
            </a:r>
            <a:r>
              <a:rPr lang="fi-FI" dirty="0">
                <a:latin typeface="Arial" panose="020B0604020202020204" pitchFamily="34" charset="0"/>
                <a:cs typeface="Arial" panose="020B0604020202020204" pitchFamily="34" charset="0"/>
              </a:rPr>
              <a:t>kertomalla kuvassa näkyvistä asiakokonaisuuksista</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i-FI" dirty="0">
                <a:latin typeface="Arial" panose="020B0604020202020204" pitchFamily="34" charset="0"/>
                <a:cs typeface="Arial" panose="020B0604020202020204" pitchFamily="34" charset="0"/>
              </a:rPr>
              <a:t>Lisätietoa löydät</a:t>
            </a:r>
          </a:p>
          <a:p>
            <a:pPr marL="628650" lvl="1" indent="-171450">
              <a:buFontTx/>
              <a:buChar char="-"/>
              <a:defRPr/>
            </a:pPr>
            <a:r>
              <a:rPr lang="fi-FI" dirty="0">
                <a:latin typeface="Arial" panose="020B0604020202020204" pitchFamily="34" charset="0"/>
                <a:cs typeface="Arial" panose="020B0604020202020204" pitchFamily="34" charset="0"/>
              </a:rPr>
              <a:t>Sinulle jaetusta/ lähetetystä Varusmies-kirjasesta</a:t>
            </a:r>
          </a:p>
          <a:p>
            <a:pPr marL="628650" lvl="1" indent="-171450">
              <a:buFontTx/>
              <a:buChar char="-"/>
              <a:defRPr/>
            </a:pPr>
            <a:r>
              <a:rPr lang="fi-FI" dirty="0">
                <a:latin typeface="Arial" panose="020B0604020202020204" pitchFamily="34" charset="0"/>
                <a:cs typeface="Arial" panose="020B0604020202020204" pitchFamily="34" charset="0"/>
              </a:rPr>
              <a:t>Puolustusvoimien verkkosivuilta (www.intti.fi ja www.puolustusvoimat.fi)</a:t>
            </a:r>
          </a:p>
          <a:p>
            <a:pPr marL="628650" lvl="1" indent="-171450">
              <a:buFontTx/>
              <a:buChar char="-"/>
              <a:defRPr/>
            </a:pPr>
            <a:r>
              <a:rPr lang="fi-FI" dirty="0">
                <a:latin typeface="Arial" panose="020B0604020202020204" pitchFamily="34" charset="0"/>
                <a:cs typeface="Arial" panose="020B0604020202020204" pitchFamily="34" charset="0"/>
              </a:rPr>
              <a:t>Sinulle lähetettävästä Puolustusvoimien tiedotuslehdestä Ruotuväki ja sen mukana tulevasta alokasliitteestä sekä</a:t>
            </a:r>
          </a:p>
          <a:p>
            <a:pPr marL="628650" lvl="1" indent="-171450">
              <a:buFontTx/>
              <a:buChar char="-"/>
              <a:defRPr/>
            </a:pPr>
            <a:r>
              <a:rPr lang="fi-FI" dirty="0">
                <a:latin typeface="Arial" panose="020B0604020202020204" pitchFamily="34" charset="0"/>
                <a:cs typeface="Arial" panose="020B0604020202020204" pitchFamily="34" charset="0"/>
              </a:rPr>
              <a:t>Tulevan joukko-osastosi Sinulle lähettämästä alokaskirjeestä</a:t>
            </a:r>
            <a:endParaRPr lang="fi-FI" dirty="0"/>
          </a:p>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2</a:t>
            </a:fld>
            <a:endParaRPr lang="fi-FI"/>
          </a:p>
        </p:txBody>
      </p:sp>
    </p:spTree>
    <p:extLst>
      <p:ext uri="{BB962C8B-B14F-4D97-AF65-F5344CB8AC3E}">
        <p14:creationId xmlns:p14="http://schemas.microsoft.com/office/powerpoint/2010/main" val="14767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b="1" dirty="0"/>
              <a:t>Dian perusviesti:</a:t>
            </a:r>
          </a:p>
          <a:p>
            <a:pPr marL="228600" indent="-228600">
              <a:buFont typeface="+mj-lt"/>
              <a:buAutoNum type="arabicPeriod"/>
              <a:defRPr/>
            </a:pPr>
            <a:r>
              <a:rPr lang="fi-FI" dirty="0"/>
              <a:t>Erityistehtäviin ei määrätä kutsunnoissa. Valinta erityistehtäviin tehdään pääsääntöisesti palveluksen aloittamisen jälkeen joukko-osastossa. HUOM! Intti.fi</a:t>
            </a:r>
            <a:r>
              <a:rPr lang="fi-FI" baseline="0" dirty="0"/>
              <a:t> sivustolla tarkemmat tiedot hakeutumisesta sekä hakeutumisajankohdista.</a:t>
            </a:r>
            <a:endParaRPr lang="fi-FI" dirty="0"/>
          </a:p>
          <a:p>
            <a:pPr marL="228600" indent="-228600">
              <a:buFont typeface="+mj-lt"/>
              <a:buAutoNum type="arabicPeriod"/>
              <a:defRPr/>
            </a:pPr>
            <a:r>
              <a:rPr lang="fi-FI" dirty="0"/>
              <a:t>Hausta</a:t>
            </a:r>
            <a:r>
              <a:rPr lang="fi-FI" baseline="0" dirty="0"/>
              <a:t> tiedotetaan tarkemmin joukko-osastossa ja Puolustusvoimien verkkoviestintäkanavilla palveluksen alussa.</a:t>
            </a:r>
            <a:endParaRPr lang="fi-FI" dirty="0"/>
          </a:p>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21</a:t>
            </a:fld>
            <a:endParaRPr lang="fi-FI"/>
          </a:p>
        </p:txBody>
      </p:sp>
    </p:spTree>
    <p:extLst>
      <p:ext uri="{BB962C8B-B14F-4D97-AF65-F5344CB8AC3E}">
        <p14:creationId xmlns:p14="http://schemas.microsoft.com/office/powerpoint/2010/main" val="370791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24</a:t>
            </a:fld>
            <a:endParaRPr lang="fi-FI"/>
          </a:p>
        </p:txBody>
      </p:sp>
    </p:spTree>
    <p:extLst>
      <p:ext uri="{BB962C8B-B14F-4D97-AF65-F5344CB8AC3E}">
        <p14:creationId xmlns:p14="http://schemas.microsoft.com/office/powerpoint/2010/main" val="2901682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Nykynuoret todennäköisesti kysyvät ja keskustelevat aktiivisesti, mutta jos niin ei jostain</a:t>
            </a:r>
            <a:r>
              <a:rPr lang="fi-FI" baseline="0" dirty="0"/>
              <a:t> syystä tapahtuisi, niin tällöin on hyvä haastaa nuoret mukaan keskusteluun ja ns. syventävään käsittelyyn… loppuun kiteytys oppitunnin keskeisestä tavoitteesta antaa nuorille kunnon eväät aloittaa suunnitelmallinen valmistautuminen kohti kutsuntoja ja varusmiespalvelusta/naisten vapaaehtoista asepalvelusta sekä edelleen kohti opintoja ja työelämää. </a:t>
            </a:r>
            <a:endParaRPr lang="fi-FI" dirty="0"/>
          </a:p>
        </p:txBody>
      </p:sp>
      <p:sp>
        <p:nvSpPr>
          <p:cNvPr id="4" name="Dian numeron paikkamerkki 3"/>
          <p:cNvSpPr>
            <a:spLocks noGrp="1"/>
          </p:cNvSpPr>
          <p:nvPr>
            <p:ph type="sldNum" sz="quarter" idx="10"/>
          </p:nvPr>
        </p:nvSpPr>
        <p:spPr/>
        <p:txBody>
          <a:bodyPr/>
          <a:lstStyle/>
          <a:p>
            <a:fld id="{B75EFFD3-B03E-1C49-A8E8-54FF18E90A56}" type="slidenum">
              <a:rPr lang="fi-FI" smtClean="0"/>
              <a:pPr/>
              <a:t>26</a:t>
            </a:fld>
            <a:endParaRPr lang="fi-FI"/>
          </a:p>
        </p:txBody>
      </p:sp>
    </p:spTree>
    <p:extLst>
      <p:ext uri="{BB962C8B-B14F-4D97-AF65-F5344CB8AC3E}">
        <p14:creationId xmlns:p14="http://schemas.microsoft.com/office/powerpoint/2010/main" val="2444463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r>
              <a:rPr lang="fi-FI" dirty="0"/>
              <a:t>Uusi tehtävä:</a:t>
            </a:r>
          </a:p>
          <a:p>
            <a:r>
              <a:rPr lang="fi-FI" b="1" dirty="0"/>
              <a:t>FINLEX</a:t>
            </a:r>
          </a:p>
          <a:p>
            <a:r>
              <a:rPr lang="fi-FI" dirty="0"/>
              <a:t>osallistuminen Euroopan </a:t>
            </a:r>
            <a:r>
              <a:rPr lang="fi-FI" dirty="0" err="1"/>
              <a:t>union</a:t>
            </a:r>
            <a:r>
              <a:rPr lang="fi-FI" dirty="0"/>
              <a:t> toiminnasta tehdyn sopimuksen 222 artiklaan tai Euroopan unionista tehdyn sopimuksen 42 artiklan 7 kohtaan perustuvaan apuun, aluevalvontayhteistyöhön tai muuhun kansainvälisen avun antamiseen ja kansainväliseen toimintaan</a:t>
            </a:r>
          </a:p>
          <a:p>
            <a:endParaRPr lang="fi-FI" b="1" dirty="0"/>
          </a:p>
          <a:p>
            <a:r>
              <a:rPr lang="fi-FI" b="1" dirty="0"/>
              <a:t>KESKINÄISEN AVUNANNON LAUSEKE (SEU)</a:t>
            </a:r>
            <a:br>
              <a:rPr lang="fi-FI" dirty="0"/>
            </a:br>
            <a:r>
              <a:rPr lang="fi-FI" b="1" i="1" dirty="0"/>
              <a:t>42 artikla</a:t>
            </a:r>
            <a:br>
              <a:rPr lang="fi-FI" dirty="0"/>
            </a:br>
            <a:r>
              <a:rPr lang="fi-FI" dirty="0"/>
              <a:t>7. Jos jäsenvaltio joutuu alueeseensa kohdistuvan aseellisen hyökkäyksen kohteeksi, muilla jäsenvaltioilla on velvollisuus antaa sille apua kaikin käytettävissään olevin keinoin Yhdistyneiden Kansakuntien peruskirjan 51 artiklan mukaisesti. Tämä ei vaikuta tiettyjen jäsenvaltioiden turvallisuus- ja puolustuspolitiikan erityisluonteeseen. Tämän alan sitoumusten ja yhteistyön on oltava Pohjois-Atlantin liiton puitteissa tehtyjen sitoumusten mukaisia, ja Pohjois-Atlantin liitto on jäseninään oleville valtioille edelleen niiden yhteisen puolustuksen perusta ja sitä toteuttava elin</a:t>
            </a:r>
          </a:p>
          <a:p>
            <a:r>
              <a:rPr lang="fi-FI" b="1" dirty="0"/>
              <a:t>YHTEISVASTUULAUSEKE (SEUT)</a:t>
            </a:r>
            <a:br>
              <a:rPr lang="fi-FI" dirty="0"/>
            </a:br>
            <a:r>
              <a:rPr lang="fi-FI" b="1" i="1" dirty="0"/>
              <a:t>222 artikla</a:t>
            </a:r>
            <a:br>
              <a:rPr lang="fi-FI" dirty="0"/>
            </a:br>
            <a:r>
              <a:rPr lang="fi-FI" dirty="0"/>
              <a:t>1. Unioni ja sen jäsenvaltiot toimivat yhdessä yhteisvastuun hengessä, jos jäsenvaltio joutuu terrori-iskun taikka luonnon tai ihmisen aiheuttaman suuronnettomuuden kohteeksi. Unioni ottaa käyttöön kaikki käytettävissään olevat välineet, mukaan lukien jäsenvaltioiden sen käyttöön asettamat sotilaalliset voimavarat:</a:t>
            </a:r>
            <a:br>
              <a:rPr lang="fi-FI" dirty="0"/>
            </a:br>
            <a:r>
              <a:rPr lang="fi-FI" dirty="0"/>
              <a:t>a) — torjuakseen terrorismin uhan jäsenvaltioiden alueella;</a:t>
            </a:r>
            <a:br>
              <a:rPr lang="fi-FI" dirty="0"/>
            </a:br>
            <a:r>
              <a:rPr lang="fi-FI" dirty="0"/>
              <a:t>— suojellakseen demokraattisia instituutioita ja siviiliväestöä mahdolliselta terrori-iskulta;</a:t>
            </a:r>
            <a:br>
              <a:rPr lang="fi-FI" dirty="0"/>
            </a:br>
            <a:r>
              <a:rPr lang="fi-FI" dirty="0"/>
              <a:t>— antaakseen apua jäsenvaltiolle tämän alueella ja tämän poliittisten elinten pyynnöstä terrori-iskun tapahtuessa;</a:t>
            </a:r>
            <a:br>
              <a:rPr lang="fi-FI" dirty="0"/>
            </a:br>
            <a:r>
              <a:rPr lang="fi-FI" dirty="0"/>
              <a:t>b) antaakseen apua jäsenvaltiolle tämän alueella ja tämän poliittisten elinten pyynnöstä luonnon tai ihmisen aiheuttaman suuronnettomuuden tapahtuessa.</a:t>
            </a:r>
          </a:p>
          <a:p>
            <a:endParaRPr lang="fi-FI" dirty="0"/>
          </a:p>
        </p:txBody>
      </p:sp>
      <p:sp>
        <p:nvSpPr>
          <p:cNvPr id="4" name="Dian numeron paikkamerkki 3"/>
          <p:cNvSpPr>
            <a:spLocks noGrp="1"/>
          </p:cNvSpPr>
          <p:nvPr>
            <p:ph type="sldNum" sz="quarter" idx="10"/>
          </p:nvPr>
        </p:nvSpPr>
        <p:spPr/>
        <p:txBody>
          <a:bodyPr/>
          <a:lstStyle/>
          <a:p>
            <a:fld id="{B75EFFD3-B03E-1C49-A8E8-54FF18E90A56}" type="slidenum">
              <a:rPr lang="fi-FI" smtClean="0"/>
              <a:pPr/>
              <a:t>3</a:t>
            </a:fld>
            <a:endParaRPr lang="fi-FI"/>
          </a:p>
        </p:txBody>
      </p:sp>
    </p:spTree>
    <p:extLst>
      <p:ext uri="{BB962C8B-B14F-4D97-AF65-F5344CB8AC3E}">
        <p14:creationId xmlns:p14="http://schemas.microsoft.com/office/powerpoint/2010/main" val="4225027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47500" lnSpcReduction="20000"/>
          </a:bodyPr>
          <a:lstStyle/>
          <a:p>
            <a:r>
              <a:rPr lang="fi-FI" dirty="0"/>
              <a:t>Taustietoa:</a:t>
            </a:r>
          </a:p>
          <a:p>
            <a:endParaRPr lang="fi-FI" dirty="0"/>
          </a:p>
          <a:p>
            <a:r>
              <a:rPr lang="fi-FI" dirty="0"/>
              <a:t>Maavoimat:</a:t>
            </a:r>
          </a:p>
          <a:p>
            <a:pPr marL="0" indent="0">
              <a:spcAft>
                <a:spcPts val="500"/>
              </a:spcAft>
              <a:buNone/>
            </a:pPr>
            <a:r>
              <a:rPr lang="fi-FI" sz="1200" dirty="0"/>
              <a:t>Maavoimat vastaa Suomen maa-alueen puolustamisesta ja toteuttaa kaikkia puolustusvoimien tehtäviä. </a:t>
            </a:r>
          </a:p>
          <a:p>
            <a:pPr marL="0" indent="0">
              <a:spcAft>
                <a:spcPts val="500"/>
              </a:spcAft>
              <a:buNone/>
            </a:pPr>
            <a:r>
              <a:rPr lang="fi-FI" sz="1200" dirty="0"/>
              <a:t>Maavoima järjestää vuosittain ympäri Suomea noin 250 kunnassa kutsunnat, joihin osallistuu yli 30 000 nuorta, ja pitää samalla yhteyttä paikallishallintoon.</a:t>
            </a:r>
          </a:p>
          <a:p>
            <a:pPr marL="0" indent="0">
              <a:spcAft>
                <a:spcPts val="500"/>
              </a:spcAft>
              <a:buNone/>
            </a:pPr>
            <a:r>
              <a:rPr lang="fi-FI" sz="1200" dirty="0"/>
              <a:t>Varusmiehiä ja vapaaehtoisia naisia koulutetaan vuosittain maavoimien kahdeksassa joukko-osastossa noin 20 000.</a:t>
            </a:r>
          </a:p>
          <a:p>
            <a:pPr marL="0" indent="0">
              <a:spcAft>
                <a:spcPts val="500"/>
              </a:spcAft>
              <a:buNone/>
            </a:pPr>
            <a:r>
              <a:rPr lang="fi-FI" sz="1200" dirty="0"/>
              <a:t>Koko valtakunnan puolustaminen pohjautuu asevelvollisuuden kautta tuotettuun laajaan, suorituskykyiseen ja tarvittaessa nopeasti käytettävissä olevaan reserviin.  Reserviläisten osaamista ylläpidetään kertausharjoituksissa ja vapaaehtoisissa harjoituksissa, joissa koulutetaan vuosittain yhteensä lähes 20 000 reserviläistä.</a:t>
            </a:r>
          </a:p>
          <a:p>
            <a:pPr marL="0" indent="0">
              <a:spcAft>
                <a:spcPts val="500"/>
              </a:spcAft>
              <a:buNone/>
            </a:pPr>
            <a:r>
              <a:rPr lang="fi-FI" sz="1200" dirty="0"/>
              <a:t>Muuta yhteiskuntaa Maavoimat tukee antamalla vuosittain yli 400 kertaa virka-apua muille viranomaisille.</a:t>
            </a:r>
          </a:p>
          <a:p>
            <a:pPr marL="0" indent="0">
              <a:spcAft>
                <a:spcPts val="500"/>
              </a:spcAft>
              <a:buNone/>
            </a:pPr>
            <a:r>
              <a:rPr lang="fi-FI" sz="1200" dirty="0"/>
              <a:t>Maavoimat johtaa pääosan puolustusvoimien kansainvälisen sotilaallisen kriisinhallinnan operaatioista ja kouluttaa sekä varustaa kriisinhallintatehtäviin lähetettävät joukot.</a:t>
            </a:r>
          </a:p>
          <a:p>
            <a:endParaRPr lang="fi-FI" dirty="0"/>
          </a:p>
          <a:p>
            <a:r>
              <a:rPr lang="fi-FI" dirty="0"/>
              <a:t>Merivoimat:</a:t>
            </a:r>
          </a:p>
          <a:p>
            <a:pPr>
              <a:spcAft>
                <a:spcPts val="500"/>
              </a:spcAft>
            </a:pPr>
            <a:r>
              <a:rPr lang="fi-FI" sz="1200" dirty="0"/>
              <a:t>Merivoimat toimii merellä ja rannikolla, ja se koostuu laivasto- ja rannikkojoukoista.</a:t>
            </a:r>
          </a:p>
          <a:p>
            <a:pPr>
              <a:spcAft>
                <a:spcPts val="500"/>
              </a:spcAft>
            </a:pPr>
            <a:r>
              <a:rPr lang="fi-FI" sz="1200" dirty="0"/>
              <a:t>Merivoimat valvoo alueellista koskemattomuutta, vastaa merellisten hyökkäyksien torjunnasta ja turvaa meriliikenteen. Päivystys-, vartiointi- ja valvontakyky ylläpidetään vuorokauden  ja vuoden ympäri.</a:t>
            </a:r>
          </a:p>
          <a:p>
            <a:pPr>
              <a:spcAft>
                <a:spcPts val="500"/>
              </a:spcAft>
            </a:pPr>
            <a:r>
              <a:rPr lang="fi-FI" sz="1200" dirty="0"/>
              <a:t>Merivoimat tukee muita viranomaisia. Sen erikoisosaamista on erityisesti vesistöissä sijaitsevien räjähteiden raivaaminen sekä öljyntorjunta meri-alueillamme. Myös yksi öljyntorjunta-alus on jatkuvassa valmiudessa tehtäviin.</a:t>
            </a:r>
          </a:p>
          <a:p>
            <a:pPr>
              <a:spcAft>
                <a:spcPts val="500"/>
              </a:spcAft>
            </a:pPr>
            <a:r>
              <a:rPr lang="fi-FI" sz="1200" dirty="0"/>
              <a:t>Merivoimat osallistuu kansainväliseen kriisinhallintaan ja harjoittelee jatkuvasti valmiutta toimia monikansallisen joukon osana. Suomi on viranomaisten merivalvontayhteistyön edelläkävijä ja osallistuu kansainväliseen merivalvontayhteistyöhön.</a:t>
            </a:r>
          </a:p>
          <a:p>
            <a:endParaRPr lang="fi-FI" dirty="0"/>
          </a:p>
          <a:p>
            <a:r>
              <a:rPr lang="fi-FI" dirty="0"/>
              <a:t>Ilmavoimat:</a:t>
            </a:r>
          </a:p>
          <a:p>
            <a:pPr>
              <a:spcAft>
                <a:spcPts val="500"/>
              </a:spcAft>
            </a:pPr>
            <a:r>
              <a:rPr lang="fi-FI" sz="1200" dirty="0"/>
              <a:t>Ilmavoimien päätehtävä on ilmoitse tapahtuvan hyökkäyksen ennaltaehkäisy ja torjunta.</a:t>
            </a:r>
          </a:p>
          <a:p>
            <a:pPr>
              <a:spcAft>
                <a:spcPts val="500"/>
              </a:spcAft>
            </a:pPr>
            <a:r>
              <a:rPr lang="fi-FI" sz="1200" dirty="0"/>
              <a:t>Ilmavoimat ylläpitää kykyä toteuttaa ilmaoperaatioita ja johtaa ilmapuolustusta valtakunnallisesti. Ilmavoimat on alue-valvontaviranomainen, joka vastaa ilmatilan valvonnasta ja ilmoitse tapahtuvien alueloukkausten torjunnasta.</a:t>
            </a:r>
          </a:p>
          <a:p>
            <a:pPr>
              <a:spcAft>
                <a:spcPts val="500"/>
              </a:spcAft>
            </a:pPr>
            <a:r>
              <a:rPr lang="fi-FI" sz="1200" dirty="0"/>
              <a:t>Rauhan aikana toiminnassa korostuvat alueellisen koskemattomuuden valvonta ja turvaaminen sekä ilmatilan loukkauksiin puuttuminen.</a:t>
            </a:r>
          </a:p>
          <a:p>
            <a:pPr>
              <a:spcAft>
                <a:spcPts val="500"/>
              </a:spcAft>
            </a:pPr>
            <a:r>
              <a:rPr lang="fi-FI" sz="1200" dirty="0"/>
              <a:t>Ilmavoimat antaa virka-apua muille viranomaisille ja tukee yhteiskunnan elintärkeiden toimintojen turvaamisessa sekä vastaa osallistumisesta ilmavoimille käskettyihin kriisinhallintatehtäviin.</a:t>
            </a:r>
          </a:p>
          <a:p>
            <a:endParaRPr lang="fi-FI" dirty="0"/>
          </a:p>
        </p:txBody>
      </p:sp>
      <p:sp>
        <p:nvSpPr>
          <p:cNvPr id="4" name="Dian numeron paikkamerkki 3"/>
          <p:cNvSpPr>
            <a:spLocks noGrp="1"/>
          </p:cNvSpPr>
          <p:nvPr>
            <p:ph type="sldNum" sz="quarter" idx="10"/>
          </p:nvPr>
        </p:nvSpPr>
        <p:spPr/>
        <p:txBody>
          <a:bodyPr/>
          <a:lstStyle/>
          <a:p>
            <a:fld id="{B75EFFD3-B03E-1C49-A8E8-54FF18E90A56}" type="slidenum">
              <a:rPr lang="fi-FI" smtClean="0"/>
              <a:pPr/>
              <a:t>4</a:t>
            </a:fld>
            <a:endParaRPr lang="fi-FI"/>
          </a:p>
        </p:txBody>
      </p:sp>
    </p:spTree>
    <p:extLst>
      <p:ext uri="{BB962C8B-B14F-4D97-AF65-F5344CB8AC3E}">
        <p14:creationId xmlns:p14="http://schemas.microsoft.com/office/powerpoint/2010/main" val="251765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85000" lnSpcReduction="20000"/>
          </a:bodyPr>
          <a:lstStyle/>
          <a:p>
            <a:pPr marL="173370" indent="-173370">
              <a:buFont typeface="Arial" panose="020B0604020202020204" pitchFamily="34" charset="0"/>
              <a:buChar char="•"/>
            </a:pPr>
            <a:r>
              <a:rPr lang="fi-FI" baseline="0" dirty="0"/>
              <a:t>RVL kouluttaa itse rajavartijat (vuoden kestävä koulutus antaa perusteet toimia "miehistötehtävissä" rajavartiomiehen toimivaltuuksin. Rajavartijan tehtävät edellyttävät varusmiespalveluksen tai naisten vapaaehtoisen asepalveluksen (kuten upseerin tehtävät).</a:t>
            </a:r>
          </a:p>
          <a:p>
            <a:pPr marL="173370" indent="-173370">
              <a:buFont typeface="Arial" panose="020B0604020202020204" pitchFamily="34" charset="0"/>
              <a:buChar char="•"/>
            </a:pPr>
            <a:r>
              <a:rPr lang="fi-FI" baseline="0" dirty="0"/>
              <a:t>Päällystön (upseerit) koulutuksen antaa Puolustusvoimat täydennettynä </a:t>
            </a:r>
            <a:r>
              <a:rPr lang="fi-FI" baseline="0" dirty="0" err="1"/>
              <a:t>RVL:n</a:t>
            </a:r>
            <a:r>
              <a:rPr lang="fi-FI" baseline="0" dirty="0"/>
              <a:t> omilla opinnoilla</a:t>
            </a:r>
          </a:p>
          <a:p>
            <a:pPr marL="173370" indent="-173370">
              <a:buFont typeface="Arial" panose="020B0604020202020204" pitchFamily="34" charset="0"/>
              <a:buChar char="•"/>
            </a:pPr>
            <a:r>
              <a:rPr lang="fi-FI" baseline="0" dirty="0" err="1"/>
              <a:t>RVL:n</a:t>
            </a:r>
            <a:r>
              <a:rPr lang="fi-FI" baseline="0" dirty="0"/>
              <a:t> toiminta on kansainvälistä (esim. yhteistyö EU, Venäjä, Arktisen alueen toimijat). </a:t>
            </a:r>
          </a:p>
          <a:p>
            <a:endParaRPr lang="fi-FI" dirty="0"/>
          </a:p>
          <a:p>
            <a:r>
              <a:rPr lang="fi-FI" i="1" dirty="0" err="1"/>
              <a:t>RVL:n</a:t>
            </a:r>
            <a:r>
              <a:rPr lang="fi-FI" i="1" dirty="0"/>
              <a:t> tehtävät:</a:t>
            </a:r>
          </a:p>
          <a:p>
            <a:r>
              <a:rPr lang="fi-FI" dirty="0"/>
              <a:t>Rajatarkastus</a:t>
            </a:r>
            <a:r>
              <a:rPr lang="fi-FI" baseline="0" dirty="0"/>
              <a:t> = mm. "passintarkastus", maahan tuloon ja maasta lähtöön liittyvät tarkastukset</a:t>
            </a:r>
          </a:p>
          <a:p>
            <a:r>
              <a:rPr lang="fi-FI" baseline="0" dirty="0"/>
              <a:t>Rajojen valvonta = mm. partiointi maastorajalla (itäraja)</a:t>
            </a:r>
          </a:p>
          <a:p>
            <a:r>
              <a:rPr lang="fi-FI" baseline="0" dirty="0"/>
              <a:t>Rikostorjunta = Esitutkinnat mm. laiton maahantulo, ihmiskauppa, valtionrajarikos, tie- ja vesiliikenteen valvontaa liittyvät rikokset, meriympäristöön liittyvät rikokset</a:t>
            </a:r>
          </a:p>
          <a:p>
            <a:r>
              <a:rPr lang="fi-FI" baseline="0" dirty="0"/>
              <a:t>Ulkomaalaisvalvonta = maassa (ml. Schengen alue) oleskelun laillisuuden valvonta</a:t>
            </a:r>
          </a:p>
          <a:p>
            <a:r>
              <a:rPr lang="fi-FI" baseline="0" dirty="0"/>
              <a:t>Tullitehtävät (tullin toimivaltuuksiin, mikäli tulli estynyt hoitamasta)</a:t>
            </a:r>
          </a:p>
          <a:p>
            <a:r>
              <a:rPr lang="fi-FI" baseline="0" dirty="0"/>
              <a:t>Poliisin toimivaltuuksin, mikäli poliisi estynyt hoitamasta</a:t>
            </a:r>
          </a:p>
          <a:p>
            <a:r>
              <a:rPr lang="fi-FI" baseline="0" dirty="0"/>
              <a:t>Etsintä- ja pelastus = Merellä meripelastuksen vastuuviranomainen, maalla muiden viranomaisten tukena</a:t>
            </a:r>
          </a:p>
          <a:p>
            <a:pPr marL="0" indent="0" eaLnBrk="0" hangingPunct="0">
              <a:spcBef>
                <a:spcPct val="50000"/>
              </a:spcBef>
              <a:buFont typeface="Arial" pitchFamily="34" charset="0"/>
              <a:buNone/>
            </a:pPr>
            <a:r>
              <a:rPr lang="fi-FI" sz="1200" dirty="0">
                <a:latin typeface="Arial"/>
                <a:ea typeface="Arial Unicode MS"/>
                <a:cs typeface="Arial Unicode MS"/>
              </a:rPr>
              <a:t>Varusmieskoulutusta kolmessa yksikössä: </a:t>
            </a:r>
          </a:p>
          <a:p>
            <a:pPr marL="266700" indent="-266700" eaLnBrk="0" hangingPunct="0">
              <a:spcBef>
                <a:spcPct val="50000"/>
              </a:spcBef>
              <a:buFont typeface="Arial" pitchFamily="34" charset="0"/>
              <a:buChar char="•"/>
            </a:pPr>
            <a:r>
              <a:rPr lang="fi-FI" sz="1200" dirty="0">
                <a:latin typeface="Arial"/>
                <a:ea typeface="Arial Unicode MS"/>
                <a:cs typeface="Arial Unicode MS"/>
              </a:rPr>
              <a:t>Erikoisrajajääkärit </a:t>
            </a:r>
            <a:r>
              <a:rPr lang="fi-FI" sz="1200" dirty="0" err="1">
                <a:latin typeface="Arial"/>
                <a:ea typeface="Arial Unicode MS"/>
                <a:cs typeface="Arial Unicode MS"/>
              </a:rPr>
              <a:t>Immolassa</a:t>
            </a:r>
            <a:r>
              <a:rPr lang="fi-FI" sz="1200" dirty="0">
                <a:latin typeface="Arial"/>
                <a:ea typeface="Arial Unicode MS"/>
                <a:cs typeface="Arial Unicode MS"/>
              </a:rPr>
              <a:t>; pyritään pääsykokeiden kautta</a:t>
            </a:r>
          </a:p>
          <a:p>
            <a:pPr marL="266700" indent="-266700" eaLnBrk="0" hangingPunct="0">
              <a:spcBef>
                <a:spcPct val="50000"/>
              </a:spcBef>
              <a:buFont typeface="Arial" pitchFamily="34" charset="0"/>
              <a:buChar char="•"/>
            </a:pPr>
            <a:r>
              <a:rPr lang="fi-FI" sz="1200" dirty="0">
                <a:latin typeface="Arial"/>
                <a:ea typeface="Arial Unicode MS"/>
                <a:cs typeface="Arial Unicode MS"/>
              </a:rPr>
              <a:t>Rajajääkärit </a:t>
            </a:r>
            <a:r>
              <a:rPr lang="fi-FI" sz="1200" dirty="0" err="1">
                <a:latin typeface="Arial"/>
                <a:ea typeface="Arial Unicode MS"/>
                <a:cs typeface="Arial Unicode MS"/>
              </a:rPr>
              <a:t>Onttolassa</a:t>
            </a:r>
            <a:r>
              <a:rPr lang="fi-FI" sz="1200" dirty="0">
                <a:latin typeface="Arial"/>
                <a:ea typeface="Arial Unicode MS"/>
                <a:cs typeface="Arial Unicode MS"/>
              </a:rPr>
              <a:t>; tiedustelukoulutus, pyritään kutsuntojen kautta</a:t>
            </a:r>
          </a:p>
          <a:p>
            <a:pPr marL="266700" indent="-266700" eaLnBrk="0" hangingPunct="0">
              <a:spcBef>
                <a:spcPct val="50000"/>
              </a:spcBef>
              <a:buFont typeface="Arial" pitchFamily="34" charset="0"/>
              <a:buChar char="•"/>
            </a:pPr>
            <a:r>
              <a:rPr lang="fi-FI" sz="1200" dirty="0">
                <a:latin typeface="Arial"/>
                <a:ea typeface="Arial Unicode MS"/>
                <a:cs typeface="Arial Unicode MS"/>
              </a:rPr>
              <a:t>Rajajääkärit Ivalossa; tiedustelukoulutus, pyritään kutsuntojen kautta</a:t>
            </a:r>
          </a:p>
          <a:p>
            <a:endParaRPr lang="fi-FI" dirty="0"/>
          </a:p>
        </p:txBody>
      </p:sp>
      <p:sp>
        <p:nvSpPr>
          <p:cNvPr id="4" name="Dian numeron paikkamerkki 3"/>
          <p:cNvSpPr>
            <a:spLocks noGrp="1"/>
          </p:cNvSpPr>
          <p:nvPr>
            <p:ph type="sldNum" sz="quarter" idx="10"/>
          </p:nvPr>
        </p:nvSpPr>
        <p:spPr/>
        <p:txBody>
          <a:bodyPr/>
          <a:lstStyle/>
          <a:p>
            <a:fld id="{B75EFFD3-B03E-1C49-A8E8-54FF18E90A56}" type="slidenum">
              <a:rPr lang="fi-FI" smtClean="0"/>
              <a:pPr/>
              <a:t>5</a:t>
            </a:fld>
            <a:endParaRPr lang="fi-FI"/>
          </a:p>
        </p:txBody>
      </p:sp>
    </p:spTree>
    <p:extLst>
      <p:ext uri="{BB962C8B-B14F-4D97-AF65-F5344CB8AC3E}">
        <p14:creationId xmlns:p14="http://schemas.microsoft.com/office/powerpoint/2010/main" val="161212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Dian perusviestit:</a:t>
            </a:r>
          </a:p>
          <a:p>
            <a:pPr marL="228600" indent="-228600">
              <a:buFont typeface="+mj-lt"/>
              <a:buAutoNum type="arabicPeriod"/>
            </a:pPr>
            <a:r>
              <a:rPr lang="fi-FI" b="0" dirty="0"/>
              <a:t>Sinun kannattaa varautua vajaan vuoden palvelusaikaan,</a:t>
            </a:r>
            <a:r>
              <a:rPr lang="fi-FI" b="0" baseline="0" dirty="0"/>
              <a:t> koska palvelusajan pituus määräytyy vasta joukko-osastossa</a:t>
            </a:r>
            <a:endParaRPr lang="fi-FI" b="0" dirty="0"/>
          </a:p>
          <a:p>
            <a:pPr marL="228600" indent="-228600">
              <a:buFont typeface="+mj-lt"/>
              <a:buAutoNum type="arabicPeriod"/>
            </a:pPr>
            <a:r>
              <a:rPr lang="fi-FI" b="0" dirty="0"/>
              <a:t>Asevelvollisuusaika kokonaisuudessaan kestää 43 vuotta</a:t>
            </a:r>
            <a:endParaRPr lang="fi-FI" b="0" baseline="0" dirty="0"/>
          </a:p>
          <a:p>
            <a:pPr marL="228600" indent="-228600">
              <a:buAutoNum type="arabicPeriod"/>
            </a:pPr>
            <a:r>
              <a:rPr lang="fi-FI" b="0" baseline="0" dirty="0"/>
              <a:t>Asevelvollisuusrekisteriin otto</a:t>
            </a:r>
          </a:p>
          <a:p>
            <a:pPr marL="342900" indent="-342900">
              <a:lnSpc>
                <a:spcPct val="80000"/>
              </a:lnSpc>
              <a:buFont typeface="Arial" panose="020B0604020202020204" pitchFamily="34" charset="0"/>
              <a:buChar char="•"/>
            </a:pPr>
            <a:r>
              <a:rPr lang="fi-FI" altLang="fi-FI" sz="2200" dirty="0"/>
              <a:t>Teidän tietonne on kirjattu asevelvollisrekisteriin ja voitte tarkistaa ne halutessanne aluetoimistosta</a:t>
            </a:r>
          </a:p>
          <a:p>
            <a:pPr marL="342900" indent="-342900">
              <a:lnSpc>
                <a:spcPct val="80000"/>
              </a:lnSpc>
              <a:buFont typeface="Arial" panose="020B0604020202020204" pitchFamily="34" charset="0"/>
              <a:buChar char="•"/>
            </a:pPr>
            <a:r>
              <a:rPr lang="fi-FI" altLang="fi-FI" sz="2200" dirty="0"/>
              <a:t>Asevelvollisen tulee huolehtia siitä, että hänen asuinpaikkansa ja muut yhteystietonsa, hänen palveluskelpoisuuteensa vaikuttavat seikat sekä tiedot kansalaisuuksista ovat sotilasviranomaisen tiedossa</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fi-FI" b="0" baseline="0" dirty="0" err="1">
                <a:latin typeface="Calibri" charset="0"/>
              </a:rPr>
              <a:t>AsevL</a:t>
            </a:r>
            <a:r>
              <a:rPr lang="fi-FI" b="0" baseline="0" dirty="0">
                <a:latin typeface="Calibri" charset="0"/>
              </a:rPr>
              <a:t> </a:t>
            </a:r>
            <a:r>
              <a:rPr lang="fi-FI" sz="1200" b="0" i="0" kern="1200" dirty="0">
                <a:solidFill>
                  <a:schemeClr val="tx1"/>
                </a:solidFill>
                <a:effectLst/>
                <a:latin typeface="+mn-lt"/>
                <a:ea typeface="ＭＳ Ｐゴシック" charset="0"/>
                <a:cs typeface="+mn-cs"/>
              </a:rPr>
              <a:t>2007/1438</a:t>
            </a:r>
          </a:p>
          <a:p>
            <a:pPr>
              <a:lnSpc>
                <a:spcPct val="90000"/>
              </a:lnSpc>
            </a:pPr>
            <a:r>
              <a:rPr lang="fi-FI" altLang="fi-FI" sz="2400" b="1" dirty="0"/>
              <a:t>Asevelvollisuuslaki 2§</a:t>
            </a:r>
          </a:p>
          <a:p>
            <a:pPr lvl="0">
              <a:lnSpc>
                <a:spcPct val="90000"/>
              </a:lnSpc>
            </a:pPr>
            <a:r>
              <a:rPr lang="fi-FI" altLang="fi-FI" sz="2000" i="1" dirty="0"/>
              <a:t>”Jokainen miespuolinen Suomen kansalainen on asevelvollinen sen vuoden alusta, jona hän täyttää 18 vuotta, sen vuoden loppuun, jona hän täyttää 60 vuotta…”</a:t>
            </a:r>
          </a:p>
          <a:p>
            <a:pPr lvl="0">
              <a:lnSpc>
                <a:spcPct val="90000"/>
              </a:lnSpc>
            </a:pPr>
            <a:r>
              <a:rPr lang="fi-FI" altLang="fi-FI" sz="2000" b="1" i="1" dirty="0"/>
              <a:t>”</a:t>
            </a:r>
            <a:r>
              <a:rPr lang="fi-FI" altLang="fi-FI" sz="2000" i="1" dirty="0"/>
              <a:t>Asevelvollisuuden suorittamiseen kuuluu varusmiespalvelus, kertausharjoitus, ylimääräinen palvelus ja liikekannallepanon aikainen palvelus, sekä osallistuminen kutsuntaan ja palveluskelpoisuuden tarkastukseen.</a:t>
            </a:r>
            <a:r>
              <a:rPr lang="fi-FI" altLang="fi-FI" sz="2000" b="1" i="1" dirty="0"/>
              <a:t>”</a:t>
            </a:r>
          </a:p>
          <a:p>
            <a:pPr lvl="0">
              <a:lnSpc>
                <a:spcPct val="90000"/>
              </a:lnSpc>
            </a:pPr>
            <a:r>
              <a:rPr lang="fi-FI" altLang="fi-FI" sz="2000" b="1" i="1" dirty="0"/>
              <a:t>”</a:t>
            </a:r>
            <a:r>
              <a:rPr lang="fi-FI" altLang="fi-FI" sz="2000" i="1" dirty="0"/>
              <a:t>Asevelvollinen on palveluksessa taikka kuuluu reserviin tai varareserviin.</a:t>
            </a:r>
            <a:r>
              <a:rPr lang="fi-FI" altLang="fi-FI" sz="2000" b="1" i="1" dirty="0"/>
              <a:t>”</a:t>
            </a:r>
          </a:p>
          <a:p>
            <a:pPr lvl="1">
              <a:lnSpc>
                <a:spcPct val="90000"/>
              </a:lnSpc>
            </a:pPr>
            <a:endParaRPr lang="fi-FI" altLang="fi-FI" sz="2000" b="1" i="1" dirty="0"/>
          </a:p>
          <a:p>
            <a:pPr marL="685800" marR="0" lvl="1" indent="-228600" algn="l" defTabSz="914400" rtl="0" eaLnBrk="0" fontAlgn="base" latinLnBrk="0" hangingPunct="0">
              <a:lnSpc>
                <a:spcPct val="100000"/>
              </a:lnSpc>
              <a:spcBef>
                <a:spcPct val="30000"/>
              </a:spcBef>
              <a:spcAft>
                <a:spcPct val="0"/>
              </a:spcAft>
              <a:buClrTx/>
              <a:buSzTx/>
              <a:buFontTx/>
              <a:buAutoNum type="arabicPeriod"/>
              <a:tabLst/>
              <a:defRPr/>
            </a:pPr>
            <a:endParaRPr lang="fi-FI" sz="1200" b="0" i="0" kern="1200" dirty="0">
              <a:solidFill>
                <a:schemeClr val="tx1"/>
              </a:solidFill>
              <a:effectLst/>
              <a:latin typeface="+mn-lt"/>
              <a:ea typeface="ＭＳ Ｐゴシック" charset="0"/>
              <a:cs typeface="+mn-cs"/>
            </a:endParaRPr>
          </a:p>
        </p:txBody>
      </p:sp>
      <p:sp>
        <p:nvSpPr>
          <p:cNvPr id="4" name="Dian numeron paikkamerkki 3"/>
          <p:cNvSpPr>
            <a:spLocks noGrp="1"/>
          </p:cNvSpPr>
          <p:nvPr>
            <p:ph type="sldNum" sz="quarter" idx="5"/>
          </p:nvPr>
        </p:nvSpPr>
        <p:spPr/>
        <p:txBody>
          <a:bodyPr/>
          <a:lstStyle/>
          <a:p>
            <a:fld id="{BF15BA66-093C-40D6-88A7-8FACDBC00B35}" type="slidenum">
              <a:rPr lang="fi-FI" smtClean="0"/>
              <a:t>6</a:t>
            </a:fld>
            <a:endParaRPr lang="fi-FI"/>
          </a:p>
        </p:txBody>
      </p:sp>
    </p:spTree>
    <p:extLst>
      <p:ext uri="{BB962C8B-B14F-4D97-AF65-F5344CB8AC3E}">
        <p14:creationId xmlns:p14="http://schemas.microsoft.com/office/powerpoint/2010/main" val="304301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Tx/>
              <a:buNone/>
            </a:pPr>
            <a:endParaRPr lang="fi-FI" altLang="fi-FI" dirty="0"/>
          </a:p>
          <a:p>
            <a:endParaRPr lang="fi-FI" dirty="0"/>
          </a:p>
          <a:p>
            <a:endParaRPr lang="fi-FI" dirty="0"/>
          </a:p>
        </p:txBody>
      </p:sp>
      <p:sp>
        <p:nvSpPr>
          <p:cNvPr id="4" name="Dian numeron paikkamerkki 3"/>
          <p:cNvSpPr>
            <a:spLocks noGrp="1"/>
          </p:cNvSpPr>
          <p:nvPr>
            <p:ph type="sldNum" sz="quarter" idx="5"/>
          </p:nvPr>
        </p:nvSpPr>
        <p:spPr/>
        <p:txBody>
          <a:bodyPr/>
          <a:lstStyle/>
          <a:p>
            <a:fld id="{BF15BA66-093C-40D6-88A7-8FACDBC00B35}" type="slidenum">
              <a:rPr lang="fi-FI" smtClean="0"/>
              <a:t>7</a:t>
            </a:fld>
            <a:endParaRPr lang="fi-FI"/>
          </a:p>
        </p:txBody>
      </p:sp>
    </p:spTree>
    <p:extLst>
      <p:ext uri="{BB962C8B-B14F-4D97-AF65-F5344CB8AC3E}">
        <p14:creationId xmlns:p14="http://schemas.microsoft.com/office/powerpoint/2010/main" val="114562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eaLnBrk="1" hangingPunct="1">
              <a:spcBef>
                <a:spcPts val="602"/>
              </a:spcBef>
            </a:pPr>
            <a:r>
              <a:rPr lang="fi-FI" sz="1200" b="1" dirty="0">
                <a:latin typeface="Arial" panose="020B0604020202020204" pitchFamily="34" charset="0"/>
                <a:cs typeface="Arial" panose="020B0604020202020204" pitchFamily="34" charset="0"/>
              </a:rPr>
              <a:t>Dian perusviesti:</a:t>
            </a:r>
          </a:p>
          <a:p>
            <a:pPr marL="228600" indent="-228600" eaLnBrk="1" hangingPunct="1">
              <a:spcBef>
                <a:spcPts val="602"/>
              </a:spcBef>
              <a:buFont typeface="+mj-lt"/>
              <a:buAutoNum type="arabicPeriod"/>
            </a:pPr>
            <a:r>
              <a:rPr lang="fi-FI" sz="1200" b="0" dirty="0">
                <a:latin typeface="Arial" panose="020B0604020202020204" pitchFamily="34" charset="0"/>
                <a:cs typeface="Arial" panose="020B0604020202020204" pitchFamily="34" charset="0"/>
              </a:rPr>
              <a:t>Se,</a:t>
            </a:r>
            <a:r>
              <a:rPr lang="fi-FI" sz="1200" b="0" baseline="0" dirty="0">
                <a:latin typeface="Arial" panose="020B0604020202020204" pitchFamily="34" charset="0"/>
                <a:cs typeface="Arial" panose="020B0604020202020204" pitchFamily="34" charset="0"/>
              </a:rPr>
              <a:t> oletko terve ja valmis palvelukseen, määritellään kutsuntalautakunnassa yhdessä lääkärin tekemän esityksen ja Sinun kanssasi käydyn luottamuksellisen keskustelun päätteeksi</a:t>
            </a:r>
            <a:endParaRPr lang="fi-FI" sz="1200" b="0" dirty="0">
              <a:latin typeface="Arial" panose="020B0604020202020204" pitchFamily="34" charset="0"/>
              <a:cs typeface="Arial" panose="020B0604020202020204" pitchFamily="34" charset="0"/>
            </a:endParaRPr>
          </a:p>
        </p:txBody>
      </p:sp>
      <p:sp>
        <p:nvSpPr>
          <p:cNvPr id="4" name="Dian numeron paikkamerkki 3"/>
          <p:cNvSpPr>
            <a:spLocks noGrp="1"/>
          </p:cNvSpPr>
          <p:nvPr>
            <p:ph type="sldNum" sz="quarter" idx="5"/>
          </p:nvPr>
        </p:nvSpPr>
        <p:spPr/>
        <p:txBody>
          <a:bodyPr/>
          <a:lstStyle/>
          <a:p>
            <a:fld id="{BF15BA66-093C-40D6-88A7-8FACDBC00B35}" type="slidenum">
              <a:rPr lang="fi-FI" smtClean="0"/>
              <a:t>8</a:t>
            </a:fld>
            <a:endParaRPr lang="fi-FI"/>
          </a:p>
        </p:txBody>
      </p:sp>
    </p:spTree>
    <p:extLst>
      <p:ext uri="{BB962C8B-B14F-4D97-AF65-F5344CB8AC3E}">
        <p14:creationId xmlns:p14="http://schemas.microsoft.com/office/powerpoint/2010/main" val="1120984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defRPr/>
            </a:pPr>
            <a:r>
              <a:rPr lang="fi-FI" b="1" dirty="0">
                <a:latin typeface="Arial" panose="020B0604020202020204" pitchFamily="34" charset="0"/>
                <a:cs typeface="Arial" panose="020B0604020202020204" pitchFamily="34" charset="0"/>
              </a:rPr>
              <a:t>Dian perusviestit ovat:</a:t>
            </a:r>
            <a:endParaRPr lang="fi-FI" dirty="0">
              <a:latin typeface="Arial" panose="020B0604020202020204" pitchFamily="34" charset="0"/>
              <a:cs typeface="Arial" panose="020B0604020202020204" pitchFamily="34" charset="0"/>
            </a:endParaRPr>
          </a:p>
          <a:p>
            <a:pPr marL="228600" indent="-228600">
              <a:buFont typeface="+mj-lt"/>
              <a:buAutoNum type="arabicPeriod"/>
              <a:defRPr/>
            </a:pPr>
            <a:r>
              <a:rPr lang="fi-FI" dirty="0">
                <a:latin typeface="Arial" panose="020B0604020202020204" pitchFamily="34" charset="0"/>
                <a:cs typeface="Arial" panose="020B0604020202020204" pitchFamily="34" charset="0"/>
              </a:rPr>
              <a:t>Tavoitteenamme on määrätä Sinut palvelukseen esittämänäsi aikana haluamaasi joukko-osastoon</a:t>
            </a:r>
          </a:p>
          <a:p>
            <a:pPr marL="228600" indent="-228600">
              <a:buFont typeface="+mj-lt"/>
              <a:buAutoNum type="arabicPeriod"/>
              <a:defRPr/>
            </a:pPr>
            <a:r>
              <a:rPr lang="fi-FI" dirty="0">
                <a:latin typeface="Arial" panose="020B0604020202020204" pitchFamily="34" charset="0"/>
                <a:cs typeface="Arial" panose="020B0604020202020204" pitchFamily="34" charset="0"/>
              </a:rPr>
              <a:t>Yritämme täyttää ainakin toisen toiveistasi huomioiden samalla Puolustusvoimien tarpeet</a:t>
            </a:r>
          </a:p>
          <a:p>
            <a:pPr marL="228600" indent="-228600">
              <a:buFont typeface="+mj-lt"/>
              <a:buAutoNum type="arabicPeriod"/>
              <a:defRPr/>
            </a:pPr>
            <a:r>
              <a:rPr lang="fi-FI" dirty="0">
                <a:solidFill>
                  <a:srgbClr val="262626"/>
                </a:solidFill>
                <a:latin typeface="Arial" panose="020B0604020202020204" pitchFamily="34" charset="0"/>
                <a:cs typeface="Arial" panose="020B0604020202020204" pitchFamily="34" charset="0"/>
              </a:rPr>
              <a:t>Muita huomioitavia lisäperusteita ovat:</a:t>
            </a:r>
          </a:p>
          <a:p>
            <a:pPr marL="286747" indent="-286747" eaLnBrk="1" hangingPunct="1">
              <a:spcBef>
                <a:spcPts val="602"/>
              </a:spcBef>
              <a:buFont typeface="Arial" panose="020B0604020202020204" pitchFamily="34" charset="0"/>
              <a:buChar char="•"/>
              <a:defRPr/>
            </a:pPr>
            <a:r>
              <a:rPr lang="fi-FI" dirty="0">
                <a:solidFill>
                  <a:srgbClr val="262626"/>
                </a:solidFill>
                <a:latin typeface="Arial" panose="020B0604020202020204" pitchFamily="34" charset="0"/>
                <a:cs typeface="Arial" panose="020B0604020202020204" pitchFamily="34" charset="0"/>
              </a:rPr>
              <a:t>ammatti / koulutus</a:t>
            </a:r>
          </a:p>
          <a:p>
            <a:pPr marL="286747" indent="-286747" eaLnBrk="1" hangingPunct="1">
              <a:spcBef>
                <a:spcPts val="602"/>
              </a:spcBef>
              <a:buFont typeface="Arial" panose="020B0604020202020204" pitchFamily="34" charset="0"/>
              <a:buChar char="•"/>
              <a:defRPr/>
            </a:pPr>
            <a:r>
              <a:rPr lang="fi-FI" dirty="0">
                <a:solidFill>
                  <a:srgbClr val="262626"/>
                </a:solidFill>
                <a:latin typeface="Arial" panose="020B0604020202020204" pitchFamily="34" charset="0"/>
                <a:cs typeface="Arial" panose="020B0604020202020204" pitchFamily="34" charset="0"/>
              </a:rPr>
              <a:t>harrastukset</a:t>
            </a:r>
          </a:p>
          <a:p>
            <a:pPr marL="286747" indent="-286747" eaLnBrk="1" hangingPunct="1">
              <a:spcBef>
                <a:spcPts val="602"/>
              </a:spcBef>
              <a:buFont typeface="Arial" panose="020B0604020202020204" pitchFamily="34" charset="0"/>
              <a:buChar char="•"/>
              <a:defRPr/>
            </a:pPr>
            <a:r>
              <a:rPr lang="fi-FI" dirty="0">
                <a:solidFill>
                  <a:srgbClr val="262626"/>
                </a:solidFill>
                <a:latin typeface="Arial" panose="020B0604020202020204" pitchFamily="34" charset="0"/>
                <a:cs typeface="Arial" panose="020B0604020202020204" pitchFamily="34" charset="0"/>
              </a:rPr>
              <a:t>kotipaikka</a:t>
            </a:r>
          </a:p>
          <a:p>
            <a:pPr marL="286747" indent="-286747" eaLnBrk="1" hangingPunct="1">
              <a:spcBef>
                <a:spcPts val="602"/>
              </a:spcBef>
              <a:buFont typeface="Arial" panose="020B0604020202020204" pitchFamily="34" charset="0"/>
              <a:buChar char="•"/>
              <a:defRPr/>
            </a:pPr>
            <a:r>
              <a:rPr lang="fi-FI" dirty="0">
                <a:solidFill>
                  <a:srgbClr val="262626"/>
                </a:solidFill>
                <a:latin typeface="Arial" panose="020B0604020202020204" pitchFamily="34" charset="0"/>
                <a:cs typeface="Arial" panose="020B0604020202020204" pitchFamily="34" charset="0"/>
              </a:rPr>
              <a:t>sosiaaliset perusteet</a:t>
            </a:r>
          </a:p>
        </p:txBody>
      </p:sp>
      <p:sp>
        <p:nvSpPr>
          <p:cNvPr id="4" name="Dian numeron paikkamerkki 3"/>
          <p:cNvSpPr>
            <a:spLocks noGrp="1"/>
          </p:cNvSpPr>
          <p:nvPr>
            <p:ph type="sldNum" sz="quarter" idx="10"/>
          </p:nvPr>
        </p:nvSpPr>
        <p:spPr/>
        <p:txBody>
          <a:bodyPr/>
          <a:lstStyle/>
          <a:p>
            <a:fld id="{52B15152-EFBB-4B25-8C12-B3AC71F865EF}" type="slidenum">
              <a:rPr lang="fi-FI" smtClean="0"/>
              <a:t>9</a:t>
            </a:fld>
            <a:endParaRPr lang="fi-FI"/>
          </a:p>
        </p:txBody>
      </p:sp>
    </p:spTree>
    <p:extLst>
      <p:ext uri="{BB962C8B-B14F-4D97-AF65-F5344CB8AC3E}">
        <p14:creationId xmlns:p14="http://schemas.microsoft.com/office/powerpoint/2010/main" val="3444633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8C9E04C-D6B4-4C03-A495-AC89823C3347}"/>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A7E16B6-AC7C-4687-BFFB-C3293A048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41DA859-907C-401E-82EE-37C0EA76102A}"/>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5" name="Alatunnisteen paikkamerkki 4">
            <a:extLst>
              <a:ext uri="{FF2B5EF4-FFF2-40B4-BE49-F238E27FC236}">
                <a16:creationId xmlns:a16="http://schemas.microsoft.com/office/drawing/2014/main" id="{FF0766AB-0744-4E81-B324-45394DCD35F2}"/>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2F039030-959B-4983-B2CE-025AEBB26295}"/>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2153458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E29ED1-2D6E-42D9-B2AC-40FA2D03CAB7}"/>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4A13E81E-990D-4B81-A0AF-BE9691937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BE56C1EF-DA8C-4FEC-B71D-1D941559D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19280221-5AFE-4987-BF1E-0DA4E078ADAD}"/>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6" name="Alatunnisteen paikkamerkki 5">
            <a:extLst>
              <a:ext uri="{FF2B5EF4-FFF2-40B4-BE49-F238E27FC236}">
                <a16:creationId xmlns:a16="http://schemas.microsoft.com/office/drawing/2014/main" id="{7B0B6EA5-1C34-45ED-BFFC-6E3F0CEF7CB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669F1E40-3B97-438B-A7A5-67A711D325B8}"/>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213602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54FE5F-EC1D-4A14-B901-68BB52D58C3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CA7E275-31E1-4581-9361-E9831A8D16FC}"/>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3F37C80-7F36-410B-9CD1-379A0663FA95}"/>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5" name="Alatunnisteen paikkamerkki 4">
            <a:extLst>
              <a:ext uri="{FF2B5EF4-FFF2-40B4-BE49-F238E27FC236}">
                <a16:creationId xmlns:a16="http://schemas.microsoft.com/office/drawing/2014/main" id="{8BCB8487-9D9E-4811-99E1-107BF1C98E19}"/>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1D7E939B-0941-466E-A347-22B76F5AB421}"/>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3719044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DB24B134-FC13-49CC-BE33-5479A6A3C6FA}"/>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E80B85F6-79B7-438C-A950-1E0300D51A8B}"/>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D0C75A7-6A4C-4103-A86B-111CD20F054E}"/>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5" name="Alatunnisteen paikkamerkki 4">
            <a:extLst>
              <a:ext uri="{FF2B5EF4-FFF2-40B4-BE49-F238E27FC236}">
                <a16:creationId xmlns:a16="http://schemas.microsoft.com/office/drawing/2014/main" id="{46E55F0D-1683-4379-B858-9F263B0BBE20}"/>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D662B910-E49B-4093-84E5-E1D7CD7FD2B4}"/>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3110911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9" descr="tausta_kansi.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39813" y="836713"/>
            <a:ext cx="9313035" cy="1470025"/>
          </a:xfrm>
        </p:spPr>
        <p:txBody>
          <a:bodyPr anchor="b">
            <a:normAutofit/>
          </a:bodyPr>
          <a:lstStyle>
            <a:lvl1pPr algn="ctr">
              <a:defRPr sz="3400" b="1"/>
            </a:lvl1pPr>
          </a:lstStyle>
          <a:p>
            <a:r>
              <a:rPr lang="en-US" dirty="0"/>
              <a:t>Click to edit Master title style</a:t>
            </a:r>
            <a:endParaRPr lang="fi-FI" dirty="0"/>
          </a:p>
        </p:txBody>
      </p:sp>
      <p:sp>
        <p:nvSpPr>
          <p:cNvPr id="10" name="Picture Placeholder 2"/>
          <p:cNvSpPr>
            <a:spLocks noGrp="1"/>
          </p:cNvSpPr>
          <p:nvPr>
            <p:ph type="pic" idx="1"/>
          </p:nvPr>
        </p:nvSpPr>
        <p:spPr>
          <a:xfrm>
            <a:off x="0" y="2492896"/>
            <a:ext cx="12192000" cy="3322712"/>
          </a:xfrm>
        </p:spPr>
        <p:txBody>
          <a:bodyPr rtlCol="0">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dirty="0"/>
          </a:p>
        </p:txBody>
      </p:sp>
      <p:sp>
        <p:nvSpPr>
          <p:cNvPr id="6" name="Date Placeholder 3"/>
          <p:cNvSpPr>
            <a:spLocks noGrp="1"/>
          </p:cNvSpPr>
          <p:nvPr>
            <p:ph type="dt" sz="half" idx="10"/>
          </p:nvPr>
        </p:nvSpPr>
        <p:spPr/>
        <p:txBody>
          <a:bodyPr/>
          <a:lstStyle>
            <a:lvl1pPr>
              <a:defRPr/>
            </a:lvl1pPr>
          </a:lstStyle>
          <a:p>
            <a:fld id="{53F6E68B-2BC9-8641-B04D-ACE96B50CAA4}" type="datetime1">
              <a:rPr lang="fi-FI"/>
              <a:pPr/>
              <a:t>15.4.2024</a:t>
            </a:fld>
            <a:endParaRPr lang="fi-FI"/>
          </a:p>
        </p:txBody>
      </p:sp>
      <p:sp>
        <p:nvSpPr>
          <p:cNvPr id="7" name="Slide Number Placeholder 5"/>
          <p:cNvSpPr>
            <a:spLocks noGrp="1"/>
          </p:cNvSpPr>
          <p:nvPr>
            <p:ph type="sldNum" sz="quarter" idx="11"/>
          </p:nvPr>
        </p:nvSpPr>
        <p:spPr/>
        <p:txBody>
          <a:bodyPr/>
          <a:lstStyle>
            <a:lvl1pPr>
              <a:defRPr/>
            </a:lvl1pPr>
          </a:lstStyle>
          <a:p>
            <a:fld id="{F6BD1AF9-5C4E-3B4A-A1C2-997D8D88A959}" type="slidenum">
              <a:rPr lang="fi-FI"/>
              <a:pPr/>
              <a:t>‹#›</a:t>
            </a:fld>
            <a:endParaRPr lang="fi-FI"/>
          </a:p>
        </p:txBody>
      </p:sp>
    </p:spTree>
    <p:extLst>
      <p:ext uri="{BB962C8B-B14F-4D97-AF65-F5344CB8AC3E}">
        <p14:creationId xmlns:p14="http://schemas.microsoft.com/office/powerpoint/2010/main" val="198704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B63CEF-1FB0-4883-999D-BD167E341D85}"/>
              </a:ext>
            </a:extLst>
          </p:cNvPr>
          <p:cNvSpPr>
            <a:spLocks noGrp="1"/>
          </p:cNvSpPr>
          <p:nvPr>
            <p:ph type="title"/>
          </p:nvPr>
        </p:nvSpPr>
        <p:spPr>
          <a:xfrm>
            <a:off x="394636" y="409575"/>
            <a:ext cx="9897680" cy="68660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11020087-BA9E-48C1-9840-4B3CE42E0282}"/>
              </a:ext>
            </a:extLst>
          </p:cNvPr>
          <p:cNvSpPr>
            <a:spLocks noGrp="1"/>
          </p:cNvSpPr>
          <p:nvPr>
            <p:ph idx="1"/>
          </p:nvPr>
        </p:nvSpPr>
        <p:spPr>
          <a:xfrm>
            <a:off x="394636" y="1180215"/>
            <a:ext cx="9897680" cy="458160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Suorakulmio 6">
            <a:extLst>
              <a:ext uri="{FF2B5EF4-FFF2-40B4-BE49-F238E27FC236}">
                <a16:creationId xmlns:a16="http://schemas.microsoft.com/office/drawing/2014/main" id="{1D766345-7528-4291-B6D9-4A8A4855469A}"/>
              </a:ext>
            </a:extLst>
          </p:cNvPr>
          <p:cNvSpPr/>
          <p:nvPr userDrawn="1"/>
        </p:nvSpPr>
        <p:spPr>
          <a:xfrm>
            <a:off x="11047228" y="308346"/>
            <a:ext cx="839972" cy="6241310"/>
          </a:xfrm>
          <a:prstGeom prst="rect">
            <a:avLst/>
          </a:prstGeom>
          <a:solidFill>
            <a:srgbClr val="8C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48479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B63CEF-1FB0-4883-999D-BD167E341D85}"/>
              </a:ext>
            </a:extLst>
          </p:cNvPr>
          <p:cNvSpPr>
            <a:spLocks noGrp="1"/>
          </p:cNvSpPr>
          <p:nvPr>
            <p:ph type="title"/>
          </p:nvPr>
        </p:nvSpPr>
        <p:spPr>
          <a:xfrm>
            <a:off x="394636" y="409575"/>
            <a:ext cx="9897680" cy="686603"/>
          </a:xfrm>
        </p:spPr>
        <p:txBody>
          <a:bodyPr/>
          <a:lstStyle/>
          <a:p>
            <a:r>
              <a:rPr lang="fi-FI"/>
              <a:t>Muokkaa ots. perustyyl. napsautt.</a:t>
            </a:r>
          </a:p>
        </p:txBody>
      </p:sp>
      <p:sp>
        <p:nvSpPr>
          <p:cNvPr id="3" name="Sisällön paikkamerkki 2">
            <a:extLst>
              <a:ext uri="{FF2B5EF4-FFF2-40B4-BE49-F238E27FC236}">
                <a16:creationId xmlns:a16="http://schemas.microsoft.com/office/drawing/2014/main" id="{11020087-BA9E-48C1-9840-4B3CE42E0282}"/>
              </a:ext>
            </a:extLst>
          </p:cNvPr>
          <p:cNvSpPr>
            <a:spLocks noGrp="1"/>
          </p:cNvSpPr>
          <p:nvPr>
            <p:ph idx="1"/>
          </p:nvPr>
        </p:nvSpPr>
        <p:spPr>
          <a:xfrm>
            <a:off x="394636" y="1180215"/>
            <a:ext cx="9897680" cy="458160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29439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9D2AA9-843A-41AD-8538-CF44B1C40F79}"/>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7826358-32BB-4CE8-AA21-34B2BF65CA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9210B7E5-DEE9-435B-B18E-673C608458A4}"/>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5" name="Alatunnisteen paikkamerkki 4">
            <a:extLst>
              <a:ext uri="{FF2B5EF4-FFF2-40B4-BE49-F238E27FC236}">
                <a16:creationId xmlns:a16="http://schemas.microsoft.com/office/drawing/2014/main" id="{52D626AD-019B-4A6E-8938-06368D952FAB}"/>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a:extLst>
              <a:ext uri="{FF2B5EF4-FFF2-40B4-BE49-F238E27FC236}">
                <a16:creationId xmlns:a16="http://schemas.microsoft.com/office/drawing/2014/main" id="{7D235C0A-712F-41D7-AD03-B5CDEE09015F}"/>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421457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83766B-9CB5-42C8-83C9-91E8D6CB5E4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C25393D1-2B19-4A24-AA6E-C0C6C730BEC7}"/>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F0938A47-48D4-40BF-841D-892E64CE0E7C}"/>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ED0CEF1-6966-4618-B7BA-110357EC8C6C}"/>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6" name="Alatunnisteen paikkamerkki 5">
            <a:extLst>
              <a:ext uri="{FF2B5EF4-FFF2-40B4-BE49-F238E27FC236}">
                <a16:creationId xmlns:a16="http://schemas.microsoft.com/office/drawing/2014/main" id="{8323406A-93CB-4751-9D2A-4FBE6CFA6A05}"/>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71421A34-850B-4FF9-B815-DECD67188F89}"/>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1976335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9DF735E-05A8-454E-A928-1E6526EC0285}"/>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596A477-92FA-4CA2-A536-75EA6A64B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437B7BEE-3B33-49D3-A609-330D5C585568}"/>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CC97FD8-3C7B-4B98-A5EA-FBAE44929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C1703773-0551-491C-B1B2-310E8F9E183C}"/>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05D2E85-F4D6-45CA-B00C-AA309CAB9428}"/>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8" name="Alatunnisteen paikkamerkki 7">
            <a:extLst>
              <a:ext uri="{FF2B5EF4-FFF2-40B4-BE49-F238E27FC236}">
                <a16:creationId xmlns:a16="http://schemas.microsoft.com/office/drawing/2014/main" id="{11B4D91E-B0BB-4F05-A5D7-9A2E44575BE2}"/>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9" name="Dian numeron paikkamerkki 8">
            <a:extLst>
              <a:ext uri="{FF2B5EF4-FFF2-40B4-BE49-F238E27FC236}">
                <a16:creationId xmlns:a16="http://schemas.microsoft.com/office/drawing/2014/main" id="{2BF17BC8-677A-4535-906B-363886963263}"/>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3381430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6F2B2A-DEA9-4878-B0C1-6A0D2828D6A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81655B7E-1984-4A91-BE9A-3CEEDCBFBE2B}"/>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4" name="Alatunnisteen paikkamerkki 3">
            <a:extLst>
              <a:ext uri="{FF2B5EF4-FFF2-40B4-BE49-F238E27FC236}">
                <a16:creationId xmlns:a16="http://schemas.microsoft.com/office/drawing/2014/main" id="{805AEC4D-2222-4FCA-99B0-4868EBAF4CA4}"/>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5" name="Dian numeron paikkamerkki 4">
            <a:extLst>
              <a:ext uri="{FF2B5EF4-FFF2-40B4-BE49-F238E27FC236}">
                <a16:creationId xmlns:a16="http://schemas.microsoft.com/office/drawing/2014/main" id="{FD65E8D8-9A3A-407E-82FA-C5BEE6FCFD03}"/>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565216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21EA906-90CE-40F5-A6EC-73D6109C0787}"/>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3" name="Alatunnisteen paikkamerkki 2">
            <a:extLst>
              <a:ext uri="{FF2B5EF4-FFF2-40B4-BE49-F238E27FC236}">
                <a16:creationId xmlns:a16="http://schemas.microsoft.com/office/drawing/2014/main" id="{075A784D-10B7-45B7-A1E6-FF5AB4A920A6}"/>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4" name="Dian numeron paikkamerkki 3">
            <a:extLst>
              <a:ext uri="{FF2B5EF4-FFF2-40B4-BE49-F238E27FC236}">
                <a16:creationId xmlns:a16="http://schemas.microsoft.com/office/drawing/2014/main" id="{753C90E5-0745-4662-8C68-7F6F31257812}"/>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340105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0E6E92-A691-483C-B761-FD80916C1CD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508B70-F1B9-48FB-9867-A7FCBE229D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469EE2D2-715A-4399-BBA4-CE60A4EED3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03C470F8-0A7E-4E81-81BA-D92E4C0863C5}"/>
              </a:ext>
            </a:extLst>
          </p:cNvPr>
          <p:cNvSpPr>
            <a:spLocks noGrp="1"/>
          </p:cNvSpPr>
          <p:nvPr>
            <p:ph type="dt" sz="half" idx="10"/>
          </p:nvPr>
        </p:nvSpPr>
        <p:spPr>
          <a:xfrm>
            <a:off x="838200" y="6356350"/>
            <a:ext cx="2743200" cy="365125"/>
          </a:xfrm>
          <a:prstGeom prst="rect">
            <a:avLst/>
          </a:prstGeom>
        </p:spPr>
        <p:txBody>
          <a:bodyPr/>
          <a:lstStyle/>
          <a:p>
            <a:fld id="{74C8494C-2E00-49B9-ABF9-E868BE8240C7}" type="datetimeFigureOut">
              <a:rPr lang="fi-FI" smtClean="0"/>
              <a:t>15.4.2024</a:t>
            </a:fld>
            <a:endParaRPr lang="fi-FI"/>
          </a:p>
        </p:txBody>
      </p:sp>
      <p:sp>
        <p:nvSpPr>
          <p:cNvPr id="6" name="Alatunnisteen paikkamerkki 5">
            <a:extLst>
              <a:ext uri="{FF2B5EF4-FFF2-40B4-BE49-F238E27FC236}">
                <a16:creationId xmlns:a16="http://schemas.microsoft.com/office/drawing/2014/main" id="{C9FEDC0A-167A-40FF-825A-5EB93617D48A}"/>
              </a:ext>
            </a:extLst>
          </p:cNvPr>
          <p:cNvSpPr>
            <a:spLocks noGrp="1"/>
          </p:cNvSpPr>
          <p:nvPr>
            <p:ph type="ftr" sz="quarter" idx="11"/>
          </p:nvPr>
        </p:nvSpPr>
        <p:spPr>
          <a:xfrm>
            <a:off x="4038600" y="6356350"/>
            <a:ext cx="4114800" cy="365125"/>
          </a:xfrm>
          <a:prstGeom prst="rect">
            <a:avLst/>
          </a:prstGeom>
        </p:spPr>
        <p:txBody>
          <a:bodyPr/>
          <a:lstStyle/>
          <a:p>
            <a:endParaRPr lang="fi-FI"/>
          </a:p>
        </p:txBody>
      </p:sp>
      <p:sp>
        <p:nvSpPr>
          <p:cNvPr id="7" name="Dian numeron paikkamerkki 6">
            <a:extLst>
              <a:ext uri="{FF2B5EF4-FFF2-40B4-BE49-F238E27FC236}">
                <a16:creationId xmlns:a16="http://schemas.microsoft.com/office/drawing/2014/main" id="{E5D4A43D-5F24-4EB3-9ACC-1F48B0B7712F}"/>
              </a:ext>
            </a:extLst>
          </p:cNvPr>
          <p:cNvSpPr>
            <a:spLocks noGrp="1"/>
          </p:cNvSpPr>
          <p:nvPr>
            <p:ph type="sldNum" sz="quarter" idx="12"/>
          </p:nvPr>
        </p:nvSpPr>
        <p:spPr>
          <a:xfrm>
            <a:off x="8610600" y="6356350"/>
            <a:ext cx="2743200" cy="365125"/>
          </a:xfrm>
          <a:prstGeom prst="rect">
            <a:avLst/>
          </a:prstGeom>
        </p:spPr>
        <p:txBody>
          <a:bodyPr/>
          <a:lstStyle/>
          <a:p>
            <a:fld id="{BB93EBA7-B15A-48F1-A71B-4F919639C1E3}" type="slidenum">
              <a:rPr lang="fi-FI" smtClean="0"/>
              <a:t>‹#›</a:t>
            </a:fld>
            <a:endParaRPr lang="fi-FI"/>
          </a:p>
        </p:txBody>
      </p:sp>
    </p:spTree>
    <p:extLst>
      <p:ext uri="{BB962C8B-B14F-4D97-AF65-F5344CB8AC3E}">
        <p14:creationId xmlns:p14="http://schemas.microsoft.com/office/powerpoint/2010/main" val="3567911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2531F28-DD0E-4C95-AFC5-8664603B2C85}"/>
              </a:ext>
            </a:extLst>
          </p:cNvPr>
          <p:cNvSpPr>
            <a:spLocks noGrp="1"/>
          </p:cNvSpPr>
          <p:nvPr>
            <p:ph type="title"/>
          </p:nvPr>
        </p:nvSpPr>
        <p:spPr>
          <a:xfrm>
            <a:off x="394636" y="409575"/>
            <a:ext cx="11036166" cy="68660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78856AEB-BE06-43CA-8BDC-17A6D6F23155}"/>
              </a:ext>
            </a:extLst>
          </p:cNvPr>
          <p:cNvSpPr>
            <a:spLocks noGrp="1"/>
          </p:cNvSpPr>
          <p:nvPr>
            <p:ph type="body" idx="1"/>
          </p:nvPr>
        </p:nvSpPr>
        <p:spPr>
          <a:xfrm>
            <a:off x="394636" y="1180215"/>
            <a:ext cx="11036166" cy="458160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8" name="Kuva 7">
            <a:extLst>
              <a:ext uri="{FF2B5EF4-FFF2-40B4-BE49-F238E27FC236}">
                <a16:creationId xmlns:a16="http://schemas.microsoft.com/office/drawing/2014/main" id="{AF36BBB5-072F-49A6-8639-37AD04824C2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458434" y="6134054"/>
            <a:ext cx="1929923" cy="410068"/>
          </a:xfrm>
          <a:prstGeom prst="rect">
            <a:avLst/>
          </a:prstGeom>
        </p:spPr>
      </p:pic>
    </p:spTree>
    <p:extLst>
      <p:ext uri="{BB962C8B-B14F-4D97-AF65-F5344CB8AC3E}">
        <p14:creationId xmlns:p14="http://schemas.microsoft.com/office/powerpoint/2010/main" val="1115961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Lst>
  <p:txStyles>
    <p:titleStyle>
      <a:lvl1pPr algn="l" defTabSz="914400" rtl="0" eaLnBrk="1" latinLnBrk="0" hangingPunct="1">
        <a:lnSpc>
          <a:spcPct val="90000"/>
        </a:lnSpc>
        <a:spcBef>
          <a:spcPct val="0"/>
        </a:spcBef>
        <a:buNone/>
        <a:defRPr sz="4000" kern="1200">
          <a:solidFill>
            <a:srgbClr val="8C00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18" Type="http://schemas.openxmlformats.org/officeDocument/2006/relationships/image" Target="../media/image44.emf"/><Relationship Id="rId3" Type="http://schemas.openxmlformats.org/officeDocument/2006/relationships/image" Target="../media/image30.jpeg"/><Relationship Id="rId7" Type="http://schemas.openxmlformats.org/officeDocument/2006/relationships/image" Target="../media/image33.emf"/><Relationship Id="rId12" Type="http://schemas.openxmlformats.org/officeDocument/2006/relationships/image" Target="../media/image38.emf"/><Relationship Id="rId17" Type="http://schemas.openxmlformats.org/officeDocument/2006/relationships/image" Target="../media/image43.emf"/><Relationship Id="rId2" Type="http://schemas.openxmlformats.org/officeDocument/2006/relationships/notesSlide" Target="../notesSlides/notesSlide10.xml"/><Relationship Id="rId16"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41.emf"/><Relationship Id="rId10" Type="http://schemas.openxmlformats.org/officeDocument/2006/relationships/image" Target="../media/image36.emf"/><Relationship Id="rId4" Type="http://schemas.openxmlformats.org/officeDocument/2006/relationships/image" Target="../media/image14.emf"/><Relationship Id="rId9" Type="http://schemas.openxmlformats.org/officeDocument/2006/relationships/image" Target="../media/image35.emf"/><Relationship Id="rId14" Type="http://schemas.openxmlformats.org/officeDocument/2006/relationships/image" Target="../media/image40.emf"/></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845F2F02-388C-4753-8205-C8BEA1B8BF6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5812783"/>
          </a:xfrm>
          <a:prstGeom prst="rect">
            <a:avLst/>
          </a:prstGeom>
        </p:spPr>
      </p:pic>
      <p:sp>
        <p:nvSpPr>
          <p:cNvPr id="5" name="Tekstiruutu 4">
            <a:extLst>
              <a:ext uri="{FF2B5EF4-FFF2-40B4-BE49-F238E27FC236}">
                <a16:creationId xmlns:a16="http://schemas.microsoft.com/office/drawing/2014/main" id="{0180FC7A-B5D7-4EA1-B54C-39517B4C3F52}"/>
              </a:ext>
            </a:extLst>
          </p:cNvPr>
          <p:cNvSpPr txBox="1"/>
          <p:nvPr/>
        </p:nvSpPr>
        <p:spPr>
          <a:xfrm>
            <a:off x="6973555" y="2173114"/>
            <a:ext cx="5044274" cy="1737720"/>
          </a:xfrm>
          <a:prstGeom prst="rect">
            <a:avLst/>
          </a:prstGeom>
          <a:noFill/>
        </p:spPr>
        <p:txBody>
          <a:bodyPr wrap="square" rtlCol="0">
            <a:spAutoFit/>
          </a:bodyPr>
          <a:lstStyle/>
          <a:p>
            <a:pPr algn="r">
              <a:lnSpc>
                <a:spcPct val="80000"/>
              </a:lnSpc>
            </a:pPr>
            <a:r>
              <a:rPr lang="fi-FI" sz="6600" b="1" spc="-150" dirty="0">
                <a:solidFill>
                  <a:schemeClr val="bg1"/>
                </a:solidFill>
                <a:latin typeface="Calibri Light" panose="020F0302020204030204" pitchFamily="34" charset="0"/>
                <a:cs typeface="Calibri Light" panose="020F0302020204030204" pitchFamily="34" charset="0"/>
              </a:rPr>
              <a:t>Sotilaallinen maanpuolustus</a:t>
            </a:r>
          </a:p>
        </p:txBody>
      </p:sp>
      <p:pic>
        <p:nvPicPr>
          <p:cNvPr id="6" name="Kuva 5">
            <a:extLst>
              <a:ext uri="{FF2B5EF4-FFF2-40B4-BE49-F238E27FC236}">
                <a16:creationId xmlns:a16="http://schemas.microsoft.com/office/drawing/2014/main" id="{CA04A64C-FDF1-4A5A-9C22-4DF9E35880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73494">
            <a:off x="10061601" y="540929"/>
            <a:ext cx="1405748" cy="1405748"/>
          </a:xfrm>
          <a:prstGeom prst="rect">
            <a:avLst/>
          </a:prstGeom>
        </p:spPr>
      </p:pic>
      <p:sp>
        <p:nvSpPr>
          <p:cNvPr id="7" name="Tekstiruutu 6">
            <a:extLst>
              <a:ext uri="{FF2B5EF4-FFF2-40B4-BE49-F238E27FC236}">
                <a16:creationId xmlns:a16="http://schemas.microsoft.com/office/drawing/2014/main" id="{6DC31925-7488-4F64-8135-7E9A8BCB18B3}"/>
              </a:ext>
            </a:extLst>
          </p:cNvPr>
          <p:cNvSpPr txBox="1"/>
          <p:nvPr/>
        </p:nvSpPr>
        <p:spPr>
          <a:xfrm>
            <a:off x="10387448" y="6085964"/>
            <a:ext cx="1055097" cy="493853"/>
          </a:xfrm>
          <a:prstGeom prst="rect">
            <a:avLst/>
          </a:prstGeom>
          <a:noFill/>
        </p:spPr>
        <p:txBody>
          <a:bodyPr wrap="none" rtlCol="0">
            <a:spAutoFit/>
          </a:bodyPr>
          <a:lstStyle/>
          <a:p>
            <a:pPr algn="r">
              <a:lnSpc>
                <a:spcPct val="80000"/>
              </a:lnSpc>
            </a:pPr>
            <a:r>
              <a:rPr lang="fi-FI" sz="3200" spc="-150" dirty="0">
                <a:latin typeface="Calibri" panose="020F0502020204030204" pitchFamily="34" charset="0"/>
                <a:cs typeface="Calibri" panose="020F0502020204030204" pitchFamily="34" charset="0"/>
              </a:rPr>
              <a:t>intti.fi</a:t>
            </a:r>
          </a:p>
        </p:txBody>
      </p:sp>
    </p:spTree>
    <p:extLst>
      <p:ext uri="{BB962C8B-B14F-4D97-AF65-F5344CB8AC3E}">
        <p14:creationId xmlns:p14="http://schemas.microsoft.com/office/powerpoint/2010/main" val="3772340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Kuva 8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4773" y="404664"/>
            <a:ext cx="32385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Ellipsi 64"/>
          <p:cNvSpPr/>
          <p:nvPr/>
        </p:nvSpPr>
        <p:spPr>
          <a:xfrm>
            <a:off x="6864223" y="1011089"/>
            <a:ext cx="131762" cy="133350"/>
          </a:xfrm>
          <a:prstGeom prst="ellipse">
            <a:avLst/>
          </a:prstGeom>
          <a:gradFill>
            <a:gsLst>
              <a:gs pos="0">
                <a:srgbClr val="FF6600"/>
              </a:gs>
              <a:gs pos="80000">
                <a:srgbClr val="FF6600"/>
              </a:gs>
              <a:gs pos="100000">
                <a:srgbClr val="FF9207"/>
              </a:gs>
            </a:gsLst>
          </a:gradFill>
          <a:ln>
            <a:solidFill>
              <a:srgbClr val="FF92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66" name="Ellipsi 65"/>
          <p:cNvSpPr/>
          <p:nvPr/>
        </p:nvSpPr>
        <p:spPr>
          <a:xfrm>
            <a:off x="6732460" y="1671489"/>
            <a:ext cx="131763" cy="131762"/>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67" name="Ellipsi 66"/>
          <p:cNvSpPr/>
          <p:nvPr/>
        </p:nvSpPr>
        <p:spPr>
          <a:xfrm>
            <a:off x="6665785" y="2331889"/>
            <a:ext cx="131763" cy="131762"/>
          </a:xfrm>
          <a:prstGeom prst="ellipse">
            <a:avLst/>
          </a:prstGeom>
          <a:gradFill>
            <a:gsLst>
              <a:gs pos="0">
                <a:srgbClr val="3366FF"/>
              </a:gs>
              <a:gs pos="80000">
                <a:srgbClr val="3366FF"/>
              </a:gs>
              <a:gs pos="100000">
                <a:srgbClr val="2B82FF"/>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68" name="Ellipsi 67"/>
          <p:cNvSpPr/>
          <p:nvPr/>
        </p:nvSpPr>
        <p:spPr>
          <a:xfrm>
            <a:off x="7075173" y="4258320"/>
            <a:ext cx="131762" cy="131763"/>
          </a:xfrm>
          <a:prstGeom prst="ellipse">
            <a:avLst/>
          </a:prstGeom>
          <a:gradFill>
            <a:gsLst>
              <a:gs pos="0">
                <a:srgbClr val="3366FF"/>
              </a:gs>
              <a:gs pos="80000">
                <a:srgbClr val="3366FF"/>
              </a:gs>
              <a:gs pos="100000">
                <a:srgbClr val="2B82FF"/>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69" name="Ellipsi 68"/>
          <p:cNvSpPr/>
          <p:nvPr/>
        </p:nvSpPr>
        <p:spPr>
          <a:xfrm>
            <a:off x="7563810" y="4432127"/>
            <a:ext cx="131763" cy="131762"/>
          </a:xfrm>
          <a:prstGeom prst="ellipse">
            <a:avLst/>
          </a:prstGeom>
          <a:gradFill>
            <a:gsLst>
              <a:gs pos="0">
                <a:srgbClr val="FF6600"/>
              </a:gs>
              <a:gs pos="80000">
                <a:srgbClr val="FF6600"/>
              </a:gs>
              <a:gs pos="100000">
                <a:srgbClr val="FF9207"/>
              </a:gs>
            </a:gsLst>
          </a:gradFill>
          <a:ln>
            <a:solidFill>
              <a:srgbClr val="FF92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0" name="Ellipsi 69"/>
          <p:cNvSpPr/>
          <p:nvPr/>
        </p:nvSpPr>
        <p:spPr>
          <a:xfrm>
            <a:off x="6402260" y="4508351"/>
            <a:ext cx="131763" cy="131763"/>
          </a:xfrm>
          <a:prstGeom prst="ellipse">
            <a:avLst/>
          </a:prstGeom>
          <a:gradFill>
            <a:gsLst>
              <a:gs pos="0">
                <a:srgbClr val="3366FF"/>
              </a:gs>
              <a:gs pos="80000">
                <a:srgbClr val="3366FF"/>
              </a:gs>
              <a:gs pos="100000">
                <a:srgbClr val="2B82FF"/>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1" name="Ellipsi 70"/>
          <p:cNvSpPr/>
          <p:nvPr/>
        </p:nvSpPr>
        <p:spPr>
          <a:xfrm>
            <a:off x="5545010" y="4903639"/>
            <a:ext cx="131763" cy="131762"/>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2" name="Ellipsi 71"/>
          <p:cNvSpPr/>
          <p:nvPr/>
        </p:nvSpPr>
        <p:spPr>
          <a:xfrm>
            <a:off x="5545010" y="5233839"/>
            <a:ext cx="131763" cy="131762"/>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3" name="Ellipsi 72"/>
          <p:cNvSpPr/>
          <p:nvPr/>
        </p:nvSpPr>
        <p:spPr>
          <a:xfrm>
            <a:off x="6006973" y="5035401"/>
            <a:ext cx="131762" cy="131763"/>
          </a:xfrm>
          <a:prstGeom prst="ellipse">
            <a:avLst/>
          </a:prstGeom>
          <a:gradFill>
            <a:gsLst>
              <a:gs pos="0">
                <a:srgbClr val="3366FF"/>
              </a:gs>
              <a:gs pos="80000">
                <a:srgbClr val="3366FF"/>
              </a:gs>
              <a:gs pos="100000">
                <a:srgbClr val="2B82FF"/>
              </a:gs>
            </a:gsLst>
          </a:gradFill>
          <a:ln>
            <a:solidFill>
              <a:srgbClr val="33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4" name="Ellipsi 73"/>
          <p:cNvSpPr/>
          <p:nvPr/>
        </p:nvSpPr>
        <p:spPr>
          <a:xfrm>
            <a:off x="6072060" y="5298926"/>
            <a:ext cx="131763" cy="133350"/>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5" name="Ellipsi 74"/>
          <p:cNvSpPr/>
          <p:nvPr/>
        </p:nvSpPr>
        <p:spPr>
          <a:xfrm>
            <a:off x="7261098" y="5269021"/>
            <a:ext cx="131762" cy="131762"/>
          </a:xfrm>
          <a:prstGeom prst="ellipse">
            <a:avLst/>
          </a:prstGeom>
          <a:gradFill>
            <a:gsLst>
              <a:gs pos="0">
                <a:srgbClr val="FF6600"/>
              </a:gs>
              <a:gs pos="80000">
                <a:srgbClr val="FF6600"/>
              </a:gs>
              <a:gs pos="100000">
                <a:srgbClr val="FF9207"/>
              </a:gs>
            </a:gsLst>
          </a:gradFill>
          <a:ln>
            <a:solidFill>
              <a:srgbClr val="FF920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6" name="Ellipsi 75"/>
          <p:cNvSpPr/>
          <p:nvPr/>
        </p:nvSpPr>
        <p:spPr>
          <a:xfrm>
            <a:off x="6732460" y="5298926"/>
            <a:ext cx="131763" cy="133350"/>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7" name="Ellipsi 76"/>
          <p:cNvSpPr/>
          <p:nvPr/>
        </p:nvSpPr>
        <p:spPr>
          <a:xfrm>
            <a:off x="6732460" y="5432276"/>
            <a:ext cx="131763" cy="131763"/>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8" name="Ellipsi 77"/>
          <p:cNvSpPr/>
          <p:nvPr/>
        </p:nvSpPr>
        <p:spPr>
          <a:xfrm>
            <a:off x="6797548" y="5629126"/>
            <a:ext cx="133350" cy="131763"/>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79" name="Ellipsi 78"/>
          <p:cNvSpPr/>
          <p:nvPr/>
        </p:nvSpPr>
        <p:spPr>
          <a:xfrm>
            <a:off x="6272085" y="5814864"/>
            <a:ext cx="131763" cy="131762"/>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80" name="Ellipsi 79"/>
          <p:cNvSpPr/>
          <p:nvPr/>
        </p:nvSpPr>
        <p:spPr>
          <a:xfrm>
            <a:off x="6127623" y="5892651"/>
            <a:ext cx="131762" cy="131763"/>
          </a:xfrm>
          <a:prstGeom prst="ellipse">
            <a:avLst/>
          </a:prstGeom>
          <a:gradFill>
            <a:gsLst>
              <a:gs pos="0">
                <a:srgbClr val="000090"/>
              </a:gs>
              <a:gs pos="80000">
                <a:srgbClr val="000090"/>
              </a:gs>
              <a:gs pos="100000">
                <a:srgbClr val="0C00DB"/>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81" name="Ellipsi 80"/>
          <p:cNvSpPr/>
          <p:nvPr/>
        </p:nvSpPr>
        <p:spPr>
          <a:xfrm>
            <a:off x="5875210" y="5959326"/>
            <a:ext cx="131763" cy="131763"/>
          </a:xfrm>
          <a:prstGeom prst="ellipse">
            <a:avLst/>
          </a:prstGeom>
          <a:gradFill>
            <a:gsLst>
              <a:gs pos="0">
                <a:srgbClr val="000090"/>
              </a:gs>
              <a:gs pos="80000">
                <a:srgbClr val="000090"/>
              </a:gs>
              <a:gs pos="100000">
                <a:srgbClr val="0C00DB"/>
              </a:gs>
            </a:gsLst>
          </a:gra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82" name="Ellipsi 81"/>
          <p:cNvSpPr/>
          <p:nvPr/>
        </p:nvSpPr>
        <p:spPr>
          <a:xfrm>
            <a:off x="6764210" y="2346176"/>
            <a:ext cx="131763" cy="131763"/>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83" name="Ellipsi 82"/>
          <p:cNvSpPr/>
          <p:nvPr/>
        </p:nvSpPr>
        <p:spPr>
          <a:xfrm flipV="1">
            <a:off x="7092934" y="3584426"/>
            <a:ext cx="101489" cy="101296"/>
          </a:xfrm>
          <a:prstGeom prst="ellipse">
            <a:avLst/>
          </a:prstGeom>
          <a:gradFill>
            <a:gsLst>
              <a:gs pos="0">
                <a:srgbClr val="005500"/>
              </a:gs>
              <a:gs pos="80000">
                <a:srgbClr val="005500"/>
              </a:gs>
              <a:gs pos="100000">
                <a:srgbClr val="0F6906"/>
              </a:gs>
            </a:gsLst>
          </a:gradFill>
          <a:ln>
            <a:solidFill>
              <a:srgbClr val="0055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i-FI"/>
          </a:p>
        </p:txBody>
      </p:sp>
      <p:sp>
        <p:nvSpPr>
          <p:cNvPr id="88" name="Otsikko 30"/>
          <p:cNvSpPr>
            <a:spLocks noGrp="1"/>
          </p:cNvSpPr>
          <p:nvPr>
            <p:ph type="title"/>
          </p:nvPr>
        </p:nvSpPr>
        <p:spPr>
          <a:xfrm>
            <a:off x="612775" y="265114"/>
            <a:ext cx="7283450" cy="965086"/>
          </a:xfrm>
        </p:spPr>
        <p:txBody>
          <a:bodyPr>
            <a:normAutofit fontScale="90000"/>
          </a:bodyPr>
          <a:lstStyle/>
          <a:p>
            <a:pPr>
              <a:defRPr/>
            </a:pPr>
            <a:r>
              <a:rPr lang="fi-FI" dirty="0">
                <a:solidFill>
                  <a:schemeClr val="accent6">
                    <a:lumMod val="50000"/>
                  </a:schemeClr>
                </a:solidFill>
              </a:rPr>
              <a:t>T</a:t>
            </a:r>
            <a:r>
              <a:rPr lang="fi-FI" dirty="0"/>
              <a:t>avoite joukko-osastot</a:t>
            </a:r>
            <a:br>
              <a:rPr lang="fi-FI" dirty="0"/>
            </a:br>
            <a:r>
              <a:rPr lang="fi-FI" dirty="0"/>
              <a:t>Pohjois-Karjalassa</a:t>
            </a:r>
          </a:p>
        </p:txBody>
      </p:sp>
      <p:cxnSp>
        <p:nvCxnSpPr>
          <p:cNvPr id="95" name="Suora nuoliyhdysviiva 94"/>
          <p:cNvCxnSpPr>
            <a:cxnSpLocks/>
            <a:stCxn id="53" idx="3"/>
            <a:endCxn id="83" idx="2"/>
          </p:cNvCxnSpPr>
          <p:nvPr/>
        </p:nvCxnSpPr>
        <p:spPr>
          <a:xfrm>
            <a:off x="4716016" y="1802797"/>
            <a:ext cx="2376918" cy="1832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6" name="Suora nuoliyhdysviiva 95"/>
          <p:cNvCxnSpPr/>
          <p:nvPr/>
        </p:nvCxnSpPr>
        <p:spPr>
          <a:xfrm flipV="1">
            <a:off x="4158402" y="5373633"/>
            <a:ext cx="2570015" cy="1744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7" name="Suora nuoliyhdysviiva 96"/>
          <p:cNvCxnSpPr>
            <a:cxnSpLocks/>
          </p:cNvCxnSpPr>
          <p:nvPr/>
        </p:nvCxnSpPr>
        <p:spPr>
          <a:xfrm>
            <a:off x="4808637" y="4448056"/>
            <a:ext cx="2755173" cy="602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3" name="Kuva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1894" y="980728"/>
            <a:ext cx="639055" cy="980728"/>
          </a:xfrm>
          <a:prstGeom prst="rect">
            <a:avLst/>
          </a:prstGeom>
          <a:effectLst>
            <a:outerShdw blurRad="50800" dist="38100" dir="2700000" algn="tl" rotWithShape="0">
              <a:prstClr val="black">
                <a:alpha val="40000"/>
              </a:prstClr>
            </a:outerShdw>
          </a:effectLst>
        </p:spPr>
      </p:pic>
      <p:pic>
        <p:nvPicPr>
          <p:cNvPr id="34" name="Kuva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3542" y="980728"/>
            <a:ext cx="649050" cy="996067"/>
          </a:xfrm>
          <a:prstGeom prst="rect">
            <a:avLst/>
          </a:prstGeom>
          <a:effectLst>
            <a:outerShdw blurRad="50800" dist="38100" dir="2700000" algn="tl" rotWithShape="0">
              <a:prstClr val="black">
                <a:alpha val="40000"/>
              </a:prstClr>
            </a:outerShdw>
          </a:effectLst>
        </p:spPr>
      </p:pic>
      <p:pic>
        <p:nvPicPr>
          <p:cNvPr id="35" name="Kuva 3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3462" y="980728"/>
            <a:ext cx="649050" cy="996067"/>
          </a:xfrm>
          <a:prstGeom prst="rect">
            <a:avLst/>
          </a:prstGeom>
          <a:effectLst>
            <a:outerShdw blurRad="50800" dist="38100" dir="2700000" algn="tl" rotWithShape="0">
              <a:prstClr val="black">
                <a:alpha val="40000"/>
              </a:prstClr>
            </a:outerShdw>
          </a:effectLst>
        </p:spPr>
      </p:pic>
      <p:pic>
        <p:nvPicPr>
          <p:cNvPr id="36" name="Kuva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97718" y="980728"/>
            <a:ext cx="649050" cy="996067"/>
          </a:xfrm>
          <a:prstGeom prst="rect">
            <a:avLst/>
          </a:prstGeom>
          <a:effectLst>
            <a:outerShdw blurRad="50800" dist="38100" dir="2700000" algn="tl" rotWithShape="0">
              <a:prstClr val="black">
                <a:alpha val="40000"/>
              </a:prstClr>
            </a:outerShdw>
          </a:effectLst>
        </p:spPr>
      </p:pic>
      <p:pic>
        <p:nvPicPr>
          <p:cNvPr id="37" name="Kuva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05630" y="980728"/>
            <a:ext cx="649050" cy="996067"/>
          </a:xfrm>
          <a:prstGeom prst="rect">
            <a:avLst/>
          </a:prstGeom>
          <a:effectLst>
            <a:outerShdw blurRad="50800" dist="38100" dir="2700000" algn="tl" rotWithShape="0">
              <a:prstClr val="black">
                <a:alpha val="40000"/>
              </a:prstClr>
            </a:outerShdw>
          </a:effectLst>
        </p:spPr>
      </p:pic>
      <p:pic>
        <p:nvPicPr>
          <p:cNvPr id="38" name="Kuva 3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89806" y="980728"/>
            <a:ext cx="649050" cy="996067"/>
          </a:xfrm>
          <a:prstGeom prst="rect">
            <a:avLst/>
          </a:prstGeom>
          <a:effectLst>
            <a:outerShdw blurRad="50800" dist="38100" dir="2700000" algn="tl" rotWithShape="0">
              <a:prstClr val="black">
                <a:alpha val="40000"/>
              </a:prstClr>
            </a:outerShdw>
          </a:effectLst>
        </p:spPr>
      </p:pic>
      <p:pic>
        <p:nvPicPr>
          <p:cNvPr id="39" name="Kuva 3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93462" y="2348880"/>
            <a:ext cx="649050" cy="996067"/>
          </a:xfrm>
          <a:prstGeom prst="rect">
            <a:avLst/>
          </a:prstGeom>
          <a:effectLst>
            <a:outerShdw blurRad="50800" dist="38100" dir="2700000" algn="tl" rotWithShape="0">
              <a:prstClr val="black">
                <a:alpha val="40000"/>
              </a:prstClr>
            </a:outerShdw>
          </a:effectLst>
        </p:spPr>
      </p:pic>
      <p:pic>
        <p:nvPicPr>
          <p:cNvPr id="40" name="Kuva 3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52736" y="2348880"/>
            <a:ext cx="649050" cy="996067"/>
          </a:xfrm>
          <a:prstGeom prst="rect">
            <a:avLst/>
          </a:prstGeom>
          <a:effectLst>
            <a:outerShdw blurRad="50800" dist="38100" dir="2700000" algn="tl" rotWithShape="0">
              <a:prstClr val="black">
                <a:alpha val="40000"/>
              </a:prstClr>
            </a:outerShdw>
          </a:effectLst>
        </p:spPr>
      </p:pic>
      <p:pic>
        <p:nvPicPr>
          <p:cNvPr id="41" name="Kuva 4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29000" y="2348880"/>
            <a:ext cx="649050" cy="996067"/>
          </a:xfrm>
          <a:prstGeom prst="rect">
            <a:avLst/>
          </a:prstGeom>
          <a:effectLst>
            <a:outerShdw blurRad="50800" dist="38100" dir="2700000" algn="tl" rotWithShape="0">
              <a:prstClr val="black">
                <a:alpha val="40000"/>
              </a:prstClr>
            </a:outerShdw>
          </a:effectLst>
        </p:spPr>
      </p:pic>
      <p:pic>
        <p:nvPicPr>
          <p:cNvPr id="42" name="Kuva 4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36912" y="2348880"/>
            <a:ext cx="649050" cy="996067"/>
          </a:xfrm>
          <a:prstGeom prst="rect">
            <a:avLst/>
          </a:prstGeom>
          <a:effectLst>
            <a:outerShdw blurRad="50800" dist="38100" dir="2700000" algn="tl" rotWithShape="0">
              <a:prstClr val="black">
                <a:alpha val="40000"/>
              </a:prstClr>
            </a:outerShdw>
          </a:effectLst>
        </p:spPr>
      </p:pic>
      <p:pic>
        <p:nvPicPr>
          <p:cNvPr id="43" name="Kuva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44824" y="2348880"/>
            <a:ext cx="649050" cy="996067"/>
          </a:xfrm>
          <a:prstGeom prst="rect">
            <a:avLst/>
          </a:prstGeom>
          <a:effectLst>
            <a:outerShdw blurRad="50800" dist="38100" dir="2700000" algn="tl" rotWithShape="0">
              <a:prstClr val="black">
                <a:alpha val="40000"/>
              </a:prstClr>
            </a:outerShdw>
          </a:effectLst>
        </p:spPr>
      </p:pic>
      <p:pic>
        <p:nvPicPr>
          <p:cNvPr id="44" name="Kuva 43" descr="A9RFA19.pdf"/>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260648" y="3645024"/>
            <a:ext cx="640021" cy="983779"/>
          </a:xfrm>
          <a:prstGeom prst="rect">
            <a:avLst/>
          </a:prstGeom>
          <a:effectLst>
            <a:outerShdw blurRad="50800" dist="38100" dir="2700000" algn="tl" rotWithShape="0">
              <a:prstClr val="black">
                <a:alpha val="40000"/>
              </a:prstClr>
            </a:outerShdw>
          </a:effectLst>
        </p:spPr>
      </p:pic>
      <p:pic>
        <p:nvPicPr>
          <p:cNvPr id="45" name="Kuva 44" descr="A9R3525.pd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052736" y="3645024"/>
            <a:ext cx="655852" cy="1008112"/>
          </a:xfrm>
          <a:prstGeom prst="rect">
            <a:avLst/>
          </a:prstGeom>
          <a:effectLst>
            <a:outerShdw blurRad="50800" dist="38100" dir="2700000" algn="tl" rotWithShape="0">
              <a:prstClr val="black">
                <a:alpha val="40000"/>
              </a:prstClr>
            </a:outerShdw>
          </a:effectLst>
        </p:spPr>
      </p:pic>
      <p:grpSp>
        <p:nvGrpSpPr>
          <p:cNvPr id="46" name="Ryhmitä 40"/>
          <p:cNvGrpSpPr/>
          <p:nvPr/>
        </p:nvGrpSpPr>
        <p:grpSpPr>
          <a:xfrm>
            <a:off x="-3636912" y="3645024"/>
            <a:ext cx="648072" cy="1008112"/>
            <a:chOff x="-3816932" y="5121188"/>
            <a:chExt cx="720080" cy="1080120"/>
          </a:xfrm>
        </p:grpSpPr>
        <p:sp>
          <p:nvSpPr>
            <p:cNvPr id="47" name="Viisikulmio 46"/>
            <p:cNvSpPr/>
            <p:nvPr/>
          </p:nvSpPr>
          <p:spPr>
            <a:xfrm rot="5400000">
              <a:off x="-3996952" y="5301208"/>
              <a:ext cx="1080120" cy="720080"/>
            </a:xfrm>
            <a:prstGeom prst="homePlat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48" name="Kuva 47"/>
            <p:cNvPicPr>
              <a:picLocks noChangeAspect="1"/>
            </p:cNvPicPr>
            <p:nvPr/>
          </p:nvPicPr>
          <p:blipFill>
            <a:blip r:embed="rId17"/>
            <a:stretch>
              <a:fillRect/>
            </a:stretch>
          </p:blipFill>
          <p:spPr>
            <a:xfrm>
              <a:off x="-3729103" y="5445224"/>
              <a:ext cx="524239" cy="554484"/>
            </a:xfrm>
            <a:prstGeom prst="rect">
              <a:avLst/>
            </a:prstGeom>
          </p:spPr>
        </p:pic>
      </p:grpSp>
      <p:pic>
        <p:nvPicPr>
          <p:cNvPr id="51" name="Kuva 50"/>
          <p:cNvPicPr>
            <a:picLocks noChangeAspect="1"/>
          </p:cNvPicPr>
          <p:nvPr/>
        </p:nvPicPr>
        <p:blipFill>
          <a:blip r:embed="rId12"/>
          <a:stretch>
            <a:fillRect/>
          </a:stretch>
        </p:blipFill>
        <p:spPr>
          <a:xfrm>
            <a:off x="771808" y="1377583"/>
            <a:ext cx="649050" cy="996067"/>
          </a:xfrm>
          <a:prstGeom prst="rect">
            <a:avLst/>
          </a:prstGeom>
          <a:effectLst>
            <a:outerShdw blurRad="50800" dist="38100" dir="2700000" algn="tl" rotWithShape="0">
              <a:prstClr val="black">
                <a:alpha val="40000"/>
              </a:prstClr>
            </a:outerShdw>
          </a:effectLst>
        </p:spPr>
      </p:pic>
      <p:sp>
        <p:nvSpPr>
          <p:cNvPr id="53" name="Suorakulmio 52"/>
          <p:cNvSpPr/>
          <p:nvPr/>
        </p:nvSpPr>
        <p:spPr>
          <a:xfrm>
            <a:off x="1403648" y="1478761"/>
            <a:ext cx="3312368" cy="648072"/>
          </a:xfrm>
          <a:prstGeom prst="rect">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fi-FI" dirty="0"/>
              <a:t>Kainuun prikaati</a:t>
            </a:r>
          </a:p>
        </p:txBody>
      </p:sp>
      <p:sp>
        <p:nvSpPr>
          <p:cNvPr id="54" name="Suorakulmio 53"/>
          <p:cNvSpPr/>
          <p:nvPr/>
        </p:nvSpPr>
        <p:spPr>
          <a:xfrm>
            <a:off x="3491880" y="2153424"/>
            <a:ext cx="1224136"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t>Kajaani</a:t>
            </a:r>
          </a:p>
        </p:txBody>
      </p:sp>
      <p:pic>
        <p:nvPicPr>
          <p:cNvPr id="55" name="Kuva 54"/>
          <p:cNvPicPr>
            <a:picLocks noChangeAspect="1"/>
          </p:cNvPicPr>
          <p:nvPr/>
        </p:nvPicPr>
        <p:blipFill>
          <a:blip r:embed="rId6"/>
          <a:stretch>
            <a:fillRect/>
          </a:stretch>
        </p:blipFill>
        <p:spPr>
          <a:xfrm>
            <a:off x="796678" y="2448740"/>
            <a:ext cx="649050" cy="996067"/>
          </a:xfrm>
          <a:prstGeom prst="rect">
            <a:avLst/>
          </a:prstGeom>
          <a:effectLst>
            <a:outerShdw blurRad="50800" dist="38100" dir="2700000" algn="tl" rotWithShape="0">
              <a:prstClr val="black">
                <a:alpha val="40000"/>
              </a:prstClr>
            </a:outerShdw>
          </a:effectLst>
        </p:spPr>
      </p:pic>
      <p:sp>
        <p:nvSpPr>
          <p:cNvPr id="56" name="Suorakulmio 55"/>
          <p:cNvSpPr/>
          <p:nvPr/>
        </p:nvSpPr>
        <p:spPr>
          <a:xfrm>
            <a:off x="1445728" y="2511378"/>
            <a:ext cx="3312368" cy="648072"/>
          </a:xfrm>
          <a:prstGeom prst="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fi-FI" dirty="0"/>
              <a:t>Karjalan lennosto</a:t>
            </a:r>
          </a:p>
        </p:txBody>
      </p:sp>
      <p:sp>
        <p:nvSpPr>
          <p:cNvPr id="57" name="Suorakulmio 56"/>
          <p:cNvSpPr/>
          <p:nvPr/>
        </p:nvSpPr>
        <p:spPr>
          <a:xfrm>
            <a:off x="3522154" y="3173978"/>
            <a:ext cx="1224136"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t>Siilinjärvi</a:t>
            </a:r>
          </a:p>
        </p:txBody>
      </p:sp>
      <p:grpSp>
        <p:nvGrpSpPr>
          <p:cNvPr id="58" name="Ryhmitä 40"/>
          <p:cNvGrpSpPr/>
          <p:nvPr/>
        </p:nvGrpSpPr>
        <p:grpSpPr>
          <a:xfrm>
            <a:off x="781380" y="3710662"/>
            <a:ext cx="648072" cy="1008112"/>
            <a:chOff x="-3816932" y="5121188"/>
            <a:chExt cx="720080" cy="1080120"/>
          </a:xfrm>
        </p:grpSpPr>
        <p:sp>
          <p:nvSpPr>
            <p:cNvPr id="59" name="Viisikulmio 58"/>
            <p:cNvSpPr/>
            <p:nvPr/>
          </p:nvSpPr>
          <p:spPr>
            <a:xfrm rot="5400000">
              <a:off x="-3996952" y="5301208"/>
              <a:ext cx="1080120" cy="720080"/>
            </a:xfrm>
            <a:prstGeom prst="homePlat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60" name="Kuva 59"/>
            <p:cNvPicPr>
              <a:picLocks noChangeAspect="1"/>
            </p:cNvPicPr>
            <p:nvPr/>
          </p:nvPicPr>
          <p:blipFill>
            <a:blip r:embed="rId17"/>
            <a:stretch>
              <a:fillRect/>
            </a:stretch>
          </p:blipFill>
          <p:spPr>
            <a:xfrm>
              <a:off x="-3729103" y="5445224"/>
              <a:ext cx="524239" cy="554484"/>
            </a:xfrm>
            <a:prstGeom prst="rect">
              <a:avLst/>
            </a:prstGeom>
          </p:spPr>
        </p:pic>
      </p:grpSp>
      <p:sp>
        <p:nvSpPr>
          <p:cNvPr id="61" name="Suorakulmio 60"/>
          <p:cNvSpPr/>
          <p:nvPr/>
        </p:nvSpPr>
        <p:spPr>
          <a:xfrm>
            <a:off x="1429452" y="3811472"/>
            <a:ext cx="3312368" cy="648072"/>
          </a:xfrm>
          <a:prstGeom prst="rect">
            <a:avLst/>
          </a:prstGeom>
          <a:solidFill>
            <a:schemeClr val="tx1">
              <a:lumMod val="50000"/>
              <a:lumOff val="5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fi-FI" dirty="0"/>
              <a:t>Pohjois-Karjalan rajavartiosto</a:t>
            </a:r>
          </a:p>
        </p:txBody>
      </p:sp>
      <p:sp>
        <p:nvSpPr>
          <p:cNvPr id="62" name="Suorakulmio 61"/>
          <p:cNvSpPr/>
          <p:nvPr/>
        </p:nvSpPr>
        <p:spPr>
          <a:xfrm>
            <a:off x="3536084" y="4531552"/>
            <a:ext cx="1224136"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err="1"/>
              <a:t>Onttola</a:t>
            </a:r>
            <a:endParaRPr lang="fi-FI" sz="1400" dirty="0"/>
          </a:p>
        </p:txBody>
      </p:sp>
      <p:pic>
        <p:nvPicPr>
          <p:cNvPr id="63" name="Kuva 6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43979" y="4978075"/>
            <a:ext cx="609977" cy="936104"/>
          </a:xfrm>
          <a:prstGeom prst="rect">
            <a:avLst/>
          </a:prstGeom>
          <a:effectLst>
            <a:outerShdw blurRad="50800" dist="38100" dir="2700000" algn="tl" rotWithShape="0">
              <a:prstClr val="black">
                <a:alpha val="40000"/>
              </a:prstClr>
            </a:outerShdw>
          </a:effectLst>
        </p:spPr>
      </p:pic>
      <p:sp>
        <p:nvSpPr>
          <p:cNvPr id="64" name="Suorakulmio 63"/>
          <p:cNvSpPr/>
          <p:nvPr/>
        </p:nvSpPr>
        <p:spPr>
          <a:xfrm>
            <a:off x="1453956" y="5098381"/>
            <a:ext cx="3312368" cy="648072"/>
          </a:xfrm>
          <a:prstGeom prst="rect">
            <a:avLst/>
          </a:prstGeom>
          <a:solidFill>
            <a:schemeClr val="accent6">
              <a:lumMod val="75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fi-FI" dirty="0"/>
              <a:t>Karjalan prikaati</a:t>
            </a:r>
          </a:p>
        </p:txBody>
      </p:sp>
      <p:sp>
        <p:nvSpPr>
          <p:cNvPr id="84" name="Suorakulmio 83"/>
          <p:cNvSpPr/>
          <p:nvPr/>
        </p:nvSpPr>
        <p:spPr>
          <a:xfrm>
            <a:off x="3522154" y="5780305"/>
            <a:ext cx="1224136" cy="2160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i-FI" sz="1400" dirty="0"/>
              <a:t>Vekaranjärvi</a:t>
            </a:r>
          </a:p>
        </p:txBody>
      </p:sp>
      <p:cxnSp>
        <p:nvCxnSpPr>
          <p:cNvPr id="85" name="Suora nuoliyhdysviiva 84"/>
          <p:cNvCxnSpPr>
            <a:cxnSpLocks/>
          </p:cNvCxnSpPr>
          <p:nvPr/>
        </p:nvCxnSpPr>
        <p:spPr>
          <a:xfrm>
            <a:off x="4808910" y="2838941"/>
            <a:ext cx="2182535" cy="13775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6" name="Tekstiruutu 85"/>
          <p:cNvSpPr txBox="1"/>
          <p:nvPr/>
        </p:nvSpPr>
        <p:spPr>
          <a:xfrm>
            <a:off x="983432" y="6203045"/>
            <a:ext cx="2664296" cy="292388"/>
          </a:xfrm>
          <a:prstGeom prst="rect">
            <a:avLst/>
          </a:prstGeom>
          <a:solidFill>
            <a:schemeClr val="bg1"/>
          </a:solidFill>
        </p:spPr>
        <p:txBody>
          <a:bodyPr wrap="square" rtlCol="0">
            <a:spAutoFit/>
          </a:bodyPr>
          <a:lstStyle/>
          <a:p>
            <a:r>
              <a:rPr lang="fi-FI" sz="1300" b="1" dirty="0"/>
              <a:t>Pohjois-Karjalan aluetoimisto</a:t>
            </a:r>
          </a:p>
        </p:txBody>
      </p:sp>
      <p:sp>
        <p:nvSpPr>
          <p:cNvPr id="87" name="Suorakulmio 86">
            <a:extLst>
              <a:ext uri="{FF2B5EF4-FFF2-40B4-BE49-F238E27FC236}">
                <a16:creationId xmlns:a16="http://schemas.microsoft.com/office/drawing/2014/main" id="{DC3FD9F8-810C-4C81-9A1E-5B538E5E5BFC}"/>
              </a:ext>
            </a:extLst>
          </p:cNvPr>
          <p:cNvSpPr/>
          <p:nvPr/>
        </p:nvSpPr>
        <p:spPr>
          <a:xfrm>
            <a:off x="10972118" y="276367"/>
            <a:ext cx="954015" cy="6305266"/>
          </a:xfrm>
          <a:prstGeom prst="rect">
            <a:avLst/>
          </a:prstGeom>
          <a:solidFill>
            <a:srgbClr val="325D0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32928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567608" y="548680"/>
            <a:ext cx="7283450" cy="1143000"/>
          </a:xfrm>
        </p:spPr>
        <p:txBody>
          <a:bodyPr>
            <a:normAutofit fontScale="90000"/>
          </a:bodyPr>
          <a:lstStyle/>
          <a:p>
            <a:r>
              <a:rPr lang="fi-FI" dirty="0"/>
              <a:t>Naisten vapaaehtoinen asepalvelus</a:t>
            </a:r>
          </a:p>
        </p:txBody>
      </p:sp>
      <p:sp>
        <p:nvSpPr>
          <p:cNvPr id="3" name="Sisällön paikkamerkki 2"/>
          <p:cNvSpPr>
            <a:spLocks noGrp="1"/>
          </p:cNvSpPr>
          <p:nvPr>
            <p:ph idx="1"/>
          </p:nvPr>
        </p:nvSpPr>
        <p:spPr>
          <a:xfrm>
            <a:off x="5447928" y="1772817"/>
            <a:ext cx="4752528" cy="4353347"/>
          </a:xfrm>
        </p:spPr>
        <p:txBody>
          <a:bodyPr/>
          <a:lstStyle/>
          <a:p>
            <a:pPr marL="180975" indent="-180975"/>
            <a:r>
              <a:rPr lang="fi-FI" sz="1800" dirty="0"/>
              <a:t>Naiset voivat hakea vapaaehtoiseen asepalvelukseen kaikkiin varusmies-koulutusta antaviin joukko-osastoihin</a:t>
            </a:r>
          </a:p>
          <a:p>
            <a:pPr marL="581025" lvl="1" indent="-180975"/>
            <a:r>
              <a:rPr lang="fi-FI" sz="1400" dirty="0"/>
              <a:t>Palvelus kestää joko 165, 255 tai 347 päivää</a:t>
            </a:r>
          </a:p>
          <a:p>
            <a:pPr marL="581025" lvl="1" indent="-180975"/>
            <a:r>
              <a:rPr lang="fi-FI" sz="1400" dirty="0"/>
              <a:t>Naisille kaikki samat tehtävät auki kuin miehille, erikoisjoukkoihin hakeuduttava erikseen</a:t>
            </a:r>
          </a:p>
          <a:p>
            <a:pPr marL="180975" indent="-180975"/>
            <a:r>
              <a:rPr lang="fi-FI" sz="1800" dirty="0"/>
              <a:t>Edellytykset:</a:t>
            </a:r>
          </a:p>
          <a:p>
            <a:pPr marL="581025" lvl="1" indent="-180975"/>
            <a:r>
              <a:rPr lang="fi-FI" sz="1400" dirty="0"/>
              <a:t>18-29 vuoden ikä palveluksen alkaessa, hakeutua voi jo ennen 18 ikävuoden täyttymistä</a:t>
            </a:r>
          </a:p>
          <a:p>
            <a:pPr marL="581025" lvl="1" indent="-180975"/>
            <a:r>
              <a:rPr lang="fi-FI" sz="1400" dirty="0"/>
              <a:t>Suomen kansalaisuus</a:t>
            </a:r>
          </a:p>
          <a:p>
            <a:pPr marL="581025" lvl="1" indent="-180975"/>
            <a:r>
              <a:rPr lang="fi-FI" sz="1400" dirty="0"/>
              <a:t>Terveydentilan ja muiden ominaisuuksien sopivuus sotilaskoulutukseen</a:t>
            </a:r>
          </a:p>
          <a:p>
            <a:pPr marL="180975" indent="-180975">
              <a:tabLst>
                <a:tab pos="180975" algn="l"/>
              </a:tabLst>
            </a:pPr>
            <a:r>
              <a:rPr lang="fi-FI" sz="1800" dirty="0"/>
              <a:t>Hakeutuminen </a:t>
            </a:r>
            <a:r>
              <a:rPr lang="fi-FI" sz="1400" dirty="0"/>
              <a:t>Hakemus toimitetaan oman alueen aluetoimistoon vuosittain 1.3. mennessä</a:t>
            </a:r>
          </a:p>
          <a:p>
            <a:pPr marL="581025" lvl="1" indent="-180975">
              <a:tabLst>
                <a:tab pos="180975" algn="l"/>
              </a:tabLst>
            </a:pPr>
            <a:r>
              <a:rPr lang="fi-FI" sz="1400" dirty="0"/>
              <a:t>Hakemusten perusteella valituille valintatilaisuus</a:t>
            </a:r>
          </a:p>
          <a:p>
            <a:endParaRPr lang="fi-FI" sz="1800" dirty="0"/>
          </a:p>
        </p:txBody>
      </p:sp>
      <p:sp>
        <p:nvSpPr>
          <p:cNvPr id="4" name="Päivämäärän paikkamerkki 3"/>
          <p:cNvSpPr>
            <a:spLocks noGrp="1"/>
          </p:cNvSpPr>
          <p:nvPr>
            <p:ph type="dt" sz="half" idx="10"/>
          </p:nvPr>
        </p:nvSpPr>
        <p:spPr/>
        <p:txBody>
          <a:bodyPr/>
          <a:lstStyle/>
          <a:p>
            <a:fld id="{183F412F-76DF-C34C-8C9C-D55CEE33E5F9}" type="datetime1">
              <a:rPr lang="fi-FI" b="0" smtClean="0"/>
              <a:pPr/>
              <a:t>15.4.2024</a:t>
            </a:fld>
            <a:endParaRPr lang="fi-FI" b="0" dirty="0"/>
          </a:p>
        </p:txBody>
      </p:sp>
      <p:sp>
        <p:nvSpPr>
          <p:cNvPr id="5" name="Dian numeron paikkamerkki 4"/>
          <p:cNvSpPr>
            <a:spLocks noGrp="1"/>
          </p:cNvSpPr>
          <p:nvPr>
            <p:ph type="sldNum" sz="quarter" idx="11"/>
          </p:nvPr>
        </p:nvSpPr>
        <p:spPr/>
        <p:txBody>
          <a:bodyPr/>
          <a:lstStyle/>
          <a:p>
            <a:fld id="{2D336890-7401-9E4A-9193-7AC5E36008B1}" type="slidenum">
              <a:rPr lang="fi-FI" b="0" smtClean="0"/>
              <a:pPr/>
              <a:t>11</a:t>
            </a:fld>
            <a:endParaRPr lang="fi-FI" b="0"/>
          </a:p>
        </p:txBody>
      </p:sp>
      <p:pic>
        <p:nvPicPr>
          <p:cNvPr id="3074" name="Picture 2" descr="I:\117010.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8785" t="25190" r="8632" b="10585"/>
          <a:stretch/>
        </p:blipFill>
        <p:spPr bwMode="auto">
          <a:xfrm>
            <a:off x="1883920" y="2060849"/>
            <a:ext cx="3492000" cy="3511963"/>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506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D40F4B5-CDB1-4286-9B09-E92F6D4FCFEF}"/>
              </a:ext>
            </a:extLst>
          </p:cNvPr>
          <p:cNvSpPr>
            <a:spLocks noGrp="1"/>
          </p:cNvSpPr>
          <p:nvPr>
            <p:ph type="dt" sz="half" idx="10"/>
          </p:nvPr>
        </p:nvSpPr>
        <p:spPr/>
        <p:txBody>
          <a:bodyPr/>
          <a:lstStyle/>
          <a:p>
            <a:pPr>
              <a:defRPr/>
            </a:pPr>
            <a:fld id="{7D5D8C3C-452A-4861-854B-BA9198CD2CAF}" type="datetime1">
              <a:rPr lang="fi-FI" smtClean="0"/>
              <a:pPr>
                <a:defRPr/>
              </a:pPr>
              <a:t>15.4.2024</a:t>
            </a:fld>
            <a:endParaRPr lang="fi-FI"/>
          </a:p>
        </p:txBody>
      </p:sp>
      <p:sp>
        <p:nvSpPr>
          <p:cNvPr id="3" name="Dian numeron paikkamerkki 2">
            <a:extLst>
              <a:ext uri="{FF2B5EF4-FFF2-40B4-BE49-F238E27FC236}">
                <a16:creationId xmlns:a16="http://schemas.microsoft.com/office/drawing/2014/main" id="{EAFB40E8-8E0D-4DE4-A687-5B8AF7622ED1}"/>
              </a:ext>
            </a:extLst>
          </p:cNvPr>
          <p:cNvSpPr>
            <a:spLocks noGrp="1"/>
          </p:cNvSpPr>
          <p:nvPr>
            <p:ph type="sldNum" sz="quarter" idx="11"/>
          </p:nvPr>
        </p:nvSpPr>
        <p:spPr/>
        <p:txBody>
          <a:bodyPr/>
          <a:lstStyle/>
          <a:p>
            <a:pPr>
              <a:defRPr/>
            </a:pPr>
            <a:fld id="{8D2BBCE3-0FF4-4FF8-905B-6D3F7BFCFF03}" type="slidenum">
              <a:rPr lang="fi-FI" altLang="fi-FI" smtClean="0"/>
              <a:pPr>
                <a:defRPr/>
              </a:pPr>
              <a:t>12</a:t>
            </a:fld>
            <a:endParaRPr lang="fi-FI" altLang="fi-FI"/>
          </a:p>
        </p:txBody>
      </p:sp>
      <p:sp>
        <p:nvSpPr>
          <p:cNvPr id="4" name="Suorakulmio 3">
            <a:extLst>
              <a:ext uri="{FF2B5EF4-FFF2-40B4-BE49-F238E27FC236}">
                <a16:creationId xmlns:a16="http://schemas.microsoft.com/office/drawing/2014/main" id="{6EAE1BEE-C026-4D88-95B6-54E3D3F05CF7}"/>
              </a:ext>
            </a:extLst>
          </p:cNvPr>
          <p:cNvSpPr/>
          <p:nvPr/>
        </p:nvSpPr>
        <p:spPr>
          <a:xfrm>
            <a:off x="3133727" y="1376329"/>
            <a:ext cx="7591293" cy="4527971"/>
          </a:xfrm>
          <a:prstGeom prst="rect">
            <a:avLst/>
          </a:prstGeom>
        </p:spPr>
        <p:txBody>
          <a:bodyPr wrap="square">
            <a:spAutoFit/>
          </a:bodyPr>
          <a:lstStyle/>
          <a:p>
            <a:r>
              <a:rPr lang="fi-FI" sz="1316" u="sng" dirty="0">
                <a:latin typeface="Tahoma" panose="020B0604030504040204" pitchFamily="34" charset="0"/>
                <a:ea typeface="Tahoma" panose="020B0604030504040204" pitchFamily="34" charset="0"/>
                <a:cs typeface="Tahoma" panose="020B0604030504040204" pitchFamily="34" charset="0"/>
              </a:rPr>
              <a:t>Parlamentaarisen asevelvollisuuskomitean tavoitetilasta:</a:t>
            </a:r>
          </a:p>
          <a:p>
            <a:endParaRPr lang="fi-FI" sz="1316" dirty="0">
              <a:latin typeface="Tahoma" panose="020B0604030504040204" pitchFamily="34" charset="0"/>
              <a:ea typeface="Tahoma" panose="020B0604030504040204" pitchFamily="34" charset="0"/>
              <a:cs typeface="Tahoma" panose="020B0604030504040204" pitchFamily="34" charset="0"/>
            </a:endParaRPr>
          </a:p>
          <a:p>
            <a:r>
              <a:rPr lang="fi-FI" sz="1316" dirty="0">
                <a:latin typeface="Tahoma" panose="020B0604030504040204" pitchFamily="34" charset="0"/>
                <a:ea typeface="Tahoma" panose="020B0604030504040204" pitchFamily="34" charset="0"/>
                <a:cs typeface="Tahoma" panose="020B0604030504040204" pitchFamily="34" charset="0"/>
              </a:rPr>
              <a:t>• Perustuslain mukaan maanpuolustusvelvollisuus koskee kaikkia sukupuolesta riippumatta.</a:t>
            </a:r>
          </a:p>
          <a:p>
            <a:r>
              <a:rPr lang="fi-FI" sz="1316" dirty="0">
                <a:latin typeface="Tahoma" panose="020B0604030504040204" pitchFamily="34" charset="0"/>
                <a:ea typeface="Tahoma" panose="020B0604030504040204" pitchFamily="34" charset="0"/>
                <a:cs typeface="Tahoma" panose="020B0604030504040204" pitchFamily="34" charset="0"/>
              </a:rPr>
              <a:t>Kaikki kansalaiset tulee nykyistä vahvemmin liittää tähän velvollisuuteen. Vallitseva käsitys</a:t>
            </a:r>
          </a:p>
          <a:p>
            <a:r>
              <a:rPr lang="fi-FI" sz="1316" dirty="0">
                <a:latin typeface="Tahoma" panose="020B0604030504040204" pitchFamily="34" charset="0"/>
                <a:ea typeface="Tahoma" panose="020B0604030504040204" pitchFamily="34" charset="0"/>
                <a:cs typeface="Tahoma" panose="020B0604030504040204" pitchFamily="34" charset="0"/>
              </a:rPr>
              <a:t>sukupuolten välisestä tasa-arvosta </a:t>
            </a:r>
            <a:r>
              <a:rPr lang="fi-FI" sz="1316" b="1" dirty="0">
                <a:latin typeface="Tahoma" panose="020B0604030504040204" pitchFamily="34" charset="0"/>
                <a:ea typeface="Tahoma" panose="020B0604030504040204" pitchFamily="34" charset="0"/>
                <a:cs typeface="Tahoma" panose="020B0604030504040204" pitchFamily="34" charset="0"/>
              </a:rPr>
              <a:t>edellyttää selkeää askelta suuntaan, jossa naisten</a:t>
            </a:r>
          </a:p>
          <a:p>
            <a:r>
              <a:rPr lang="fi-FI" sz="1316" b="1" dirty="0">
                <a:latin typeface="Tahoma" panose="020B0604030504040204" pitchFamily="34" charset="0"/>
                <a:ea typeface="Tahoma" panose="020B0604030504040204" pitchFamily="34" charset="0"/>
                <a:cs typeface="Tahoma" panose="020B0604030504040204" pitchFamily="34" charset="0"/>
              </a:rPr>
              <a:t>osallisuutta maanpuolustuksessa aktiivisesti vahvistetaan</a:t>
            </a:r>
            <a:r>
              <a:rPr lang="fi-FI" sz="1316" dirty="0">
                <a:latin typeface="Tahoma" panose="020B0604030504040204" pitchFamily="34" charset="0"/>
                <a:ea typeface="Tahoma" panose="020B0604030504040204" pitchFamily="34" charset="0"/>
                <a:cs typeface="Tahoma" panose="020B0604030504040204" pitchFamily="34" charset="0"/>
              </a:rPr>
              <a:t>.</a:t>
            </a:r>
          </a:p>
          <a:p>
            <a:endParaRPr lang="fi-FI" sz="1316" dirty="0">
              <a:latin typeface="Tahoma" panose="020B0604030504040204" pitchFamily="34" charset="0"/>
              <a:ea typeface="Tahoma" panose="020B0604030504040204" pitchFamily="34" charset="0"/>
              <a:cs typeface="Tahoma" panose="020B0604030504040204" pitchFamily="34" charset="0"/>
            </a:endParaRPr>
          </a:p>
          <a:p>
            <a:r>
              <a:rPr lang="fi-FI" sz="1316" dirty="0">
                <a:latin typeface="Tahoma" panose="020B0604030504040204" pitchFamily="34" charset="0"/>
                <a:ea typeface="Tahoma" panose="020B0604030504040204" pitchFamily="34" charset="0"/>
                <a:cs typeface="Tahoma" panose="020B0604030504040204" pitchFamily="34" charset="0"/>
              </a:rPr>
              <a:t>• </a:t>
            </a:r>
            <a:r>
              <a:rPr lang="fi-FI" sz="1316" b="1" dirty="0">
                <a:latin typeface="Tahoma" panose="020B0604030504040204" pitchFamily="34" charset="0"/>
                <a:ea typeface="Tahoma" panose="020B0604030504040204" pitchFamily="34" charset="0"/>
                <a:cs typeface="Tahoma" panose="020B0604030504040204" pitchFamily="34" charset="0"/>
              </a:rPr>
              <a:t>Koko ikäluokalle</a:t>
            </a:r>
            <a:r>
              <a:rPr lang="fi-FI" sz="1316" dirty="0">
                <a:latin typeface="Tahoma" panose="020B0604030504040204" pitchFamily="34" charset="0"/>
                <a:ea typeface="Tahoma" panose="020B0604030504040204" pitchFamily="34" charset="0"/>
                <a:cs typeface="Tahoma" panose="020B0604030504040204" pitchFamily="34" charset="0"/>
              </a:rPr>
              <a:t> järjestetään maanpuolustusvelvollisuuteen kiinnittyvä </a:t>
            </a:r>
            <a:r>
              <a:rPr lang="fi-FI" sz="1316" b="1" dirty="0">
                <a:latin typeface="Tahoma" panose="020B0604030504040204" pitchFamily="34" charset="0"/>
                <a:ea typeface="Tahoma" panose="020B0604030504040204" pitchFamily="34" charset="0"/>
                <a:cs typeface="Tahoma" panose="020B0604030504040204" pitchFamily="34" charset="0"/>
              </a:rPr>
              <a:t>velvoittava</a:t>
            </a:r>
          </a:p>
          <a:p>
            <a:r>
              <a:rPr lang="fi-FI" sz="1316" b="1" dirty="0">
                <a:latin typeface="Tahoma" panose="020B0604030504040204" pitchFamily="34" charset="0"/>
                <a:ea typeface="Tahoma" panose="020B0604030504040204" pitchFamily="34" charset="0"/>
                <a:cs typeface="Tahoma" panose="020B0604030504040204" pitchFamily="34" charset="0"/>
              </a:rPr>
              <a:t>kutsuntapäivä.</a:t>
            </a:r>
          </a:p>
          <a:p>
            <a:endParaRPr lang="fi-FI" sz="1316" dirty="0">
              <a:latin typeface="Tahoma" panose="020B0604030504040204" pitchFamily="34" charset="0"/>
              <a:ea typeface="Tahoma" panose="020B0604030504040204" pitchFamily="34" charset="0"/>
              <a:cs typeface="Tahoma" panose="020B0604030504040204" pitchFamily="34" charset="0"/>
            </a:endParaRPr>
          </a:p>
          <a:p>
            <a:r>
              <a:rPr lang="fi-FI" sz="1316" dirty="0">
                <a:latin typeface="Tahoma" panose="020B0604030504040204" pitchFamily="34" charset="0"/>
                <a:ea typeface="Tahoma" panose="020B0604030504040204" pitchFamily="34" charset="0"/>
                <a:cs typeface="Tahoma" panose="020B0604030504040204" pitchFamily="34" charset="0"/>
              </a:rPr>
              <a:t>• Kutsuntoja tukevilla toiminnoilla selvitetään koko ikäluokan toimintakyky ja varmistetaan</a:t>
            </a:r>
          </a:p>
          <a:p>
            <a:r>
              <a:rPr lang="fi-FI" sz="1316" dirty="0">
                <a:latin typeface="Tahoma" panose="020B0604030504040204" pitchFamily="34" charset="0"/>
                <a:ea typeface="Tahoma" panose="020B0604030504040204" pitchFamily="34" charset="0"/>
                <a:cs typeface="Tahoma" panose="020B0604030504040204" pitchFamily="34" charset="0"/>
              </a:rPr>
              <a:t>tarvittavat </a:t>
            </a:r>
            <a:r>
              <a:rPr lang="fi-FI" sz="1316" b="1" dirty="0">
                <a:latin typeface="Tahoma" panose="020B0604030504040204" pitchFamily="34" charset="0"/>
                <a:ea typeface="Tahoma" panose="020B0604030504040204" pitchFamily="34" charset="0"/>
                <a:cs typeface="Tahoma" panose="020B0604030504040204" pitchFamily="34" charset="0"/>
              </a:rPr>
              <a:t>tukitoimenpiteet, jotka edistävät nuorten hyvinvointia ja siten myös sotilaallisen maanpuolustuksen toimintaedellytyksiä</a:t>
            </a:r>
            <a:r>
              <a:rPr lang="fi-FI" sz="1316" dirty="0">
                <a:latin typeface="Tahoma" panose="020B0604030504040204" pitchFamily="34" charset="0"/>
                <a:ea typeface="Tahoma" panose="020B0604030504040204" pitchFamily="34" charset="0"/>
                <a:cs typeface="Tahoma" panose="020B0604030504040204" pitchFamily="34" charset="0"/>
              </a:rPr>
              <a:t>. </a:t>
            </a:r>
            <a:r>
              <a:rPr lang="fi-FI" sz="1316" b="1" dirty="0">
                <a:latin typeface="Tahoma" panose="020B0604030504040204" pitchFamily="34" charset="0"/>
                <a:ea typeface="Tahoma" panose="020B0604030504040204" pitchFamily="34" charset="0"/>
                <a:cs typeface="Tahoma" panose="020B0604030504040204" pitchFamily="34" charset="0"/>
              </a:rPr>
              <a:t>Terveystarkastukset toteutetaan</a:t>
            </a:r>
          </a:p>
          <a:p>
            <a:r>
              <a:rPr lang="fi-FI" sz="1316" b="1" dirty="0">
                <a:latin typeface="Tahoma" panose="020B0604030504040204" pitchFamily="34" charset="0"/>
                <a:ea typeface="Tahoma" panose="020B0604030504040204" pitchFamily="34" charset="0"/>
                <a:cs typeface="Tahoma" panose="020B0604030504040204" pitchFamily="34" charset="0"/>
              </a:rPr>
              <a:t>sukupuolisensitiivisesti ja koko ikäluokalle samassa vaiheessa.</a:t>
            </a:r>
          </a:p>
          <a:p>
            <a:endParaRPr lang="fi-FI" sz="1316" dirty="0">
              <a:latin typeface="Tahoma" panose="020B0604030504040204" pitchFamily="34" charset="0"/>
              <a:ea typeface="Tahoma" panose="020B0604030504040204" pitchFamily="34" charset="0"/>
              <a:cs typeface="Tahoma" panose="020B0604030504040204" pitchFamily="34" charset="0"/>
            </a:endParaRPr>
          </a:p>
          <a:p>
            <a:r>
              <a:rPr lang="fi-FI" sz="1316" dirty="0">
                <a:latin typeface="Tahoma" panose="020B0604030504040204" pitchFamily="34" charset="0"/>
                <a:ea typeface="Tahoma" panose="020B0604030504040204" pitchFamily="34" charset="0"/>
                <a:cs typeface="Tahoma" panose="020B0604030504040204" pitchFamily="34" charset="0"/>
              </a:rPr>
              <a:t>• Palveluskelpoisuuden arvioiminen ja palveluksesta päättäminen säilytetään niille, jotka ovat</a:t>
            </a:r>
          </a:p>
          <a:p>
            <a:r>
              <a:rPr lang="fi-FI" sz="1316" dirty="0">
                <a:latin typeface="Tahoma" panose="020B0604030504040204" pitchFamily="34" charset="0"/>
                <a:ea typeface="Tahoma" panose="020B0604030504040204" pitchFamily="34" charset="0"/>
                <a:cs typeface="Tahoma" panose="020B0604030504040204" pitchFamily="34" charset="0"/>
              </a:rPr>
              <a:t>asevelvollisia tai vapaaehtoisesti hakeutuvat asepalvelukseen.</a:t>
            </a:r>
          </a:p>
          <a:p>
            <a:endParaRPr lang="fi-FI" sz="1316" dirty="0">
              <a:latin typeface="Tahoma" panose="020B0604030504040204" pitchFamily="34" charset="0"/>
              <a:ea typeface="Tahoma" panose="020B0604030504040204" pitchFamily="34" charset="0"/>
              <a:cs typeface="Tahoma" panose="020B0604030504040204" pitchFamily="34" charset="0"/>
            </a:endParaRPr>
          </a:p>
          <a:p>
            <a:r>
              <a:rPr lang="fi-FI" sz="1316" dirty="0">
                <a:latin typeface="Tahoma" panose="020B0604030504040204" pitchFamily="34" charset="0"/>
                <a:ea typeface="Tahoma" panose="020B0604030504040204" pitchFamily="34" charset="0"/>
                <a:cs typeface="Tahoma" panose="020B0604030504040204" pitchFamily="34" charset="0"/>
              </a:rPr>
              <a:t>• Uudistuksen valmistelu on syytä aloittaa viipymättä niin, että </a:t>
            </a:r>
            <a:r>
              <a:rPr lang="fi-FI" sz="1316" b="1" dirty="0">
                <a:latin typeface="Tahoma" panose="020B0604030504040204" pitchFamily="34" charset="0"/>
                <a:ea typeface="Tahoma" panose="020B0604030504040204" pitchFamily="34" charset="0"/>
                <a:cs typeface="Tahoma" panose="020B0604030504040204" pitchFamily="34" charset="0"/>
              </a:rPr>
              <a:t>uudistus voitaisiin ottaa</a:t>
            </a:r>
          </a:p>
          <a:p>
            <a:r>
              <a:rPr lang="fi-FI" sz="1316" b="1" dirty="0">
                <a:latin typeface="Tahoma" panose="020B0604030504040204" pitchFamily="34" charset="0"/>
                <a:ea typeface="Tahoma" panose="020B0604030504040204" pitchFamily="34" charset="0"/>
                <a:cs typeface="Tahoma" panose="020B0604030504040204" pitchFamily="34" charset="0"/>
              </a:rPr>
              <a:t>käyttöön seuraavan vaalikauden puoliväliin mennessä. = 2025</a:t>
            </a:r>
          </a:p>
          <a:p>
            <a:endParaRPr lang="fi-FI" sz="2507" dirty="0">
              <a:latin typeface="Tahoma" panose="020B0604030504040204" pitchFamily="34" charset="0"/>
              <a:ea typeface="Tahoma" panose="020B0604030504040204" pitchFamily="34" charset="0"/>
              <a:cs typeface="Tahoma" panose="020B0604030504040204" pitchFamily="34" charset="0"/>
            </a:endParaRPr>
          </a:p>
        </p:txBody>
      </p:sp>
      <p:sp>
        <p:nvSpPr>
          <p:cNvPr id="5" name="Otsikko 1">
            <a:extLst>
              <a:ext uri="{FF2B5EF4-FFF2-40B4-BE49-F238E27FC236}">
                <a16:creationId xmlns:a16="http://schemas.microsoft.com/office/drawing/2014/main" id="{38688AF2-66E3-47AC-8205-573B02BE2AF5}"/>
              </a:ext>
            </a:extLst>
          </p:cNvPr>
          <p:cNvSpPr txBox="1">
            <a:spLocks/>
          </p:cNvSpPr>
          <p:nvPr/>
        </p:nvSpPr>
        <p:spPr>
          <a:xfrm>
            <a:off x="3133727" y="867141"/>
            <a:ext cx="7282745" cy="857167"/>
          </a:xfrm>
          <a:prstGeom prst="rect">
            <a:avLst/>
          </a:prstGeom>
        </p:spPr>
        <p:txBody>
          <a:bodyPr/>
          <a:lstStyle>
            <a:lvl1pPr algn="l" rtl="0" eaLnBrk="0" fontAlgn="base" hangingPunct="0">
              <a:spcBef>
                <a:spcPct val="0"/>
              </a:spcBef>
              <a:spcAft>
                <a:spcPct val="0"/>
              </a:spcAft>
              <a:defRPr sz="3200" b="1" kern="1200">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fontAlgn="base">
              <a:spcBef>
                <a:spcPct val="0"/>
              </a:spcBef>
              <a:spcAft>
                <a:spcPct val="0"/>
              </a:spcAft>
              <a:defRPr sz="3200" b="1">
                <a:solidFill>
                  <a:schemeClr val="accent1"/>
                </a:solidFill>
                <a:latin typeface="Arial" charset="0"/>
              </a:defRPr>
            </a:lvl6pPr>
            <a:lvl7pPr marL="914400" algn="l" rtl="0" fontAlgn="base">
              <a:spcBef>
                <a:spcPct val="0"/>
              </a:spcBef>
              <a:spcAft>
                <a:spcPct val="0"/>
              </a:spcAft>
              <a:defRPr sz="3200" b="1">
                <a:solidFill>
                  <a:schemeClr val="accent1"/>
                </a:solidFill>
                <a:latin typeface="Arial" charset="0"/>
              </a:defRPr>
            </a:lvl7pPr>
            <a:lvl8pPr marL="1371600" algn="l" rtl="0" fontAlgn="base">
              <a:spcBef>
                <a:spcPct val="0"/>
              </a:spcBef>
              <a:spcAft>
                <a:spcPct val="0"/>
              </a:spcAft>
              <a:defRPr sz="3200" b="1">
                <a:solidFill>
                  <a:schemeClr val="accent1"/>
                </a:solidFill>
                <a:latin typeface="Arial" charset="0"/>
              </a:defRPr>
            </a:lvl8pPr>
            <a:lvl9pPr marL="1828800" algn="l" rtl="0" fontAlgn="base">
              <a:spcBef>
                <a:spcPct val="0"/>
              </a:spcBef>
              <a:spcAft>
                <a:spcPct val="0"/>
              </a:spcAft>
              <a:defRPr sz="3200" b="1">
                <a:solidFill>
                  <a:schemeClr val="accent1"/>
                </a:solidFill>
                <a:latin typeface="Arial" charset="0"/>
              </a:defRPr>
            </a:lvl9pPr>
          </a:lstStyle>
          <a:p>
            <a:pPr defTabSz="685777"/>
            <a:r>
              <a:rPr lang="fi-FI" sz="2000" dirty="0">
                <a:solidFill>
                  <a:srgbClr val="8C0049"/>
                </a:solidFill>
                <a:latin typeface="Tahoma" panose="020B0604030504040204" pitchFamily="34" charset="0"/>
                <a:ea typeface="Tahoma" panose="020B0604030504040204" pitchFamily="34" charset="0"/>
                <a:cs typeface="Tahoma" panose="020B0604030504040204" pitchFamily="34" charset="0"/>
              </a:rPr>
              <a:t>Kutsuntauudistus 1/2 </a:t>
            </a:r>
            <a:r>
              <a:rPr lang="fi-FI" sz="1128" b="0" dirty="0">
                <a:solidFill>
                  <a:srgbClr val="8C0049"/>
                </a:solidFill>
                <a:latin typeface="Tahoma" panose="020B0604030504040204" pitchFamily="34" charset="0"/>
                <a:ea typeface="Tahoma" panose="020B0604030504040204" pitchFamily="34" charset="0"/>
                <a:cs typeface="Tahoma" panose="020B0604030504040204" pitchFamily="34" charset="0"/>
              </a:rPr>
              <a:t>(</a:t>
            </a:r>
            <a:r>
              <a:rPr lang="fi-FI" sz="1128" b="0" dirty="0" err="1">
                <a:solidFill>
                  <a:srgbClr val="8C0049"/>
                </a:solidFill>
                <a:latin typeface="Tahoma" panose="020B0604030504040204" pitchFamily="34" charset="0"/>
                <a:ea typeface="Tahoma" panose="020B0604030504040204" pitchFamily="34" charset="0"/>
                <a:cs typeface="Tahoma" panose="020B0604030504040204" pitchFamily="34" charset="0"/>
              </a:rPr>
              <a:t>PLM:n</a:t>
            </a:r>
            <a:r>
              <a:rPr lang="fi-FI" sz="1128" b="0" dirty="0">
                <a:solidFill>
                  <a:srgbClr val="8C0049"/>
                </a:solidFill>
                <a:latin typeface="Tahoma" panose="020B0604030504040204" pitchFamily="34" charset="0"/>
                <a:ea typeface="Tahoma" panose="020B0604030504040204" pitchFamily="34" charset="0"/>
                <a:cs typeface="Tahoma" panose="020B0604030504040204" pitchFamily="34" charset="0"/>
              </a:rPr>
              <a:t> toimeksianto)</a:t>
            </a:r>
          </a:p>
          <a:p>
            <a:pPr defTabSz="685777"/>
            <a:r>
              <a:rPr lang="fi-FI" sz="2000" dirty="0">
                <a:solidFill>
                  <a:srgbClr val="8C0049"/>
                </a:solidFill>
                <a:latin typeface="Tahoma" panose="020B0604030504040204" pitchFamily="34" charset="0"/>
                <a:ea typeface="Tahoma" panose="020B0604030504040204" pitchFamily="34" charset="0"/>
                <a:cs typeface="Tahoma" panose="020B0604030504040204" pitchFamily="34" charset="0"/>
              </a:rPr>
              <a:t>  </a:t>
            </a:r>
            <a:endParaRPr lang="fi-FI" sz="2400" dirty="0">
              <a:solidFill>
                <a:srgbClr val="8C0049"/>
              </a:solidFill>
              <a:latin typeface="Tahoma" panose="020B0604030504040204" pitchFamily="34" charset="0"/>
              <a:ea typeface="Tahoma" panose="020B0604030504040204" pitchFamily="34" charset="0"/>
              <a:cs typeface="Tahoma" panose="020B0604030504040204" pitchFamily="34" charset="0"/>
            </a:endParaRPr>
          </a:p>
        </p:txBody>
      </p:sp>
      <p:pic>
        <p:nvPicPr>
          <p:cNvPr id="6" name="Kuva 5">
            <a:extLst>
              <a:ext uri="{FF2B5EF4-FFF2-40B4-BE49-F238E27FC236}">
                <a16:creationId xmlns:a16="http://schemas.microsoft.com/office/drawing/2014/main" id="{901F8F5A-048C-4054-AAB4-58FB5F07F9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48" t="5110" r="13707" b="18249"/>
          <a:stretch/>
        </p:blipFill>
        <p:spPr>
          <a:xfrm>
            <a:off x="1644994" y="2051482"/>
            <a:ext cx="1488732" cy="2953389"/>
          </a:xfrm>
          <a:prstGeom prst="rect">
            <a:avLst/>
          </a:prstGeom>
        </p:spPr>
      </p:pic>
      <p:sp>
        <p:nvSpPr>
          <p:cNvPr id="7" name="Tekstiruutu 6">
            <a:extLst>
              <a:ext uri="{FF2B5EF4-FFF2-40B4-BE49-F238E27FC236}">
                <a16:creationId xmlns:a16="http://schemas.microsoft.com/office/drawing/2014/main" id="{85354068-2298-4D46-B45C-B8CD02C3E1A7}"/>
              </a:ext>
            </a:extLst>
          </p:cNvPr>
          <p:cNvSpPr txBox="1"/>
          <p:nvPr/>
        </p:nvSpPr>
        <p:spPr>
          <a:xfrm>
            <a:off x="5504873" y="295564"/>
            <a:ext cx="3112654" cy="400110"/>
          </a:xfrm>
          <a:prstGeom prst="rect">
            <a:avLst/>
          </a:prstGeom>
          <a:noFill/>
        </p:spPr>
        <p:txBody>
          <a:bodyPr wrap="square" rtlCol="0">
            <a:spAutoFit/>
          </a:bodyPr>
          <a:lstStyle/>
          <a:p>
            <a:r>
              <a:rPr lang="fi-FI" sz="2000" b="1" dirty="0"/>
              <a:t>NAISTEN KUTSUNNAT</a:t>
            </a:r>
          </a:p>
        </p:txBody>
      </p:sp>
    </p:spTree>
    <p:extLst>
      <p:ext uri="{BB962C8B-B14F-4D97-AF65-F5344CB8AC3E}">
        <p14:creationId xmlns:p14="http://schemas.microsoft.com/office/powerpoint/2010/main" val="103427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682E470-AB7E-4CBC-AA8F-9C65B439406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037" y="2897078"/>
            <a:ext cx="3989031" cy="2187948"/>
          </a:xfrm>
          <a:prstGeom prst="rect">
            <a:avLst/>
          </a:prstGeom>
          <a:noFill/>
        </p:spPr>
      </p:pic>
      <p:sp>
        <p:nvSpPr>
          <p:cNvPr id="3" name="Otsikko 1">
            <a:extLst>
              <a:ext uri="{FF2B5EF4-FFF2-40B4-BE49-F238E27FC236}">
                <a16:creationId xmlns:a16="http://schemas.microsoft.com/office/drawing/2014/main" id="{7FDDB6AA-9263-4B86-BB55-1E446BCCE2F4}"/>
              </a:ext>
            </a:extLst>
          </p:cNvPr>
          <p:cNvSpPr txBox="1">
            <a:spLocks/>
          </p:cNvSpPr>
          <p:nvPr/>
        </p:nvSpPr>
        <p:spPr>
          <a:xfrm>
            <a:off x="2445989" y="857499"/>
            <a:ext cx="7282745" cy="857167"/>
          </a:xfrm>
          <a:prstGeom prst="rect">
            <a:avLst/>
          </a:prstGeom>
        </p:spPr>
        <p:txBody>
          <a:bodyPr/>
          <a:lstStyle>
            <a:lvl1pPr algn="l" rtl="0" eaLnBrk="0" fontAlgn="base" hangingPunct="0">
              <a:spcBef>
                <a:spcPct val="0"/>
              </a:spcBef>
              <a:spcAft>
                <a:spcPct val="0"/>
              </a:spcAft>
              <a:defRPr sz="3200" b="1" kern="1200">
                <a:solidFill>
                  <a:schemeClr val="accent1"/>
                </a:solidFill>
                <a:latin typeface="+mj-lt"/>
                <a:ea typeface="+mj-ea"/>
                <a:cs typeface="+mj-cs"/>
              </a:defRPr>
            </a:lvl1pPr>
            <a:lvl2pPr algn="l" rtl="0" eaLnBrk="0" fontAlgn="base" hangingPunct="0">
              <a:spcBef>
                <a:spcPct val="0"/>
              </a:spcBef>
              <a:spcAft>
                <a:spcPct val="0"/>
              </a:spcAft>
              <a:defRPr sz="3200" b="1">
                <a:solidFill>
                  <a:schemeClr val="accent1"/>
                </a:solidFill>
                <a:latin typeface="Arial" charset="0"/>
              </a:defRPr>
            </a:lvl2pPr>
            <a:lvl3pPr algn="l" rtl="0" eaLnBrk="0" fontAlgn="base" hangingPunct="0">
              <a:spcBef>
                <a:spcPct val="0"/>
              </a:spcBef>
              <a:spcAft>
                <a:spcPct val="0"/>
              </a:spcAft>
              <a:defRPr sz="3200" b="1">
                <a:solidFill>
                  <a:schemeClr val="accent1"/>
                </a:solidFill>
                <a:latin typeface="Arial" charset="0"/>
              </a:defRPr>
            </a:lvl3pPr>
            <a:lvl4pPr algn="l" rtl="0" eaLnBrk="0" fontAlgn="base" hangingPunct="0">
              <a:spcBef>
                <a:spcPct val="0"/>
              </a:spcBef>
              <a:spcAft>
                <a:spcPct val="0"/>
              </a:spcAft>
              <a:defRPr sz="3200" b="1">
                <a:solidFill>
                  <a:schemeClr val="accent1"/>
                </a:solidFill>
                <a:latin typeface="Arial" charset="0"/>
              </a:defRPr>
            </a:lvl4pPr>
            <a:lvl5pPr algn="l" rtl="0" eaLnBrk="0" fontAlgn="base" hangingPunct="0">
              <a:spcBef>
                <a:spcPct val="0"/>
              </a:spcBef>
              <a:spcAft>
                <a:spcPct val="0"/>
              </a:spcAft>
              <a:defRPr sz="3200" b="1">
                <a:solidFill>
                  <a:schemeClr val="accent1"/>
                </a:solidFill>
                <a:latin typeface="Arial" charset="0"/>
              </a:defRPr>
            </a:lvl5pPr>
            <a:lvl6pPr marL="457200" algn="l" rtl="0" fontAlgn="base">
              <a:spcBef>
                <a:spcPct val="0"/>
              </a:spcBef>
              <a:spcAft>
                <a:spcPct val="0"/>
              </a:spcAft>
              <a:defRPr sz="3200" b="1">
                <a:solidFill>
                  <a:schemeClr val="accent1"/>
                </a:solidFill>
                <a:latin typeface="Arial" charset="0"/>
              </a:defRPr>
            </a:lvl6pPr>
            <a:lvl7pPr marL="914400" algn="l" rtl="0" fontAlgn="base">
              <a:spcBef>
                <a:spcPct val="0"/>
              </a:spcBef>
              <a:spcAft>
                <a:spcPct val="0"/>
              </a:spcAft>
              <a:defRPr sz="3200" b="1">
                <a:solidFill>
                  <a:schemeClr val="accent1"/>
                </a:solidFill>
                <a:latin typeface="Arial" charset="0"/>
              </a:defRPr>
            </a:lvl7pPr>
            <a:lvl8pPr marL="1371600" algn="l" rtl="0" fontAlgn="base">
              <a:spcBef>
                <a:spcPct val="0"/>
              </a:spcBef>
              <a:spcAft>
                <a:spcPct val="0"/>
              </a:spcAft>
              <a:defRPr sz="3200" b="1">
                <a:solidFill>
                  <a:schemeClr val="accent1"/>
                </a:solidFill>
                <a:latin typeface="Arial" charset="0"/>
              </a:defRPr>
            </a:lvl8pPr>
            <a:lvl9pPr marL="1828800" algn="l" rtl="0" fontAlgn="base">
              <a:spcBef>
                <a:spcPct val="0"/>
              </a:spcBef>
              <a:spcAft>
                <a:spcPct val="0"/>
              </a:spcAft>
              <a:defRPr sz="3200" b="1">
                <a:solidFill>
                  <a:schemeClr val="accent1"/>
                </a:solidFill>
                <a:latin typeface="Arial" charset="0"/>
              </a:defRPr>
            </a:lvl9pPr>
          </a:lstStyle>
          <a:p>
            <a:pPr defTabSz="685777"/>
            <a:r>
              <a:rPr lang="fi-FI" sz="2000" dirty="0">
                <a:solidFill>
                  <a:srgbClr val="8C0049"/>
                </a:solidFill>
                <a:latin typeface="Tahoma" panose="020B0604030504040204" pitchFamily="34" charset="0"/>
                <a:ea typeface="Tahoma" panose="020B0604030504040204" pitchFamily="34" charset="0"/>
                <a:cs typeface="Tahoma" panose="020B0604030504040204" pitchFamily="34" charset="0"/>
              </a:rPr>
              <a:t>Kutsuntauudistus 2/2 </a:t>
            </a:r>
            <a:endParaRPr lang="fi-FI" sz="2400" dirty="0">
              <a:solidFill>
                <a:srgbClr val="8C0049"/>
              </a:solidFill>
              <a:latin typeface="Tahoma" panose="020B0604030504040204" pitchFamily="34" charset="0"/>
              <a:ea typeface="Tahoma" panose="020B0604030504040204" pitchFamily="34" charset="0"/>
              <a:cs typeface="Tahoma" panose="020B0604030504040204" pitchFamily="34" charset="0"/>
            </a:endParaRPr>
          </a:p>
        </p:txBody>
      </p:sp>
      <p:sp>
        <p:nvSpPr>
          <p:cNvPr id="5" name="Suorakulmio 4">
            <a:extLst>
              <a:ext uri="{FF2B5EF4-FFF2-40B4-BE49-F238E27FC236}">
                <a16:creationId xmlns:a16="http://schemas.microsoft.com/office/drawing/2014/main" id="{033B6383-4E9B-41A8-B077-A2909A65A08E}"/>
              </a:ext>
            </a:extLst>
          </p:cNvPr>
          <p:cNvSpPr/>
          <p:nvPr/>
        </p:nvSpPr>
        <p:spPr>
          <a:xfrm>
            <a:off x="1487934" y="5418336"/>
            <a:ext cx="9179624" cy="5821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7"/>
            <a:r>
              <a:rPr lang="fi-FI" sz="1599" b="1" dirty="0">
                <a:solidFill>
                  <a:srgbClr val="FFFFFF"/>
                </a:solidFill>
                <a:latin typeface="Tahoma" panose="020B0604030504040204" pitchFamily="34" charset="0"/>
                <a:ea typeface="Tahoma" panose="020B0604030504040204" pitchFamily="34" charset="0"/>
                <a:cs typeface="Tahoma" panose="020B0604030504040204" pitchFamily="34" charset="0"/>
              </a:rPr>
              <a:t>Keskustelu naisten määrän lisäämisestä ml. asevelvollisuus jatkuu</a:t>
            </a:r>
          </a:p>
        </p:txBody>
      </p:sp>
      <p:sp>
        <p:nvSpPr>
          <p:cNvPr id="8" name="Suorakulmio 7">
            <a:extLst>
              <a:ext uri="{FF2B5EF4-FFF2-40B4-BE49-F238E27FC236}">
                <a16:creationId xmlns:a16="http://schemas.microsoft.com/office/drawing/2014/main" id="{58A120D6-A100-473B-B01D-2B37883E9405}"/>
              </a:ext>
            </a:extLst>
          </p:cNvPr>
          <p:cNvSpPr/>
          <p:nvPr/>
        </p:nvSpPr>
        <p:spPr>
          <a:xfrm>
            <a:off x="5971620" y="3244352"/>
            <a:ext cx="223138" cy="300082"/>
          </a:xfrm>
          <a:prstGeom prst="rect">
            <a:avLst/>
          </a:prstGeom>
        </p:spPr>
        <p:txBody>
          <a:bodyPr wrap="none">
            <a:spAutoFit/>
          </a:bodyPr>
          <a:lstStyle/>
          <a:p>
            <a:pPr defTabSz="685777"/>
            <a:r>
              <a:rPr lang="fi-FI" sz="1350" dirty="0">
                <a:solidFill>
                  <a:srgbClr val="262626"/>
                </a:solidFill>
              </a:rPr>
              <a:t> </a:t>
            </a:r>
          </a:p>
        </p:txBody>
      </p:sp>
      <p:sp>
        <p:nvSpPr>
          <p:cNvPr id="10" name="Tekstiruutu 9">
            <a:extLst>
              <a:ext uri="{FF2B5EF4-FFF2-40B4-BE49-F238E27FC236}">
                <a16:creationId xmlns:a16="http://schemas.microsoft.com/office/drawing/2014/main" id="{14E0F1A6-76C2-4A3B-8792-9DF36DDA12F4}"/>
              </a:ext>
            </a:extLst>
          </p:cNvPr>
          <p:cNvSpPr txBox="1"/>
          <p:nvPr/>
        </p:nvSpPr>
        <p:spPr>
          <a:xfrm>
            <a:off x="2480985" y="1284830"/>
            <a:ext cx="7833640" cy="4401205"/>
          </a:xfrm>
          <a:prstGeom prst="rect">
            <a:avLst/>
          </a:prstGeom>
          <a:noFill/>
        </p:spPr>
        <p:txBody>
          <a:bodyPr wrap="square" rtlCol="0">
            <a:spAutoFit/>
          </a:bodyPr>
          <a:lstStyle/>
          <a:p>
            <a:pPr marL="228587" indent="-228587" defTabSz="685777">
              <a:buFontTx/>
              <a:buAutoNum type="arabicPeriod"/>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Kutsuntojen kehittäminen on poliittisesti iso uudistus, johon kaikki puolueet ovat sitoutuneet ja jota pidetään tärkeänä.</a:t>
            </a:r>
          </a:p>
          <a:p>
            <a:pPr marL="228587" indent="-228587" defTabSz="685777">
              <a:buFontTx/>
              <a:buAutoNum type="arabicPeriod"/>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NATO-prosessi ei vaikuta kutsuntauudistukseen.</a:t>
            </a:r>
          </a:p>
          <a:p>
            <a:pPr marL="228587" indent="-228587" defTabSz="685777">
              <a:buFontTx/>
              <a:buAutoNum type="arabicPeriod"/>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Kutsuntauudistus tulee hallitusohjelmaan, toteutuksen perusajatus maalis-huhtikuussa 2023.</a:t>
            </a:r>
          </a:p>
          <a:p>
            <a:pPr marL="228587" indent="-228587" defTabSz="685777">
              <a:buFontTx/>
              <a:buAutoNum type="arabicPeriod"/>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Uudistuksen kärkenä on </a:t>
            </a:r>
            <a:r>
              <a:rPr lang="fi-FI" sz="1400" b="1" dirty="0">
                <a:solidFill>
                  <a:srgbClr val="262626"/>
                </a:solidFill>
                <a:latin typeface="Tahoma" panose="020B0604030504040204" pitchFamily="34" charset="0"/>
                <a:ea typeface="Tahoma" panose="020B0604030504040204" pitchFamily="34" charset="0"/>
                <a:cs typeface="Tahoma" panose="020B0604030504040204" pitchFamily="34" charset="0"/>
              </a:rPr>
              <a:t>tasa-arvo.</a:t>
            </a:r>
          </a:p>
          <a:p>
            <a:pPr marL="228587" indent="-228587" defTabSz="685777">
              <a:buFontTx/>
              <a:buAutoNum type="arabicPeriod"/>
            </a:pPr>
            <a:endParaRPr lang="fi-FI" sz="1400" b="1"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r>
              <a:rPr lang="fi-FI" sz="1400" b="1" dirty="0">
                <a:solidFill>
                  <a:srgbClr val="262626"/>
                </a:solidFill>
                <a:latin typeface="Tahoma" panose="020B0604030504040204" pitchFamily="34" charset="0"/>
                <a:ea typeface="Tahoma" panose="020B0604030504040204" pitchFamily="34" charset="0"/>
                <a:cs typeface="Tahoma" panose="020B0604030504040204" pitchFamily="34" charset="0"/>
              </a:rPr>
              <a:t>Puolustusvoimille uudistus on keino lisätä </a:t>
            </a:r>
          </a:p>
          <a:p>
            <a:pPr defTabSz="685777"/>
            <a:r>
              <a:rPr lang="fi-FI" sz="1400" b="1" dirty="0">
                <a:solidFill>
                  <a:srgbClr val="262626"/>
                </a:solidFill>
                <a:latin typeface="Tahoma" panose="020B0604030504040204" pitchFamily="34" charset="0"/>
                <a:ea typeface="Tahoma" panose="020B0604030504040204" pitchFamily="34" charset="0"/>
                <a:cs typeface="Tahoma" panose="020B0604030504040204" pitchFamily="34" charset="0"/>
              </a:rPr>
              <a:t>    palveluksen aloittavien määrää, erityisesti naisia. </a:t>
            </a: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86504" indent="-286504" defTabSz="685777">
              <a:buFont typeface="+mj-lt"/>
              <a:buAutoNum type="arabicPeriod" startAt="6"/>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Keskeiset kipukysymykset </a:t>
            </a:r>
          </a:p>
          <a:p>
            <a:pPr marL="743677" lvl="1" indent="-286504" defTabSz="685777">
              <a:buFont typeface="+mj-lt"/>
              <a:buAutoNum type="arabicPeriod"/>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Onko opiskeluterveydenhuollolla resursseja</a:t>
            </a:r>
          </a:p>
          <a:p>
            <a:pPr marL="457173" lvl="1" defTabSz="685777"/>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     järjestää kaikille terveystarkastus?  </a:t>
            </a:r>
          </a:p>
          <a:p>
            <a:pPr marL="743677" lvl="1" indent="-286504" defTabSz="685777">
              <a:buFont typeface="+mj-lt"/>
              <a:buAutoNum type="arabicPeriod" startAt="2"/>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Kuka järjestää kutsuntapäivän (koulu – PV)?</a:t>
            </a:r>
          </a:p>
          <a:p>
            <a:pPr marL="743677" lvl="1" indent="-286504" defTabSz="685777">
              <a:buFont typeface="+mj-lt"/>
              <a:buAutoNum type="arabicPeriod" startAt="2"/>
            </a:pPr>
            <a:r>
              <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rPr>
              <a:t>Miten määritetään päivän velvoittavuus? </a:t>
            </a:r>
          </a:p>
          <a:p>
            <a:pPr marL="228587" indent="-228587" defTabSz="685777">
              <a:buFontTx/>
              <a:buAutoNum type="arabicPeriod" startAt="6"/>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defTabSz="685777"/>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a:p>
            <a:pPr marL="228587" indent="-228587" defTabSz="685777">
              <a:buFontTx/>
              <a:buAutoNum type="arabicPeriod"/>
            </a:pPr>
            <a:endParaRPr lang="fi-FI" sz="1400" dirty="0">
              <a:solidFill>
                <a:srgbClr val="262626"/>
              </a:solidFill>
              <a:latin typeface="Tahoma" panose="020B0604030504040204" pitchFamily="34" charset="0"/>
              <a:ea typeface="Tahoma" panose="020B0604030504040204" pitchFamily="34" charset="0"/>
              <a:cs typeface="Tahoma" panose="020B0604030504040204" pitchFamily="34" charset="0"/>
            </a:endParaRPr>
          </a:p>
        </p:txBody>
      </p:sp>
      <p:sp>
        <p:nvSpPr>
          <p:cNvPr id="7" name="Nuoli: Viisikulmio 6">
            <a:extLst>
              <a:ext uri="{FF2B5EF4-FFF2-40B4-BE49-F238E27FC236}">
                <a16:creationId xmlns:a16="http://schemas.microsoft.com/office/drawing/2014/main" id="{7604A912-079B-4E0F-9EC0-0D15A5CA64CF}"/>
              </a:ext>
            </a:extLst>
          </p:cNvPr>
          <p:cNvSpPr/>
          <p:nvPr/>
        </p:nvSpPr>
        <p:spPr>
          <a:xfrm>
            <a:off x="5467816" y="891611"/>
            <a:ext cx="1689760" cy="397043"/>
          </a:xfrm>
          <a:prstGeom prst="homePlate">
            <a:avLst/>
          </a:prstGeom>
          <a:solidFill>
            <a:srgbClr val="8C0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77"/>
            <a:r>
              <a:rPr lang="fi-FI" sz="1350" dirty="0">
                <a:solidFill>
                  <a:srgbClr val="FFFFFF"/>
                </a:solidFill>
                <a:latin typeface="Tahoma" panose="020B0604030504040204" pitchFamily="34" charset="0"/>
                <a:ea typeface="Tahoma" panose="020B0604030504040204" pitchFamily="34" charset="0"/>
                <a:cs typeface="Tahoma" panose="020B0604030504040204" pitchFamily="34" charset="0"/>
              </a:rPr>
              <a:t>Yhteiset </a:t>
            </a:r>
          </a:p>
          <a:p>
            <a:pPr defTabSz="685777"/>
            <a:r>
              <a:rPr lang="fi-FI" sz="1350" dirty="0">
                <a:solidFill>
                  <a:srgbClr val="FFFFFF"/>
                </a:solidFill>
                <a:latin typeface="Tahoma" panose="020B0604030504040204" pitchFamily="34" charset="0"/>
                <a:ea typeface="Tahoma" panose="020B0604030504040204" pitchFamily="34" charset="0"/>
                <a:cs typeface="Tahoma" panose="020B0604030504040204" pitchFamily="34" charset="0"/>
              </a:rPr>
              <a:t>Kutsunnat</a:t>
            </a:r>
          </a:p>
        </p:txBody>
      </p:sp>
      <p:sp>
        <p:nvSpPr>
          <p:cNvPr id="2" name="Tekstiruutu 1">
            <a:extLst>
              <a:ext uri="{FF2B5EF4-FFF2-40B4-BE49-F238E27FC236}">
                <a16:creationId xmlns:a16="http://schemas.microsoft.com/office/drawing/2014/main" id="{E5C414F9-42AC-4176-8FBA-7A29CAE9C4E6}"/>
              </a:ext>
            </a:extLst>
          </p:cNvPr>
          <p:cNvSpPr txBox="1"/>
          <p:nvPr/>
        </p:nvSpPr>
        <p:spPr>
          <a:xfrm>
            <a:off x="8372724" y="3132562"/>
            <a:ext cx="893658" cy="246671"/>
          </a:xfrm>
          <a:prstGeom prst="rect">
            <a:avLst/>
          </a:prstGeom>
          <a:solidFill>
            <a:srgbClr val="FFFF00"/>
          </a:solidFill>
          <a:ln>
            <a:solidFill>
              <a:schemeClr val="tx1"/>
            </a:solidFill>
          </a:ln>
        </p:spPr>
        <p:txBody>
          <a:bodyPr wrap="square" rtlCol="0">
            <a:spAutoFit/>
          </a:bodyPr>
          <a:lstStyle/>
          <a:p>
            <a:r>
              <a:rPr lang="fi-FI" sz="1003" dirty="0">
                <a:latin typeface="Tahoma" panose="020B0604030504040204" pitchFamily="34" charset="0"/>
                <a:ea typeface="Tahoma" panose="020B0604030504040204" pitchFamily="34" charset="0"/>
                <a:cs typeface="Tahoma" panose="020B0604030504040204" pitchFamily="34" charset="0"/>
              </a:rPr>
              <a:t>Kutsunta 1</a:t>
            </a:r>
          </a:p>
        </p:txBody>
      </p:sp>
      <p:sp>
        <p:nvSpPr>
          <p:cNvPr id="9" name="Tekstiruutu 8">
            <a:extLst>
              <a:ext uri="{FF2B5EF4-FFF2-40B4-BE49-F238E27FC236}">
                <a16:creationId xmlns:a16="http://schemas.microsoft.com/office/drawing/2014/main" id="{45466A4A-1358-43D3-B16E-A4D4D3CFBBC7}"/>
              </a:ext>
            </a:extLst>
          </p:cNvPr>
          <p:cNvSpPr txBox="1"/>
          <p:nvPr/>
        </p:nvSpPr>
        <p:spPr>
          <a:xfrm>
            <a:off x="9301379" y="3132562"/>
            <a:ext cx="935954" cy="246671"/>
          </a:xfrm>
          <a:prstGeom prst="rect">
            <a:avLst/>
          </a:prstGeom>
          <a:solidFill>
            <a:srgbClr val="FFFF00"/>
          </a:solidFill>
          <a:ln>
            <a:solidFill>
              <a:schemeClr val="tx1"/>
            </a:solidFill>
          </a:ln>
        </p:spPr>
        <p:txBody>
          <a:bodyPr wrap="square" rtlCol="0">
            <a:spAutoFit/>
          </a:bodyPr>
          <a:lstStyle/>
          <a:p>
            <a:r>
              <a:rPr lang="fi-FI" sz="1003" dirty="0">
                <a:latin typeface="Tahoma" panose="020B0604030504040204" pitchFamily="34" charset="0"/>
                <a:ea typeface="Tahoma" panose="020B0604030504040204" pitchFamily="34" charset="0"/>
                <a:cs typeface="Tahoma" panose="020B0604030504040204" pitchFamily="34" charset="0"/>
              </a:rPr>
              <a:t>Kutsunta 2</a:t>
            </a:r>
          </a:p>
        </p:txBody>
      </p:sp>
    </p:spTree>
    <p:extLst>
      <p:ext uri="{BB962C8B-B14F-4D97-AF65-F5344CB8AC3E}">
        <p14:creationId xmlns:p14="http://schemas.microsoft.com/office/powerpoint/2010/main" val="3613592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7C1BB9B-E462-4451-A9C3-33AB3BD8739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contrast="12000"/>
                    </a14:imgEffect>
                  </a14:imgLayer>
                </a14:imgProps>
              </a:ext>
              <a:ext uri="{28A0092B-C50C-407E-A947-70E740481C1C}">
                <a14:useLocalDpi xmlns:a14="http://schemas.microsoft.com/office/drawing/2010/main" val="0"/>
              </a:ext>
            </a:extLst>
          </a:blip>
          <a:srcRect l="26484" t="7869" r="34355" b="10324"/>
          <a:stretch/>
        </p:blipFill>
        <p:spPr>
          <a:xfrm>
            <a:off x="6853082" y="292781"/>
            <a:ext cx="5099116" cy="6265179"/>
          </a:xfrm>
          <a:prstGeom prst="rect">
            <a:avLst/>
          </a:prstGeom>
        </p:spPr>
      </p:pic>
      <p:sp>
        <p:nvSpPr>
          <p:cNvPr id="2" name="Otsikko 1">
            <a:extLst>
              <a:ext uri="{FF2B5EF4-FFF2-40B4-BE49-F238E27FC236}">
                <a16:creationId xmlns:a16="http://schemas.microsoft.com/office/drawing/2014/main" id="{CE4EAEFF-BA24-4B6C-A421-F559432844BB}"/>
              </a:ext>
            </a:extLst>
          </p:cNvPr>
          <p:cNvSpPr>
            <a:spLocks noGrp="1"/>
          </p:cNvSpPr>
          <p:nvPr>
            <p:ph type="title"/>
          </p:nvPr>
        </p:nvSpPr>
        <p:spPr>
          <a:xfrm>
            <a:off x="394635" y="409575"/>
            <a:ext cx="6458447" cy="1015806"/>
          </a:xfrm>
        </p:spPr>
        <p:txBody>
          <a:bodyPr>
            <a:noAutofit/>
          </a:bodyPr>
          <a:lstStyle/>
          <a:p>
            <a:r>
              <a:rPr lang="fi-FI" sz="4400" b="1" dirty="0">
                <a:solidFill>
                  <a:schemeClr val="tx1"/>
                </a:solidFill>
              </a:rPr>
              <a:t>Asevelvollisuuden suorittamisen muut muodot</a:t>
            </a:r>
          </a:p>
        </p:txBody>
      </p:sp>
      <p:sp>
        <p:nvSpPr>
          <p:cNvPr id="5" name="Sisällön paikkamerkki 4">
            <a:extLst>
              <a:ext uri="{FF2B5EF4-FFF2-40B4-BE49-F238E27FC236}">
                <a16:creationId xmlns:a16="http://schemas.microsoft.com/office/drawing/2014/main" id="{086094E6-097A-4A09-A31B-3D5B9908B6E8}"/>
              </a:ext>
            </a:extLst>
          </p:cNvPr>
          <p:cNvSpPr>
            <a:spLocks noGrp="1"/>
          </p:cNvSpPr>
          <p:nvPr>
            <p:ph idx="1"/>
          </p:nvPr>
        </p:nvSpPr>
        <p:spPr>
          <a:xfrm>
            <a:off x="374299" y="2396913"/>
            <a:ext cx="5780022" cy="1142268"/>
          </a:xfrm>
        </p:spPr>
        <p:txBody>
          <a:bodyPr/>
          <a:lstStyle/>
          <a:p>
            <a:r>
              <a:rPr lang="fi-FI" dirty="0"/>
              <a:t>Varusmiespalvelus tehtävässä, jossa ei käsitellä ampumatarvikkeita tai asejärjestelmiä, </a:t>
            </a:r>
            <a:r>
              <a:rPr lang="fi-FI" b="1" dirty="0">
                <a:solidFill>
                  <a:srgbClr val="325D0F"/>
                </a:solidFill>
              </a:rPr>
              <a:t>kesto 255 tai 347 päivää</a:t>
            </a:r>
          </a:p>
        </p:txBody>
      </p:sp>
      <p:sp>
        <p:nvSpPr>
          <p:cNvPr id="8" name="Nuoli: Viisikulmio 7">
            <a:extLst>
              <a:ext uri="{FF2B5EF4-FFF2-40B4-BE49-F238E27FC236}">
                <a16:creationId xmlns:a16="http://schemas.microsoft.com/office/drawing/2014/main" id="{837698A2-9D7B-462B-8EF3-B80452006F3A}"/>
              </a:ext>
            </a:extLst>
          </p:cNvPr>
          <p:cNvSpPr/>
          <p:nvPr/>
        </p:nvSpPr>
        <p:spPr>
          <a:xfrm>
            <a:off x="0" y="1638941"/>
            <a:ext cx="3264310" cy="68655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20981C72-FA4A-4957-9CAA-8271AA16E7DE}"/>
              </a:ext>
            </a:extLst>
          </p:cNvPr>
          <p:cNvSpPr txBox="1"/>
          <p:nvPr/>
        </p:nvSpPr>
        <p:spPr>
          <a:xfrm>
            <a:off x="394636" y="1781779"/>
            <a:ext cx="3046654" cy="42473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90000"/>
              </a:lnSpc>
            </a:pPr>
            <a:r>
              <a:rPr lang="fi-FI" sz="2400" b="1" dirty="0">
                <a:solidFill>
                  <a:srgbClr val="FFFFFF"/>
                </a:solidFill>
              </a:rPr>
              <a:t>Aseeton palvelus</a:t>
            </a:r>
          </a:p>
        </p:txBody>
      </p:sp>
      <p:sp>
        <p:nvSpPr>
          <p:cNvPr id="10" name="Nuoli: Viisikulmio 9">
            <a:extLst>
              <a:ext uri="{FF2B5EF4-FFF2-40B4-BE49-F238E27FC236}">
                <a16:creationId xmlns:a16="http://schemas.microsoft.com/office/drawing/2014/main" id="{5D00BC42-0116-42F1-89B2-D3A97828A7DE}"/>
              </a:ext>
            </a:extLst>
          </p:cNvPr>
          <p:cNvSpPr/>
          <p:nvPr/>
        </p:nvSpPr>
        <p:spPr>
          <a:xfrm>
            <a:off x="0" y="3610601"/>
            <a:ext cx="3264310" cy="686554"/>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CE5E94F3-139D-4038-B405-36936915E88E}"/>
              </a:ext>
            </a:extLst>
          </p:cNvPr>
          <p:cNvSpPr txBox="1"/>
          <p:nvPr/>
        </p:nvSpPr>
        <p:spPr>
          <a:xfrm>
            <a:off x="394636" y="3741512"/>
            <a:ext cx="3046654" cy="424732"/>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90000"/>
              </a:lnSpc>
            </a:pPr>
            <a:r>
              <a:rPr lang="fi-FI" sz="2400" b="1" dirty="0">
                <a:solidFill>
                  <a:srgbClr val="FFFFFF"/>
                </a:solidFill>
              </a:rPr>
              <a:t>Siviilipalvelus</a:t>
            </a:r>
          </a:p>
        </p:txBody>
      </p:sp>
      <p:sp>
        <p:nvSpPr>
          <p:cNvPr id="12" name="Sisällön paikkamerkki 4">
            <a:extLst>
              <a:ext uri="{FF2B5EF4-FFF2-40B4-BE49-F238E27FC236}">
                <a16:creationId xmlns:a16="http://schemas.microsoft.com/office/drawing/2014/main" id="{9472F3F1-1441-4715-851F-702D4BB82FF7}"/>
              </a:ext>
            </a:extLst>
          </p:cNvPr>
          <p:cNvSpPr txBox="1">
            <a:spLocks/>
          </p:cNvSpPr>
          <p:nvPr/>
        </p:nvSpPr>
        <p:spPr>
          <a:xfrm>
            <a:off x="394636" y="4385877"/>
            <a:ext cx="6458448" cy="1680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t>Työpalvelu valtion tai kunnan viranomaisessa tai laitoksessa, uskonnollisessa yhdyskunnassa tai yleishyödyllisessä ja yksityisoikeudellisessa yhdistyksessä tai säätiössä, </a:t>
            </a:r>
            <a:r>
              <a:rPr lang="fi-FI" b="1" dirty="0">
                <a:solidFill>
                  <a:srgbClr val="325D0F"/>
                </a:solidFill>
              </a:rPr>
              <a:t>kesto 347 päivää</a:t>
            </a:r>
          </a:p>
        </p:txBody>
      </p:sp>
    </p:spTree>
    <p:extLst>
      <p:ext uri="{BB962C8B-B14F-4D97-AF65-F5344CB8AC3E}">
        <p14:creationId xmlns:p14="http://schemas.microsoft.com/office/powerpoint/2010/main" val="2570609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74F741DE-E74F-495A-A13A-7BE272F6A6B9}"/>
              </a:ext>
            </a:extLst>
          </p:cNvPr>
          <p:cNvPicPr>
            <a:picLocks noChangeAspect="1"/>
          </p:cNvPicPr>
          <p:nvPr/>
        </p:nvPicPr>
        <p:blipFill rotWithShape="1">
          <a:blip r:embed="rId3">
            <a:extLst>
              <a:ext uri="{28A0092B-C50C-407E-A947-70E740481C1C}">
                <a14:useLocalDpi xmlns:a14="http://schemas.microsoft.com/office/drawing/2010/main" val="0"/>
              </a:ext>
            </a:extLst>
          </a:blip>
          <a:srcRect t="6666"/>
          <a:stretch/>
        </p:blipFill>
        <p:spPr>
          <a:xfrm>
            <a:off x="0" y="0"/>
            <a:ext cx="12192000" cy="5831727"/>
          </a:xfrm>
          <a:prstGeom prst="rect">
            <a:avLst/>
          </a:prstGeom>
        </p:spPr>
      </p:pic>
      <p:sp>
        <p:nvSpPr>
          <p:cNvPr id="6" name="Otsikko 1">
            <a:extLst>
              <a:ext uri="{FF2B5EF4-FFF2-40B4-BE49-F238E27FC236}">
                <a16:creationId xmlns:a16="http://schemas.microsoft.com/office/drawing/2014/main" id="{F62BF785-0B44-4380-88AB-45AB38BB4DD7}"/>
              </a:ext>
            </a:extLst>
          </p:cNvPr>
          <p:cNvSpPr>
            <a:spLocks noGrp="1"/>
          </p:cNvSpPr>
          <p:nvPr>
            <p:ph type="title"/>
          </p:nvPr>
        </p:nvSpPr>
        <p:spPr>
          <a:xfrm>
            <a:off x="2009554" y="1854734"/>
            <a:ext cx="8102010" cy="1427952"/>
          </a:xfrm>
        </p:spPr>
        <p:txBody>
          <a:bodyPr>
            <a:noAutofit/>
          </a:bodyPr>
          <a:lstStyle/>
          <a:p>
            <a:pPr algn="ctr"/>
            <a:r>
              <a:rPr lang="fi-FI" sz="8800" b="1" dirty="0">
                <a:solidFill>
                  <a:schemeClr val="bg1"/>
                </a:solidFill>
              </a:rPr>
              <a:t>Yli 600 tehtävää</a:t>
            </a:r>
          </a:p>
        </p:txBody>
      </p:sp>
      <p:sp>
        <p:nvSpPr>
          <p:cNvPr id="7" name="Otsikko 1">
            <a:extLst>
              <a:ext uri="{FF2B5EF4-FFF2-40B4-BE49-F238E27FC236}">
                <a16:creationId xmlns:a16="http://schemas.microsoft.com/office/drawing/2014/main" id="{65AB4838-35B4-4655-8B34-7B5D9371B0F2}"/>
              </a:ext>
            </a:extLst>
          </p:cNvPr>
          <p:cNvSpPr txBox="1">
            <a:spLocks/>
          </p:cNvSpPr>
          <p:nvPr/>
        </p:nvSpPr>
        <p:spPr>
          <a:xfrm>
            <a:off x="3179136" y="2879002"/>
            <a:ext cx="5536017" cy="903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8C0049"/>
                </a:solidFill>
                <a:latin typeface="Frutiger LT Std 45 Light" panose="020B0402020204020204" pitchFamily="34" charset="0"/>
                <a:ea typeface="+mj-ea"/>
                <a:cs typeface="+mj-cs"/>
              </a:defRPr>
            </a:lvl1pPr>
          </a:lstStyle>
          <a:p>
            <a:pPr algn="ctr"/>
            <a:r>
              <a:rPr lang="fi-FI" sz="5000" i="1" spc="0" dirty="0">
                <a:solidFill>
                  <a:schemeClr val="bg1"/>
                </a:solidFill>
                <a:latin typeface="Calibri" panose="020F0502020204030204" pitchFamily="34" charset="0"/>
                <a:cs typeface="Calibri" panose="020F0502020204030204" pitchFamily="34" charset="0"/>
              </a:rPr>
              <a:t>Tutustu intti.fi</a:t>
            </a:r>
          </a:p>
        </p:txBody>
      </p:sp>
    </p:spTree>
    <p:extLst>
      <p:ext uri="{BB962C8B-B14F-4D97-AF65-F5344CB8AC3E}">
        <p14:creationId xmlns:p14="http://schemas.microsoft.com/office/powerpoint/2010/main" val="848197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37F43C-CBB1-4819-AD7E-A26DC29F233B}"/>
              </a:ext>
            </a:extLst>
          </p:cNvPr>
          <p:cNvSpPr>
            <a:spLocks noGrp="1"/>
          </p:cNvSpPr>
          <p:nvPr>
            <p:ph type="title"/>
          </p:nvPr>
        </p:nvSpPr>
        <p:spPr/>
        <p:txBody>
          <a:bodyPr>
            <a:noAutofit/>
          </a:bodyPr>
          <a:lstStyle/>
          <a:p>
            <a:r>
              <a:rPr lang="fi-FI" sz="4400" b="1" dirty="0">
                <a:solidFill>
                  <a:schemeClr val="tx1"/>
                </a:solidFill>
              </a:rPr>
              <a:t>Mitä palvelus tarjoaa?</a:t>
            </a:r>
          </a:p>
        </p:txBody>
      </p:sp>
      <p:sp>
        <p:nvSpPr>
          <p:cNvPr id="21" name="Viisikulmio 4">
            <a:extLst>
              <a:ext uri="{FF2B5EF4-FFF2-40B4-BE49-F238E27FC236}">
                <a16:creationId xmlns:a16="http://schemas.microsoft.com/office/drawing/2014/main" id="{4E91ED59-D1C2-4575-B09F-1D5637A5AE06}"/>
              </a:ext>
            </a:extLst>
          </p:cNvPr>
          <p:cNvSpPr/>
          <p:nvPr/>
        </p:nvSpPr>
        <p:spPr>
          <a:xfrm>
            <a:off x="1676018" y="1566044"/>
            <a:ext cx="4523870" cy="938464"/>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Suorakulmio 21">
            <a:extLst>
              <a:ext uri="{FF2B5EF4-FFF2-40B4-BE49-F238E27FC236}">
                <a16:creationId xmlns:a16="http://schemas.microsoft.com/office/drawing/2014/main" id="{AC0F3142-4466-4889-B369-B8160E1021C1}"/>
              </a:ext>
            </a:extLst>
          </p:cNvPr>
          <p:cNvSpPr/>
          <p:nvPr/>
        </p:nvSpPr>
        <p:spPr>
          <a:xfrm rot="16200000">
            <a:off x="-1091125" y="3228287"/>
            <a:ext cx="4250920" cy="926434"/>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400" dirty="0">
                <a:solidFill>
                  <a:schemeClr val="tx1"/>
                </a:solidFill>
                <a:latin typeface="Calibri" panose="020F0502020204030204" pitchFamily="34" charset="0"/>
                <a:cs typeface="Calibri" panose="020F0502020204030204" pitchFamily="34" charset="0"/>
              </a:rPr>
              <a:t>Alokasjakso</a:t>
            </a:r>
          </a:p>
        </p:txBody>
      </p:sp>
      <p:sp>
        <p:nvSpPr>
          <p:cNvPr id="23" name="Viisikulmio 5">
            <a:extLst>
              <a:ext uri="{FF2B5EF4-FFF2-40B4-BE49-F238E27FC236}">
                <a16:creationId xmlns:a16="http://schemas.microsoft.com/office/drawing/2014/main" id="{5CEEECA0-ED83-4ED9-AA23-588DF202D070}"/>
              </a:ext>
            </a:extLst>
          </p:cNvPr>
          <p:cNvSpPr/>
          <p:nvPr/>
        </p:nvSpPr>
        <p:spPr>
          <a:xfrm>
            <a:off x="1676018" y="2641475"/>
            <a:ext cx="5883439" cy="938464"/>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Viisikulmio 6">
            <a:extLst>
              <a:ext uri="{FF2B5EF4-FFF2-40B4-BE49-F238E27FC236}">
                <a16:creationId xmlns:a16="http://schemas.microsoft.com/office/drawing/2014/main" id="{236D10AE-E7FA-4810-818F-5F7212E8405F}"/>
              </a:ext>
            </a:extLst>
          </p:cNvPr>
          <p:cNvSpPr/>
          <p:nvPr/>
        </p:nvSpPr>
        <p:spPr>
          <a:xfrm>
            <a:off x="1676018" y="3749391"/>
            <a:ext cx="7255040" cy="938464"/>
          </a:xfrm>
          <a:prstGeom prst="homePlate">
            <a:avLst/>
          </a:prstGeom>
          <a:solidFill>
            <a:srgbClr val="325D0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Viisikulmio 7">
            <a:extLst>
              <a:ext uri="{FF2B5EF4-FFF2-40B4-BE49-F238E27FC236}">
                <a16:creationId xmlns:a16="http://schemas.microsoft.com/office/drawing/2014/main" id="{245FCE9E-E92A-4C6C-AF35-CB3436F6F4A5}"/>
              </a:ext>
            </a:extLst>
          </p:cNvPr>
          <p:cNvSpPr/>
          <p:nvPr/>
        </p:nvSpPr>
        <p:spPr>
          <a:xfrm>
            <a:off x="1676018" y="4864810"/>
            <a:ext cx="7255040" cy="938464"/>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ruutu 25">
            <a:extLst>
              <a:ext uri="{FF2B5EF4-FFF2-40B4-BE49-F238E27FC236}">
                <a16:creationId xmlns:a16="http://schemas.microsoft.com/office/drawing/2014/main" id="{0F706624-7682-48E2-B2FA-CB7182005FDB}"/>
              </a:ext>
            </a:extLst>
          </p:cNvPr>
          <p:cNvSpPr txBox="1"/>
          <p:nvPr/>
        </p:nvSpPr>
        <p:spPr>
          <a:xfrm>
            <a:off x="1848659" y="2681463"/>
            <a:ext cx="2743198"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400" dirty="0">
                <a:solidFill>
                  <a:schemeClr val="bg1"/>
                </a:solidFill>
                <a:latin typeface="Calibri" panose="020F0502020204030204" pitchFamily="34" charset="0"/>
                <a:cs typeface="Calibri" panose="020F0502020204030204" pitchFamily="34" charset="0"/>
              </a:rPr>
              <a:t>Erikois- ja joukkokoulutusjakso</a:t>
            </a:r>
          </a:p>
        </p:txBody>
      </p:sp>
      <p:sp>
        <p:nvSpPr>
          <p:cNvPr id="27" name="Tekstiruutu 26">
            <a:extLst>
              <a:ext uri="{FF2B5EF4-FFF2-40B4-BE49-F238E27FC236}">
                <a16:creationId xmlns:a16="http://schemas.microsoft.com/office/drawing/2014/main" id="{7D588FBF-816A-437E-97B3-B369BF95433E}"/>
              </a:ext>
            </a:extLst>
          </p:cNvPr>
          <p:cNvSpPr txBox="1"/>
          <p:nvPr/>
        </p:nvSpPr>
        <p:spPr>
          <a:xfrm>
            <a:off x="1854486" y="3803124"/>
            <a:ext cx="4680281"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400" dirty="0">
                <a:solidFill>
                  <a:schemeClr val="bg1"/>
                </a:solidFill>
                <a:latin typeface="Calibri" panose="020F0502020204030204" pitchFamily="34" charset="0"/>
                <a:cs typeface="Calibri" panose="020F0502020204030204" pitchFamily="34" charset="0"/>
              </a:rPr>
              <a:t>Koulutusjakso miehistön vaativimpiin erityistehtäviin</a:t>
            </a:r>
          </a:p>
        </p:txBody>
      </p:sp>
      <p:sp>
        <p:nvSpPr>
          <p:cNvPr id="28" name="Tekstiruutu 27">
            <a:extLst>
              <a:ext uri="{FF2B5EF4-FFF2-40B4-BE49-F238E27FC236}">
                <a16:creationId xmlns:a16="http://schemas.microsoft.com/office/drawing/2014/main" id="{759F276C-FCF2-4F41-A9D3-DA677D183D7C}"/>
              </a:ext>
            </a:extLst>
          </p:cNvPr>
          <p:cNvSpPr txBox="1"/>
          <p:nvPr/>
        </p:nvSpPr>
        <p:spPr>
          <a:xfrm>
            <a:off x="1854486" y="4931971"/>
            <a:ext cx="5241757"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sz="2400" dirty="0">
                <a:solidFill>
                  <a:schemeClr val="bg1"/>
                </a:solidFill>
                <a:latin typeface="Calibri" panose="020F0502020204030204" pitchFamily="34" charset="0"/>
                <a:cs typeface="Calibri" panose="020F0502020204030204" pitchFamily="34" charset="0"/>
              </a:rPr>
              <a:t>Aliupseeri- ja reserviupseerikoulutus ja johtajakoulutusjakso</a:t>
            </a:r>
          </a:p>
        </p:txBody>
      </p:sp>
      <p:sp>
        <p:nvSpPr>
          <p:cNvPr id="29" name="Tekstiruutu 28">
            <a:extLst>
              <a:ext uri="{FF2B5EF4-FFF2-40B4-BE49-F238E27FC236}">
                <a16:creationId xmlns:a16="http://schemas.microsoft.com/office/drawing/2014/main" id="{DD94E567-2291-4B65-B045-5CCFC2E46B69}"/>
              </a:ext>
            </a:extLst>
          </p:cNvPr>
          <p:cNvSpPr txBox="1"/>
          <p:nvPr/>
        </p:nvSpPr>
        <p:spPr>
          <a:xfrm>
            <a:off x="4475363" y="1723157"/>
            <a:ext cx="2013282" cy="584775"/>
          </a:xfrm>
          <a:prstGeom prst="rect">
            <a:avLst/>
          </a:prstGeom>
          <a:noFill/>
          <a:effectLst/>
        </p:spPr>
        <p:txBody>
          <a:bodyPr wrap="square" rtlCol="0">
            <a:spAutoFit/>
          </a:bodyPr>
          <a:lstStyle/>
          <a:p>
            <a:r>
              <a:rPr lang="fi-FI" sz="3200" b="1" dirty="0">
                <a:solidFill>
                  <a:schemeClr val="bg1"/>
                </a:solidFill>
                <a:latin typeface="Calibri" panose="020F0502020204030204" pitchFamily="34" charset="0"/>
                <a:cs typeface="Calibri" panose="020F0502020204030204" pitchFamily="34" charset="0"/>
              </a:rPr>
              <a:t>165 pv</a:t>
            </a:r>
          </a:p>
        </p:txBody>
      </p:sp>
      <p:sp>
        <p:nvSpPr>
          <p:cNvPr id="30" name="Tekstiruutu 29">
            <a:extLst>
              <a:ext uri="{FF2B5EF4-FFF2-40B4-BE49-F238E27FC236}">
                <a16:creationId xmlns:a16="http://schemas.microsoft.com/office/drawing/2014/main" id="{6372609B-ED93-480C-AB4A-394B4DD10222}"/>
              </a:ext>
            </a:extLst>
          </p:cNvPr>
          <p:cNvSpPr txBox="1"/>
          <p:nvPr/>
        </p:nvSpPr>
        <p:spPr>
          <a:xfrm>
            <a:off x="5834932" y="2804575"/>
            <a:ext cx="2013282" cy="584775"/>
          </a:xfrm>
          <a:prstGeom prst="rect">
            <a:avLst/>
          </a:prstGeom>
          <a:noFill/>
          <a:effectLst/>
        </p:spPr>
        <p:txBody>
          <a:bodyPr wrap="square" rtlCol="0">
            <a:spAutoFit/>
          </a:bodyPr>
          <a:lstStyle/>
          <a:p>
            <a:r>
              <a:rPr lang="fi-FI" sz="3200" b="1" dirty="0">
                <a:solidFill>
                  <a:schemeClr val="bg1"/>
                </a:solidFill>
                <a:latin typeface="Calibri" panose="020F0502020204030204" pitchFamily="34" charset="0"/>
                <a:cs typeface="Calibri" panose="020F0502020204030204" pitchFamily="34" charset="0"/>
              </a:rPr>
              <a:t>255 pv</a:t>
            </a:r>
          </a:p>
        </p:txBody>
      </p:sp>
      <p:sp>
        <p:nvSpPr>
          <p:cNvPr id="31" name="Tekstiruutu 30">
            <a:extLst>
              <a:ext uri="{FF2B5EF4-FFF2-40B4-BE49-F238E27FC236}">
                <a16:creationId xmlns:a16="http://schemas.microsoft.com/office/drawing/2014/main" id="{0EF7C1AB-002F-481C-87D3-8CD31B11F502}"/>
              </a:ext>
            </a:extLst>
          </p:cNvPr>
          <p:cNvSpPr txBox="1"/>
          <p:nvPr/>
        </p:nvSpPr>
        <p:spPr>
          <a:xfrm>
            <a:off x="7206533" y="3892321"/>
            <a:ext cx="2013282" cy="584775"/>
          </a:xfrm>
          <a:prstGeom prst="rect">
            <a:avLst/>
          </a:prstGeom>
          <a:noFill/>
          <a:effectLst/>
        </p:spPr>
        <p:txBody>
          <a:bodyPr wrap="square" rtlCol="0">
            <a:spAutoFit/>
          </a:bodyPr>
          <a:lstStyle/>
          <a:p>
            <a:r>
              <a:rPr lang="fi-FI" sz="3200" b="1" dirty="0">
                <a:solidFill>
                  <a:schemeClr val="bg1"/>
                </a:solidFill>
                <a:latin typeface="Calibri" panose="020F0502020204030204" pitchFamily="34" charset="0"/>
                <a:cs typeface="Calibri" panose="020F0502020204030204" pitchFamily="34" charset="0"/>
              </a:rPr>
              <a:t>347 pv</a:t>
            </a:r>
          </a:p>
        </p:txBody>
      </p:sp>
      <p:sp>
        <p:nvSpPr>
          <p:cNvPr id="32" name="Tekstiruutu 31">
            <a:extLst>
              <a:ext uri="{FF2B5EF4-FFF2-40B4-BE49-F238E27FC236}">
                <a16:creationId xmlns:a16="http://schemas.microsoft.com/office/drawing/2014/main" id="{4C6D1686-2E9C-4FB1-9174-9F1CB074E0EA}"/>
              </a:ext>
            </a:extLst>
          </p:cNvPr>
          <p:cNvSpPr txBox="1"/>
          <p:nvPr/>
        </p:nvSpPr>
        <p:spPr>
          <a:xfrm>
            <a:off x="7206533" y="5019949"/>
            <a:ext cx="2013282" cy="584775"/>
          </a:xfrm>
          <a:prstGeom prst="rect">
            <a:avLst/>
          </a:prstGeom>
          <a:noFill/>
          <a:effectLst/>
        </p:spPr>
        <p:txBody>
          <a:bodyPr wrap="square" rtlCol="0">
            <a:spAutoFit/>
          </a:bodyPr>
          <a:lstStyle/>
          <a:p>
            <a:r>
              <a:rPr lang="fi-FI" sz="3200" b="1" dirty="0">
                <a:solidFill>
                  <a:schemeClr val="bg1"/>
                </a:solidFill>
                <a:latin typeface="Calibri" panose="020F0502020204030204" pitchFamily="34" charset="0"/>
                <a:cs typeface="Calibri" panose="020F0502020204030204" pitchFamily="34" charset="0"/>
              </a:rPr>
              <a:t>347 pv</a:t>
            </a:r>
          </a:p>
        </p:txBody>
      </p:sp>
      <p:sp>
        <p:nvSpPr>
          <p:cNvPr id="33" name="Tekstiruutu 32">
            <a:extLst>
              <a:ext uri="{FF2B5EF4-FFF2-40B4-BE49-F238E27FC236}">
                <a16:creationId xmlns:a16="http://schemas.microsoft.com/office/drawing/2014/main" id="{66E8B832-19BF-4DFF-B35B-7E3BB5D055F0}"/>
              </a:ext>
            </a:extLst>
          </p:cNvPr>
          <p:cNvSpPr txBox="1"/>
          <p:nvPr/>
        </p:nvSpPr>
        <p:spPr>
          <a:xfrm>
            <a:off x="6378354" y="1621207"/>
            <a:ext cx="3380867" cy="707886"/>
          </a:xfrm>
          <a:prstGeom prst="rect">
            <a:avLst/>
          </a:prstGeom>
          <a:noFill/>
        </p:spPr>
        <p:txBody>
          <a:bodyPr wrap="square" rtlCol="0">
            <a:spAutoFit/>
          </a:bodyPr>
          <a:lstStyle/>
          <a:p>
            <a:r>
              <a:rPr lang="fi-FI" sz="2000" dirty="0">
                <a:latin typeface="Calibri" panose="020F0502020204030204" pitchFamily="34" charset="0"/>
                <a:cs typeface="Calibri" panose="020F0502020204030204" pitchFamily="34" charset="0"/>
              </a:rPr>
              <a:t>mm. jääkäri, viestimies, pioneeri, sotilaskeittäjä…</a:t>
            </a:r>
          </a:p>
        </p:txBody>
      </p:sp>
      <p:sp>
        <p:nvSpPr>
          <p:cNvPr id="34" name="Tekstiruutu 33">
            <a:extLst>
              <a:ext uri="{FF2B5EF4-FFF2-40B4-BE49-F238E27FC236}">
                <a16:creationId xmlns:a16="http://schemas.microsoft.com/office/drawing/2014/main" id="{9277CA4B-6EF4-48A4-8A32-BBFDA160B83F}"/>
              </a:ext>
            </a:extLst>
          </p:cNvPr>
          <p:cNvSpPr txBox="1"/>
          <p:nvPr/>
        </p:nvSpPr>
        <p:spPr>
          <a:xfrm>
            <a:off x="7732098" y="2756764"/>
            <a:ext cx="3946357" cy="707886"/>
          </a:xfrm>
          <a:prstGeom prst="rect">
            <a:avLst/>
          </a:prstGeom>
          <a:noFill/>
        </p:spPr>
        <p:txBody>
          <a:bodyPr wrap="square" rtlCol="0">
            <a:spAutoFit/>
          </a:bodyPr>
          <a:lstStyle/>
          <a:p>
            <a:r>
              <a:rPr lang="fi-FI" sz="2000" dirty="0">
                <a:latin typeface="Calibri" panose="020F0502020204030204" pitchFamily="34" charset="0"/>
                <a:cs typeface="Calibri" panose="020F0502020204030204" pitchFamily="34" charset="0"/>
              </a:rPr>
              <a:t>mm. lääkintämies, sotilaspoliisi, viestintävarusmies…</a:t>
            </a:r>
          </a:p>
        </p:txBody>
      </p:sp>
      <p:sp>
        <p:nvSpPr>
          <p:cNvPr id="35" name="Tekstiruutu 34">
            <a:extLst>
              <a:ext uri="{FF2B5EF4-FFF2-40B4-BE49-F238E27FC236}">
                <a16:creationId xmlns:a16="http://schemas.microsoft.com/office/drawing/2014/main" id="{2D175450-FB7C-40C7-87A2-1547FB3D5EF9}"/>
              </a:ext>
            </a:extLst>
          </p:cNvPr>
          <p:cNvSpPr txBox="1"/>
          <p:nvPr/>
        </p:nvSpPr>
        <p:spPr>
          <a:xfrm>
            <a:off x="9102465" y="3744530"/>
            <a:ext cx="2972582" cy="400110"/>
          </a:xfrm>
          <a:prstGeom prst="rect">
            <a:avLst/>
          </a:prstGeom>
          <a:noFill/>
        </p:spPr>
        <p:txBody>
          <a:bodyPr wrap="square" rtlCol="0">
            <a:spAutoFit/>
          </a:bodyPr>
          <a:lstStyle/>
          <a:p>
            <a:r>
              <a:rPr lang="fi-FI" sz="2000" dirty="0">
                <a:latin typeface="Calibri" panose="020F0502020204030204" pitchFamily="34" charset="0"/>
                <a:cs typeface="Calibri" panose="020F0502020204030204" pitchFamily="34" charset="0"/>
              </a:rPr>
              <a:t>mm. sotilaskuljettaja…</a:t>
            </a:r>
          </a:p>
        </p:txBody>
      </p:sp>
      <p:sp>
        <p:nvSpPr>
          <p:cNvPr id="36" name="Tekstiruutu 35">
            <a:extLst>
              <a:ext uri="{FF2B5EF4-FFF2-40B4-BE49-F238E27FC236}">
                <a16:creationId xmlns:a16="http://schemas.microsoft.com/office/drawing/2014/main" id="{7143BD8D-9B00-4394-AC4C-54932C490E3A}"/>
              </a:ext>
            </a:extLst>
          </p:cNvPr>
          <p:cNvSpPr txBox="1"/>
          <p:nvPr/>
        </p:nvSpPr>
        <p:spPr>
          <a:xfrm>
            <a:off x="9102464" y="4927439"/>
            <a:ext cx="2972583" cy="707886"/>
          </a:xfrm>
          <a:prstGeom prst="rect">
            <a:avLst/>
          </a:prstGeom>
          <a:noFill/>
        </p:spPr>
        <p:txBody>
          <a:bodyPr wrap="square" rtlCol="0">
            <a:spAutoFit/>
          </a:bodyPr>
          <a:lstStyle/>
          <a:p>
            <a:r>
              <a:rPr lang="fi-FI" sz="2000" dirty="0">
                <a:latin typeface="Calibri" panose="020F0502020204030204" pitchFamily="34" charset="0"/>
                <a:cs typeface="Calibri" panose="020F0502020204030204" pitchFamily="34" charset="0"/>
              </a:rPr>
              <a:t>Ryhmänjohtaja ja joukkueenjohtaja</a:t>
            </a:r>
          </a:p>
        </p:txBody>
      </p:sp>
      <p:sp>
        <p:nvSpPr>
          <p:cNvPr id="37" name="Otsikko 1">
            <a:extLst>
              <a:ext uri="{FF2B5EF4-FFF2-40B4-BE49-F238E27FC236}">
                <a16:creationId xmlns:a16="http://schemas.microsoft.com/office/drawing/2014/main" id="{2974DE41-DF30-49F9-A0D3-107265693118}"/>
              </a:ext>
            </a:extLst>
          </p:cNvPr>
          <p:cNvSpPr txBox="1">
            <a:spLocks/>
          </p:cNvSpPr>
          <p:nvPr/>
        </p:nvSpPr>
        <p:spPr>
          <a:xfrm>
            <a:off x="1566684" y="1095032"/>
            <a:ext cx="4122620" cy="4698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rgbClr val="8C0049"/>
                </a:solidFill>
                <a:latin typeface="Frutiger LT Std 45 Light" panose="020B0402020204020204" pitchFamily="34" charset="0"/>
                <a:ea typeface="+mj-ea"/>
                <a:cs typeface="+mj-cs"/>
              </a:defRPr>
            </a:lvl1pPr>
          </a:lstStyle>
          <a:p>
            <a:pPr algn="r"/>
            <a:r>
              <a:rPr lang="fi-FI" sz="2400" i="1" spc="0" dirty="0">
                <a:solidFill>
                  <a:srgbClr val="325D0F"/>
                </a:solidFill>
                <a:latin typeface="Calibri" panose="020F0502020204030204" pitchFamily="34" charset="0"/>
                <a:cs typeface="Calibri" panose="020F0502020204030204" pitchFamily="34" charset="0"/>
              </a:rPr>
              <a:t>Palvelusajat</a:t>
            </a:r>
            <a:endParaRPr lang="fi-FI" i="1" spc="0" dirty="0">
              <a:solidFill>
                <a:srgbClr val="325D0F"/>
              </a:solidFill>
              <a:latin typeface="Calibri" panose="020F0502020204030204" pitchFamily="34" charset="0"/>
              <a:cs typeface="Calibri" panose="020F0502020204030204" pitchFamily="34" charset="0"/>
            </a:endParaRPr>
          </a:p>
        </p:txBody>
      </p:sp>
      <p:sp>
        <p:nvSpPr>
          <p:cNvPr id="20" name="Tekstiruutu 19">
            <a:extLst>
              <a:ext uri="{FF2B5EF4-FFF2-40B4-BE49-F238E27FC236}">
                <a16:creationId xmlns:a16="http://schemas.microsoft.com/office/drawing/2014/main" id="{09B13B57-9CEA-415D-9E5F-5192A86703C1}"/>
              </a:ext>
            </a:extLst>
          </p:cNvPr>
          <p:cNvSpPr txBox="1"/>
          <p:nvPr/>
        </p:nvSpPr>
        <p:spPr>
          <a:xfrm>
            <a:off x="1805071" y="1675509"/>
            <a:ext cx="3645845"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dirty="0">
                <a:solidFill>
                  <a:schemeClr val="bg1"/>
                </a:solidFill>
                <a:latin typeface="Calibri" panose="020F0502020204030204" pitchFamily="34" charset="0"/>
                <a:cs typeface="Calibri" panose="020F0502020204030204" pitchFamily="34" charset="0"/>
              </a:rPr>
              <a:t>Miehistötehtävien erikois- </a:t>
            </a:r>
          </a:p>
          <a:p>
            <a:r>
              <a:rPr lang="fi-FI" dirty="0">
                <a:solidFill>
                  <a:schemeClr val="bg1"/>
                </a:solidFill>
                <a:latin typeface="Calibri" panose="020F0502020204030204" pitchFamily="34" charset="0"/>
                <a:cs typeface="Calibri" panose="020F0502020204030204" pitchFamily="34" charset="0"/>
              </a:rPr>
              <a:t>ja joukkokoulutusjakso</a:t>
            </a:r>
          </a:p>
        </p:txBody>
      </p:sp>
    </p:spTree>
    <p:extLst>
      <p:ext uri="{BB962C8B-B14F-4D97-AF65-F5344CB8AC3E}">
        <p14:creationId xmlns:p14="http://schemas.microsoft.com/office/powerpoint/2010/main" val="4005406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ADD23D-1E5B-4DC7-B30F-884AEEED728A}"/>
              </a:ext>
            </a:extLst>
          </p:cNvPr>
          <p:cNvSpPr>
            <a:spLocks noGrp="1"/>
          </p:cNvSpPr>
          <p:nvPr>
            <p:ph type="title"/>
          </p:nvPr>
        </p:nvSpPr>
        <p:spPr/>
        <p:txBody>
          <a:bodyPr>
            <a:noAutofit/>
          </a:bodyPr>
          <a:lstStyle/>
          <a:p>
            <a:r>
              <a:rPr lang="fi-FI" sz="4400" b="1" dirty="0">
                <a:solidFill>
                  <a:schemeClr val="tx1"/>
                </a:solidFill>
              </a:rPr>
              <a:t>Varusmiespalvelus muodostuu jaksoista</a:t>
            </a:r>
          </a:p>
        </p:txBody>
      </p:sp>
      <p:sp>
        <p:nvSpPr>
          <p:cNvPr id="4" name="Suorakulmio 3">
            <a:extLst>
              <a:ext uri="{FF2B5EF4-FFF2-40B4-BE49-F238E27FC236}">
                <a16:creationId xmlns:a16="http://schemas.microsoft.com/office/drawing/2014/main" id="{40A06656-D518-4A01-8AB6-E2F741B92ECD}"/>
              </a:ext>
            </a:extLst>
          </p:cNvPr>
          <p:cNvSpPr/>
          <p:nvPr/>
        </p:nvSpPr>
        <p:spPr>
          <a:xfrm>
            <a:off x="525756" y="2268450"/>
            <a:ext cx="2717174" cy="451041"/>
          </a:xfrm>
          <a:prstGeom prst="rect">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t>Siviilistä sotilaaksi</a:t>
            </a:r>
          </a:p>
        </p:txBody>
      </p:sp>
      <p:sp>
        <p:nvSpPr>
          <p:cNvPr id="5" name="Suorakulmio 4">
            <a:extLst>
              <a:ext uri="{FF2B5EF4-FFF2-40B4-BE49-F238E27FC236}">
                <a16:creationId xmlns:a16="http://schemas.microsoft.com/office/drawing/2014/main" id="{16FB9ABE-44FE-4532-BE5C-909246F04C8C}"/>
              </a:ext>
            </a:extLst>
          </p:cNvPr>
          <p:cNvSpPr/>
          <p:nvPr/>
        </p:nvSpPr>
        <p:spPr>
          <a:xfrm>
            <a:off x="3342362" y="2268450"/>
            <a:ext cx="2717174" cy="453486"/>
          </a:xfrm>
          <a:prstGeom prst="rect">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t>Koulutushaarataidot haltuun</a:t>
            </a:r>
          </a:p>
        </p:txBody>
      </p:sp>
      <p:sp>
        <p:nvSpPr>
          <p:cNvPr id="6" name="Suorakulmio 5">
            <a:extLst>
              <a:ext uri="{FF2B5EF4-FFF2-40B4-BE49-F238E27FC236}">
                <a16:creationId xmlns:a16="http://schemas.microsoft.com/office/drawing/2014/main" id="{8462036B-29C3-4336-87E7-7C8F8750F331}"/>
              </a:ext>
            </a:extLst>
          </p:cNvPr>
          <p:cNvSpPr/>
          <p:nvPr/>
        </p:nvSpPr>
        <p:spPr>
          <a:xfrm>
            <a:off x="6158968" y="2268449"/>
            <a:ext cx="2717174" cy="451041"/>
          </a:xfrm>
          <a:prstGeom prst="rect">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b="1" dirty="0"/>
              <a:t>Yhdessä tekemällä</a:t>
            </a:r>
          </a:p>
        </p:txBody>
      </p:sp>
      <p:sp>
        <p:nvSpPr>
          <p:cNvPr id="7" name="Suorakulmio 6">
            <a:extLst>
              <a:ext uri="{FF2B5EF4-FFF2-40B4-BE49-F238E27FC236}">
                <a16:creationId xmlns:a16="http://schemas.microsoft.com/office/drawing/2014/main" id="{7722F416-9090-408B-891D-CC6654141A0E}"/>
              </a:ext>
            </a:extLst>
          </p:cNvPr>
          <p:cNvSpPr/>
          <p:nvPr/>
        </p:nvSpPr>
        <p:spPr>
          <a:xfrm>
            <a:off x="8975574" y="2268448"/>
            <a:ext cx="2617742" cy="451041"/>
          </a:xfrm>
          <a:prstGeom prst="rect">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dirty="0"/>
              <a:t>Suorituskykyinen joukko</a:t>
            </a:r>
          </a:p>
        </p:txBody>
      </p:sp>
      <p:sp>
        <p:nvSpPr>
          <p:cNvPr id="8" name="Sisällön paikkamerkki 2">
            <a:extLst>
              <a:ext uri="{FF2B5EF4-FFF2-40B4-BE49-F238E27FC236}">
                <a16:creationId xmlns:a16="http://schemas.microsoft.com/office/drawing/2014/main" id="{9CE69A95-D734-4C9A-A787-A187BAB9DDAE}"/>
              </a:ext>
            </a:extLst>
          </p:cNvPr>
          <p:cNvSpPr>
            <a:spLocks noGrp="1"/>
          </p:cNvSpPr>
          <p:nvPr>
            <p:ph idx="1"/>
          </p:nvPr>
        </p:nvSpPr>
        <p:spPr>
          <a:xfrm>
            <a:off x="525757" y="1284320"/>
            <a:ext cx="2717172" cy="583470"/>
          </a:xfrm>
        </p:spPr>
        <p:txBody>
          <a:bodyPr>
            <a:noAutofit/>
          </a:bodyPr>
          <a:lstStyle/>
          <a:p>
            <a:pPr marL="0" indent="0" algn="ctr">
              <a:spcBef>
                <a:spcPts val="0"/>
              </a:spcBef>
              <a:buNone/>
            </a:pPr>
            <a:r>
              <a:rPr lang="fi-FI" sz="2000" b="1" dirty="0">
                <a:solidFill>
                  <a:srgbClr val="325D0F"/>
                </a:solidFill>
                <a:latin typeface="+mn-lt"/>
              </a:rPr>
              <a:t>Alokasjakso</a:t>
            </a:r>
            <a:r>
              <a:rPr lang="fi-FI" sz="2000" b="1" dirty="0">
                <a:latin typeface="+mn-lt"/>
              </a:rPr>
              <a:t> </a:t>
            </a:r>
            <a:br>
              <a:rPr lang="fi-FI" sz="2000" b="1" dirty="0">
                <a:latin typeface="+mn-lt"/>
              </a:rPr>
            </a:br>
            <a:r>
              <a:rPr lang="fi-FI" sz="2000" i="1" dirty="0">
                <a:latin typeface="+mn-lt"/>
              </a:rPr>
              <a:t>6 vko</a:t>
            </a:r>
          </a:p>
        </p:txBody>
      </p:sp>
      <p:sp>
        <p:nvSpPr>
          <p:cNvPr id="9" name="Sisällön paikkamerkki 2">
            <a:extLst>
              <a:ext uri="{FF2B5EF4-FFF2-40B4-BE49-F238E27FC236}">
                <a16:creationId xmlns:a16="http://schemas.microsoft.com/office/drawing/2014/main" id="{ED776A03-E511-47D3-8B4F-62D06A9EF7A9}"/>
              </a:ext>
            </a:extLst>
          </p:cNvPr>
          <p:cNvSpPr txBox="1">
            <a:spLocks/>
          </p:cNvSpPr>
          <p:nvPr/>
        </p:nvSpPr>
        <p:spPr>
          <a:xfrm>
            <a:off x="3242929" y="1284474"/>
            <a:ext cx="2711173" cy="628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strike="noStrike" kern="1200" spc="-50" baseline="0">
                <a:solidFill>
                  <a:schemeClr val="tx1"/>
                </a:solidFill>
                <a:latin typeface="Frutiger LT Std 45 Light" panose="020B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strike="noStrike" kern="1200" spc="-50" baseline="0">
                <a:solidFill>
                  <a:schemeClr val="tx1"/>
                </a:solidFill>
                <a:latin typeface="Frutiger LT Std 45 Light" panose="020B04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strike="noStrike" kern="1200" spc="-50" baseline="0">
                <a:solidFill>
                  <a:schemeClr val="tx1"/>
                </a:solidFill>
                <a:latin typeface="Frutiger LT Std 45 Light" panose="020B04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i-FI" sz="2000" b="1" dirty="0">
                <a:solidFill>
                  <a:srgbClr val="325D0F"/>
                </a:solidFill>
                <a:latin typeface="+mn-lt"/>
              </a:rPr>
              <a:t>Koulutushaarajakso</a:t>
            </a:r>
            <a:r>
              <a:rPr lang="fi-FI" sz="2000" b="1" dirty="0">
                <a:latin typeface="+mn-lt"/>
              </a:rPr>
              <a:t> </a:t>
            </a:r>
            <a:br>
              <a:rPr lang="fi-FI" sz="2000" b="1" dirty="0">
                <a:latin typeface="+mn-lt"/>
              </a:rPr>
            </a:br>
            <a:r>
              <a:rPr lang="fi-FI" sz="2000" i="1" dirty="0">
                <a:latin typeface="+mn-lt"/>
              </a:rPr>
              <a:t>6 vko</a:t>
            </a:r>
          </a:p>
        </p:txBody>
      </p:sp>
      <p:sp>
        <p:nvSpPr>
          <p:cNvPr id="10" name="Sisällön paikkamerkki 2">
            <a:extLst>
              <a:ext uri="{FF2B5EF4-FFF2-40B4-BE49-F238E27FC236}">
                <a16:creationId xmlns:a16="http://schemas.microsoft.com/office/drawing/2014/main" id="{5B448FB4-9A5C-4040-9AE8-E2F4E0250D2B}"/>
              </a:ext>
            </a:extLst>
          </p:cNvPr>
          <p:cNvSpPr txBox="1">
            <a:spLocks/>
          </p:cNvSpPr>
          <p:nvPr/>
        </p:nvSpPr>
        <p:spPr>
          <a:xfrm>
            <a:off x="6152966" y="1284320"/>
            <a:ext cx="2723176" cy="584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strike="noStrike" kern="1200" spc="-50" baseline="0">
                <a:solidFill>
                  <a:schemeClr val="tx1"/>
                </a:solidFill>
                <a:latin typeface="Frutiger LT Std 45 Light" panose="020B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strike="noStrike" kern="1200" spc="-50" baseline="0">
                <a:solidFill>
                  <a:schemeClr val="tx1"/>
                </a:solidFill>
                <a:latin typeface="Frutiger LT Std 45 Light" panose="020B04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strike="noStrike" kern="1200" spc="-50" baseline="0">
                <a:solidFill>
                  <a:schemeClr val="tx1"/>
                </a:solidFill>
                <a:latin typeface="Frutiger LT Std 45 Light" panose="020B04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i-FI" sz="2000" b="1" dirty="0">
                <a:solidFill>
                  <a:srgbClr val="325D0F"/>
                </a:solidFill>
                <a:latin typeface="+mn-lt"/>
              </a:rPr>
              <a:t>Erikoiskoulutusjakso</a:t>
            </a:r>
            <a:r>
              <a:rPr lang="fi-FI" sz="2000" b="1" dirty="0">
                <a:latin typeface="+mn-lt"/>
              </a:rPr>
              <a:t> </a:t>
            </a:r>
            <a:br>
              <a:rPr lang="fi-FI" sz="2000" b="1" dirty="0">
                <a:latin typeface="+mn-lt"/>
              </a:rPr>
            </a:br>
            <a:r>
              <a:rPr lang="fi-FI" sz="2000" i="1" dirty="0">
                <a:latin typeface="+mn-lt"/>
              </a:rPr>
              <a:t>6 vko</a:t>
            </a:r>
          </a:p>
        </p:txBody>
      </p:sp>
      <p:sp>
        <p:nvSpPr>
          <p:cNvPr id="11" name="Sisällön paikkamerkki 2">
            <a:extLst>
              <a:ext uri="{FF2B5EF4-FFF2-40B4-BE49-F238E27FC236}">
                <a16:creationId xmlns:a16="http://schemas.microsoft.com/office/drawing/2014/main" id="{5E3F54F8-CF84-434C-97D2-583AEE4AD2AC}"/>
              </a:ext>
            </a:extLst>
          </p:cNvPr>
          <p:cNvSpPr txBox="1">
            <a:spLocks/>
          </p:cNvSpPr>
          <p:nvPr/>
        </p:nvSpPr>
        <p:spPr>
          <a:xfrm>
            <a:off x="8975574" y="1284320"/>
            <a:ext cx="2617742" cy="5834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strike="noStrike" kern="1200" spc="-50" baseline="0">
                <a:solidFill>
                  <a:schemeClr val="tx1"/>
                </a:solidFill>
                <a:latin typeface="Frutiger LT Std 45 Light" panose="020B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strike="noStrike" kern="1200" spc="-50" baseline="0">
                <a:solidFill>
                  <a:schemeClr val="tx1"/>
                </a:solidFill>
                <a:latin typeface="Frutiger LT Std 45 Light" panose="020B04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strike="noStrike" kern="1200" spc="-50" baseline="0">
                <a:solidFill>
                  <a:schemeClr val="tx1"/>
                </a:solidFill>
                <a:latin typeface="Frutiger LT Std 45 Light" panose="020B04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i-FI" sz="2000" b="1" dirty="0">
                <a:solidFill>
                  <a:srgbClr val="325D0F"/>
                </a:solidFill>
                <a:latin typeface="+mn-lt"/>
              </a:rPr>
              <a:t>Joukkokoulutusjakso</a:t>
            </a:r>
            <a:r>
              <a:rPr lang="fi-FI" sz="2000" b="1" dirty="0">
                <a:latin typeface="+mn-lt"/>
              </a:rPr>
              <a:t> </a:t>
            </a:r>
            <a:br>
              <a:rPr lang="fi-FI" sz="2000" b="1" dirty="0">
                <a:latin typeface="+mn-lt"/>
              </a:rPr>
            </a:br>
            <a:r>
              <a:rPr lang="fi-FI" sz="2000" i="1" dirty="0">
                <a:latin typeface="+mn-lt"/>
              </a:rPr>
              <a:t>6 vko</a:t>
            </a:r>
          </a:p>
        </p:txBody>
      </p:sp>
      <p:sp>
        <p:nvSpPr>
          <p:cNvPr id="12" name="Viisikulmio 14">
            <a:extLst>
              <a:ext uri="{FF2B5EF4-FFF2-40B4-BE49-F238E27FC236}">
                <a16:creationId xmlns:a16="http://schemas.microsoft.com/office/drawing/2014/main" id="{46E31ABB-40F8-41A2-A665-768009163044}"/>
              </a:ext>
            </a:extLst>
          </p:cNvPr>
          <p:cNvSpPr/>
          <p:nvPr/>
        </p:nvSpPr>
        <p:spPr>
          <a:xfrm>
            <a:off x="765544" y="2894630"/>
            <a:ext cx="2333846" cy="380198"/>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Orientaatiokurssi</a:t>
            </a:r>
          </a:p>
        </p:txBody>
      </p:sp>
      <p:sp>
        <p:nvSpPr>
          <p:cNvPr id="13" name="Sisällön paikkamerkki 2">
            <a:extLst>
              <a:ext uri="{FF2B5EF4-FFF2-40B4-BE49-F238E27FC236}">
                <a16:creationId xmlns:a16="http://schemas.microsoft.com/office/drawing/2014/main" id="{F4F2E4B5-0AE1-4FA3-946E-96C2C00E3F88}"/>
              </a:ext>
            </a:extLst>
          </p:cNvPr>
          <p:cNvSpPr txBox="1">
            <a:spLocks/>
          </p:cNvSpPr>
          <p:nvPr/>
        </p:nvSpPr>
        <p:spPr>
          <a:xfrm>
            <a:off x="6876956" y="1867790"/>
            <a:ext cx="1481276" cy="289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strike="noStrike" kern="1200" spc="-50" baseline="0">
                <a:solidFill>
                  <a:schemeClr val="tx1"/>
                </a:solidFill>
                <a:latin typeface="Frutiger LT Std 45 Light" panose="020B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strike="noStrike" kern="1200" spc="-50" baseline="0">
                <a:solidFill>
                  <a:schemeClr val="tx1"/>
                </a:solidFill>
                <a:latin typeface="Frutiger LT Std 45 Light" panose="020B04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strike="noStrike" kern="1200" spc="-50" baseline="0">
                <a:solidFill>
                  <a:schemeClr val="tx1"/>
                </a:solidFill>
                <a:latin typeface="Frutiger LT Std 45 Light" panose="020B04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i-FI" sz="1600" b="1" dirty="0">
                <a:solidFill>
                  <a:srgbClr val="325D0F"/>
                </a:solidFill>
                <a:latin typeface="+mn-lt"/>
              </a:rPr>
              <a:t>AUK I alkaa</a:t>
            </a:r>
            <a:endParaRPr lang="fi-FI" sz="1600" b="1" i="1" dirty="0">
              <a:solidFill>
                <a:srgbClr val="325D0F"/>
              </a:solidFill>
              <a:latin typeface="+mn-lt"/>
            </a:endParaRPr>
          </a:p>
        </p:txBody>
      </p:sp>
      <p:sp>
        <p:nvSpPr>
          <p:cNvPr id="14" name="Sisällön paikkamerkki 2">
            <a:extLst>
              <a:ext uri="{FF2B5EF4-FFF2-40B4-BE49-F238E27FC236}">
                <a16:creationId xmlns:a16="http://schemas.microsoft.com/office/drawing/2014/main" id="{1A24CF76-716F-4443-8C99-B9FD2505E550}"/>
              </a:ext>
            </a:extLst>
          </p:cNvPr>
          <p:cNvSpPr txBox="1">
            <a:spLocks/>
          </p:cNvSpPr>
          <p:nvPr/>
        </p:nvSpPr>
        <p:spPr>
          <a:xfrm>
            <a:off x="8975574" y="1908730"/>
            <a:ext cx="2617741" cy="2890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strike="noStrike" kern="1200" spc="-50" baseline="0">
                <a:solidFill>
                  <a:schemeClr val="tx1"/>
                </a:solidFill>
                <a:latin typeface="Frutiger LT Std 45 Light" panose="020B0402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strike="noStrike" kern="1200" spc="-50" baseline="0">
                <a:solidFill>
                  <a:schemeClr val="tx1"/>
                </a:solidFill>
                <a:latin typeface="Frutiger LT Std 45 Light" panose="020B0402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strike="noStrike" kern="1200" spc="-50" baseline="0">
                <a:solidFill>
                  <a:schemeClr val="tx1"/>
                </a:solidFill>
                <a:latin typeface="Frutiger LT Std 45 Light" panose="020B0402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strike="noStrike" kern="1200" spc="-50" baseline="0">
                <a:solidFill>
                  <a:schemeClr val="tx1"/>
                </a:solidFill>
                <a:latin typeface="Frutiger LT Std 45 Light" panose="020B0402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fi-FI" sz="1600" b="1" dirty="0">
                <a:solidFill>
                  <a:srgbClr val="325D0F"/>
                </a:solidFill>
                <a:latin typeface="+mn-lt"/>
              </a:rPr>
              <a:t>AUK II, RUK alkaa</a:t>
            </a:r>
            <a:endParaRPr lang="fi-FI" sz="1600" i="1" dirty="0">
              <a:solidFill>
                <a:srgbClr val="325D0F"/>
              </a:solidFill>
              <a:latin typeface="+mn-lt"/>
            </a:endParaRPr>
          </a:p>
        </p:txBody>
      </p:sp>
      <p:sp>
        <p:nvSpPr>
          <p:cNvPr id="15" name="Viisikulmio 17">
            <a:extLst>
              <a:ext uri="{FF2B5EF4-FFF2-40B4-BE49-F238E27FC236}">
                <a16:creationId xmlns:a16="http://schemas.microsoft.com/office/drawing/2014/main" id="{38058DFF-06CF-40A6-83DE-9A2D87CE0E3A}"/>
              </a:ext>
            </a:extLst>
          </p:cNvPr>
          <p:cNvSpPr/>
          <p:nvPr/>
        </p:nvSpPr>
        <p:spPr>
          <a:xfrm>
            <a:off x="765544" y="3334314"/>
            <a:ext cx="2333846" cy="317190"/>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Suojaaminen-kurssi</a:t>
            </a:r>
          </a:p>
        </p:txBody>
      </p:sp>
      <p:sp>
        <p:nvSpPr>
          <p:cNvPr id="16" name="Viisikulmio 18">
            <a:extLst>
              <a:ext uri="{FF2B5EF4-FFF2-40B4-BE49-F238E27FC236}">
                <a16:creationId xmlns:a16="http://schemas.microsoft.com/office/drawing/2014/main" id="{53791EBB-4055-44B2-AFC9-0C0CC3D07ED7}"/>
              </a:ext>
            </a:extLst>
          </p:cNvPr>
          <p:cNvSpPr/>
          <p:nvPr/>
        </p:nvSpPr>
        <p:spPr>
          <a:xfrm>
            <a:off x="765544" y="3716947"/>
            <a:ext cx="2333846" cy="327361"/>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Suojautuminen-kurssi</a:t>
            </a:r>
          </a:p>
        </p:txBody>
      </p:sp>
      <p:sp>
        <p:nvSpPr>
          <p:cNvPr id="17" name="Viisikulmio 19">
            <a:extLst>
              <a:ext uri="{FF2B5EF4-FFF2-40B4-BE49-F238E27FC236}">
                <a16:creationId xmlns:a16="http://schemas.microsoft.com/office/drawing/2014/main" id="{950B835E-31F2-4129-9BE3-789020CD4393}"/>
              </a:ext>
            </a:extLst>
          </p:cNvPr>
          <p:cNvSpPr/>
          <p:nvPr/>
        </p:nvSpPr>
        <p:spPr>
          <a:xfrm>
            <a:off x="765544" y="4147124"/>
            <a:ext cx="2333846" cy="361081"/>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Selviytyminen-kurssi</a:t>
            </a:r>
          </a:p>
        </p:txBody>
      </p:sp>
      <p:sp>
        <p:nvSpPr>
          <p:cNvPr id="18" name="Viisikulmio 20">
            <a:extLst>
              <a:ext uri="{FF2B5EF4-FFF2-40B4-BE49-F238E27FC236}">
                <a16:creationId xmlns:a16="http://schemas.microsoft.com/office/drawing/2014/main" id="{A8DED868-B1E2-4A3A-8F6C-ECD4A400D6D0}"/>
              </a:ext>
            </a:extLst>
          </p:cNvPr>
          <p:cNvSpPr/>
          <p:nvPr/>
        </p:nvSpPr>
        <p:spPr>
          <a:xfrm>
            <a:off x="737776" y="4619960"/>
            <a:ext cx="2333846" cy="578520"/>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Alokasjakson päätösviikko</a:t>
            </a:r>
          </a:p>
        </p:txBody>
      </p:sp>
      <p:sp>
        <p:nvSpPr>
          <p:cNvPr id="19" name="Viisikulmio 21">
            <a:extLst>
              <a:ext uri="{FF2B5EF4-FFF2-40B4-BE49-F238E27FC236}">
                <a16:creationId xmlns:a16="http://schemas.microsoft.com/office/drawing/2014/main" id="{209D2014-270A-475F-9962-4A0D43AA4534}"/>
              </a:ext>
            </a:extLst>
          </p:cNvPr>
          <p:cNvSpPr/>
          <p:nvPr/>
        </p:nvSpPr>
        <p:spPr>
          <a:xfrm>
            <a:off x="3531024" y="2892552"/>
            <a:ext cx="2333846" cy="382276"/>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Maavoimien sotilas 1</a:t>
            </a:r>
          </a:p>
        </p:txBody>
      </p:sp>
      <p:sp>
        <p:nvSpPr>
          <p:cNvPr id="20" name="Viisikulmio 22">
            <a:extLst>
              <a:ext uri="{FF2B5EF4-FFF2-40B4-BE49-F238E27FC236}">
                <a16:creationId xmlns:a16="http://schemas.microsoft.com/office/drawing/2014/main" id="{6C23A37E-3C28-44D4-ADD4-E741BA5018D2}"/>
              </a:ext>
            </a:extLst>
          </p:cNvPr>
          <p:cNvSpPr/>
          <p:nvPr/>
        </p:nvSpPr>
        <p:spPr>
          <a:xfrm>
            <a:off x="3531024" y="3363220"/>
            <a:ext cx="2333846" cy="681088"/>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dirty="0">
                <a:solidFill>
                  <a:schemeClr val="tx1"/>
                </a:solidFill>
              </a:rPr>
              <a:t>Jalkaväen peruskurssi</a:t>
            </a:r>
            <a:br>
              <a:rPr lang="fi-FI" sz="1600" dirty="0">
                <a:solidFill>
                  <a:schemeClr val="tx1"/>
                </a:solidFill>
              </a:rPr>
            </a:br>
            <a:r>
              <a:rPr lang="fi-FI" sz="1600" dirty="0">
                <a:solidFill>
                  <a:schemeClr val="tx1"/>
                </a:solidFill>
              </a:rPr>
              <a:t>(jalkaväen sotilaille)</a:t>
            </a:r>
          </a:p>
        </p:txBody>
      </p:sp>
      <p:sp>
        <p:nvSpPr>
          <p:cNvPr id="21" name="Viisikulmio 23">
            <a:extLst>
              <a:ext uri="{FF2B5EF4-FFF2-40B4-BE49-F238E27FC236}">
                <a16:creationId xmlns:a16="http://schemas.microsoft.com/office/drawing/2014/main" id="{BC38BF5A-A8DA-4353-91F1-FE6D98E616F4}"/>
              </a:ext>
            </a:extLst>
          </p:cNvPr>
          <p:cNvSpPr/>
          <p:nvPr/>
        </p:nvSpPr>
        <p:spPr>
          <a:xfrm>
            <a:off x="3531024" y="4142502"/>
            <a:ext cx="2333846" cy="557089"/>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Koulutushaaran eriytyvä koulutus</a:t>
            </a:r>
          </a:p>
        </p:txBody>
      </p:sp>
      <p:sp>
        <p:nvSpPr>
          <p:cNvPr id="22" name="Viisikulmio 25">
            <a:extLst>
              <a:ext uri="{FF2B5EF4-FFF2-40B4-BE49-F238E27FC236}">
                <a16:creationId xmlns:a16="http://schemas.microsoft.com/office/drawing/2014/main" id="{DECCC601-053A-47C6-85F9-8914FA7782E6}"/>
              </a:ext>
            </a:extLst>
          </p:cNvPr>
          <p:cNvSpPr/>
          <p:nvPr/>
        </p:nvSpPr>
        <p:spPr>
          <a:xfrm>
            <a:off x="3531024" y="4797785"/>
            <a:ext cx="2333846" cy="454699"/>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a:solidFill>
                  <a:schemeClr val="tx1"/>
                </a:solidFill>
              </a:rPr>
              <a:t>Koulutushaarakurssit 2 ja 3</a:t>
            </a:r>
          </a:p>
          <a:p>
            <a:pPr algn="ctr"/>
            <a:r>
              <a:rPr lang="fi-FI" sz="1400" dirty="0">
                <a:solidFill>
                  <a:schemeClr val="tx1"/>
                </a:solidFill>
              </a:rPr>
              <a:t>(johtajavalintojen julkaisu)</a:t>
            </a:r>
          </a:p>
        </p:txBody>
      </p:sp>
      <p:sp>
        <p:nvSpPr>
          <p:cNvPr id="23" name="Viisikulmio 26">
            <a:extLst>
              <a:ext uri="{FF2B5EF4-FFF2-40B4-BE49-F238E27FC236}">
                <a16:creationId xmlns:a16="http://schemas.microsoft.com/office/drawing/2014/main" id="{903BE068-CF91-4CBB-BC80-C21A5D9AE7FF}"/>
              </a:ext>
            </a:extLst>
          </p:cNvPr>
          <p:cNvSpPr/>
          <p:nvPr/>
        </p:nvSpPr>
        <p:spPr>
          <a:xfrm>
            <a:off x="6450671" y="4538420"/>
            <a:ext cx="2333846" cy="607737"/>
          </a:xfrm>
          <a:prstGeom prst="homePlate">
            <a:avLst>
              <a:gd name="adj" fmla="val 39831"/>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Koulutushaarakurssit</a:t>
            </a:r>
          </a:p>
          <a:p>
            <a:pPr algn="ctr"/>
            <a:r>
              <a:rPr lang="fi-FI" dirty="0">
                <a:solidFill>
                  <a:schemeClr val="tx1"/>
                </a:solidFill>
              </a:rPr>
              <a:t>7 ja 8</a:t>
            </a:r>
          </a:p>
        </p:txBody>
      </p:sp>
      <p:sp>
        <p:nvSpPr>
          <p:cNvPr id="24" name="Viisikulmio 27">
            <a:extLst>
              <a:ext uri="{FF2B5EF4-FFF2-40B4-BE49-F238E27FC236}">
                <a16:creationId xmlns:a16="http://schemas.microsoft.com/office/drawing/2014/main" id="{A66D93F6-5FC8-4927-830B-A61E84744E67}"/>
              </a:ext>
            </a:extLst>
          </p:cNvPr>
          <p:cNvSpPr/>
          <p:nvPr/>
        </p:nvSpPr>
        <p:spPr>
          <a:xfrm>
            <a:off x="6450671" y="3753024"/>
            <a:ext cx="2333846" cy="640191"/>
          </a:xfrm>
          <a:prstGeom prst="homePlate">
            <a:avLst>
              <a:gd name="adj" fmla="val 39831"/>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Koulutushaarakurssit</a:t>
            </a:r>
          </a:p>
          <a:p>
            <a:pPr algn="ctr"/>
            <a:r>
              <a:rPr lang="fi-FI" dirty="0">
                <a:solidFill>
                  <a:schemeClr val="tx1"/>
                </a:solidFill>
              </a:rPr>
              <a:t>5 ja 6</a:t>
            </a:r>
          </a:p>
        </p:txBody>
      </p:sp>
      <p:sp>
        <p:nvSpPr>
          <p:cNvPr id="25" name="Viisikulmio 28">
            <a:extLst>
              <a:ext uri="{FF2B5EF4-FFF2-40B4-BE49-F238E27FC236}">
                <a16:creationId xmlns:a16="http://schemas.microsoft.com/office/drawing/2014/main" id="{D37D1385-0F35-4670-83DE-CA64A83854F3}"/>
              </a:ext>
            </a:extLst>
          </p:cNvPr>
          <p:cNvSpPr/>
          <p:nvPr/>
        </p:nvSpPr>
        <p:spPr>
          <a:xfrm>
            <a:off x="6450671" y="2892552"/>
            <a:ext cx="2333846" cy="382276"/>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Maavoimien sotilas 2</a:t>
            </a:r>
          </a:p>
        </p:txBody>
      </p:sp>
      <p:sp>
        <p:nvSpPr>
          <p:cNvPr id="26" name="Viisikulmio 29">
            <a:extLst>
              <a:ext uri="{FF2B5EF4-FFF2-40B4-BE49-F238E27FC236}">
                <a16:creationId xmlns:a16="http://schemas.microsoft.com/office/drawing/2014/main" id="{FCA35B54-E03B-4C5B-9C74-53FE827AC649}"/>
              </a:ext>
            </a:extLst>
          </p:cNvPr>
          <p:cNvSpPr/>
          <p:nvPr/>
        </p:nvSpPr>
        <p:spPr>
          <a:xfrm>
            <a:off x="6450671" y="3363221"/>
            <a:ext cx="2333846" cy="288284"/>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Koulutushaarakurssi 4</a:t>
            </a:r>
          </a:p>
        </p:txBody>
      </p:sp>
      <p:sp>
        <p:nvSpPr>
          <p:cNvPr id="27" name="Viisikulmio 30">
            <a:extLst>
              <a:ext uri="{FF2B5EF4-FFF2-40B4-BE49-F238E27FC236}">
                <a16:creationId xmlns:a16="http://schemas.microsoft.com/office/drawing/2014/main" id="{5854EC4F-EFEB-4526-9961-DAEBA40736F9}"/>
              </a:ext>
            </a:extLst>
          </p:cNvPr>
          <p:cNvSpPr/>
          <p:nvPr/>
        </p:nvSpPr>
        <p:spPr>
          <a:xfrm>
            <a:off x="9117521" y="2892552"/>
            <a:ext cx="2333846" cy="758952"/>
          </a:xfrm>
          <a:prstGeom prst="homePlate">
            <a:avLst>
              <a:gd name="adj" fmla="val 39831"/>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Ampuma- ja</a:t>
            </a:r>
            <a:br>
              <a:rPr lang="fi-FI" dirty="0">
                <a:solidFill>
                  <a:schemeClr val="tx1"/>
                </a:solidFill>
              </a:rPr>
            </a:br>
            <a:r>
              <a:rPr lang="fi-FI" dirty="0">
                <a:solidFill>
                  <a:schemeClr val="tx1"/>
                </a:solidFill>
              </a:rPr>
              <a:t>taisteluharjoituksia</a:t>
            </a:r>
          </a:p>
        </p:txBody>
      </p:sp>
      <p:sp>
        <p:nvSpPr>
          <p:cNvPr id="28" name="Viisikulmio 31">
            <a:extLst>
              <a:ext uri="{FF2B5EF4-FFF2-40B4-BE49-F238E27FC236}">
                <a16:creationId xmlns:a16="http://schemas.microsoft.com/office/drawing/2014/main" id="{944B2E92-CA53-41C9-84C0-A779FC6AA251}"/>
              </a:ext>
            </a:extLst>
          </p:cNvPr>
          <p:cNvSpPr/>
          <p:nvPr/>
        </p:nvSpPr>
        <p:spPr>
          <a:xfrm>
            <a:off x="9117521" y="3765881"/>
            <a:ext cx="2333846" cy="892802"/>
          </a:xfrm>
          <a:prstGeom prst="homePlate">
            <a:avLst>
              <a:gd name="adj" fmla="val 39831"/>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bg1"/>
                </a:solidFill>
              </a:rPr>
              <a:t>Loppusota</a:t>
            </a:r>
          </a:p>
        </p:txBody>
      </p:sp>
      <p:sp>
        <p:nvSpPr>
          <p:cNvPr id="29" name="Viisikulmio 32">
            <a:extLst>
              <a:ext uri="{FF2B5EF4-FFF2-40B4-BE49-F238E27FC236}">
                <a16:creationId xmlns:a16="http://schemas.microsoft.com/office/drawing/2014/main" id="{2810139D-6C4B-406D-AF19-66C5570E08FB}"/>
              </a:ext>
            </a:extLst>
          </p:cNvPr>
          <p:cNvSpPr/>
          <p:nvPr/>
        </p:nvSpPr>
        <p:spPr>
          <a:xfrm>
            <a:off x="9117521" y="4747439"/>
            <a:ext cx="2333846" cy="451041"/>
          </a:xfrm>
          <a:prstGeom prst="homePlate">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solidFill>
                  <a:schemeClr val="tx1"/>
                </a:solidFill>
              </a:rPr>
              <a:t>Reservin polku -kurssi</a:t>
            </a:r>
          </a:p>
        </p:txBody>
      </p:sp>
      <p:sp>
        <p:nvSpPr>
          <p:cNvPr id="30" name="Suorakulmio 29">
            <a:extLst>
              <a:ext uri="{FF2B5EF4-FFF2-40B4-BE49-F238E27FC236}">
                <a16:creationId xmlns:a16="http://schemas.microsoft.com/office/drawing/2014/main" id="{70CB46A2-29A1-45FB-9AE7-FB957E043C88}"/>
              </a:ext>
            </a:extLst>
          </p:cNvPr>
          <p:cNvSpPr/>
          <p:nvPr/>
        </p:nvSpPr>
        <p:spPr>
          <a:xfrm>
            <a:off x="737775" y="5325230"/>
            <a:ext cx="10713591" cy="453486"/>
          </a:xfrm>
          <a:prstGeom prst="rect">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b="1" dirty="0"/>
              <a:t>Toimintakyky- ja ampumakoulutus jatkuu koko palveluksen ajan</a:t>
            </a:r>
          </a:p>
        </p:txBody>
      </p:sp>
    </p:spTree>
    <p:extLst>
      <p:ext uri="{BB962C8B-B14F-4D97-AF65-F5344CB8AC3E}">
        <p14:creationId xmlns:p14="http://schemas.microsoft.com/office/powerpoint/2010/main" val="2526801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6A1CBF-0E68-46B9-8DAB-2A5FA9339B74}"/>
              </a:ext>
            </a:extLst>
          </p:cNvPr>
          <p:cNvSpPr>
            <a:spLocks noGrp="1"/>
          </p:cNvSpPr>
          <p:nvPr>
            <p:ph type="title"/>
          </p:nvPr>
        </p:nvSpPr>
        <p:spPr>
          <a:xfrm>
            <a:off x="5375920" y="-171400"/>
            <a:ext cx="7283450" cy="1143000"/>
          </a:xfrm>
        </p:spPr>
        <p:txBody>
          <a:bodyPr/>
          <a:lstStyle/>
          <a:p>
            <a:r>
              <a:rPr lang="fi-FI" dirty="0"/>
              <a:t>VM:n Viikko-ohjelma</a:t>
            </a:r>
          </a:p>
        </p:txBody>
      </p:sp>
      <p:sp>
        <p:nvSpPr>
          <p:cNvPr id="4" name="Päivämäärän paikkamerkki 3">
            <a:extLst>
              <a:ext uri="{FF2B5EF4-FFF2-40B4-BE49-F238E27FC236}">
                <a16:creationId xmlns:a16="http://schemas.microsoft.com/office/drawing/2014/main" id="{8575F38C-67D5-47EE-B85C-B101A0F603C1}"/>
              </a:ext>
            </a:extLst>
          </p:cNvPr>
          <p:cNvSpPr>
            <a:spLocks noGrp="1"/>
          </p:cNvSpPr>
          <p:nvPr>
            <p:ph type="dt" sz="half" idx="10"/>
          </p:nvPr>
        </p:nvSpPr>
        <p:spPr/>
        <p:txBody>
          <a:bodyPr/>
          <a:lstStyle/>
          <a:p>
            <a:fld id="{183F412F-76DF-C34C-8C9C-D55CEE33E5F9}" type="datetime1">
              <a:rPr lang="fi-FI" smtClean="0"/>
              <a:pPr/>
              <a:t>15.4.2024</a:t>
            </a:fld>
            <a:endParaRPr lang="fi-FI"/>
          </a:p>
        </p:txBody>
      </p:sp>
      <p:sp>
        <p:nvSpPr>
          <p:cNvPr id="5" name="Dian numeron paikkamerkki 4">
            <a:extLst>
              <a:ext uri="{FF2B5EF4-FFF2-40B4-BE49-F238E27FC236}">
                <a16:creationId xmlns:a16="http://schemas.microsoft.com/office/drawing/2014/main" id="{15723A67-A543-4912-96B3-D5E2B67477E3}"/>
              </a:ext>
            </a:extLst>
          </p:cNvPr>
          <p:cNvSpPr>
            <a:spLocks noGrp="1"/>
          </p:cNvSpPr>
          <p:nvPr>
            <p:ph type="sldNum" sz="quarter" idx="11"/>
          </p:nvPr>
        </p:nvSpPr>
        <p:spPr/>
        <p:txBody>
          <a:bodyPr/>
          <a:lstStyle/>
          <a:p>
            <a:fld id="{2D336890-7401-9E4A-9193-7AC5E36008B1}" type="slidenum">
              <a:rPr lang="fi-FI" smtClean="0"/>
              <a:pPr/>
              <a:t>18</a:t>
            </a:fld>
            <a:endParaRPr lang="fi-FI"/>
          </a:p>
        </p:txBody>
      </p:sp>
      <p:pic>
        <p:nvPicPr>
          <p:cNvPr id="3" name="Kuva 2">
            <a:extLst>
              <a:ext uri="{FF2B5EF4-FFF2-40B4-BE49-F238E27FC236}">
                <a16:creationId xmlns:a16="http://schemas.microsoft.com/office/drawing/2014/main" id="{D0C17798-33CC-4DB2-8E15-B6E97473C0C6}"/>
              </a:ext>
            </a:extLst>
          </p:cNvPr>
          <p:cNvPicPr>
            <a:picLocks noChangeAspect="1"/>
          </p:cNvPicPr>
          <p:nvPr/>
        </p:nvPicPr>
        <p:blipFill>
          <a:blip r:embed="rId3"/>
          <a:stretch>
            <a:fillRect/>
          </a:stretch>
        </p:blipFill>
        <p:spPr>
          <a:xfrm>
            <a:off x="2331455" y="760757"/>
            <a:ext cx="7776864" cy="5336487"/>
          </a:xfrm>
          <a:prstGeom prst="rect">
            <a:avLst/>
          </a:prstGeom>
        </p:spPr>
      </p:pic>
    </p:spTree>
    <p:extLst>
      <p:ext uri="{BB962C8B-B14F-4D97-AF65-F5344CB8AC3E}">
        <p14:creationId xmlns:p14="http://schemas.microsoft.com/office/powerpoint/2010/main" val="2109706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8">
            <a:extLst>
              <a:ext uri="{FF2B5EF4-FFF2-40B4-BE49-F238E27FC236}">
                <a16:creationId xmlns:a16="http://schemas.microsoft.com/office/drawing/2014/main" id="{B16D4538-D6B4-4C70-BAC2-1835FF2630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7"/>
          <a:stretch/>
        </p:blipFill>
        <p:spPr bwMode="auto">
          <a:xfrm>
            <a:off x="0" y="0"/>
            <a:ext cx="12192000" cy="582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orakulmio 7">
            <a:extLst>
              <a:ext uri="{FF2B5EF4-FFF2-40B4-BE49-F238E27FC236}">
                <a16:creationId xmlns:a16="http://schemas.microsoft.com/office/drawing/2014/main" id="{99E77ED9-2FF1-414C-A977-42686A39ADE0}"/>
              </a:ext>
            </a:extLst>
          </p:cNvPr>
          <p:cNvSpPr/>
          <p:nvPr/>
        </p:nvSpPr>
        <p:spPr>
          <a:xfrm>
            <a:off x="0" y="0"/>
            <a:ext cx="12192000" cy="5831727"/>
          </a:xfrm>
          <a:prstGeom prst="rect">
            <a:avLst/>
          </a:prstGeom>
          <a:solidFill>
            <a:srgbClr val="23684B">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 name="Otsikko 1">
            <a:extLst>
              <a:ext uri="{FF2B5EF4-FFF2-40B4-BE49-F238E27FC236}">
                <a16:creationId xmlns:a16="http://schemas.microsoft.com/office/drawing/2014/main" id="{3D0C952D-7A54-4EF5-A98A-099812AEAD75}"/>
              </a:ext>
            </a:extLst>
          </p:cNvPr>
          <p:cNvSpPr>
            <a:spLocks noGrp="1"/>
          </p:cNvSpPr>
          <p:nvPr>
            <p:ph type="title"/>
          </p:nvPr>
        </p:nvSpPr>
        <p:spPr>
          <a:xfrm>
            <a:off x="308344" y="1814978"/>
            <a:ext cx="11600121" cy="1427952"/>
          </a:xfrm>
        </p:spPr>
        <p:txBody>
          <a:bodyPr>
            <a:noAutofit/>
          </a:bodyPr>
          <a:lstStyle/>
          <a:p>
            <a:pPr algn="ctr"/>
            <a:r>
              <a:rPr lang="fi-FI" sz="8000" b="1" dirty="0">
                <a:solidFill>
                  <a:schemeClr val="bg1"/>
                </a:solidFill>
              </a:rPr>
              <a:t>Enemmän irti intistä</a:t>
            </a:r>
          </a:p>
        </p:txBody>
      </p:sp>
      <p:sp>
        <p:nvSpPr>
          <p:cNvPr id="7" name="Otsikko 1">
            <a:extLst>
              <a:ext uri="{FF2B5EF4-FFF2-40B4-BE49-F238E27FC236}">
                <a16:creationId xmlns:a16="http://schemas.microsoft.com/office/drawing/2014/main" id="{1E2E5A41-1303-42EE-A878-63A7F5855D9D}"/>
              </a:ext>
            </a:extLst>
          </p:cNvPr>
          <p:cNvSpPr txBox="1">
            <a:spLocks/>
          </p:cNvSpPr>
          <p:nvPr/>
        </p:nvSpPr>
        <p:spPr>
          <a:xfrm>
            <a:off x="0" y="2787453"/>
            <a:ext cx="12192000" cy="9034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8C0049"/>
                </a:solidFill>
                <a:latin typeface="Frutiger LT Std 45 Light" panose="020B0402020204020204" pitchFamily="34" charset="0"/>
                <a:ea typeface="+mj-ea"/>
                <a:cs typeface="+mj-cs"/>
              </a:defRPr>
            </a:lvl1pPr>
          </a:lstStyle>
          <a:p>
            <a:pPr algn="ctr"/>
            <a:r>
              <a:rPr lang="fi-FI" sz="5000" i="1" spc="0" dirty="0">
                <a:solidFill>
                  <a:schemeClr val="bg1"/>
                </a:solidFill>
                <a:latin typeface="Calibri" panose="020F0502020204030204" pitchFamily="34" charset="0"/>
                <a:cs typeface="Calibri" panose="020F0502020204030204" pitchFamily="34" charset="0"/>
              </a:rPr>
              <a:t>Erikoisjoukot ja erityistehtävät</a:t>
            </a:r>
          </a:p>
        </p:txBody>
      </p:sp>
    </p:spTree>
    <p:extLst>
      <p:ext uri="{BB962C8B-B14F-4D97-AF65-F5344CB8AC3E}">
        <p14:creationId xmlns:p14="http://schemas.microsoft.com/office/powerpoint/2010/main" val="320713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70266B-D065-402D-9B1D-1EF64B23AC0A}"/>
              </a:ext>
            </a:extLst>
          </p:cNvPr>
          <p:cNvSpPr>
            <a:spLocks noGrp="1"/>
          </p:cNvSpPr>
          <p:nvPr>
            <p:ph type="title"/>
          </p:nvPr>
        </p:nvSpPr>
        <p:spPr/>
        <p:txBody>
          <a:bodyPr>
            <a:noAutofit/>
          </a:bodyPr>
          <a:lstStyle/>
          <a:p>
            <a:r>
              <a:rPr lang="fi-FI" sz="4400" b="1" dirty="0">
                <a:solidFill>
                  <a:srgbClr val="14171A"/>
                </a:solidFill>
              </a:rPr>
              <a:t>Esityksen sisältö</a:t>
            </a:r>
          </a:p>
        </p:txBody>
      </p:sp>
      <p:sp>
        <p:nvSpPr>
          <p:cNvPr id="3" name="Sisällön paikkamerkki 2">
            <a:extLst>
              <a:ext uri="{FF2B5EF4-FFF2-40B4-BE49-F238E27FC236}">
                <a16:creationId xmlns:a16="http://schemas.microsoft.com/office/drawing/2014/main" id="{D80A23B1-3C3D-4BC1-AB6D-75DD122A7BE2}"/>
              </a:ext>
            </a:extLst>
          </p:cNvPr>
          <p:cNvSpPr>
            <a:spLocks noGrp="1"/>
          </p:cNvSpPr>
          <p:nvPr>
            <p:ph idx="1"/>
          </p:nvPr>
        </p:nvSpPr>
        <p:spPr>
          <a:xfrm>
            <a:off x="394636" y="1180215"/>
            <a:ext cx="4609850" cy="4581608"/>
          </a:xfrm>
        </p:spPr>
        <p:txBody>
          <a:bodyPr>
            <a:normAutofit/>
          </a:bodyPr>
          <a:lstStyle/>
          <a:p>
            <a:pPr>
              <a:spcBef>
                <a:spcPts val="300"/>
              </a:spcBef>
            </a:pPr>
            <a:r>
              <a:rPr lang="fi-FI" dirty="0">
                <a:solidFill>
                  <a:srgbClr val="14171A"/>
                </a:solidFill>
              </a:rPr>
              <a:t>Yleistä Puolustusvoimista</a:t>
            </a:r>
          </a:p>
          <a:p>
            <a:pPr>
              <a:spcBef>
                <a:spcPts val="300"/>
              </a:spcBef>
            </a:pPr>
            <a:r>
              <a:rPr lang="fi-FI" dirty="0">
                <a:solidFill>
                  <a:srgbClr val="14171A"/>
                </a:solidFill>
              </a:rPr>
              <a:t>Rajavartiolaitos</a:t>
            </a:r>
          </a:p>
          <a:p>
            <a:pPr>
              <a:spcBef>
                <a:spcPts val="300"/>
              </a:spcBef>
            </a:pPr>
            <a:r>
              <a:rPr lang="fi-FI" dirty="0">
                <a:solidFill>
                  <a:srgbClr val="14171A"/>
                </a:solidFill>
              </a:rPr>
              <a:t>Kutsunnat</a:t>
            </a:r>
          </a:p>
          <a:p>
            <a:pPr>
              <a:spcBef>
                <a:spcPts val="300"/>
              </a:spcBef>
            </a:pPr>
            <a:r>
              <a:rPr lang="fi-FI" dirty="0">
                <a:solidFill>
                  <a:srgbClr val="14171A"/>
                </a:solidFill>
              </a:rPr>
              <a:t>Varusmiespalvelus</a:t>
            </a:r>
          </a:p>
          <a:p>
            <a:pPr>
              <a:spcBef>
                <a:spcPts val="300"/>
              </a:spcBef>
            </a:pPr>
            <a:r>
              <a:rPr lang="fi-FI" dirty="0">
                <a:solidFill>
                  <a:srgbClr val="14171A"/>
                </a:solidFill>
              </a:rPr>
              <a:t>Reservi</a:t>
            </a:r>
          </a:p>
        </p:txBody>
      </p:sp>
      <p:pic>
        <p:nvPicPr>
          <p:cNvPr id="5" name="Kuva 4">
            <a:extLst>
              <a:ext uri="{FF2B5EF4-FFF2-40B4-BE49-F238E27FC236}">
                <a16:creationId xmlns:a16="http://schemas.microsoft.com/office/drawing/2014/main" id="{3E67C70C-11A2-4621-B2F3-DE2CB1E67E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3636" y="308142"/>
            <a:ext cx="6485021" cy="6241715"/>
          </a:xfrm>
          <a:prstGeom prst="rect">
            <a:avLst/>
          </a:prstGeom>
        </p:spPr>
      </p:pic>
      <p:pic>
        <p:nvPicPr>
          <p:cNvPr id="8" name="Kuva 7">
            <a:extLst>
              <a:ext uri="{FF2B5EF4-FFF2-40B4-BE49-F238E27FC236}">
                <a16:creationId xmlns:a16="http://schemas.microsoft.com/office/drawing/2014/main" id="{137A6F0D-D9E7-4435-ADB4-D7E9E36680DE}"/>
              </a:ext>
            </a:extLst>
          </p:cNvPr>
          <p:cNvPicPr>
            <a:picLocks noChangeAspect="1"/>
          </p:cNvPicPr>
          <p:nvPr/>
        </p:nvPicPr>
        <p:blipFill rotWithShape="1">
          <a:blip r:embed="rId4">
            <a:extLst>
              <a:ext uri="{28A0092B-C50C-407E-A947-70E740481C1C}">
                <a14:useLocalDpi xmlns:a14="http://schemas.microsoft.com/office/drawing/2010/main" val="0"/>
              </a:ext>
            </a:extLst>
          </a:blip>
          <a:srcRect l="23553" t="6419" r="12949"/>
          <a:stretch/>
        </p:blipFill>
        <p:spPr>
          <a:xfrm>
            <a:off x="5403636" y="214489"/>
            <a:ext cx="6532032" cy="6417733"/>
          </a:xfrm>
          <a:prstGeom prst="rect">
            <a:avLst/>
          </a:prstGeom>
        </p:spPr>
      </p:pic>
      <p:pic>
        <p:nvPicPr>
          <p:cNvPr id="10" name="Kuva 9">
            <a:extLst>
              <a:ext uri="{FF2B5EF4-FFF2-40B4-BE49-F238E27FC236}">
                <a16:creationId xmlns:a16="http://schemas.microsoft.com/office/drawing/2014/main" id="{90CAD021-8AC5-439F-8509-A322E5D5E65A}"/>
              </a:ext>
            </a:extLst>
          </p:cNvPr>
          <p:cNvPicPr>
            <a:picLocks noChangeAspect="1"/>
          </p:cNvPicPr>
          <p:nvPr/>
        </p:nvPicPr>
        <p:blipFill rotWithShape="1">
          <a:blip r:embed="rId5">
            <a:extLst>
              <a:ext uri="{28A0092B-C50C-407E-A947-70E740481C1C}">
                <a14:useLocalDpi xmlns:a14="http://schemas.microsoft.com/office/drawing/2010/main" val="0"/>
              </a:ext>
            </a:extLst>
          </a:blip>
          <a:srcRect l="13235" t="-77" r="18795" b="176"/>
          <a:stretch/>
        </p:blipFill>
        <p:spPr>
          <a:xfrm>
            <a:off x="5403635" y="225778"/>
            <a:ext cx="6532032" cy="6406444"/>
          </a:xfrm>
          <a:prstGeom prst="rect">
            <a:avLst/>
          </a:prstGeom>
        </p:spPr>
      </p:pic>
      <p:pic>
        <p:nvPicPr>
          <p:cNvPr id="12" name="Kuva 11">
            <a:extLst>
              <a:ext uri="{FF2B5EF4-FFF2-40B4-BE49-F238E27FC236}">
                <a16:creationId xmlns:a16="http://schemas.microsoft.com/office/drawing/2014/main" id="{9E39830C-CA69-40C4-ACD9-EC85FE2D89DE}"/>
              </a:ext>
            </a:extLst>
          </p:cNvPr>
          <p:cNvPicPr>
            <a:picLocks noChangeAspect="1"/>
          </p:cNvPicPr>
          <p:nvPr/>
        </p:nvPicPr>
        <p:blipFill rotWithShape="1">
          <a:blip r:embed="rId6">
            <a:extLst>
              <a:ext uri="{28A0092B-C50C-407E-A947-70E740481C1C}">
                <a14:useLocalDpi xmlns:a14="http://schemas.microsoft.com/office/drawing/2010/main" val="0"/>
              </a:ext>
            </a:extLst>
          </a:blip>
          <a:srcRect t="35451"/>
          <a:stretch/>
        </p:blipFill>
        <p:spPr>
          <a:xfrm>
            <a:off x="5403634" y="237067"/>
            <a:ext cx="6616634" cy="6406443"/>
          </a:xfrm>
          <a:prstGeom prst="rect">
            <a:avLst/>
          </a:prstGeom>
        </p:spPr>
      </p:pic>
    </p:spTree>
    <p:extLst>
      <p:ext uri="{BB962C8B-B14F-4D97-AF65-F5344CB8AC3E}">
        <p14:creationId xmlns:p14="http://schemas.microsoft.com/office/powerpoint/2010/main" val="461191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4CF1F53-DE9B-4672-B511-0302CAED37C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0011" t="6000" r="5736" b="711"/>
          <a:stretch/>
        </p:blipFill>
        <p:spPr>
          <a:xfrm>
            <a:off x="9905199" y="1540003"/>
            <a:ext cx="1750451" cy="1694321"/>
          </a:xfrm>
          <a:prstGeom prst="rect">
            <a:avLst/>
          </a:prstGeom>
        </p:spPr>
      </p:pic>
      <p:grpSp>
        <p:nvGrpSpPr>
          <p:cNvPr id="7" name="Ryhmä 6">
            <a:extLst>
              <a:ext uri="{FF2B5EF4-FFF2-40B4-BE49-F238E27FC236}">
                <a16:creationId xmlns:a16="http://schemas.microsoft.com/office/drawing/2014/main" id="{A2F5C753-E4AC-4ED4-A220-CB42D53E6FC0}"/>
              </a:ext>
            </a:extLst>
          </p:cNvPr>
          <p:cNvGrpSpPr/>
          <p:nvPr/>
        </p:nvGrpSpPr>
        <p:grpSpPr>
          <a:xfrm>
            <a:off x="1489597" y="3969695"/>
            <a:ext cx="9188830" cy="1693371"/>
            <a:chOff x="1599907" y="3595650"/>
            <a:chExt cx="9188830" cy="1693371"/>
          </a:xfrm>
        </p:grpSpPr>
        <p:pic>
          <p:nvPicPr>
            <p:cNvPr id="26" name="Kuva 25">
              <a:extLst>
                <a:ext uri="{FF2B5EF4-FFF2-40B4-BE49-F238E27FC236}">
                  <a16:creationId xmlns:a16="http://schemas.microsoft.com/office/drawing/2014/main" id="{24D78CFC-708B-469A-9400-305BE6EDDE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9907" y="3607858"/>
              <a:ext cx="1690520" cy="1681163"/>
            </a:xfrm>
            <a:prstGeom prst="rect">
              <a:avLst/>
            </a:prstGeom>
          </p:spPr>
        </p:pic>
        <p:pic>
          <p:nvPicPr>
            <p:cNvPr id="27" name="Kuva 26">
              <a:extLst>
                <a:ext uri="{FF2B5EF4-FFF2-40B4-BE49-F238E27FC236}">
                  <a16:creationId xmlns:a16="http://schemas.microsoft.com/office/drawing/2014/main" id="{0ABB81B3-5CFB-4C8B-BBB8-529F099D84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63443" y="3595650"/>
              <a:ext cx="1716182" cy="1693371"/>
            </a:xfrm>
            <a:prstGeom prst="rect">
              <a:avLst/>
            </a:prstGeom>
          </p:spPr>
        </p:pic>
        <p:pic>
          <p:nvPicPr>
            <p:cNvPr id="28" name="Kuva 27">
              <a:extLst>
                <a:ext uri="{FF2B5EF4-FFF2-40B4-BE49-F238E27FC236}">
                  <a16:creationId xmlns:a16="http://schemas.microsoft.com/office/drawing/2014/main" id="{54F95D11-2BAE-4EBC-8BAF-E73E862AEB7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71450" y="3595650"/>
              <a:ext cx="1716183" cy="1693371"/>
            </a:xfrm>
            <a:prstGeom prst="rect">
              <a:avLst/>
            </a:prstGeom>
          </p:spPr>
        </p:pic>
        <p:pic>
          <p:nvPicPr>
            <p:cNvPr id="29" name="Kuva 28">
              <a:extLst>
                <a:ext uri="{FF2B5EF4-FFF2-40B4-BE49-F238E27FC236}">
                  <a16:creationId xmlns:a16="http://schemas.microsoft.com/office/drawing/2014/main" id="{E0DAA6E9-517B-4406-A385-ED00DC70B53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267568" y="3595650"/>
              <a:ext cx="1681321" cy="1681163"/>
            </a:xfrm>
            <a:prstGeom prst="rect">
              <a:avLst/>
            </a:prstGeom>
          </p:spPr>
        </p:pic>
        <p:pic>
          <p:nvPicPr>
            <p:cNvPr id="3" name="Kuva 2">
              <a:extLst>
                <a:ext uri="{FF2B5EF4-FFF2-40B4-BE49-F238E27FC236}">
                  <a16:creationId xmlns:a16="http://schemas.microsoft.com/office/drawing/2014/main" id="{C72664EA-622E-4D34-8457-602DB80CC08E}"/>
                </a:ext>
              </a:extLst>
            </p:cNvPr>
            <p:cNvPicPr>
              <a:picLocks noChangeAspect="1"/>
            </p:cNvPicPr>
            <p:nvPr/>
          </p:nvPicPr>
          <p:blipFill rotWithShape="1">
            <a:blip r:embed="rId8">
              <a:extLst>
                <a:ext uri="{28A0092B-C50C-407E-A947-70E740481C1C}">
                  <a14:useLocalDpi xmlns:a14="http://schemas.microsoft.com/office/drawing/2010/main" val="0"/>
                </a:ext>
              </a:extLst>
            </a:blip>
            <a:srcRect l="25742" t="500" r="15738" b="1153"/>
            <a:stretch/>
          </p:blipFill>
          <p:spPr>
            <a:xfrm>
              <a:off x="9117214" y="3595650"/>
              <a:ext cx="1671523" cy="1661151"/>
            </a:xfrm>
            <a:prstGeom prst="rect">
              <a:avLst/>
            </a:prstGeom>
          </p:spPr>
        </p:pic>
      </p:grpSp>
      <p:grpSp>
        <p:nvGrpSpPr>
          <p:cNvPr id="6" name="Ryhmä 5">
            <a:extLst>
              <a:ext uri="{FF2B5EF4-FFF2-40B4-BE49-F238E27FC236}">
                <a16:creationId xmlns:a16="http://schemas.microsoft.com/office/drawing/2014/main" id="{FA792A70-1532-47F7-852F-AE11419C5D42}"/>
              </a:ext>
            </a:extLst>
          </p:cNvPr>
          <p:cNvGrpSpPr/>
          <p:nvPr/>
        </p:nvGrpSpPr>
        <p:grpSpPr>
          <a:xfrm>
            <a:off x="566688" y="1540003"/>
            <a:ext cx="9201698" cy="1681163"/>
            <a:chOff x="696251" y="1540003"/>
            <a:chExt cx="9201698" cy="1681163"/>
          </a:xfrm>
        </p:grpSpPr>
        <p:pic>
          <p:nvPicPr>
            <p:cNvPr id="20" name="Kuva 19">
              <a:extLst>
                <a:ext uri="{FF2B5EF4-FFF2-40B4-BE49-F238E27FC236}">
                  <a16:creationId xmlns:a16="http://schemas.microsoft.com/office/drawing/2014/main" id="{7DC67C6B-092A-4A01-AFE3-5A19A2EDA875}"/>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96251" y="1540003"/>
              <a:ext cx="1681163" cy="1681163"/>
            </a:xfrm>
            <a:prstGeom prst="rect">
              <a:avLst/>
            </a:prstGeom>
          </p:spPr>
        </p:pic>
        <p:pic>
          <p:nvPicPr>
            <p:cNvPr id="21" name="Kuva 20">
              <a:extLst>
                <a:ext uri="{FF2B5EF4-FFF2-40B4-BE49-F238E27FC236}">
                  <a16:creationId xmlns:a16="http://schemas.microsoft.com/office/drawing/2014/main" id="{C6AA6FD7-E7CB-4506-9945-4911C6856A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324842" y="1540004"/>
              <a:ext cx="1716182" cy="1671808"/>
            </a:xfrm>
            <a:prstGeom prst="rect">
              <a:avLst/>
            </a:prstGeom>
          </p:spPr>
        </p:pic>
        <p:pic>
          <p:nvPicPr>
            <p:cNvPr id="22" name="Kuva 21">
              <a:extLst>
                <a:ext uri="{FF2B5EF4-FFF2-40B4-BE49-F238E27FC236}">
                  <a16:creationId xmlns:a16="http://schemas.microsoft.com/office/drawing/2014/main" id="{3F31F4B9-948D-4C31-A21E-5512FC50BCD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98496" y="1540003"/>
              <a:ext cx="1737124" cy="1681163"/>
            </a:xfrm>
            <a:prstGeom prst="rect">
              <a:avLst/>
            </a:prstGeom>
          </p:spPr>
        </p:pic>
        <p:pic>
          <p:nvPicPr>
            <p:cNvPr id="23" name="Kuva 22">
              <a:extLst>
                <a:ext uri="{FF2B5EF4-FFF2-40B4-BE49-F238E27FC236}">
                  <a16:creationId xmlns:a16="http://schemas.microsoft.com/office/drawing/2014/main" id="{80E2CF1E-9C89-4337-A202-E22DD31DF5EC}"/>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412661" y="1540003"/>
              <a:ext cx="1716182" cy="1681163"/>
            </a:xfrm>
            <a:prstGeom prst="rect">
              <a:avLst/>
            </a:prstGeom>
          </p:spPr>
        </p:pic>
        <p:pic>
          <p:nvPicPr>
            <p:cNvPr id="24" name="Kuva 23">
              <a:extLst>
                <a:ext uri="{FF2B5EF4-FFF2-40B4-BE49-F238E27FC236}">
                  <a16:creationId xmlns:a16="http://schemas.microsoft.com/office/drawing/2014/main" id="{99E8C340-7510-427F-8349-F5DCF484FD47}"/>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216786" y="1548849"/>
              <a:ext cx="1681163" cy="1661150"/>
            </a:xfrm>
            <a:prstGeom prst="rect">
              <a:avLst/>
            </a:prstGeom>
          </p:spPr>
        </p:pic>
      </p:grpSp>
      <p:sp>
        <p:nvSpPr>
          <p:cNvPr id="30" name="Suorakulmio 29">
            <a:extLst>
              <a:ext uri="{FF2B5EF4-FFF2-40B4-BE49-F238E27FC236}">
                <a16:creationId xmlns:a16="http://schemas.microsoft.com/office/drawing/2014/main" id="{A93382AF-A4B4-4E5F-83D1-C43C9F90DC78}"/>
              </a:ext>
            </a:extLst>
          </p:cNvPr>
          <p:cNvSpPr/>
          <p:nvPr/>
        </p:nvSpPr>
        <p:spPr>
          <a:xfrm>
            <a:off x="571008" y="2447485"/>
            <a:ext cx="1669043" cy="762514"/>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Suorakulmio 31">
            <a:extLst>
              <a:ext uri="{FF2B5EF4-FFF2-40B4-BE49-F238E27FC236}">
                <a16:creationId xmlns:a16="http://schemas.microsoft.com/office/drawing/2014/main" id="{883AB349-80A7-4704-AAF0-B66ED94CB750}"/>
              </a:ext>
            </a:extLst>
          </p:cNvPr>
          <p:cNvSpPr/>
          <p:nvPr/>
        </p:nvSpPr>
        <p:spPr>
          <a:xfrm>
            <a:off x="2436774" y="2225381"/>
            <a:ext cx="1690520" cy="985191"/>
          </a:xfrm>
          <a:prstGeom prst="rect">
            <a:avLst/>
          </a:prstGeom>
          <a:gradFill>
            <a:gsLst>
              <a:gs pos="3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4" name="Suorakulmio 33">
            <a:extLst>
              <a:ext uri="{FF2B5EF4-FFF2-40B4-BE49-F238E27FC236}">
                <a16:creationId xmlns:a16="http://schemas.microsoft.com/office/drawing/2014/main" id="{B317B872-3C97-40FB-AAC0-FE7BB699C76F}"/>
              </a:ext>
            </a:extLst>
          </p:cNvPr>
          <p:cNvSpPr/>
          <p:nvPr/>
        </p:nvSpPr>
        <p:spPr>
          <a:xfrm>
            <a:off x="4285412" y="2225381"/>
            <a:ext cx="1710829" cy="995785"/>
          </a:xfrm>
          <a:prstGeom prst="rect">
            <a:avLst/>
          </a:prstGeom>
          <a:gradFill>
            <a:gsLst>
              <a:gs pos="31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bg1"/>
              </a:solidFill>
            </a:endParaRPr>
          </a:p>
        </p:txBody>
      </p:sp>
      <p:sp>
        <p:nvSpPr>
          <p:cNvPr id="35" name="Suorakulmio 34">
            <a:extLst>
              <a:ext uri="{FF2B5EF4-FFF2-40B4-BE49-F238E27FC236}">
                <a16:creationId xmlns:a16="http://schemas.microsoft.com/office/drawing/2014/main" id="{8666823D-F9BC-4603-B8FA-30EFB4191157}"/>
              </a:ext>
            </a:extLst>
          </p:cNvPr>
          <p:cNvSpPr/>
          <p:nvPr/>
        </p:nvSpPr>
        <p:spPr>
          <a:xfrm>
            <a:off x="6194585" y="2538448"/>
            <a:ext cx="1717569" cy="662214"/>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7" name="Suorakulmio 36">
            <a:extLst>
              <a:ext uri="{FF2B5EF4-FFF2-40B4-BE49-F238E27FC236}">
                <a16:creationId xmlns:a16="http://schemas.microsoft.com/office/drawing/2014/main" id="{FB0BF3F5-2BF0-4ED1-A261-E8DD86821A0E}"/>
              </a:ext>
            </a:extLst>
          </p:cNvPr>
          <p:cNvSpPr/>
          <p:nvPr/>
        </p:nvSpPr>
        <p:spPr>
          <a:xfrm>
            <a:off x="8082328" y="2288058"/>
            <a:ext cx="1679869" cy="912923"/>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Suorakulmio 39">
            <a:extLst>
              <a:ext uri="{FF2B5EF4-FFF2-40B4-BE49-F238E27FC236}">
                <a16:creationId xmlns:a16="http://schemas.microsoft.com/office/drawing/2014/main" id="{251D7741-56EB-4F88-B9E7-BB5DD64D595B}"/>
              </a:ext>
            </a:extLst>
          </p:cNvPr>
          <p:cNvSpPr/>
          <p:nvPr/>
        </p:nvSpPr>
        <p:spPr>
          <a:xfrm>
            <a:off x="9952974" y="2704044"/>
            <a:ext cx="1680580" cy="521996"/>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Suorakulmio 41">
            <a:extLst>
              <a:ext uri="{FF2B5EF4-FFF2-40B4-BE49-F238E27FC236}">
                <a16:creationId xmlns:a16="http://schemas.microsoft.com/office/drawing/2014/main" id="{3B0AB2F8-B8AD-439A-842B-D44EF5A13B43}"/>
              </a:ext>
            </a:extLst>
          </p:cNvPr>
          <p:cNvSpPr/>
          <p:nvPr/>
        </p:nvSpPr>
        <p:spPr>
          <a:xfrm>
            <a:off x="1501585" y="4957513"/>
            <a:ext cx="1693942" cy="695468"/>
          </a:xfrm>
          <a:prstGeom prst="rect">
            <a:avLst/>
          </a:prstGeom>
          <a:gradFill>
            <a:gsLst>
              <a:gs pos="38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00" dirty="0"/>
          </a:p>
        </p:txBody>
      </p:sp>
      <p:sp>
        <p:nvSpPr>
          <p:cNvPr id="44" name="Suorakulmio 43">
            <a:extLst>
              <a:ext uri="{FF2B5EF4-FFF2-40B4-BE49-F238E27FC236}">
                <a16:creationId xmlns:a16="http://schemas.microsoft.com/office/drawing/2014/main" id="{517D14B3-232F-4656-8E70-33AC03F57A1D}"/>
              </a:ext>
            </a:extLst>
          </p:cNvPr>
          <p:cNvSpPr/>
          <p:nvPr/>
        </p:nvSpPr>
        <p:spPr>
          <a:xfrm>
            <a:off x="3365121" y="5077713"/>
            <a:ext cx="1710829" cy="564168"/>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Suorakulmio 45">
            <a:extLst>
              <a:ext uri="{FF2B5EF4-FFF2-40B4-BE49-F238E27FC236}">
                <a16:creationId xmlns:a16="http://schemas.microsoft.com/office/drawing/2014/main" id="{3A191DD6-923C-448A-A0CD-955BCCF9A4E4}"/>
              </a:ext>
            </a:extLst>
          </p:cNvPr>
          <p:cNvSpPr/>
          <p:nvPr/>
        </p:nvSpPr>
        <p:spPr>
          <a:xfrm>
            <a:off x="5275805" y="5070654"/>
            <a:ext cx="1710828" cy="585295"/>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8" name="Suorakulmio 47">
            <a:extLst>
              <a:ext uri="{FF2B5EF4-FFF2-40B4-BE49-F238E27FC236}">
                <a16:creationId xmlns:a16="http://schemas.microsoft.com/office/drawing/2014/main" id="{E83ECF15-B43F-41B0-985B-940D76EB587C}"/>
              </a:ext>
            </a:extLst>
          </p:cNvPr>
          <p:cNvSpPr/>
          <p:nvPr/>
        </p:nvSpPr>
        <p:spPr>
          <a:xfrm>
            <a:off x="7181136" y="4769868"/>
            <a:ext cx="1678231" cy="875787"/>
          </a:xfrm>
          <a:prstGeom prst="rect">
            <a:avLst/>
          </a:prstGeom>
          <a:gradFill>
            <a:gsLst>
              <a:gs pos="3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Otsikko 4">
            <a:extLst>
              <a:ext uri="{FF2B5EF4-FFF2-40B4-BE49-F238E27FC236}">
                <a16:creationId xmlns:a16="http://schemas.microsoft.com/office/drawing/2014/main" id="{A7BF0EA6-D322-4B7A-9ED9-039A66162EE1}"/>
              </a:ext>
            </a:extLst>
          </p:cNvPr>
          <p:cNvSpPr>
            <a:spLocks noGrp="1"/>
          </p:cNvSpPr>
          <p:nvPr>
            <p:ph type="title"/>
          </p:nvPr>
        </p:nvSpPr>
        <p:spPr>
          <a:xfrm>
            <a:off x="394636" y="409575"/>
            <a:ext cx="11214796" cy="686603"/>
          </a:xfrm>
        </p:spPr>
        <p:txBody>
          <a:bodyPr/>
          <a:lstStyle/>
          <a:p>
            <a:r>
              <a:rPr lang="fi-FI" b="1" dirty="0">
                <a:solidFill>
                  <a:schemeClr val="tx1"/>
                </a:solidFill>
              </a:rPr>
              <a:t>Erikoisjoukkoihin haetaan </a:t>
            </a:r>
            <a:r>
              <a:rPr lang="fi-FI" b="1" u="sng" dirty="0">
                <a:solidFill>
                  <a:schemeClr val="tx1"/>
                </a:solidFill>
              </a:rPr>
              <a:t>ennen</a:t>
            </a:r>
            <a:r>
              <a:rPr lang="fi-FI" b="1" dirty="0">
                <a:solidFill>
                  <a:schemeClr val="tx1"/>
                </a:solidFill>
              </a:rPr>
              <a:t> palvelusta</a:t>
            </a:r>
            <a:endParaRPr lang="fi-FI" sz="3200" dirty="0">
              <a:solidFill>
                <a:schemeClr val="tx1"/>
              </a:solidFill>
            </a:endParaRPr>
          </a:p>
        </p:txBody>
      </p:sp>
      <p:sp>
        <p:nvSpPr>
          <p:cNvPr id="54" name="Viisikulmio 15">
            <a:extLst>
              <a:ext uri="{FF2B5EF4-FFF2-40B4-BE49-F238E27FC236}">
                <a16:creationId xmlns:a16="http://schemas.microsoft.com/office/drawing/2014/main" id="{CAE0AA8C-3570-4D8B-9ACE-6DEB307DD553}"/>
              </a:ext>
            </a:extLst>
          </p:cNvPr>
          <p:cNvSpPr/>
          <p:nvPr/>
        </p:nvSpPr>
        <p:spPr>
          <a:xfrm flipH="1">
            <a:off x="9220200" y="277487"/>
            <a:ext cx="2971798" cy="884734"/>
          </a:xfrm>
          <a:prstGeom prst="homePlate">
            <a:avLst>
              <a:gd name="adj" fmla="val 39831"/>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fi-FI" sz="2000" i="1" dirty="0">
                <a:solidFill>
                  <a:schemeClr val="bg1"/>
                </a:solidFill>
                <a:latin typeface="Calibri" panose="020F0502020204030204" pitchFamily="34" charset="0"/>
                <a:cs typeface="Calibri" panose="020F0502020204030204" pitchFamily="34" charset="0"/>
              </a:rPr>
              <a:t>Haasta itsesi</a:t>
            </a:r>
          </a:p>
          <a:p>
            <a:pPr algn="ctr">
              <a:lnSpc>
                <a:spcPct val="90000"/>
              </a:lnSpc>
            </a:pPr>
            <a:r>
              <a:rPr lang="fi-FI" sz="2000" i="1" dirty="0">
                <a:solidFill>
                  <a:schemeClr val="bg1"/>
                </a:solidFill>
                <a:latin typeface="Calibri" panose="020F0502020204030204" pitchFamily="34" charset="0"/>
                <a:cs typeface="Calibri" panose="020F0502020204030204" pitchFamily="34" charset="0"/>
              </a:rPr>
              <a:t>erikoisjoukoissa! </a:t>
            </a:r>
            <a:endParaRPr lang="sv-SE" sz="2000" i="1" dirty="0">
              <a:solidFill>
                <a:schemeClr val="bg1"/>
              </a:solidFill>
              <a:latin typeface="Calibri" panose="020F0502020204030204" pitchFamily="34" charset="0"/>
              <a:cs typeface="Calibri" panose="020F0502020204030204" pitchFamily="34" charset="0"/>
            </a:endParaRPr>
          </a:p>
        </p:txBody>
      </p:sp>
      <p:sp>
        <p:nvSpPr>
          <p:cNvPr id="55" name="Tekstiruutu 54">
            <a:extLst>
              <a:ext uri="{FF2B5EF4-FFF2-40B4-BE49-F238E27FC236}">
                <a16:creationId xmlns:a16="http://schemas.microsoft.com/office/drawing/2014/main" id="{E6B7CD32-88FE-4C0A-A43D-B6225C7DFAA3}"/>
              </a:ext>
            </a:extLst>
          </p:cNvPr>
          <p:cNvSpPr txBox="1"/>
          <p:nvPr/>
        </p:nvSpPr>
        <p:spPr>
          <a:xfrm>
            <a:off x="394636" y="2805190"/>
            <a:ext cx="2066676" cy="369332"/>
          </a:xfrm>
          <a:prstGeom prst="rect">
            <a:avLst/>
          </a:prstGeom>
          <a:noFill/>
        </p:spPr>
        <p:txBody>
          <a:bodyPr wrap="square" rtlCol="0">
            <a:spAutoFit/>
          </a:bodyPr>
          <a:lstStyle/>
          <a:p>
            <a:pPr algn="ctr"/>
            <a:r>
              <a:rPr lang="fi-FI" dirty="0">
                <a:solidFill>
                  <a:schemeClr val="bg1"/>
                </a:solidFill>
              </a:rPr>
              <a:t>Laskuvarjojääkäri</a:t>
            </a:r>
          </a:p>
        </p:txBody>
      </p:sp>
      <p:sp>
        <p:nvSpPr>
          <p:cNvPr id="57" name="Tekstiruutu 56">
            <a:extLst>
              <a:ext uri="{FF2B5EF4-FFF2-40B4-BE49-F238E27FC236}">
                <a16:creationId xmlns:a16="http://schemas.microsoft.com/office/drawing/2014/main" id="{8F2B066D-BEEE-4EDC-8547-F8037ED474E8}"/>
              </a:ext>
            </a:extLst>
          </p:cNvPr>
          <p:cNvSpPr txBox="1"/>
          <p:nvPr/>
        </p:nvSpPr>
        <p:spPr>
          <a:xfrm>
            <a:off x="2288142" y="2754678"/>
            <a:ext cx="1944954" cy="441339"/>
          </a:xfrm>
          <a:prstGeom prst="rect">
            <a:avLst/>
          </a:prstGeom>
          <a:noFill/>
        </p:spPr>
        <p:txBody>
          <a:bodyPr wrap="square" rtlCol="0">
            <a:spAutoFit/>
          </a:bodyPr>
          <a:lstStyle/>
          <a:p>
            <a:pPr algn="ctr">
              <a:lnSpc>
                <a:spcPct val="80000"/>
              </a:lnSpc>
            </a:pPr>
            <a:r>
              <a:rPr lang="fi-FI" sz="1400" dirty="0">
                <a:solidFill>
                  <a:schemeClr val="bg1"/>
                </a:solidFill>
              </a:rPr>
              <a:t>Suomen kansainvälinen valmiusjoukko</a:t>
            </a:r>
          </a:p>
        </p:txBody>
      </p:sp>
      <p:sp>
        <p:nvSpPr>
          <p:cNvPr id="58" name="Tekstiruutu 57">
            <a:extLst>
              <a:ext uri="{FF2B5EF4-FFF2-40B4-BE49-F238E27FC236}">
                <a16:creationId xmlns:a16="http://schemas.microsoft.com/office/drawing/2014/main" id="{4D25C492-FFC6-470C-9AA7-AF46689F8064}"/>
              </a:ext>
            </a:extLst>
          </p:cNvPr>
          <p:cNvSpPr txBox="1"/>
          <p:nvPr/>
        </p:nvSpPr>
        <p:spPr>
          <a:xfrm>
            <a:off x="4103529" y="2753974"/>
            <a:ext cx="2091750" cy="441339"/>
          </a:xfrm>
          <a:prstGeom prst="rect">
            <a:avLst/>
          </a:prstGeom>
          <a:noFill/>
        </p:spPr>
        <p:txBody>
          <a:bodyPr wrap="square" rtlCol="0">
            <a:spAutoFit/>
          </a:bodyPr>
          <a:lstStyle/>
          <a:p>
            <a:pPr algn="ctr">
              <a:lnSpc>
                <a:spcPct val="80000"/>
              </a:lnSpc>
            </a:pPr>
            <a:r>
              <a:rPr lang="fi-FI" sz="1400" dirty="0">
                <a:solidFill>
                  <a:schemeClr val="bg1"/>
                </a:solidFill>
              </a:rPr>
              <a:t>Elektronisen sodankäynnin koulutus</a:t>
            </a:r>
          </a:p>
        </p:txBody>
      </p:sp>
      <p:sp>
        <p:nvSpPr>
          <p:cNvPr id="59" name="Tekstiruutu 58">
            <a:extLst>
              <a:ext uri="{FF2B5EF4-FFF2-40B4-BE49-F238E27FC236}">
                <a16:creationId xmlns:a16="http://schemas.microsoft.com/office/drawing/2014/main" id="{3724C76C-3041-40B6-890A-130B4970EC49}"/>
              </a:ext>
            </a:extLst>
          </p:cNvPr>
          <p:cNvSpPr txBox="1"/>
          <p:nvPr/>
        </p:nvSpPr>
        <p:spPr>
          <a:xfrm>
            <a:off x="6012786" y="2853281"/>
            <a:ext cx="2109737" cy="338554"/>
          </a:xfrm>
          <a:prstGeom prst="rect">
            <a:avLst/>
          </a:prstGeom>
          <a:noFill/>
        </p:spPr>
        <p:txBody>
          <a:bodyPr wrap="square" rtlCol="0">
            <a:spAutoFit/>
          </a:bodyPr>
          <a:lstStyle/>
          <a:p>
            <a:pPr algn="ctr"/>
            <a:r>
              <a:rPr lang="fi-FI" sz="1600" dirty="0">
                <a:solidFill>
                  <a:schemeClr val="bg1"/>
                </a:solidFill>
              </a:rPr>
              <a:t>Erikoisrajajääkäri</a:t>
            </a:r>
          </a:p>
        </p:txBody>
      </p:sp>
      <p:sp>
        <p:nvSpPr>
          <p:cNvPr id="60" name="Tekstiruutu 59">
            <a:extLst>
              <a:ext uri="{FF2B5EF4-FFF2-40B4-BE49-F238E27FC236}">
                <a16:creationId xmlns:a16="http://schemas.microsoft.com/office/drawing/2014/main" id="{5379747B-8AA6-44D7-AE78-1106C61FBF8D}"/>
              </a:ext>
            </a:extLst>
          </p:cNvPr>
          <p:cNvSpPr txBox="1"/>
          <p:nvPr/>
        </p:nvSpPr>
        <p:spPr>
          <a:xfrm>
            <a:off x="7883906" y="2844579"/>
            <a:ext cx="2067259" cy="353943"/>
          </a:xfrm>
          <a:prstGeom prst="rect">
            <a:avLst/>
          </a:prstGeom>
          <a:noFill/>
        </p:spPr>
        <p:txBody>
          <a:bodyPr wrap="square" rtlCol="0">
            <a:spAutoFit/>
          </a:bodyPr>
          <a:lstStyle/>
          <a:p>
            <a:pPr algn="ctr"/>
            <a:r>
              <a:rPr lang="fi-FI" sz="1700" dirty="0">
                <a:solidFill>
                  <a:schemeClr val="bg1"/>
                </a:solidFill>
              </a:rPr>
              <a:t>Varusmiessoittaja</a:t>
            </a:r>
          </a:p>
        </p:txBody>
      </p:sp>
      <p:sp>
        <p:nvSpPr>
          <p:cNvPr id="61" name="Tekstiruutu 60">
            <a:extLst>
              <a:ext uri="{FF2B5EF4-FFF2-40B4-BE49-F238E27FC236}">
                <a16:creationId xmlns:a16="http://schemas.microsoft.com/office/drawing/2014/main" id="{FA0FBE7B-3284-4B78-99D3-43C6624E3625}"/>
              </a:ext>
            </a:extLst>
          </p:cNvPr>
          <p:cNvSpPr txBox="1"/>
          <p:nvPr/>
        </p:nvSpPr>
        <p:spPr>
          <a:xfrm>
            <a:off x="9747086" y="2849633"/>
            <a:ext cx="2066676" cy="369332"/>
          </a:xfrm>
          <a:prstGeom prst="rect">
            <a:avLst/>
          </a:prstGeom>
          <a:noFill/>
        </p:spPr>
        <p:txBody>
          <a:bodyPr wrap="square" rtlCol="0">
            <a:spAutoFit/>
          </a:bodyPr>
          <a:lstStyle/>
          <a:p>
            <a:pPr algn="ctr"/>
            <a:r>
              <a:rPr lang="fi-FI" dirty="0">
                <a:solidFill>
                  <a:schemeClr val="bg1"/>
                </a:solidFill>
              </a:rPr>
              <a:t>Urheilukoulu</a:t>
            </a:r>
          </a:p>
        </p:txBody>
      </p:sp>
      <p:sp>
        <p:nvSpPr>
          <p:cNvPr id="62" name="Tekstiruutu 61">
            <a:extLst>
              <a:ext uri="{FF2B5EF4-FFF2-40B4-BE49-F238E27FC236}">
                <a16:creationId xmlns:a16="http://schemas.microsoft.com/office/drawing/2014/main" id="{D203E384-D4E6-494A-8EEA-7A478E428308}"/>
              </a:ext>
            </a:extLst>
          </p:cNvPr>
          <p:cNvSpPr txBox="1"/>
          <p:nvPr/>
        </p:nvSpPr>
        <p:spPr>
          <a:xfrm>
            <a:off x="1335595" y="5135293"/>
            <a:ext cx="2066676" cy="541046"/>
          </a:xfrm>
          <a:prstGeom prst="rect">
            <a:avLst/>
          </a:prstGeom>
          <a:noFill/>
        </p:spPr>
        <p:txBody>
          <a:bodyPr wrap="square" rtlCol="0">
            <a:spAutoFit/>
          </a:bodyPr>
          <a:lstStyle/>
          <a:p>
            <a:pPr algn="ctr">
              <a:lnSpc>
                <a:spcPct val="80000"/>
              </a:lnSpc>
            </a:pPr>
            <a:r>
              <a:rPr lang="fi-FI" dirty="0">
                <a:solidFill>
                  <a:schemeClr val="bg1"/>
                </a:solidFill>
              </a:rPr>
              <a:t>Helikopteri-apumekaanikko</a:t>
            </a:r>
          </a:p>
        </p:txBody>
      </p:sp>
      <p:sp>
        <p:nvSpPr>
          <p:cNvPr id="63" name="Tekstiruutu 62">
            <a:extLst>
              <a:ext uri="{FF2B5EF4-FFF2-40B4-BE49-F238E27FC236}">
                <a16:creationId xmlns:a16="http://schemas.microsoft.com/office/drawing/2014/main" id="{C97AF785-41ED-4DF1-8DA4-F6142E6E57D5}"/>
              </a:ext>
            </a:extLst>
          </p:cNvPr>
          <p:cNvSpPr txBox="1"/>
          <p:nvPr/>
        </p:nvSpPr>
        <p:spPr>
          <a:xfrm>
            <a:off x="3092845" y="5288444"/>
            <a:ext cx="2110320" cy="369332"/>
          </a:xfrm>
          <a:prstGeom prst="rect">
            <a:avLst/>
          </a:prstGeom>
          <a:noFill/>
        </p:spPr>
        <p:txBody>
          <a:bodyPr wrap="square" rtlCol="0">
            <a:spAutoFit/>
          </a:bodyPr>
          <a:lstStyle/>
          <a:p>
            <a:pPr algn="ctr"/>
            <a:r>
              <a:rPr lang="fi-FI" dirty="0">
                <a:solidFill>
                  <a:schemeClr val="bg1"/>
                </a:solidFill>
              </a:rPr>
              <a:t>Sukeltaja</a:t>
            </a:r>
          </a:p>
        </p:txBody>
      </p:sp>
      <p:sp>
        <p:nvSpPr>
          <p:cNvPr id="64" name="Tekstiruutu 63">
            <a:extLst>
              <a:ext uri="{FF2B5EF4-FFF2-40B4-BE49-F238E27FC236}">
                <a16:creationId xmlns:a16="http://schemas.microsoft.com/office/drawing/2014/main" id="{04F87374-0759-4E60-886E-F2C01DEB62E6}"/>
              </a:ext>
            </a:extLst>
          </p:cNvPr>
          <p:cNvSpPr txBox="1"/>
          <p:nvPr/>
        </p:nvSpPr>
        <p:spPr>
          <a:xfrm>
            <a:off x="5066876" y="5295774"/>
            <a:ext cx="2066676" cy="369332"/>
          </a:xfrm>
          <a:prstGeom prst="rect">
            <a:avLst/>
          </a:prstGeom>
          <a:noFill/>
        </p:spPr>
        <p:txBody>
          <a:bodyPr wrap="square" rtlCol="0">
            <a:spAutoFit/>
          </a:bodyPr>
          <a:lstStyle/>
          <a:p>
            <a:pPr algn="ctr"/>
            <a:r>
              <a:rPr lang="fi-FI" dirty="0">
                <a:solidFill>
                  <a:schemeClr val="bg1"/>
                </a:solidFill>
              </a:rPr>
              <a:t>Lento-RUK</a:t>
            </a:r>
          </a:p>
        </p:txBody>
      </p:sp>
      <p:sp>
        <p:nvSpPr>
          <p:cNvPr id="66" name="Tekstiruutu 65">
            <a:extLst>
              <a:ext uri="{FF2B5EF4-FFF2-40B4-BE49-F238E27FC236}">
                <a16:creationId xmlns:a16="http://schemas.microsoft.com/office/drawing/2014/main" id="{CAAECA1D-B215-481F-987B-C78B80237DAA}"/>
              </a:ext>
            </a:extLst>
          </p:cNvPr>
          <p:cNvSpPr txBox="1"/>
          <p:nvPr/>
        </p:nvSpPr>
        <p:spPr>
          <a:xfrm>
            <a:off x="8800995" y="5251755"/>
            <a:ext cx="2110320" cy="369332"/>
          </a:xfrm>
          <a:prstGeom prst="rect">
            <a:avLst/>
          </a:prstGeom>
          <a:noFill/>
        </p:spPr>
        <p:txBody>
          <a:bodyPr wrap="square" rtlCol="0">
            <a:spAutoFit/>
          </a:bodyPr>
          <a:lstStyle/>
          <a:p>
            <a:pPr algn="ctr"/>
            <a:r>
              <a:rPr lang="fi-FI" dirty="0">
                <a:solidFill>
                  <a:schemeClr val="bg1"/>
                </a:solidFill>
              </a:rPr>
              <a:t>Kybervarusmies</a:t>
            </a:r>
          </a:p>
        </p:txBody>
      </p:sp>
      <p:sp>
        <p:nvSpPr>
          <p:cNvPr id="39" name="Tekstiruutu 38">
            <a:extLst>
              <a:ext uri="{FF2B5EF4-FFF2-40B4-BE49-F238E27FC236}">
                <a16:creationId xmlns:a16="http://schemas.microsoft.com/office/drawing/2014/main" id="{27A236EA-82CF-46D9-9858-3471597F8A0F}"/>
              </a:ext>
            </a:extLst>
          </p:cNvPr>
          <p:cNvSpPr txBox="1"/>
          <p:nvPr/>
        </p:nvSpPr>
        <p:spPr>
          <a:xfrm>
            <a:off x="2427347" y="3249322"/>
            <a:ext cx="1666543" cy="523220"/>
          </a:xfrm>
          <a:prstGeom prst="rect">
            <a:avLst/>
          </a:prstGeom>
          <a:noFill/>
        </p:spPr>
        <p:txBody>
          <a:bodyPr wrap="square" rtlCol="0">
            <a:spAutoFit/>
          </a:bodyPr>
          <a:lstStyle/>
          <a:p>
            <a:r>
              <a:rPr lang="fi-FI" sz="1400" dirty="0"/>
              <a:t>Porin prikaati, Säkylä</a:t>
            </a:r>
          </a:p>
        </p:txBody>
      </p:sp>
      <p:sp>
        <p:nvSpPr>
          <p:cNvPr id="8" name="Tekstiruutu 7">
            <a:extLst>
              <a:ext uri="{FF2B5EF4-FFF2-40B4-BE49-F238E27FC236}">
                <a16:creationId xmlns:a16="http://schemas.microsoft.com/office/drawing/2014/main" id="{8C3E3686-2FB4-4076-BE28-EB3332374811}"/>
              </a:ext>
            </a:extLst>
          </p:cNvPr>
          <p:cNvSpPr txBox="1"/>
          <p:nvPr/>
        </p:nvSpPr>
        <p:spPr>
          <a:xfrm>
            <a:off x="566688" y="3249322"/>
            <a:ext cx="2421441" cy="523220"/>
          </a:xfrm>
          <a:prstGeom prst="rect">
            <a:avLst/>
          </a:prstGeom>
          <a:noFill/>
        </p:spPr>
        <p:txBody>
          <a:bodyPr wrap="square" rtlCol="0">
            <a:spAutoFit/>
          </a:bodyPr>
          <a:lstStyle/>
          <a:p>
            <a:r>
              <a:rPr lang="fi-FI" sz="1400" dirty="0"/>
              <a:t>Utin jääkärirykmentti, </a:t>
            </a:r>
          </a:p>
          <a:p>
            <a:r>
              <a:rPr lang="fi-FI" sz="1400" dirty="0"/>
              <a:t>Kouvola </a:t>
            </a:r>
          </a:p>
        </p:txBody>
      </p:sp>
      <p:sp>
        <p:nvSpPr>
          <p:cNvPr id="45" name="Tekstiruutu 44">
            <a:extLst>
              <a:ext uri="{FF2B5EF4-FFF2-40B4-BE49-F238E27FC236}">
                <a16:creationId xmlns:a16="http://schemas.microsoft.com/office/drawing/2014/main" id="{E4447ADC-FB9B-4B94-8B8E-93BC09F75901}"/>
              </a:ext>
            </a:extLst>
          </p:cNvPr>
          <p:cNvSpPr txBox="1"/>
          <p:nvPr/>
        </p:nvSpPr>
        <p:spPr>
          <a:xfrm>
            <a:off x="8095654" y="3216863"/>
            <a:ext cx="1666543" cy="523220"/>
          </a:xfrm>
          <a:prstGeom prst="rect">
            <a:avLst/>
          </a:prstGeom>
          <a:noFill/>
        </p:spPr>
        <p:txBody>
          <a:bodyPr wrap="square" rtlCol="0">
            <a:spAutoFit/>
          </a:bodyPr>
          <a:lstStyle/>
          <a:p>
            <a:r>
              <a:rPr lang="fi-FI" sz="1400"/>
              <a:t>Panssariprikaati Hattula </a:t>
            </a:r>
            <a:endParaRPr lang="fi-FI" sz="1400" dirty="0"/>
          </a:p>
        </p:txBody>
      </p:sp>
      <p:sp>
        <p:nvSpPr>
          <p:cNvPr id="47" name="Tekstiruutu 46">
            <a:extLst>
              <a:ext uri="{FF2B5EF4-FFF2-40B4-BE49-F238E27FC236}">
                <a16:creationId xmlns:a16="http://schemas.microsoft.com/office/drawing/2014/main" id="{AD98B691-586B-4273-94AF-97A4D220A549}"/>
              </a:ext>
            </a:extLst>
          </p:cNvPr>
          <p:cNvSpPr txBox="1"/>
          <p:nvPr/>
        </p:nvSpPr>
        <p:spPr>
          <a:xfrm>
            <a:off x="9899010" y="3216863"/>
            <a:ext cx="2110320" cy="738664"/>
          </a:xfrm>
          <a:prstGeom prst="rect">
            <a:avLst/>
          </a:prstGeom>
          <a:noFill/>
        </p:spPr>
        <p:txBody>
          <a:bodyPr wrap="square" rtlCol="0">
            <a:spAutoFit/>
          </a:bodyPr>
          <a:lstStyle/>
          <a:p>
            <a:r>
              <a:rPr lang="fi-FI" sz="1400"/>
              <a:t>Kaartin jääkärirykmentti Helsinki, Kainuun prikaati Kajaani</a:t>
            </a:r>
            <a:endParaRPr lang="fi-FI" sz="1400" dirty="0"/>
          </a:p>
        </p:txBody>
      </p:sp>
      <p:sp>
        <p:nvSpPr>
          <p:cNvPr id="50" name="Tekstiruutu 49">
            <a:extLst>
              <a:ext uri="{FF2B5EF4-FFF2-40B4-BE49-F238E27FC236}">
                <a16:creationId xmlns:a16="http://schemas.microsoft.com/office/drawing/2014/main" id="{755E66C6-E394-404D-8C66-2F1CDB5A2D23}"/>
              </a:ext>
            </a:extLst>
          </p:cNvPr>
          <p:cNvSpPr txBox="1"/>
          <p:nvPr/>
        </p:nvSpPr>
        <p:spPr>
          <a:xfrm>
            <a:off x="1403983" y="5714824"/>
            <a:ext cx="1833197" cy="523220"/>
          </a:xfrm>
          <a:prstGeom prst="rect">
            <a:avLst/>
          </a:prstGeom>
          <a:noFill/>
        </p:spPr>
        <p:txBody>
          <a:bodyPr wrap="square" rtlCol="0">
            <a:spAutoFit/>
          </a:bodyPr>
          <a:lstStyle/>
          <a:p>
            <a:r>
              <a:rPr lang="fi-FI" sz="1400" dirty="0"/>
              <a:t>Ilmasotakoulu, Tikkakoski</a:t>
            </a:r>
          </a:p>
        </p:txBody>
      </p:sp>
      <p:sp>
        <p:nvSpPr>
          <p:cNvPr id="51" name="Tekstiruutu 50">
            <a:extLst>
              <a:ext uri="{FF2B5EF4-FFF2-40B4-BE49-F238E27FC236}">
                <a16:creationId xmlns:a16="http://schemas.microsoft.com/office/drawing/2014/main" id="{97B77434-4440-454C-B3E4-D3FB8C260EDD}"/>
              </a:ext>
            </a:extLst>
          </p:cNvPr>
          <p:cNvSpPr txBox="1"/>
          <p:nvPr/>
        </p:nvSpPr>
        <p:spPr>
          <a:xfrm>
            <a:off x="3353133" y="5709337"/>
            <a:ext cx="1666543" cy="523220"/>
          </a:xfrm>
          <a:prstGeom prst="rect">
            <a:avLst/>
          </a:prstGeom>
          <a:noFill/>
        </p:spPr>
        <p:txBody>
          <a:bodyPr wrap="square" rtlCol="0">
            <a:spAutoFit/>
          </a:bodyPr>
          <a:lstStyle/>
          <a:p>
            <a:r>
              <a:rPr lang="fi-FI" sz="1400" dirty="0"/>
              <a:t>Rannikkoprikaati, Upinniemi</a:t>
            </a:r>
          </a:p>
        </p:txBody>
      </p:sp>
      <p:sp>
        <p:nvSpPr>
          <p:cNvPr id="52" name="Tekstiruutu 51">
            <a:extLst>
              <a:ext uri="{FF2B5EF4-FFF2-40B4-BE49-F238E27FC236}">
                <a16:creationId xmlns:a16="http://schemas.microsoft.com/office/drawing/2014/main" id="{6A009180-88B2-462D-B948-895A902BBFCF}"/>
              </a:ext>
            </a:extLst>
          </p:cNvPr>
          <p:cNvSpPr txBox="1"/>
          <p:nvPr/>
        </p:nvSpPr>
        <p:spPr>
          <a:xfrm>
            <a:off x="5240352" y="5705677"/>
            <a:ext cx="1666543" cy="523220"/>
          </a:xfrm>
          <a:prstGeom prst="rect">
            <a:avLst/>
          </a:prstGeom>
          <a:noFill/>
        </p:spPr>
        <p:txBody>
          <a:bodyPr wrap="square" rtlCol="0">
            <a:spAutoFit/>
          </a:bodyPr>
          <a:lstStyle/>
          <a:p>
            <a:r>
              <a:rPr lang="fi-FI" sz="1400" dirty="0"/>
              <a:t>Ilmasotakoulu, Tikkakoski</a:t>
            </a:r>
          </a:p>
        </p:txBody>
      </p:sp>
      <p:sp>
        <p:nvSpPr>
          <p:cNvPr id="53" name="Tekstiruutu 52">
            <a:extLst>
              <a:ext uri="{FF2B5EF4-FFF2-40B4-BE49-F238E27FC236}">
                <a16:creationId xmlns:a16="http://schemas.microsoft.com/office/drawing/2014/main" id="{3D2C4BCE-D6C0-42D2-A96C-FCB210AE2D66}"/>
              </a:ext>
            </a:extLst>
          </p:cNvPr>
          <p:cNvSpPr txBox="1"/>
          <p:nvPr/>
        </p:nvSpPr>
        <p:spPr>
          <a:xfrm>
            <a:off x="7192824" y="5721305"/>
            <a:ext cx="1666543" cy="523220"/>
          </a:xfrm>
          <a:prstGeom prst="rect">
            <a:avLst/>
          </a:prstGeom>
          <a:noFill/>
        </p:spPr>
        <p:txBody>
          <a:bodyPr wrap="square" rtlCol="0">
            <a:spAutoFit/>
          </a:bodyPr>
          <a:lstStyle/>
          <a:p>
            <a:r>
              <a:rPr lang="fi-FI" sz="1400" dirty="0"/>
              <a:t>Ilmasotakoulu, Tikkakoski</a:t>
            </a:r>
          </a:p>
        </p:txBody>
      </p:sp>
      <p:sp>
        <p:nvSpPr>
          <p:cNvPr id="56" name="Tekstiruutu 55">
            <a:extLst>
              <a:ext uri="{FF2B5EF4-FFF2-40B4-BE49-F238E27FC236}">
                <a16:creationId xmlns:a16="http://schemas.microsoft.com/office/drawing/2014/main" id="{9083427D-EDDD-40F8-AB82-F0D5A509F4F0}"/>
              </a:ext>
            </a:extLst>
          </p:cNvPr>
          <p:cNvSpPr txBox="1"/>
          <p:nvPr/>
        </p:nvSpPr>
        <p:spPr>
          <a:xfrm>
            <a:off x="8938873" y="5705677"/>
            <a:ext cx="2257766" cy="954107"/>
          </a:xfrm>
          <a:prstGeom prst="rect">
            <a:avLst/>
          </a:prstGeom>
          <a:noFill/>
        </p:spPr>
        <p:txBody>
          <a:bodyPr wrap="square" rtlCol="0">
            <a:spAutoFit/>
          </a:bodyPr>
          <a:lstStyle/>
          <a:p>
            <a:r>
              <a:rPr lang="fi-FI" sz="1400" dirty="0"/>
              <a:t>Panssariprikaati, Hattula, (Johtamisjärjestelmäkoulu, Riihimäki)</a:t>
            </a:r>
          </a:p>
          <a:p>
            <a:endParaRPr lang="fi-FI" sz="1400" dirty="0"/>
          </a:p>
        </p:txBody>
      </p:sp>
      <p:sp>
        <p:nvSpPr>
          <p:cNvPr id="9" name="Suorakulmio 8">
            <a:extLst>
              <a:ext uri="{FF2B5EF4-FFF2-40B4-BE49-F238E27FC236}">
                <a16:creationId xmlns:a16="http://schemas.microsoft.com/office/drawing/2014/main" id="{7F6E968C-60B6-444B-83B6-66B7FE12CF8A}"/>
              </a:ext>
            </a:extLst>
          </p:cNvPr>
          <p:cNvSpPr/>
          <p:nvPr/>
        </p:nvSpPr>
        <p:spPr>
          <a:xfrm>
            <a:off x="7101293" y="4939743"/>
            <a:ext cx="1816242" cy="725455"/>
          </a:xfrm>
          <a:prstGeom prst="rect">
            <a:avLst/>
          </a:prstGeom>
        </p:spPr>
        <p:txBody>
          <a:bodyPr wrap="square">
            <a:spAutoFit/>
          </a:bodyPr>
          <a:lstStyle/>
          <a:p>
            <a:pPr algn="ctr">
              <a:lnSpc>
                <a:spcPct val="80000"/>
              </a:lnSpc>
            </a:pPr>
            <a:r>
              <a:rPr lang="fi-FI" sz="1700" dirty="0">
                <a:solidFill>
                  <a:schemeClr val="bg1"/>
                </a:solidFill>
              </a:rPr>
              <a:t>Ilmavoimien aliupseerit ja sotilaskuljettajat</a:t>
            </a:r>
          </a:p>
        </p:txBody>
      </p:sp>
      <p:sp>
        <p:nvSpPr>
          <p:cNvPr id="11" name="Suorakulmio 10">
            <a:extLst>
              <a:ext uri="{FF2B5EF4-FFF2-40B4-BE49-F238E27FC236}">
                <a16:creationId xmlns:a16="http://schemas.microsoft.com/office/drawing/2014/main" id="{58F4FB6B-AB65-42DF-8607-9E6BE42BD616}"/>
              </a:ext>
            </a:extLst>
          </p:cNvPr>
          <p:cNvSpPr/>
          <p:nvPr/>
        </p:nvSpPr>
        <p:spPr>
          <a:xfrm>
            <a:off x="4264980" y="3229867"/>
            <a:ext cx="1944955" cy="738664"/>
          </a:xfrm>
          <a:prstGeom prst="rect">
            <a:avLst/>
          </a:prstGeom>
        </p:spPr>
        <p:txBody>
          <a:bodyPr wrap="square">
            <a:spAutoFit/>
          </a:bodyPr>
          <a:lstStyle/>
          <a:p>
            <a:r>
              <a:rPr lang="fi-FI" sz="1400" dirty="0"/>
              <a:t>Panssariprikaati </a:t>
            </a:r>
          </a:p>
          <a:p>
            <a:r>
              <a:rPr lang="fi-FI" sz="1400" dirty="0"/>
              <a:t>Hattula, (ELSO- keskus Riihimäki)</a:t>
            </a:r>
          </a:p>
        </p:txBody>
      </p:sp>
      <p:sp>
        <p:nvSpPr>
          <p:cNvPr id="13" name="Suorakulmio 12">
            <a:extLst>
              <a:ext uri="{FF2B5EF4-FFF2-40B4-BE49-F238E27FC236}">
                <a16:creationId xmlns:a16="http://schemas.microsoft.com/office/drawing/2014/main" id="{DE9449E1-8CE6-4B88-84A0-14AD95BAA8A0}"/>
              </a:ext>
            </a:extLst>
          </p:cNvPr>
          <p:cNvSpPr/>
          <p:nvPr/>
        </p:nvSpPr>
        <p:spPr>
          <a:xfrm>
            <a:off x="6106576" y="3213460"/>
            <a:ext cx="2658142" cy="523220"/>
          </a:xfrm>
          <a:prstGeom prst="rect">
            <a:avLst/>
          </a:prstGeom>
        </p:spPr>
        <p:txBody>
          <a:bodyPr wrap="square">
            <a:spAutoFit/>
          </a:bodyPr>
          <a:lstStyle/>
          <a:p>
            <a:r>
              <a:rPr lang="fi-FI" sz="1400" dirty="0"/>
              <a:t>Raja- ja merivartiokoulu,</a:t>
            </a:r>
          </a:p>
          <a:p>
            <a:r>
              <a:rPr lang="fi-FI" sz="1400" dirty="0"/>
              <a:t>Imatra</a:t>
            </a:r>
          </a:p>
        </p:txBody>
      </p:sp>
      <p:grpSp>
        <p:nvGrpSpPr>
          <p:cNvPr id="49" name="Ryhmä 48">
            <a:extLst>
              <a:ext uri="{FF2B5EF4-FFF2-40B4-BE49-F238E27FC236}">
                <a16:creationId xmlns:a16="http://schemas.microsoft.com/office/drawing/2014/main" id="{96AB4748-0308-4827-87B1-16609C39F3B2}"/>
              </a:ext>
            </a:extLst>
          </p:cNvPr>
          <p:cNvGrpSpPr/>
          <p:nvPr/>
        </p:nvGrpSpPr>
        <p:grpSpPr>
          <a:xfrm>
            <a:off x="3311431" y="6228897"/>
            <a:ext cx="2066677" cy="591279"/>
            <a:chOff x="3743645" y="6293216"/>
            <a:chExt cx="2159343" cy="353943"/>
          </a:xfrm>
        </p:grpSpPr>
        <p:sp>
          <p:nvSpPr>
            <p:cNvPr id="65" name="Nuoli: Viisikulmio 64">
              <a:extLst>
                <a:ext uri="{FF2B5EF4-FFF2-40B4-BE49-F238E27FC236}">
                  <a16:creationId xmlns:a16="http://schemas.microsoft.com/office/drawing/2014/main" id="{6D687C21-71B5-4572-BB2C-ED44F13A8DE0}"/>
                </a:ext>
              </a:extLst>
            </p:cNvPr>
            <p:cNvSpPr/>
            <p:nvPr/>
          </p:nvSpPr>
          <p:spPr>
            <a:xfrm>
              <a:off x="3743645" y="6293216"/>
              <a:ext cx="2109008" cy="353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Tekstiruutu 66">
              <a:extLst>
                <a:ext uri="{FF2B5EF4-FFF2-40B4-BE49-F238E27FC236}">
                  <a16:creationId xmlns:a16="http://schemas.microsoft.com/office/drawing/2014/main" id="{0FC525A0-4779-4B6F-A463-E218B56091FF}"/>
                </a:ext>
              </a:extLst>
            </p:cNvPr>
            <p:cNvSpPr txBox="1"/>
            <p:nvPr/>
          </p:nvSpPr>
          <p:spPr>
            <a:xfrm>
              <a:off x="3793980" y="6307132"/>
              <a:ext cx="2109008" cy="320393"/>
            </a:xfrm>
            <a:prstGeom prst="rect">
              <a:avLst/>
            </a:prstGeom>
            <a:noFill/>
            <a:effectLst>
              <a:outerShdw blurRad="50800" dist="38100" dir="2700000" algn="tl" rotWithShape="0">
                <a:prstClr val="black">
                  <a:alpha val="40000"/>
                </a:prstClr>
              </a:outerShdw>
            </a:effectLst>
          </p:spPr>
          <p:txBody>
            <a:bodyPr wrap="square" rtlCol="0">
              <a:spAutoFit/>
            </a:bodyPr>
            <a:lstStyle/>
            <a:p>
              <a:pPr>
                <a:lnSpc>
                  <a:spcPct val="90000"/>
                </a:lnSpc>
              </a:pPr>
              <a:r>
                <a:rPr lang="fi-FI" i="1" dirty="0">
                  <a:solidFill>
                    <a:srgbClr val="FFFFFF"/>
                  </a:solidFill>
                </a:rPr>
                <a:t>HUOM! 2024 ei järjestetä kurssia</a:t>
              </a:r>
            </a:p>
          </p:txBody>
        </p:sp>
      </p:grpSp>
    </p:spTree>
    <p:extLst>
      <p:ext uri="{BB962C8B-B14F-4D97-AF65-F5344CB8AC3E}">
        <p14:creationId xmlns:p14="http://schemas.microsoft.com/office/powerpoint/2010/main" val="2171667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E23FEE-9437-4A41-B3CA-37816C0F2235}"/>
              </a:ext>
            </a:extLst>
          </p:cNvPr>
          <p:cNvSpPr>
            <a:spLocks noGrp="1"/>
          </p:cNvSpPr>
          <p:nvPr>
            <p:ph type="title"/>
          </p:nvPr>
        </p:nvSpPr>
        <p:spPr/>
        <p:txBody>
          <a:bodyPr>
            <a:normAutofit/>
          </a:bodyPr>
          <a:lstStyle/>
          <a:p>
            <a:r>
              <a:rPr lang="fi-FI" sz="4200" b="1" dirty="0">
                <a:solidFill>
                  <a:schemeClr val="tx1"/>
                </a:solidFill>
              </a:rPr>
              <a:t>Erityistehtäviin haetaan palveluksen </a:t>
            </a:r>
            <a:r>
              <a:rPr lang="fi-FI" sz="4200" b="1" u="sng" dirty="0">
                <a:solidFill>
                  <a:schemeClr val="tx1"/>
                </a:solidFill>
              </a:rPr>
              <a:t>aikana</a:t>
            </a:r>
          </a:p>
        </p:txBody>
      </p:sp>
      <p:sp>
        <p:nvSpPr>
          <p:cNvPr id="5" name="Viisikulmio 11">
            <a:extLst>
              <a:ext uri="{FF2B5EF4-FFF2-40B4-BE49-F238E27FC236}">
                <a16:creationId xmlns:a16="http://schemas.microsoft.com/office/drawing/2014/main" id="{08BDEF29-AC85-451D-B8AD-8B8FAE6F5AE9}"/>
              </a:ext>
            </a:extLst>
          </p:cNvPr>
          <p:cNvSpPr/>
          <p:nvPr/>
        </p:nvSpPr>
        <p:spPr>
          <a:xfrm flipH="1">
            <a:off x="9575800" y="457971"/>
            <a:ext cx="2616200" cy="734496"/>
          </a:xfrm>
          <a:prstGeom prst="homePlate">
            <a:avLst>
              <a:gd name="adj" fmla="val 39831"/>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2000" i="1" dirty="0">
                <a:solidFill>
                  <a:schemeClr val="bg1"/>
                </a:solidFill>
                <a:latin typeface="Calibri" panose="020F0502020204030204" pitchFamily="34" charset="0"/>
                <a:cs typeface="Calibri" panose="020F0502020204030204" pitchFamily="34" charset="0"/>
              </a:rPr>
              <a:t>intti.fi/</a:t>
            </a:r>
            <a:r>
              <a:rPr lang="fi-FI" sz="2000" i="1" dirty="0" err="1">
                <a:solidFill>
                  <a:schemeClr val="bg1"/>
                </a:solidFill>
                <a:latin typeface="Calibri" panose="020F0502020204030204" pitchFamily="34" charset="0"/>
                <a:cs typeface="Calibri" panose="020F0502020204030204" pitchFamily="34" charset="0"/>
              </a:rPr>
              <a:t>erityistehtavat</a:t>
            </a:r>
            <a:endParaRPr lang="fi-FI" sz="2000" i="1" dirty="0">
              <a:solidFill>
                <a:schemeClr val="bg1"/>
              </a:solidFill>
              <a:latin typeface="Calibri" panose="020F0502020204030204" pitchFamily="34" charset="0"/>
              <a:cs typeface="Calibri" panose="020F0502020204030204" pitchFamily="34" charset="0"/>
            </a:endParaRPr>
          </a:p>
        </p:txBody>
      </p:sp>
      <p:pic>
        <p:nvPicPr>
          <p:cNvPr id="8" name="Kuva 7">
            <a:extLst>
              <a:ext uri="{FF2B5EF4-FFF2-40B4-BE49-F238E27FC236}">
                <a16:creationId xmlns:a16="http://schemas.microsoft.com/office/drawing/2014/main" id="{C620B7F0-1B14-4A4F-BEC6-AF1C84408A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
          <a:stretch/>
        </p:blipFill>
        <p:spPr>
          <a:xfrm>
            <a:off x="9093199" y="3840890"/>
            <a:ext cx="2565400" cy="1924050"/>
          </a:xfrm>
          <a:prstGeom prst="rect">
            <a:avLst/>
          </a:prstGeom>
        </p:spPr>
      </p:pic>
      <p:pic>
        <p:nvPicPr>
          <p:cNvPr id="10" name="Kuva 9">
            <a:extLst>
              <a:ext uri="{FF2B5EF4-FFF2-40B4-BE49-F238E27FC236}">
                <a16:creationId xmlns:a16="http://schemas.microsoft.com/office/drawing/2014/main" id="{0BFCEBDA-961F-4FC4-BE61-BBD3146C7D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69747" y="3843625"/>
            <a:ext cx="2565400" cy="1924050"/>
          </a:xfrm>
          <a:prstGeom prst="rect">
            <a:avLst/>
          </a:prstGeom>
        </p:spPr>
      </p:pic>
      <p:pic>
        <p:nvPicPr>
          <p:cNvPr id="12" name="Kuva 11">
            <a:extLst>
              <a:ext uri="{FF2B5EF4-FFF2-40B4-BE49-F238E27FC236}">
                <a16:creationId xmlns:a16="http://schemas.microsoft.com/office/drawing/2014/main" id="{DC0568D7-6FC0-4BF5-9E60-3AD72CA297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93199" y="1533525"/>
            <a:ext cx="2565400" cy="1924050"/>
          </a:xfrm>
          <a:prstGeom prst="rect">
            <a:avLst/>
          </a:prstGeom>
        </p:spPr>
      </p:pic>
      <p:pic>
        <p:nvPicPr>
          <p:cNvPr id="14" name="Kuva 13">
            <a:extLst>
              <a:ext uri="{FF2B5EF4-FFF2-40B4-BE49-F238E27FC236}">
                <a16:creationId xmlns:a16="http://schemas.microsoft.com/office/drawing/2014/main" id="{E30A2AF3-07F8-46B7-9417-6F4A90076C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3606801" y="1533525"/>
            <a:ext cx="2565400" cy="1924050"/>
          </a:xfrm>
          <a:prstGeom prst="rect">
            <a:avLst/>
          </a:prstGeom>
        </p:spPr>
      </p:pic>
      <p:pic>
        <p:nvPicPr>
          <p:cNvPr id="16" name="Kuva 15">
            <a:extLst>
              <a:ext uri="{FF2B5EF4-FFF2-40B4-BE49-F238E27FC236}">
                <a16:creationId xmlns:a16="http://schemas.microsoft.com/office/drawing/2014/main" id="{988E0197-C294-4479-848D-EA0876C0B57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06508" y="3832856"/>
            <a:ext cx="2565400" cy="1924050"/>
          </a:xfrm>
          <a:prstGeom prst="rect">
            <a:avLst/>
          </a:prstGeom>
        </p:spPr>
      </p:pic>
      <p:pic>
        <p:nvPicPr>
          <p:cNvPr id="18" name="Kuva 17">
            <a:extLst>
              <a:ext uri="{FF2B5EF4-FFF2-40B4-BE49-F238E27FC236}">
                <a16:creationId xmlns:a16="http://schemas.microsoft.com/office/drawing/2014/main" id="{40C35456-A6E7-4C2D-9AF9-F29267696E6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63531" y="3843625"/>
            <a:ext cx="2565400" cy="1924050"/>
          </a:xfrm>
          <a:prstGeom prst="rect">
            <a:avLst/>
          </a:prstGeom>
        </p:spPr>
      </p:pic>
      <p:pic>
        <p:nvPicPr>
          <p:cNvPr id="20" name="Kuva 19">
            <a:extLst>
              <a:ext uri="{FF2B5EF4-FFF2-40B4-BE49-F238E27FC236}">
                <a16:creationId xmlns:a16="http://schemas.microsoft.com/office/drawing/2014/main" id="{1B2E86C3-7C3E-45E5-BD70-54A3A31EF68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63602" y="1533525"/>
            <a:ext cx="2565400" cy="1924050"/>
          </a:xfrm>
          <a:prstGeom prst="rect">
            <a:avLst/>
          </a:prstGeom>
        </p:spPr>
      </p:pic>
      <p:pic>
        <p:nvPicPr>
          <p:cNvPr id="22" name="Kuva 21">
            <a:extLst>
              <a:ext uri="{FF2B5EF4-FFF2-40B4-BE49-F238E27FC236}">
                <a16:creationId xmlns:a16="http://schemas.microsoft.com/office/drawing/2014/main" id="{A8F7D28F-9A65-4727-BF0E-7C44ADA1E4A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r="-124"/>
          <a:stretch/>
        </p:blipFill>
        <p:spPr>
          <a:xfrm>
            <a:off x="6350001" y="1533526"/>
            <a:ext cx="2565399" cy="1924049"/>
          </a:xfrm>
          <a:prstGeom prst="rect">
            <a:avLst/>
          </a:prstGeom>
        </p:spPr>
      </p:pic>
      <p:sp>
        <p:nvSpPr>
          <p:cNvPr id="24" name="Suorakulmio 23">
            <a:extLst>
              <a:ext uri="{FF2B5EF4-FFF2-40B4-BE49-F238E27FC236}">
                <a16:creationId xmlns:a16="http://schemas.microsoft.com/office/drawing/2014/main" id="{BB00D8BD-6617-43D4-AB99-1A8E590B5B5F}"/>
              </a:ext>
            </a:extLst>
          </p:cNvPr>
          <p:cNvSpPr/>
          <p:nvPr/>
        </p:nvSpPr>
        <p:spPr>
          <a:xfrm>
            <a:off x="864185" y="2394647"/>
            <a:ext cx="2564816" cy="1062928"/>
          </a:xfrm>
          <a:prstGeom prst="rect">
            <a:avLst/>
          </a:prstGeom>
          <a:gradFill>
            <a:gsLst>
              <a:gs pos="32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kstiruutu 24">
            <a:extLst>
              <a:ext uri="{FF2B5EF4-FFF2-40B4-BE49-F238E27FC236}">
                <a16:creationId xmlns:a16="http://schemas.microsoft.com/office/drawing/2014/main" id="{5037B6B5-A056-4C4B-8CE3-81ADCFC1A265}"/>
              </a:ext>
            </a:extLst>
          </p:cNvPr>
          <p:cNvSpPr txBox="1"/>
          <p:nvPr/>
        </p:nvSpPr>
        <p:spPr>
          <a:xfrm>
            <a:off x="863461" y="2746617"/>
            <a:ext cx="2565540" cy="712183"/>
          </a:xfrm>
          <a:prstGeom prst="rect">
            <a:avLst/>
          </a:prstGeom>
          <a:noFill/>
        </p:spPr>
        <p:txBody>
          <a:bodyPr wrap="square" rtlCol="0">
            <a:spAutoFit/>
          </a:bodyPr>
          <a:lstStyle/>
          <a:p>
            <a:pPr algn="ctr">
              <a:lnSpc>
                <a:spcPct val="80000"/>
              </a:lnSpc>
            </a:pPr>
            <a:r>
              <a:rPr lang="fi-FI" dirty="0">
                <a:solidFill>
                  <a:schemeClr val="bg1"/>
                </a:solidFill>
              </a:rPr>
              <a:t>Lääkintäalan varusmieskoulutus</a:t>
            </a:r>
          </a:p>
          <a:p>
            <a:pPr algn="ctr">
              <a:lnSpc>
                <a:spcPct val="80000"/>
              </a:lnSpc>
            </a:pPr>
            <a:r>
              <a:rPr lang="fi-FI" sz="1400" i="1" dirty="0">
                <a:solidFill>
                  <a:schemeClr val="bg1"/>
                </a:solidFill>
              </a:rPr>
              <a:t>(esim. varusmieslääkäri)</a:t>
            </a:r>
          </a:p>
        </p:txBody>
      </p:sp>
      <p:sp>
        <p:nvSpPr>
          <p:cNvPr id="26" name="Suorakulmio 25">
            <a:extLst>
              <a:ext uri="{FF2B5EF4-FFF2-40B4-BE49-F238E27FC236}">
                <a16:creationId xmlns:a16="http://schemas.microsoft.com/office/drawing/2014/main" id="{410BAD19-2534-4194-A85D-A7AE3318643B}"/>
              </a:ext>
            </a:extLst>
          </p:cNvPr>
          <p:cNvSpPr/>
          <p:nvPr/>
        </p:nvSpPr>
        <p:spPr>
          <a:xfrm>
            <a:off x="863823" y="4704747"/>
            <a:ext cx="2564816" cy="1062928"/>
          </a:xfrm>
          <a:prstGeom prst="rect">
            <a:avLst/>
          </a:prstGeom>
          <a:gradFill>
            <a:gsLst>
              <a:gs pos="4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Tekstiruutu 26">
            <a:extLst>
              <a:ext uri="{FF2B5EF4-FFF2-40B4-BE49-F238E27FC236}">
                <a16:creationId xmlns:a16="http://schemas.microsoft.com/office/drawing/2014/main" id="{1E42B2E1-1941-46F9-8446-11142CBA9CE2}"/>
              </a:ext>
            </a:extLst>
          </p:cNvPr>
          <p:cNvSpPr txBox="1"/>
          <p:nvPr/>
        </p:nvSpPr>
        <p:spPr>
          <a:xfrm>
            <a:off x="863461" y="5017011"/>
            <a:ext cx="2565540" cy="490584"/>
          </a:xfrm>
          <a:prstGeom prst="rect">
            <a:avLst/>
          </a:prstGeom>
          <a:noFill/>
        </p:spPr>
        <p:txBody>
          <a:bodyPr wrap="square" rtlCol="0">
            <a:spAutoFit/>
          </a:bodyPr>
          <a:lstStyle/>
          <a:p>
            <a:pPr algn="ctr">
              <a:lnSpc>
                <a:spcPct val="80000"/>
              </a:lnSpc>
            </a:pPr>
            <a:r>
              <a:rPr lang="fi-FI" dirty="0">
                <a:solidFill>
                  <a:schemeClr val="bg1"/>
                </a:solidFill>
              </a:rPr>
              <a:t>Viestintä- ja media-ala</a:t>
            </a:r>
          </a:p>
          <a:p>
            <a:pPr algn="ctr">
              <a:lnSpc>
                <a:spcPct val="80000"/>
              </a:lnSpc>
            </a:pPr>
            <a:r>
              <a:rPr lang="fi-FI" sz="1400" i="1" dirty="0">
                <a:solidFill>
                  <a:schemeClr val="bg1"/>
                </a:solidFill>
              </a:rPr>
              <a:t>(esim. Combat </a:t>
            </a:r>
            <a:r>
              <a:rPr lang="fi-FI" sz="1400" i="1" dirty="0" err="1">
                <a:solidFill>
                  <a:schemeClr val="bg1"/>
                </a:solidFill>
              </a:rPr>
              <a:t>Camera</a:t>
            </a:r>
            <a:r>
              <a:rPr lang="fi-FI" sz="1400" i="1" dirty="0">
                <a:solidFill>
                  <a:schemeClr val="bg1"/>
                </a:solidFill>
              </a:rPr>
              <a:t>)</a:t>
            </a:r>
          </a:p>
        </p:txBody>
      </p:sp>
      <p:sp>
        <p:nvSpPr>
          <p:cNvPr id="28" name="Suorakulmio 27">
            <a:extLst>
              <a:ext uri="{FF2B5EF4-FFF2-40B4-BE49-F238E27FC236}">
                <a16:creationId xmlns:a16="http://schemas.microsoft.com/office/drawing/2014/main" id="{C526D94E-544B-430E-9B1E-2C5453F761B1}"/>
              </a:ext>
            </a:extLst>
          </p:cNvPr>
          <p:cNvSpPr/>
          <p:nvPr/>
        </p:nvSpPr>
        <p:spPr>
          <a:xfrm>
            <a:off x="3606800" y="4679310"/>
            <a:ext cx="2564816" cy="1062928"/>
          </a:xfrm>
          <a:prstGeom prst="rect">
            <a:avLst/>
          </a:prstGeom>
          <a:gradFill>
            <a:gsLst>
              <a:gs pos="4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Tekstiruutu 28">
            <a:extLst>
              <a:ext uri="{FF2B5EF4-FFF2-40B4-BE49-F238E27FC236}">
                <a16:creationId xmlns:a16="http://schemas.microsoft.com/office/drawing/2014/main" id="{412F0B0C-F11D-4A42-A9C9-246C0FD0097B}"/>
              </a:ext>
            </a:extLst>
          </p:cNvPr>
          <p:cNvSpPr txBox="1"/>
          <p:nvPr/>
        </p:nvSpPr>
        <p:spPr>
          <a:xfrm>
            <a:off x="3593962" y="5150895"/>
            <a:ext cx="2565540" cy="713400"/>
          </a:xfrm>
          <a:prstGeom prst="rect">
            <a:avLst/>
          </a:prstGeom>
          <a:noFill/>
        </p:spPr>
        <p:txBody>
          <a:bodyPr wrap="square" rtlCol="0">
            <a:spAutoFit/>
          </a:bodyPr>
          <a:lstStyle/>
          <a:p>
            <a:pPr algn="ctr">
              <a:lnSpc>
                <a:spcPct val="80000"/>
              </a:lnSpc>
            </a:pPr>
            <a:r>
              <a:rPr lang="fi-FI" dirty="0">
                <a:solidFill>
                  <a:schemeClr val="bg1"/>
                </a:solidFill>
              </a:rPr>
              <a:t>Tietotekniikka-ala</a:t>
            </a:r>
          </a:p>
          <a:p>
            <a:pPr algn="ctr">
              <a:lnSpc>
                <a:spcPct val="80000"/>
              </a:lnSpc>
            </a:pPr>
            <a:r>
              <a:rPr lang="fi-FI" sz="1400" i="1" dirty="0">
                <a:solidFill>
                  <a:schemeClr val="bg1"/>
                </a:solidFill>
              </a:rPr>
              <a:t>(esim. ohjelmoija)</a:t>
            </a:r>
          </a:p>
          <a:p>
            <a:pPr algn="ctr">
              <a:lnSpc>
                <a:spcPct val="80000"/>
              </a:lnSpc>
            </a:pPr>
            <a:endParaRPr lang="fi-FI" dirty="0">
              <a:solidFill>
                <a:schemeClr val="bg1"/>
              </a:solidFill>
            </a:endParaRPr>
          </a:p>
        </p:txBody>
      </p:sp>
      <p:sp>
        <p:nvSpPr>
          <p:cNvPr id="30" name="Suorakulmio 29">
            <a:extLst>
              <a:ext uri="{FF2B5EF4-FFF2-40B4-BE49-F238E27FC236}">
                <a16:creationId xmlns:a16="http://schemas.microsoft.com/office/drawing/2014/main" id="{642F37A3-CF03-4D17-B7E4-CC9A58509C7F}"/>
              </a:ext>
            </a:extLst>
          </p:cNvPr>
          <p:cNvSpPr/>
          <p:nvPr/>
        </p:nvSpPr>
        <p:spPr>
          <a:xfrm>
            <a:off x="3594686" y="2382790"/>
            <a:ext cx="2564816" cy="1062928"/>
          </a:xfrm>
          <a:prstGeom prst="rect">
            <a:avLst/>
          </a:prstGeom>
          <a:gradFill>
            <a:gsLst>
              <a:gs pos="4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Tekstiruutu 30">
            <a:extLst>
              <a:ext uri="{FF2B5EF4-FFF2-40B4-BE49-F238E27FC236}">
                <a16:creationId xmlns:a16="http://schemas.microsoft.com/office/drawing/2014/main" id="{130A22F9-D802-4CE1-ACF2-3DD560EEDA70}"/>
              </a:ext>
            </a:extLst>
          </p:cNvPr>
          <p:cNvSpPr txBox="1"/>
          <p:nvPr/>
        </p:nvSpPr>
        <p:spPr>
          <a:xfrm>
            <a:off x="3593962" y="2966991"/>
            <a:ext cx="2565540" cy="490584"/>
          </a:xfrm>
          <a:prstGeom prst="rect">
            <a:avLst/>
          </a:prstGeom>
          <a:noFill/>
        </p:spPr>
        <p:txBody>
          <a:bodyPr wrap="square" rtlCol="0">
            <a:spAutoFit/>
          </a:bodyPr>
          <a:lstStyle/>
          <a:p>
            <a:pPr algn="ctr">
              <a:lnSpc>
                <a:spcPct val="80000"/>
              </a:lnSpc>
            </a:pPr>
            <a:r>
              <a:rPr lang="fi-FI" dirty="0">
                <a:solidFill>
                  <a:schemeClr val="bg1"/>
                </a:solidFill>
              </a:rPr>
              <a:t>Tiedusteluala</a:t>
            </a:r>
          </a:p>
          <a:p>
            <a:pPr algn="ctr">
              <a:lnSpc>
                <a:spcPct val="80000"/>
              </a:lnSpc>
            </a:pPr>
            <a:r>
              <a:rPr lang="fi-FI" sz="1400" i="1" dirty="0">
                <a:solidFill>
                  <a:schemeClr val="bg1"/>
                </a:solidFill>
              </a:rPr>
              <a:t>(avointen lähteiden tiedustelu)</a:t>
            </a:r>
          </a:p>
        </p:txBody>
      </p:sp>
      <p:sp>
        <p:nvSpPr>
          <p:cNvPr id="32" name="Suorakulmio 31">
            <a:extLst>
              <a:ext uri="{FF2B5EF4-FFF2-40B4-BE49-F238E27FC236}">
                <a16:creationId xmlns:a16="http://schemas.microsoft.com/office/drawing/2014/main" id="{DA4BB040-86AA-4776-80AA-7050572C018F}"/>
              </a:ext>
            </a:extLst>
          </p:cNvPr>
          <p:cNvSpPr/>
          <p:nvPr/>
        </p:nvSpPr>
        <p:spPr>
          <a:xfrm>
            <a:off x="6350654" y="2404229"/>
            <a:ext cx="2564816" cy="1062928"/>
          </a:xfrm>
          <a:prstGeom prst="rect">
            <a:avLst/>
          </a:prstGeom>
          <a:gradFill>
            <a:gsLst>
              <a:gs pos="4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Tekstiruutu 32">
            <a:extLst>
              <a:ext uri="{FF2B5EF4-FFF2-40B4-BE49-F238E27FC236}">
                <a16:creationId xmlns:a16="http://schemas.microsoft.com/office/drawing/2014/main" id="{32B45316-0AA3-4BCE-842E-46C0DB35656D}"/>
              </a:ext>
            </a:extLst>
          </p:cNvPr>
          <p:cNvSpPr txBox="1"/>
          <p:nvPr/>
        </p:nvSpPr>
        <p:spPr>
          <a:xfrm>
            <a:off x="6347966" y="3092521"/>
            <a:ext cx="2565540" cy="319446"/>
          </a:xfrm>
          <a:prstGeom prst="rect">
            <a:avLst/>
          </a:prstGeom>
          <a:noFill/>
        </p:spPr>
        <p:txBody>
          <a:bodyPr wrap="square" rtlCol="0">
            <a:spAutoFit/>
          </a:bodyPr>
          <a:lstStyle/>
          <a:p>
            <a:pPr algn="ctr">
              <a:lnSpc>
                <a:spcPct val="80000"/>
              </a:lnSpc>
            </a:pPr>
            <a:r>
              <a:rPr lang="fi-FI" dirty="0">
                <a:solidFill>
                  <a:schemeClr val="bg1"/>
                </a:solidFill>
              </a:rPr>
              <a:t>Lakimieskokelas</a:t>
            </a:r>
          </a:p>
        </p:txBody>
      </p:sp>
      <p:sp>
        <p:nvSpPr>
          <p:cNvPr id="34" name="Suorakulmio 33">
            <a:extLst>
              <a:ext uri="{FF2B5EF4-FFF2-40B4-BE49-F238E27FC236}">
                <a16:creationId xmlns:a16="http://schemas.microsoft.com/office/drawing/2014/main" id="{65FA5D22-292D-4AF4-8574-DE59FEBE3D94}"/>
              </a:ext>
            </a:extLst>
          </p:cNvPr>
          <p:cNvSpPr/>
          <p:nvPr/>
        </p:nvSpPr>
        <p:spPr>
          <a:xfrm>
            <a:off x="9093783" y="2382790"/>
            <a:ext cx="2564816" cy="1062928"/>
          </a:xfrm>
          <a:prstGeom prst="rect">
            <a:avLst/>
          </a:prstGeom>
          <a:gradFill>
            <a:gsLst>
              <a:gs pos="70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Tekstiruutu 34">
            <a:extLst>
              <a:ext uri="{FF2B5EF4-FFF2-40B4-BE49-F238E27FC236}">
                <a16:creationId xmlns:a16="http://schemas.microsoft.com/office/drawing/2014/main" id="{AD590A00-FB27-431D-B208-AF1945958896}"/>
              </a:ext>
            </a:extLst>
          </p:cNvPr>
          <p:cNvSpPr txBox="1"/>
          <p:nvPr/>
        </p:nvSpPr>
        <p:spPr>
          <a:xfrm>
            <a:off x="9080500" y="2916529"/>
            <a:ext cx="2565540" cy="541046"/>
          </a:xfrm>
          <a:prstGeom prst="rect">
            <a:avLst/>
          </a:prstGeom>
          <a:noFill/>
        </p:spPr>
        <p:txBody>
          <a:bodyPr wrap="square" rtlCol="0">
            <a:spAutoFit/>
          </a:bodyPr>
          <a:lstStyle/>
          <a:p>
            <a:pPr algn="ctr">
              <a:lnSpc>
                <a:spcPct val="80000"/>
              </a:lnSpc>
            </a:pPr>
            <a:r>
              <a:rPr lang="fi-FI" dirty="0">
                <a:solidFill>
                  <a:schemeClr val="bg1"/>
                </a:solidFill>
              </a:rPr>
              <a:t>Kirkollinen ala</a:t>
            </a:r>
          </a:p>
          <a:p>
            <a:pPr algn="ctr">
              <a:lnSpc>
                <a:spcPct val="80000"/>
              </a:lnSpc>
            </a:pPr>
            <a:r>
              <a:rPr lang="fi-FI" sz="1400" dirty="0">
                <a:solidFill>
                  <a:schemeClr val="bg1"/>
                </a:solidFill>
              </a:rPr>
              <a:t>(</a:t>
            </a:r>
            <a:r>
              <a:rPr lang="fi-FI" sz="1400" i="1" dirty="0">
                <a:solidFill>
                  <a:schemeClr val="bg1"/>
                </a:solidFill>
              </a:rPr>
              <a:t>esim. varusmiespappi</a:t>
            </a:r>
            <a:r>
              <a:rPr lang="fi-FI" i="1" dirty="0">
                <a:solidFill>
                  <a:schemeClr val="bg1"/>
                </a:solidFill>
              </a:rPr>
              <a:t>)</a:t>
            </a:r>
          </a:p>
        </p:txBody>
      </p:sp>
      <p:sp>
        <p:nvSpPr>
          <p:cNvPr id="36" name="Suorakulmio 35">
            <a:extLst>
              <a:ext uri="{FF2B5EF4-FFF2-40B4-BE49-F238E27FC236}">
                <a16:creationId xmlns:a16="http://schemas.microsoft.com/office/drawing/2014/main" id="{02CCF52A-35C2-4FA0-9C5A-05A5214799EB}"/>
              </a:ext>
            </a:extLst>
          </p:cNvPr>
          <p:cNvSpPr/>
          <p:nvPr/>
        </p:nvSpPr>
        <p:spPr>
          <a:xfrm>
            <a:off x="6348690" y="4563412"/>
            <a:ext cx="2564816" cy="1201528"/>
          </a:xfrm>
          <a:prstGeom prst="rect">
            <a:avLst/>
          </a:prstGeom>
          <a:gradFill>
            <a:gsLst>
              <a:gs pos="30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Tekstiruutu 36">
            <a:extLst>
              <a:ext uri="{FF2B5EF4-FFF2-40B4-BE49-F238E27FC236}">
                <a16:creationId xmlns:a16="http://schemas.microsoft.com/office/drawing/2014/main" id="{64D35B72-0437-4CF2-98D4-E7A4F2B1E409}"/>
              </a:ext>
            </a:extLst>
          </p:cNvPr>
          <p:cNvSpPr txBox="1"/>
          <p:nvPr/>
        </p:nvSpPr>
        <p:spPr>
          <a:xfrm>
            <a:off x="6347966" y="4926823"/>
            <a:ext cx="2565540" cy="884538"/>
          </a:xfrm>
          <a:prstGeom prst="rect">
            <a:avLst/>
          </a:prstGeom>
          <a:noFill/>
        </p:spPr>
        <p:txBody>
          <a:bodyPr wrap="square" rtlCol="0">
            <a:spAutoFit/>
          </a:bodyPr>
          <a:lstStyle/>
          <a:p>
            <a:pPr algn="ctr">
              <a:lnSpc>
                <a:spcPct val="80000"/>
              </a:lnSpc>
            </a:pPr>
            <a:r>
              <a:rPr lang="fi-FI" dirty="0">
                <a:solidFill>
                  <a:schemeClr val="bg1"/>
                </a:solidFill>
              </a:rPr>
              <a:t>Tekninen ja luonnontieteellinen ala</a:t>
            </a:r>
          </a:p>
          <a:p>
            <a:pPr algn="ctr">
              <a:lnSpc>
                <a:spcPct val="80000"/>
              </a:lnSpc>
            </a:pPr>
            <a:r>
              <a:rPr lang="fi-FI" sz="1400" i="1" dirty="0">
                <a:solidFill>
                  <a:schemeClr val="bg1"/>
                </a:solidFill>
              </a:rPr>
              <a:t>(esim. sensoritekniikan tutkimusavustaja)</a:t>
            </a:r>
          </a:p>
        </p:txBody>
      </p:sp>
      <p:sp>
        <p:nvSpPr>
          <p:cNvPr id="38" name="Suorakulmio 37">
            <a:extLst>
              <a:ext uri="{FF2B5EF4-FFF2-40B4-BE49-F238E27FC236}">
                <a16:creationId xmlns:a16="http://schemas.microsoft.com/office/drawing/2014/main" id="{1A1E471B-F831-456A-B5FC-995752FFC4FF}"/>
              </a:ext>
            </a:extLst>
          </p:cNvPr>
          <p:cNvSpPr/>
          <p:nvPr/>
        </p:nvSpPr>
        <p:spPr>
          <a:xfrm>
            <a:off x="9093783" y="4702012"/>
            <a:ext cx="2564816" cy="1062928"/>
          </a:xfrm>
          <a:prstGeom prst="rect">
            <a:avLst/>
          </a:prstGeom>
          <a:gradFill>
            <a:gsLst>
              <a:gs pos="4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Tekstiruutu 38">
            <a:extLst>
              <a:ext uri="{FF2B5EF4-FFF2-40B4-BE49-F238E27FC236}">
                <a16:creationId xmlns:a16="http://schemas.microsoft.com/office/drawing/2014/main" id="{CB805C1D-D829-4D0F-AB88-4206EC4C4114}"/>
              </a:ext>
            </a:extLst>
          </p:cNvPr>
          <p:cNvSpPr txBox="1"/>
          <p:nvPr/>
        </p:nvSpPr>
        <p:spPr>
          <a:xfrm>
            <a:off x="8913506" y="5122297"/>
            <a:ext cx="2961662" cy="662938"/>
          </a:xfrm>
          <a:prstGeom prst="rect">
            <a:avLst/>
          </a:prstGeom>
          <a:noFill/>
        </p:spPr>
        <p:txBody>
          <a:bodyPr wrap="square" rtlCol="0">
            <a:spAutoFit/>
          </a:bodyPr>
          <a:lstStyle/>
          <a:p>
            <a:pPr algn="ctr">
              <a:lnSpc>
                <a:spcPct val="80000"/>
              </a:lnSpc>
            </a:pPr>
            <a:r>
              <a:rPr lang="fi-FI" dirty="0">
                <a:solidFill>
                  <a:schemeClr val="bg1"/>
                </a:solidFill>
              </a:rPr>
              <a:t>Tutkimusala</a:t>
            </a:r>
          </a:p>
          <a:p>
            <a:pPr algn="ctr">
              <a:lnSpc>
                <a:spcPct val="80000"/>
              </a:lnSpc>
            </a:pPr>
            <a:r>
              <a:rPr lang="fi-FI" sz="1400" i="1" dirty="0">
                <a:solidFill>
                  <a:schemeClr val="bg1"/>
                </a:solidFill>
              </a:rPr>
              <a:t>(esim. informaatiovaikuttamisen tutkimusavustaja)</a:t>
            </a:r>
          </a:p>
        </p:txBody>
      </p:sp>
      <p:sp>
        <p:nvSpPr>
          <p:cNvPr id="41" name="Tekstiruutu 40">
            <a:extLst>
              <a:ext uri="{FF2B5EF4-FFF2-40B4-BE49-F238E27FC236}">
                <a16:creationId xmlns:a16="http://schemas.microsoft.com/office/drawing/2014/main" id="{0DA1A99E-BAEA-49A0-AB60-6575F037115D}"/>
              </a:ext>
            </a:extLst>
          </p:cNvPr>
          <p:cNvSpPr txBox="1"/>
          <p:nvPr/>
        </p:nvSpPr>
        <p:spPr>
          <a:xfrm>
            <a:off x="842990" y="3444654"/>
            <a:ext cx="2421441" cy="307777"/>
          </a:xfrm>
          <a:prstGeom prst="rect">
            <a:avLst/>
          </a:prstGeom>
          <a:noFill/>
        </p:spPr>
        <p:txBody>
          <a:bodyPr wrap="square" rtlCol="0">
            <a:spAutoFit/>
          </a:bodyPr>
          <a:lstStyle/>
          <a:p>
            <a:r>
              <a:rPr lang="fi-FI" sz="1400" dirty="0"/>
              <a:t>Logistiikkakoulu, Riihimäki</a:t>
            </a:r>
          </a:p>
        </p:txBody>
      </p:sp>
      <p:sp>
        <p:nvSpPr>
          <p:cNvPr id="42" name="Tekstiruutu 41">
            <a:extLst>
              <a:ext uri="{FF2B5EF4-FFF2-40B4-BE49-F238E27FC236}">
                <a16:creationId xmlns:a16="http://schemas.microsoft.com/office/drawing/2014/main" id="{88E89D8E-B6C0-4E9F-8017-292297836D14}"/>
              </a:ext>
            </a:extLst>
          </p:cNvPr>
          <p:cNvSpPr txBox="1"/>
          <p:nvPr/>
        </p:nvSpPr>
        <p:spPr>
          <a:xfrm>
            <a:off x="3593962" y="3476223"/>
            <a:ext cx="2421441" cy="307777"/>
          </a:xfrm>
          <a:prstGeom prst="rect">
            <a:avLst/>
          </a:prstGeom>
          <a:noFill/>
        </p:spPr>
        <p:txBody>
          <a:bodyPr wrap="square" rtlCol="0">
            <a:spAutoFit/>
          </a:bodyPr>
          <a:lstStyle/>
          <a:p>
            <a:r>
              <a:rPr lang="fi-FI" sz="1400" dirty="0"/>
              <a:t>Panssariprikaati, Riihimäki</a:t>
            </a:r>
          </a:p>
        </p:txBody>
      </p:sp>
      <p:sp>
        <p:nvSpPr>
          <p:cNvPr id="43" name="Tekstiruutu 42">
            <a:extLst>
              <a:ext uri="{FF2B5EF4-FFF2-40B4-BE49-F238E27FC236}">
                <a16:creationId xmlns:a16="http://schemas.microsoft.com/office/drawing/2014/main" id="{20057FBE-F080-45FB-9E93-D7309EFACE05}"/>
              </a:ext>
            </a:extLst>
          </p:cNvPr>
          <p:cNvSpPr txBox="1"/>
          <p:nvPr/>
        </p:nvSpPr>
        <p:spPr>
          <a:xfrm>
            <a:off x="6344934" y="3476223"/>
            <a:ext cx="2421441" cy="307777"/>
          </a:xfrm>
          <a:prstGeom prst="rect">
            <a:avLst/>
          </a:prstGeom>
          <a:noFill/>
        </p:spPr>
        <p:txBody>
          <a:bodyPr wrap="square" rtlCol="0">
            <a:spAutoFit/>
          </a:bodyPr>
          <a:lstStyle/>
          <a:p>
            <a:r>
              <a:rPr lang="fi-FI" sz="1400" dirty="0"/>
              <a:t>Useita paikkakuntia</a:t>
            </a:r>
          </a:p>
        </p:txBody>
      </p:sp>
      <p:sp>
        <p:nvSpPr>
          <p:cNvPr id="44" name="Tekstiruutu 43">
            <a:extLst>
              <a:ext uri="{FF2B5EF4-FFF2-40B4-BE49-F238E27FC236}">
                <a16:creationId xmlns:a16="http://schemas.microsoft.com/office/drawing/2014/main" id="{453887C6-A468-4C3F-A415-EC7721025E0A}"/>
              </a:ext>
            </a:extLst>
          </p:cNvPr>
          <p:cNvSpPr txBox="1"/>
          <p:nvPr/>
        </p:nvSpPr>
        <p:spPr>
          <a:xfrm>
            <a:off x="9101626" y="3477229"/>
            <a:ext cx="2421441" cy="307777"/>
          </a:xfrm>
          <a:prstGeom prst="rect">
            <a:avLst/>
          </a:prstGeom>
          <a:noFill/>
        </p:spPr>
        <p:txBody>
          <a:bodyPr wrap="square" rtlCol="0">
            <a:spAutoFit/>
          </a:bodyPr>
          <a:lstStyle/>
          <a:p>
            <a:r>
              <a:rPr lang="fi-FI" sz="1400" dirty="0"/>
              <a:t>Useita paikkakuntia</a:t>
            </a:r>
          </a:p>
        </p:txBody>
      </p:sp>
      <p:sp>
        <p:nvSpPr>
          <p:cNvPr id="45" name="Tekstiruutu 44">
            <a:extLst>
              <a:ext uri="{FF2B5EF4-FFF2-40B4-BE49-F238E27FC236}">
                <a16:creationId xmlns:a16="http://schemas.microsoft.com/office/drawing/2014/main" id="{C1AB27DA-3289-4119-B98A-459492FA9194}"/>
              </a:ext>
            </a:extLst>
          </p:cNvPr>
          <p:cNvSpPr txBox="1"/>
          <p:nvPr/>
        </p:nvSpPr>
        <p:spPr>
          <a:xfrm>
            <a:off x="859395" y="5778159"/>
            <a:ext cx="2421441" cy="307777"/>
          </a:xfrm>
          <a:prstGeom prst="rect">
            <a:avLst/>
          </a:prstGeom>
          <a:noFill/>
        </p:spPr>
        <p:txBody>
          <a:bodyPr wrap="square" rtlCol="0">
            <a:spAutoFit/>
          </a:bodyPr>
          <a:lstStyle/>
          <a:p>
            <a:r>
              <a:rPr lang="fi-FI" sz="1400" dirty="0"/>
              <a:t>Useita paikkakuntia</a:t>
            </a:r>
          </a:p>
        </p:txBody>
      </p:sp>
      <p:sp>
        <p:nvSpPr>
          <p:cNvPr id="46" name="Tekstiruutu 45">
            <a:extLst>
              <a:ext uri="{FF2B5EF4-FFF2-40B4-BE49-F238E27FC236}">
                <a16:creationId xmlns:a16="http://schemas.microsoft.com/office/drawing/2014/main" id="{90C13CBA-8151-4C05-A77D-4A7B2C40706B}"/>
              </a:ext>
            </a:extLst>
          </p:cNvPr>
          <p:cNvSpPr txBox="1"/>
          <p:nvPr/>
        </p:nvSpPr>
        <p:spPr>
          <a:xfrm>
            <a:off x="3593961" y="5791222"/>
            <a:ext cx="2421441" cy="307777"/>
          </a:xfrm>
          <a:prstGeom prst="rect">
            <a:avLst/>
          </a:prstGeom>
          <a:noFill/>
        </p:spPr>
        <p:txBody>
          <a:bodyPr wrap="square" rtlCol="0">
            <a:spAutoFit/>
          </a:bodyPr>
          <a:lstStyle/>
          <a:p>
            <a:r>
              <a:rPr lang="fi-FI" sz="1400" dirty="0"/>
              <a:t>Useita paikkakuntia</a:t>
            </a:r>
          </a:p>
        </p:txBody>
      </p:sp>
      <p:sp>
        <p:nvSpPr>
          <p:cNvPr id="47" name="Tekstiruutu 46">
            <a:extLst>
              <a:ext uri="{FF2B5EF4-FFF2-40B4-BE49-F238E27FC236}">
                <a16:creationId xmlns:a16="http://schemas.microsoft.com/office/drawing/2014/main" id="{9C28F724-3EDC-410F-AA66-97790ED1CDD1}"/>
              </a:ext>
            </a:extLst>
          </p:cNvPr>
          <p:cNvSpPr txBox="1"/>
          <p:nvPr/>
        </p:nvSpPr>
        <p:spPr>
          <a:xfrm>
            <a:off x="6344934" y="5807511"/>
            <a:ext cx="2421441" cy="307777"/>
          </a:xfrm>
          <a:prstGeom prst="rect">
            <a:avLst/>
          </a:prstGeom>
          <a:noFill/>
        </p:spPr>
        <p:txBody>
          <a:bodyPr wrap="square" rtlCol="0">
            <a:spAutoFit/>
          </a:bodyPr>
          <a:lstStyle/>
          <a:p>
            <a:r>
              <a:rPr lang="fi-FI" sz="1400" dirty="0"/>
              <a:t>Useita paikkakuntia</a:t>
            </a:r>
          </a:p>
        </p:txBody>
      </p:sp>
      <p:sp>
        <p:nvSpPr>
          <p:cNvPr id="48" name="Tekstiruutu 47">
            <a:extLst>
              <a:ext uri="{FF2B5EF4-FFF2-40B4-BE49-F238E27FC236}">
                <a16:creationId xmlns:a16="http://schemas.microsoft.com/office/drawing/2014/main" id="{245FB01A-8EAC-4F97-8B92-C85136D2849F}"/>
              </a:ext>
            </a:extLst>
          </p:cNvPr>
          <p:cNvSpPr txBox="1"/>
          <p:nvPr/>
        </p:nvSpPr>
        <p:spPr>
          <a:xfrm>
            <a:off x="9101626" y="5785235"/>
            <a:ext cx="2870416" cy="954107"/>
          </a:xfrm>
          <a:prstGeom prst="rect">
            <a:avLst/>
          </a:prstGeom>
          <a:noFill/>
        </p:spPr>
        <p:txBody>
          <a:bodyPr wrap="square" rtlCol="0">
            <a:spAutoFit/>
          </a:bodyPr>
          <a:lstStyle/>
          <a:p>
            <a:r>
              <a:rPr lang="fi-FI" sz="1400" dirty="0"/>
              <a:t>Maanpuolustuskorkeakoulu, Helsinki; Merisotakoulu, Helsinki; Puolustusvoimien tutkimuslaitos, Riihimäki</a:t>
            </a:r>
          </a:p>
        </p:txBody>
      </p:sp>
    </p:spTree>
    <p:extLst>
      <p:ext uri="{BB962C8B-B14F-4D97-AF65-F5344CB8AC3E}">
        <p14:creationId xmlns:p14="http://schemas.microsoft.com/office/powerpoint/2010/main" val="301055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7F0B9F1-C49F-4B97-8B35-40A5D7102DE2}"/>
              </a:ext>
            </a:extLst>
          </p:cNvPr>
          <p:cNvSpPr>
            <a:spLocks noGrp="1"/>
          </p:cNvSpPr>
          <p:nvPr>
            <p:ph type="title"/>
          </p:nvPr>
        </p:nvSpPr>
        <p:spPr>
          <a:xfrm>
            <a:off x="505820" y="321548"/>
            <a:ext cx="9940624" cy="694244"/>
          </a:xfrm>
        </p:spPr>
        <p:txBody>
          <a:bodyPr>
            <a:normAutofit fontScale="90000"/>
          </a:bodyPr>
          <a:lstStyle/>
          <a:p>
            <a:r>
              <a:rPr lang="fi-FI" dirty="0"/>
              <a:t>Ja kun kaikki onnistuu vm-koulutuksen aikana ja siihen yhdistetään kansainvälinen yhteistyö voi lopputulos olla jotain tämän näköistä</a:t>
            </a:r>
          </a:p>
        </p:txBody>
      </p:sp>
      <p:pic>
        <p:nvPicPr>
          <p:cNvPr id="4" name="combat camera">
            <a:hlinkClick r:id="" action="ppaction://media"/>
            <a:extLst>
              <a:ext uri="{FF2B5EF4-FFF2-40B4-BE49-F238E27FC236}">
                <a16:creationId xmlns:a16="http://schemas.microsoft.com/office/drawing/2014/main" id="{51C5A995-18CB-4E86-AF4A-7C2641987A9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5820" y="1346741"/>
            <a:ext cx="10989494" cy="4669741"/>
          </a:xfrm>
        </p:spPr>
      </p:pic>
    </p:spTree>
    <p:extLst>
      <p:ext uri="{BB962C8B-B14F-4D97-AF65-F5344CB8AC3E}">
        <p14:creationId xmlns:p14="http://schemas.microsoft.com/office/powerpoint/2010/main" val="328179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B4F60-409C-454D-9FB1-67C36D9EB890}"/>
              </a:ext>
            </a:extLst>
          </p:cNvPr>
          <p:cNvSpPr>
            <a:spLocks noGrp="1"/>
          </p:cNvSpPr>
          <p:nvPr>
            <p:ph type="title"/>
          </p:nvPr>
        </p:nvSpPr>
        <p:spPr/>
        <p:txBody>
          <a:bodyPr/>
          <a:lstStyle/>
          <a:p>
            <a:r>
              <a:rPr lang="fi-FI" dirty="0"/>
              <a:t>Reservissä olo varusmiespalveluksen jälkeen</a:t>
            </a:r>
          </a:p>
        </p:txBody>
      </p:sp>
      <p:sp>
        <p:nvSpPr>
          <p:cNvPr id="3" name="Sisällön paikkamerkki 2">
            <a:extLst>
              <a:ext uri="{FF2B5EF4-FFF2-40B4-BE49-F238E27FC236}">
                <a16:creationId xmlns:a16="http://schemas.microsoft.com/office/drawing/2014/main" id="{DDE2EB78-544C-4C7E-9EE9-DD3FB2684E7E}"/>
              </a:ext>
            </a:extLst>
          </p:cNvPr>
          <p:cNvSpPr>
            <a:spLocks noGrp="1"/>
          </p:cNvSpPr>
          <p:nvPr>
            <p:ph idx="1"/>
          </p:nvPr>
        </p:nvSpPr>
        <p:spPr>
          <a:xfrm>
            <a:off x="464975" y="1096178"/>
            <a:ext cx="9897680" cy="4581608"/>
          </a:xfrm>
        </p:spPr>
        <p:txBody>
          <a:bodyPr>
            <a:normAutofit fontScale="92500" lnSpcReduction="10000"/>
          </a:bodyPr>
          <a:lstStyle/>
          <a:p>
            <a:r>
              <a:rPr lang="fi-FI" dirty="0"/>
              <a:t>Valtaosa Suomen puolustuskyvystä rakentuu reserviläisistä ja heistä muodostettavista joukoista. </a:t>
            </a:r>
          </a:p>
          <a:p>
            <a:r>
              <a:rPr lang="fi-FI" dirty="0"/>
              <a:t>Jokainen armeijan käynyt sijoitetaan johonkin tehtävään reservissä</a:t>
            </a:r>
          </a:p>
          <a:p>
            <a:pPr lvl="1"/>
            <a:r>
              <a:rPr lang="fi-FI" dirty="0"/>
              <a:t>Tämä päättyy miehistön osalta 50-vuotiaana ja aliupseereilla ja upseereilla 60-vuotiaana.</a:t>
            </a:r>
          </a:p>
          <a:p>
            <a:r>
              <a:rPr lang="fi-FI" dirty="0"/>
              <a:t>Joukkoja ja henkilöstöä kerrataan aika ajoittain. Avainjoukkoja ja -henkilöitä useammin.</a:t>
            </a:r>
          </a:p>
          <a:p>
            <a:pPr lvl="1"/>
            <a:r>
              <a:rPr lang="fi-FI" dirty="0"/>
              <a:t>Kertausharjoitukset ovat reserviläiselle pakollisia ja niistä saa vapautuksen ainoastaan laissa määritetyillä perusteilla (</a:t>
            </a:r>
            <a:r>
              <a:rPr lang="fi-FI" dirty="0" err="1"/>
              <a:t>esim</a:t>
            </a:r>
            <a:r>
              <a:rPr lang="fi-FI" dirty="0"/>
              <a:t> perhe/työantaja syyt). Näissä reserviläinen saa reserviläispalkan ja päivärahan.</a:t>
            </a:r>
          </a:p>
          <a:p>
            <a:pPr lvl="1"/>
            <a:r>
              <a:rPr lang="fi-FI" dirty="0"/>
              <a:t>Vapaaehtoiset harjoitukset eivät ole pakollisia ja niissä usein koulutetaan jotain tiettyä laitetta, tehtävää tai henkilöstö- Näistä reserviläinen saa päivärahan ja ne ovat lähes aina viikonloppuisin.</a:t>
            </a:r>
          </a:p>
          <a:p>
            <a:r>
              <a:rPr lang="fi-FI" dirty="0"/>
              <a:t>Puolustusvoimien poikkeusolojen iskukyky perustuu osaavaan</a:t>
            </a:r>
          </a:p>
          <a:p>
            <a:pPr marL="0" indent="0">
              <a:buNone/>
            </a:pPr>
            <a:r>
              <a:rPr lang="fi-FI" dirty="0"/>
              <a:t>Ja motivoituneeseen reserviin </a:t>
            </a:r>
          </a:p>
          <a:p>
            <a:pPr marL="0" indent="0">
              <a:buNone/>
            </a:pPr>
            <a:endParaRPr lang="fi-FI" dirty="0"/>
          </a:p>
        </p:txBody>
      </p:sp>
      <p:pic>
        <p:nvPicPr>
          <p:cNvPr id="4" name="Kuva 3">
            <a:extLst>
              <a:ext uri="{FF2B5EF4-FFF2-40B4-BE49-F238E27FC236}">
                <a16:creationId xmlns:a16="http://schemas.microsoft.com/office/drawing/2014/main" id="{C32FEC59-280C-45E1-958E-A8166817EBEC}"/>
              </a:ext>
            </a:extLst>
          </p:cNvPr>
          <p:cNvPicPr>
            <a:picLocks noChangeAspect="1"/>
          </p:cNvPicPr>
          <p:nvPr/>
        </p:nvPicPr>
        <p:blipFill>
          <a:blip r:embed="rId2"/>
          <a:stretch>
            <a:fillRect/>
          </a:stretch>
        </p:blipFill>
        <p:spPr>
          <a:xfrm>
            <a:off x="8543902" y="4474832"/>
            <a:ext cx="3496827" cy="2331218"/>
          </a:xfrm>
          <a:prstGeom prst="rect">
            <a:avLst/>
          </a:prstGeom>
        </p:spPr>
      </p:pic>
    </p:spTree>
    <p:extLst>
      <p:ext uri="{BB962C8B-B14F-4D97-AF65-F5344CB8AC3E}">
        <p14:creationId xmlns:p14="http://schemas.microsoft.com/office/powerpoint/2010/main" val="450060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DE2EB78-544C-4C7E-9EE9-DD3FB2684E7E}"/>
              </a:ext>
            </a:extLst>
          </p:cNvPr>
          <p:cNvSpPr>
            <a:spLocks noGrp="1"/>
          </p:cNvSpPr>
          <p:nvPr>
            <p:ph idx="1"/>
          </p:nvPr>
        </p:nvSpPr>
        <p:spPr>
          <a:xfrm>
            <a:off x="464975" y="361741"/>
            <a:ext cx="9897680" cy="5316045"/>
          </a:xfrm>
        </p:spPr>
        <p:txBody>
          <a:bodyPr vert="horz" lIns="91440" tIns="45720" rIns="91440" bIns="45720" rtlCol="0" anchor="t">
            <a:normAutofit/>
          </a:bodyPr>
          <a:lstStyle/>
          <a:p>
            <a:r>
              <a:rPr lang="fi-FI" dirty="0"/>
              <a:t>Joukkoja ja henkilöstöä kerrataan aika ajoittain. Avain joukkoja ja henkilöitä useammin.</a:t>
            </a:r>
          </a:p>
          <a:p>
            <a:pPr lvl="1"/>
            <a:r>
              <a:rPr lang="fi-FI" dirty="0"/>
              <a:t>Kertausharjoitukset ovat reserviläiselle pakollisia ja niistä saa vapautuksen ainoastaan laissa määritetyillä perusteilla (</a:t>
            </a:r>
            <a:r>
              <a:rPr lang="fi-FI" dirty="0" err="1"/>
              <a:t>esim</a:t>
            </a:r>
            <a:r>
              <a:rPr lang="fi-FI" dirty="0"/>
              <a:t> perhe/työantaja syyt). Näissä reserviläinen saa reserviläispalkan ja päivärahan.</a:t>
            </a:r>
          </a:p>
          <a:p>
            <a:pPr lvl="1"/>
            <a:r>
              <a:rPr lang="fi-FI" dirty="0"/>
              <a:t>Vapaaehtoiset harjoitukset eivät ole pakollisia ja niissä usein koulutetaan jotain tiettyä laitetta, tehtävää tai henkilöstö- Näistä reserviläinen saa päivärahan ja ne ovat lähes aina viikonloppuisin.</a:t>
            </a:r>
          </a:p>
          <a:p>
            <a:pPr lvl="1"/>
            <a:r>
              <a:rPr lang="fi-FI" dirty="0"/>
              <a:t>MPK </a:t>
            </a:r>
            <a:r>
              <a:rPr lang="fi-FI" dirty="0" err="1"/>
              <a:t>RY:n</a:t>
            </a:r>
            <a:r>
              <a:rPr lang="fi-FI" dirty="0"/>
              <a:t> kurssit ovat erittäin tärkeä osa reservin koulutusta</a:t>
            </a:r>
          </a:p>
          <a:p>
            <a:r>
              <a:rPr lang="fi-FI" dirty="0"/>
              <a:t>Puolustusvoimien poikkeusolojen iskukyky </a:t>
            </a:r>
          </a:p>
          <a:p>
            <a:pPr marL="0" indent="0">
              <a:buNone/>
            </a:pPr>
            <a:r>
              <a:rPr lang="fi-FI" dirty="0"/>
              <a:t>    perustuu osaavaan, koulutettuun ja  </a:t>
            </a:r>
          </a:p>
          <a:p>
            <a:pPr marL="0" indent="0">
              <a:buNone/>
            </a:pPr>
            <a:r>
              <a:rPr lang="fi-FI" dirty="0"/>
              <a:t>    motivoituneeseen reserviin </a:t>
            </a:r>
          </a:p>
          <a:p>
            <a:pPr marL="0" indent="0">
              <a:buNone/>
            </a:pPr>
            <a:endParaRPr lang="fi-FI" dirty="0"/>
          </a:p>
        </p:txBody>
      </p:sp>
      <p:pic>
        <p:nvPicPr>
          <p:cNvPr id="5" name="Kuva 4">
            <a:extLst>
              <a:ext uri="{FF2B5EF4-FFF2-40B4-BE49-F238E27FC236}">
                <a16:creationId xmlns:a16="http://schemas.microsoft.com/office/drawing/2014/main" id="{86D9F772-5C6D-4B7A-B536-5F7DB2F81A0F}"/>
              </a:ext>
            </a:extLst>
          </p:cNvPr>
          <p:cNvPicPr>
            <a:picLocks noChangeAspect="1"/>
          </p:cNvPicPr>
          <p:nvPr/>
        </p:nvPicPr>
        <p:blipFill>
          <a:blip r:embed="rId3"/>
          <a:stretch>
            <a:fillRect/>
          </a:stretch>
        </p:blipFill>
        <p:spPr>
          <a:xfrm>
            <a:off x="6481796" y="3473206"/>
            <a:ext cx="4038738" cy="2810641"/>
          </a:xfrm>
          <a:prstGeom prst="rect">
            <a:avLst/>
          </a:prstGeom>
        </p:spPr>
      </p:pic>
    </p:spTree>
    <p:extLst>
      <p:ext uri="{BB962C8B-B14F-4D97-AF65-F5344CB8AC3E}">
        <p14:creationId xmlns:p14="http://schemas.microsoft.com/office/powerpoint/2010/main" val="743905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7B4F60-409C-454D-9FB1-67C36D9EB890}"/>
              </a:ext>
            </a:extLst>
          </p:cNvPr>
          <p:cNvSpPr>
            <a:spLocks noGrp="1"/>
          </p:cNvSpPr>
          <p:nvPr>
            <p:ph type="title"/>
          </p:nvPr>
        </p:nvSpPr>
        <p:spPr>
          <a:xfrm>
            <a:off x="394635" y="180871"/>
            <a:ext cx="11221259" cy="844062"/>
          </a:xfrm>
        </p:spPr>
        <p:txBody>
          <a:bodyPr>
            <a:normAutofit/>
          </a:bodyPr>
          <a:lstStyle/>
          <a:p>
            <a:r>
              <a:rPr lang="fi-FI" dirty="0"/>
              <a:t>Reservi</a:t>
            </a:r>
          </a:p>
        </p:txBody>
      </p:sp>
      <p:sp>
        <p:nvSpPr>
          <p:cNvPr id="3" name="Sisällön paikkamerkki 2">
            <a:extLst>
              <a:ext uri="{FF2B5EF4-FFF2-40B4-BE49-F238E27FC236}">
                <a16:creationId xmlns:a16="http://schemas.microsoft.com/office/drawing/2014/main" id="{DDE2EB78-544C-4C7E-9EE9-DD3FB2684E7E}"/>
              </a:ext>
            </a:extLst>
          </p:cNvPr>
          <p:cNvSpPr>
            <a:spLocks noGrp="1"/>
          </p:cNvSpPr>
          <p:nvPr>
            <p:ph idx="1"/>
          </p:nvPr>
        </p:nvSpPr>
        <p:spPr>
          <a:xfrm>
            <a:off x="464975" y="1096178"/>
            <a:ext cx="9897680" cy="4581608"/>
          </a:xfrm>
        </p:spPr>
        <p:txBody>
          <a:bodyPr vert="horz" lIns="91440" tIns="45720" rIns="91440" bIns="45720" rtlCol="0" anchor="t">
            <a:normAutofit/>
          </a:bodyPr>
          <a:lstStyle/>
          <a:p>
            <a:r>
              <a:rPr lang="fi-FI" dirty="0"/>
              <a:t>Reserviläisen sotilasarvo pystyy nousemaan reservissä ollessa.</a:t>
            </a:r>
          </a:p>
          <a:p>
            <a:pPr lvl="1"/>
            <a:r>
              <a:rPr lang="fi-FI" dirty="0"/>
              <a:t>Tähän vaikutta KH-vuorokaudet ja tehtävä</a:t>
            </a:r>
          </a:p>
          <a:p>
            <a:r>
              <a:rPr lang="fi-FI" dirty="0"/>
              <a:t>Reservissä ollessa henkilön tehtävä saattaa muuttua montakin kertaa kun hän käy esimerkiksi kouluja siviilissä, </a:t>
            </a:r>
            <a:r>
              <a:rPr lang="fi-FI" dirty="0" err="1"/>
              <a:t>PV:n</a:t>
            </a:r>
            <a:r>
              <a:rPr lang="fi-FI" dirty="0"/>
              <a:t>/</a:t>
            </a:r>
            <a:r>
              <a:rPr lang="fi-FI" dirty="0" err="1"/>
              <a:t>MPK:n</a:t>
            </a:r>
            <a:r>
              <a:rPr lang="fi-FI" dirty="0"/>
              <a:t> kursseja tai esimerkiksi hänen terveydentilassaan tulee muutoksia. Voi myös olla että todetaan ettei henkilö ole sovelias määrättyyn tehtävään</a:t>
            </a:r>
          </a:p>
          <a:p>
            <a:r>
              <a:rPr lang="fi-FI" dirty="0"/>
              <a:t>Työnantaja saattaa myös esittää henkilölle henkilövarausta jolla hänet sidotaan myös poikkeusolojen aikana kyseiseen siviilitehtävään</a:t>
            </a:r>
          </a:p>
          <a:p>
            <a:pPr lvl="1"/>
            <a:r>
              <a:rPr lang="fi-FI" dirty="0"/>
              <a:t>Tällä pyritään turvaamaan yhteiskunnan elintärkeät toiminnot (esim. poliisi, opettaja, veturinkuljettaja)</a:t>
            </a:r>
          </a:p>
          <a:p>
            <a:pPr lvl="1"/>
            <a:r>
              <a:rPr lang="fi-FI" dirty="0"/>
              <a:t>Aluetoimisto käsittelee anomukset</a:t>
            </a:r>
          </a:p>
        </p:txBody>
      </p:sp>
    </p:spTree>
    <p:extLst>
      <p:ext uri="{BB962C8B-B14F-4D97-AF65-F5344CB8AC3E}">
        <p14:creationId xmlns:p14="http://schemas.microsoft.com/office/powerpoint/2010/main" val="13836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556235" y="836713"/>
            <a:ext cx="6984776" cy="792088"/>
          </a:xfrm>
        </p:spPr>
        <p:txBody>
          <a:bodyPr/>
          <a:lstStyle/>
          <a:p>
            <a:pPr algn="ctr"/>
            <a:r>
              <a:rPr lang="fi-FI" dirty="0"/>
              <a:t>Kysymyksiä</a:t>
            </a:r>
          </a:p>
        </p:txBody>
      </p:sp>
      <p:sp>
        <p:nvSpPr>
          <p:cNvPr id="3" name="Kuvan paikkamerkki 2"/>
          <p:cNvSpPr>
            <a:spLocks noGrp="1"/>
          </p:cNvSpPr>
          <p:nvPr>
            <p:ph type="pic" idx="1"/>
          </p:nvPr>
        </p:nvSpPr>
        <p:spPr/>
      </p:sp>
      <p:sp>
        <p:nvSpPr>
          <p:cNvPr id="4" name="Päivämäärän paikkamerkki 3"/>
          <p:cNvSpPr>
            <a:spLocks noGrp="1"/>
          </p:cNvSpPr>
          <p:nvPr>
            <p:ph type="dt" sz="half" idx="10"/>
          </p:nvPr>
        </p:nvSpPr>
        <p:spPr/>
        <p:txBody>
          <a:bodyPr/>
          <a:lstStyle/>
          <a:p>
            <a:fld id="{183F412F-76DF-C34C-8C9C-D55CEE33E5F9}" type="datetime1">
              <a:rPr lang="fi-FI" b="0" smtClean="0"/>
              <a:pPr/>
              <a:t>15.4.2024</a:t>
            </a:fld>
            <a:endParaRPr lang="fi-FI" b="0" dirty="0"/>
          </a:p>
        </p:txBody>
      </p:sp>
      <p:sp>
        <p:nvSpPr>
          <p:cNvPr id="5" name="Dian numeron paikkamerkki 4"/>
          <p:cNvSpPr>
            <a:spLocks noGrp="1"/>
          </p:cNvSpPr>
          <p:nvPr>
            <p:ph type="sldNum" sz="quarter" idx="11"/>
          </p:nvPr>
        </p:nvSpPr>
        <p:spPr/>
        <p:txBody>
          <a:bodyPr/>
          <a:lstStyle/>
          <a:p>
            <a:fld id="{2D336890-7401-9E4A-9193-7AC5E36008B1}" type="slidenum">
              <a:rPr lang="fi-FI" b="0" smtClean="0"/>
              <a:pPr/>
              <a:t>26</a:t>
            </a:fld>
            <a:endParaRPr lang="fi-FI" b="0"/>
          </a:p>
        </p:txBody>
      </p:sp>
      <p:pic>
        <p:nvPicPr>
          <p:cNvPr id="11266" name="Picture 2" descr="I:\PV.fi kuvat\11954764_1045106958846647_3485950182393781885_n.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1" t="31103" r="21" b="4452"/>
          <a:stretch/>
        </p:blipFill>
        <p:spPr bwMode="auto">
          <a:xfrm>
            <a:off x="1524000" y="1988841"/>
            <a:ext cx="9144000" cy="383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25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3010233" y="64861"/>
            <a:ext cx="7283450" cy="1143000"/>
          </a:xfrm>
        </p:spPr>
        <p:txBody>
          <a:bodyPr/>
          <a:lstStyle/>
          <a:p>
            <a:r>
              <a:rPr lang="fi-FI" dirty="0"/>
              <a:t>Puolustusvoimien tehtävät</a:t>
            </a:r>
          </a:p>
        </p:txBody>
      </p:sp>
      <p:sp>
        <p:nvSpPr>
          <p:cNvPr id="3" name="Sisällön paikkamerkki 2"/>
          <p:cNvSpPr>
            <a:spLocks noGrp="1"/>
          </p:cNvSpPr>
          <p:nvPr>
            <p:ph idx="1"/>
          </p:nvPr>
        </p:nvSpPr>
        <p:spPr>
          <a:xfrm>
            <a:off x="2938917" y="957261"/>
            <a:ext cx="7668792" cy="5256584"/>
          </a:xfrm>
        </p:spPr>
        <p:txBody>
          <a:bodyPr>
            <a:normAutofit lnSpcReduction="10000"/>
          </a:bodyPr>
          <a:lstStyle/>
          <a:p>
            <a:pPr marL="0" indent="0">
              <a:buNone/>
            </a:pPr>
            <a:r>
              <a:rPr lang="fi-FI" sz="1200" b="1" dirty="0"/>
              <a:t>Suomen sotilaallinen puolustaminen</a:t>
            </a:r>
          </a:p>
          <a:p>
            <a:pPr marL="85725" indent="-85725">
              <a:buNone/>
            </a:pPr>
            <a:r>
              <a:rPr lang="fi-FI" sz="1200" dirty="0"/>
              <a:t>• maa-alueen, vesialueen ja ilmatilan valvominen sekä alueellisen koskemattomuuden turvaaminen</a:t>
            </a:r>
          </a:p>
          <a:p>
            <a:pPr marL="85725" indent="-85725">
              <a:buNone/>
            </a:pPr>
            <a:r>
              <a:rPr lang="fi-FI" sz="1200" dirty="0"/>
              <a:t>• kansan elinmahdollisuuksien, perusoikeuksien ja valtiojohdon toimintavapauden turvaaminen ja laillisen yhteiskuntajärjestyksen puolustaminen</a:t>
            </a:r>
          </a:p>
          <a:p>
            <a:pPr marL="85725" indent="-85725">
              <a:buNone/>
            </a:pPr>
            <a:r>
              <a:rPr lang="fi-FI" sz="1200" dirty="0"/>
              <a:t>• sotilaskoulutuksen antaminen ja vapaaehtoisen maanpuolustuskoulutuksen ohjaaminen sekä maanpuolustustahdon edistäminen.</a:t>
            </a:r>
          </a:p>
          <a:p>
            <a:pPr marL="85725" indent="-85725">
              <a:buNone/>
            </a:pPr>
            <a:endParaRPr lang="fi-FI" sz="1200" dirty="0"/>
          </a:p>
          <a:p>
            <a:pPr marL="85725" indent="-85725">
              <a:buNone/>
            </a:pPr>
            <a:r>
              <a:rPr lang="fi-FI" sz="1200" b="1" dirty="0"/>
              <a:t>Muiden viranomaisten tukeminen</a:t>
            </a:r>
          </a:p>
          <a:p>
            <a:pPr marL="85725" indent="-85725">
              <a:buNone/>
            </a:pPr>
            <a:r>
              <a:rPr lang="fi-FI" sz="1200" dirty="0"/>
              <a:t>• virka-apu yleisen järjestyksen ja turvallisuuden ylläpitämiseksi, terrorismirikosten estämiseksi ja keskeyttämiseksi sekä muuksi yhteiskunnan turvaamiseksi</a:t>
            </a:r>
          </a:p>
          <a:p>
            <a:pPr marL="85725" indent="-85725">
              <a:buNone/>
            </a:pPr>
            <a:r>
              <a:rPr lang="fi-FI" sz="1200" dirty="0"/>
              <a:t>• pelastustoimintaan osallistuminen antamalla käytettäväksi tarvittavaa kalustoa, henkilöstöä ja asiantuntijapalveluja</a:t>
            </a:r>
          </a:p>
          <a:p>
            <a:pPr marL="85725" indent="-85725">
              <a:buNone/>
            </a:pPr>
            <a:r>
              <a:rPr lang="fi-FI" sz="1200" dirty="0"/>
              <a:t>• osallistuminen avun antamiseen toiselle valtiolle terrori-iskun, luonnononnettomuuden, suuronnettomuuden tai muun vastaavan tapahtuman johdosta.</a:t>
            </a:r>
          </a:p>
          <a:p>
            <a:pPr marL="85725" indent="-85725">
              <a:buNone/>
            </a:pPr>
            <a:endParaRPr lang="fi-FI" sz="1100" b="1" dirty="0">
              <a:solidFill>
                <a:srgbClr val="FF0000"/>
              </a:solidFill>
            </a:endParaRPr>
          </a:p>
          <a:p>
            <a:pPr marL="85725" indent="-85725">
              <a:buNone/>
            </a:pPr>
            <a:r>
              <a:rPr lang="fi-FI" sz="1200" b="1" dirty="0"/>
              <a:t>Kansainvälisen avun antaminen ja vastaanottaminen sekä osallistuminen muuhun kansainväliseen toimintaan (Uusi tehtävä)</a:t>
            </a:r>
          </a:p>
          <a:p>
            <a:pPr marL="85725" indent="-85725">
              <a:buNone/>
            </a:pPr>
            <a:r>
              <a:rPr lang="fi-FI" sz="1200" dirty="0"/>
              <a:t>• Perustuu Euroopan unionista tehdyn sopimuksen (ns. Lissabonin sopimus) artikloihin 222 ja 42.</a:t>
            </a:r>
            <a:endParaRPr lang="fi-FI" sz="1200" b="1" dirty="0"/>
          </a:p>
          <a:p>
            <a:pPr marL="85725" indent="-85725">
              <a:buNone/>
            </a:pPr>
            <a:endParaRPr lang="fi-FI" sz="1200" b="1" dirty="0"/>
          </a:p>
          <a:p>
            <a:pPr marL="85725" indent="-85725">
              <a:buNone/>
            </a:pPr>
            <a:r>
              <a:rPr lang="fi-FI" sz="1200" b="1" dirty="0"/>
              <a:t>Osallistuminen kansainväliseen sotilaalliseen kriisinhallintaan</a:t>
            </a:r>
          </a:p>
          <a:p>
            <a:pPr marL="85725" indent="-85725">
              <a:buNone/>
            </a:pPr>
            <a:endParaRPr lang="fi-FI" sz="1200" b="1" dirty="0"/>
          </a:p>
          <a:p>
            <a:pPr marL="85725" indent="-85725">
              <a:buNone/>
            </a:pPr>
            <a:r>
              <a:rPr lang="fi-FI" sz="1200" b="1" dirty="0"/>
              <a:t>Naton mukanaan tuomat velvoitteet</a:t>
            </a:r>
          </a:p>
        </p:txBody>
      </p:sp>
      <p:sp>
        <p:nvSpPr>
          <p:cNvPr id="4" name="Päivämäärän paikkamerkki 3"/>
          <p:cNvSpPr>
            <a:spLocks noGrp="1"/>
          </p:cNvSpPr>
          <p:nvPr>
            <p:ph type="dt" sz="half" idx="10"/>
          </p:nvPr>
        </p:nvSpPr>
        <p:spPr/>
        <p:txBody>
          <a:bodyPr/>
          <a:lstStyle/>
          <a:p>
            <a:endParaRPr lang="fi-FI" b="0" dirty="0"/>
          </a:p>
        </p:txBody>
      </p:sp>
      <p:sp>
        <p:nvSpPr>
          <p:cNvPr id="5" name="Dian numeron paikkamerkki 4"/>
          <p:cNvSpPr>
            <a:spLocks noGrp="1"/>
          </p:cNvSpPr>
          <p:nvPr>
            <p:ph type="sldNum" sz="quarter" idx="11"/>
          </p:nvPr>
        </p:nvSpPr>
        <p:spPr/>
        <p:txBody>
          <a:bodyPr/>
          <a:lstStyle/>
          <a:p>
            <a:endParaRPr lang="fi-FI" b="0" dirty="0"/>
          </a:p>
        </p:txBody>
      </p:sp>
      <p:pic>
        <p:nvPicPr>
          <p:cNvPr id="6" name="Kuva 5" descr="maavkoulutus-01.png"/>
          <p:cNvPicPr>
            <a:picLocks noChangeAspect="1"/>
          </p:cNvPicPr>
          <p:nvPr/>
        </p:nvPicPr>
        <p:blipFill rotWithShape="1">
          <a:blip r:embed="rId3" cstate="email">
            <a:extLst>
              <a:ext uri="{28A0092B-C50C-407E-A947-70E740481C1C}">
                <a14:useLocalDpi xmlns:a14="http://schemas.microsoft.com/office/drawing/2010/main" val="0"/>
              </a:ext>
            </a:extLst>
          </a:blip>
          <a:srcRect l="11426" t="14645" r="9317" b="28999"/>
          <a:stretch/>
        </p:blipFill>
        <p:spPr>
          <a:xfrm>
            <a:off x="1898317" y="957261"/>
            <a:ext cx="1004124" cy="1009947"/>
          </a:xfrm>
          <a:prstGeom prst="rect">
            <a:avLst/>
          </a:prstGeom>
          <a:effectLst>
            <a:outerShdw blurRad="50800" dist="38100" dir="2700000" algn="tl" rotWithShape="0">
              <a:prstClr val="black">
                <a:alpha val="40000"/>
              </a:prstClr>
            </a:outerShdw>
          </a:effectLst>
        </p:spPr>
      </p:pic>
      <p:pic>
        <p:nvPicPr>
          <p:cNvPr id="7" name="Kuva 6" descr="kriisialueet-01.png"/>
          <p:cNvPicPr>
            <a:picLocks noChangeAspect="1"/>
          </p:cNvPicPr>
          <p:nvPr/>
        </p:nvPicPr>
        <p:blipFill rotWithShape="1">
          <a:blip r:embed="rId4" cstate="email">
            <a:extLst>
              <a:ext uri="{28A0092B-C50C-407E-A947-70E740481C1C}">
                <a14:useLocalDpi xmlns:a14="http://schemas.microsoft.com/office/drawing/2010/main" val="0"/>
              </a:ext>
            </a:extLst>
          </a:blip>
          <a:srcRect l="11272" t="17840" r="5608" b="23016"/>
          <a:stretch/>
        </p:blipFill>
        <p:spPr>
          <a:xfrm>
            <a:off x="1804080" y="5203225"/>
            <a:ext cx="1004124" cy="1010620"/>
          </a:xfrm>
          <a:prstGeom prst="rect">
            <a:avLst/>
          </a:prstGeom>
          <a:effectLst>
            <a:outerShdw blurRad="50800" dist="38100" dir="2700000" algn="tl" rotWithShape="0">
              <a:prstClr val="black">
                <a:alpha val="40000"/>
              </a:prstClr>
            </a:outerShdw>
          </a:effectLst>
        </p:spPr>
      </p:pic>
      <p:pic>
        <p:nvPicPr>
          <p:cNvPr id="8" name="Kuva 7" descr="virkaapu-01.png"/>
          <p:cNvPicPr>
            <a:picLocks noChangeAspect="1"/>
          </p:cNvPicPr>
          <p:nvPr/>
        </p:nvPicPr>
        <p:blipFill rotWithShape="1">
          <a:blip r:embed="rId5" cstate="email">
            <a:extLst>
              <a:ext uri="{28A0092B-C50C-407E-A947-70E740481C1C}">
                <a14:useLocalDpi xmlns:a14="http://schemas.microsoft.com/office/drawing/2010/main" val="0"/>
              </a:ext>
            </a:extLst>
          </a:blip>
          <a:srcRect l="9381" t="20300" r="11136" b="23344"/>
          <a:stretch/>
        </p:blipFill>
        <p:spPr>
          <a:xfrm>
            <a:off x="1898317" y="2467204"/>
            <a:ext cx="1004124" cy="1007074"/>
          </a:xfrm>
          <a:prstGeom prst="rect">
            <a:avLst/>
          </a:prstGeom>
          <a:effectLst>
            <a:outerShdw blurRad="50800" dist="38100" dir="2700000" algn="tl" rotWithShape="0">
              <a:prstClr val="black">
                <a:alpha val="40000"/>
              </a:prstClr>
            </a:outerShdw>
          </a:effectLst>
        </p:spPr>
      </p:pic>
      <p:pic>
        <p:nvPicPr>
          <p:cNvPr id="9" name="Kuva 6"/>
          <p:cNvPicPr>
            <a:picLocks noChangeAspect="1"/>
          </p:cNvPicPr>
          <p:nvPr/>
        </p:nvPicPr>
        <p:blipFill>
          <a:blip r:embed="rId6" cstate="email">
            <a:duotone>
              <a:schemeClr val="bg2">
                <a:shade val="45000"/>
                <a:satMod val="135000"/>
              </a:schemeClr>
              <a:prstClr val="white"/>
            </a:duotone>
            <a:extLst>
              <a:ext uri="{BEBA8EAE-BF5A-486C-A8C5-ECC9F3942E4B}">
                <a14:imgProps xmlns:a14="http://schemas.microsoft.com/office/drawing/2010/main">
                  <a14:imgLayer r:embed="rId7">
                    <a14:imgEffect>
                      <a14:sharpenSoften amount="40000"/>
                    </a14:imgEffect>
                    <a14:imgEffect>
                      <a14:colorTemperature colorTemp="2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09843" y="3833597"/>
            <a:ext cx="1192598" cy="16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5386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33543" y="4995526"/>
            <a:ext cx="2047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isällön paikkamerkki 2"/>
          <p:cNvSpPr>
            <a:spLocks noGrp="1"/>
          </p:cNvSpPr>
          <p:nvPr>
            <p:ph idx="1"/>
          </p:nvPr>
        </p:nvSpPr>
        <p:spPr>
          <a:xfrm>
            <a:off x="4012674" y="1174550"/>
            <a:ext cx="4968552" cy="1143000"/>
          </a:xfrm>
        </p:spPr>
        <p:txBody>
          <a:bodyPr>
            <a:normAutofit/>
          </a:bodyPr>
          <a:lstStyle/>
          <a:p>
            <a:pPr marL="0" indent="0">
              <a:spcAft>
                <a:spcPts val="500"/>
              </a:spcAft>
              <a:buNone/>
            </a:pPr>
            <a:r>
              <a:rPr lang="fi-FI" sz="1200" dirty="0"/>
              <a:t>Maavoimat vastaa Suomen maa-alueen puolustamisesta ja toteuttaa kaikkia puolustusvoimien tehtäviä. </a:t>
            </a:r>
          </a:p>
          <a:p>
            <a:pPr marL="0" indent="0">
              <a:spcAft>
                <a:spcPts val="500"/>
              </a:spcAft>
              <a:buNone/>
            </a:pPr>
            <a:r>
              <a:rPr lang="fi-FI" sz="1200" dirty="0"/>
              <a:t>Koko valtakunnan maa-alueen puolustaminen pohjautuu asevelvollisuuden kautta tuotettuun laajaan, suorituskykyiseen ja tarvittaessa nopeasti käytettävissä olevaan reserviin. </a:t>
            </a:r>
          </a:p>
        </p:txBody>
      </p:sp>
      <p:sp>
        <p:nvSpPr>
          <p:cNvPr id="4" name="Päivämäärän paikkamerkki 3"/>
          <p:cNvSpPr>
            <a:spLocks noGrp="1"/>
          </p:cNvSpPr>
          <p:nvPr>
            <p:ph type="dt" sz="half" idx="10"/>
          </p:nvPr>
        </p:nvSpPr>
        <p:spPr/>
        <p:txBody>
          <a:bodyPr/>
          <a:lstStyle/>
          <a:p>
            <a:endParaRPr lang="fi-FI" b="0" dirty="0"/>
          </a:p>
        </p:txBody>
      </p:sp>
      <p:sp>
        <p:nvSpPr>
          <p:cNvPr id="5" name="Dian numeron paikkamerkki 4"/>
          <p:cNvSpPr>
            <a:spLocks noGrp="1"/>
          </p:cNvSpPr>
          <p:nvPr>
            <p:ph type="sldNum" sz="quarter" idx="11"/>
          </p:nvPr>
        </p:nvSpPr>
        <p:spPr/>
        <p:txBody>
          <a:bodyPr/>
          <a:lstStyle/>
          <a:p>
            <a:fld id="{2D336890-7401-9E4A-9193-7AC5E36008B1}" type="slidenum">
              <a:rPr lang="fi-FI" b="0" smtClean="0"/>
              <a:pPr/>
              <a:t>4</a:t>
            </a:fld>
            <a:endParaRPr lang="fi-FI" b="0"/>
          </a:p>
        </p:txBody>
      </p:sp>
      <p:sp>
        <p:nvSpPr>
          <p:cNvPr id="6" name="Suorakulmio 5"/>
          <p:cNvSpPr/>
          <p:nvPr/>
        </p:nvSpPr>
        <p:spPr>
          <a:xfrm>
            <a:off x="4081047" y="3049845"/>
            <a:ext cx="6145117" cy="774571"/>
          </a:xfrm>
          <a:prstGeom prst="rect">
            <a:avLst/>
          </a:prstGeom>
        </p:spPr>
        <p:txBody>
          <a:bodyPr wrap="square">
            <a:spAutoFit/>
          </a:bodyPr>
          <a:lstStyle/>
          <a:p>
            <a:pPr>
              <a:spcAft>
                <a:spcPts val="500"/>
              </a:spcAft>
            </a:pPr>
            <a:r>
              <a:rPr lang="fi-FI" sz="1200" dirty="0"/>
              <a:t>Merivoimat vastaa meri – ja rannikkoalueen puolustamisesta sekä meriliikenteen turvaamisesta.</a:t>
            </a:r>
          </a:p>
          <a:p>
            <a:pPr>
              <a:spcAft>
                <a:spcPts val="500"/>
              </a:spcAft>
            </a:pPr>
            <a:endParaRPr lang="fi-FI" sz="1200" dirty="0"/>
          </a:p>
          <a:p>
            <a:pPr>
              <a:spcAft>
                <a:spcPts val="500"/>
              </a:spcAft>
            </a:pPr>
            <a:r>
              <a:rPr lang="fi-FI" sz="1200" dirty="0"/>
              <a:t>Päivystys-, vartiointi- ja valvontakyky ylläpidetään vuorokauden  ja vuoden ympäri.</a:t>
            </a:r>
          </a:p>
        </p:txBody>
      </p:sp>
      <p:sp>
        <p:nvSpPr>
          <p:cNvPr id="7" name="Suorakulmio 6"/>
          <p:cNvSpPr/>
          <p:nvPr/>
        </p:nvSpPr>
        <p:spPr>
          <a:xfrm>
            <a:off x="4137835" y="4895268"/>
            <a:ext cx="6145118" cy="1208023"/>
          </a:xfrm>
          <a:prstGeom prst="rect">
            <a:avLst/>
          </a:prstGeom>
        </p:spPr>
        <p:txBody>
          <a:bodyPr wrap="square">
            <a:spAutoFit/>
          </a:bodyPr>
          <a:lstStyle/>
          <a:p>
            <a:pPr>
              <a:spcAft>
                <a:spcPts val="500"/>
              </a:spcAft>
            </a:pPr>
            <a:r>
              <a:rPr lang="fi-FI" sz="1200" dirty="0"/>
              <a:t>Ilmavoimien päätehtävä on ilmoitse tapahtuvan hyökkäyksen ennaltaehkäisy ja torjunta. </a:t>
            </a:r>
          </a:p>
          <a:p>
            <a:pPr>
              <a:spcAft>
                <a:spcPts val="500"/>
              </a:spcAft>
            </a:pPr>
            <a:r>
              <a:rPr lang="fi-FI" sz="1200" dirty="0"/>
              <a:t>Ilmavoimat on alue-valvontaviranomainen, joka vastaa ilmatilan valvonnasta ja ilmoitse tapahtuvien alueloukkausten torjunnasta.</a:t>
            </a:r>
          </a:p>
          <a:p>
            <a:pPr>
              <a:spcAft>
                <a:spcPts val="500"/>
              </a:spcAft>
            </a:pPr>
            <a:r>
              <a:rPr lang="fi-FI" sz="1200" dirty="0"/>
              <a:t>Päivystys-, vartiointi- ja valvontakyky ylläpidetään vuorokauden  ja vuoden ympäri.</a:t>
            </a:r>
          </a:p>
          <a:p>
            <a:pPr>
              <a:spcAft>
                <a:spcPts val="500"/>
              </a:spcAft>
            </a:pPr>
            <a:endParaRPr lang="fi-FI" sz="1200" dirty="0"/>
          </a:p>
        </p:txBody>
      </p:sp>
      <p:pic>
        <p:nvPicPr>
          <p:cNvPr id="8" name="Kuva 7"/>
          <p:cNvPicPr>
            <a:picLocks noChangeAspect="1"/>
          </p:cNvPicPr>
          <p:nvPr/>
        </p:nvPicPr>
        <p:blipFill>
          <a:blip r:embed="rId4"/>
          <a:stretch>
            <a:fillRect/>
          </a:stretch>
        </p:blipFill>
        <p:spPr>
          <a:xfrm>
            <a:off x="1736307" y="4534553"/>
            <a:ext cx="639055" cy="980728"/>
          </a:xfrm>
          <a:prstGeom prst="rect">
            <a:avLst/>
          </a:prstGeom>
          <a:effectLst>
            <a:outerShdw blurRad="50800" dist="38100" dir="2700000" algn="tl" rotWithShape="0">
              <a:prstClr val="black">
                <a:alpha val="40000"/>
              </a:prstClr>
            </a:outerShdw>
          </a:effectLst>
        </p:spPr>
      </p:pic>
      <p:pic>
        <p:nvPicPr>
          <p:cNvPr id="2051"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33543" y="3049845"/>
            <a:ext cx="2047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797256" y="1179413"/>
            <a:ext cx="2047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G:\Uudet logot\meriv.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633914" y="2590014"/>
            <a:ext cx="655948" cy="10057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G:\Uudet logot\MAAV.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653239" y="741742"/>
            <a:ext cx="655948" cy="10057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Rectangle 245"/>
          <p:cNvSpPr>
            <a:spLocks noChangeArrowheads="1"/>
          </p:cNvSpPr>
          <p:nvPr/>
        </p:nvSpPr>
        <p:spPr bwMode="auto">
          <a:xfrm>
            <a:off x="2389567" y="741742"/>
            <a:ext cx="1567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fi-FI" sz="1600" b="1" dirty="0">
                <a:solidFill>
                  <a:srgbClr val="006600"/>
                </a:solidFill>
                <a:latin typeface="+mj-lt"/>
                <a:ea typeface="Arial"/>
                <a:cs typeface="Arial"/>
              </a:rPr>
              <a:t>Maavoimat</a:t>
            </a:r>
          </a:p>
        </p:txBody>
      </p:sp>
      <p:sp>
        <p:nvSpPr>
          <p:cNvPr id="15" name="Rectangle 245"/>
          <p:cNvSpPr>
            <a:spLocks noChangeArrowheads="1"/>
          </p:cNvSpPr>
          <p:nvPr/>
        </p:nvSpPr>
        <p:spPr bwMode="auto">
          <a:xfrm>
            <a:off x="2393806" y="2595297"/>
            <a:ext cx="1567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fi-FI" sz="1600" b="1" dirty="0">
                <a:solidFill>
                  <a:srgbClr val="002060"/>
                </a:solidFill>
                <a:latin typeface="+mj-lt"/>
                <a:ea typeface="Arial"/>
                <a:cs typeface="Arial"/>
              </a:rPr>
              <a:t>Merivoimat</a:t>
            </a:r>
          </a:p>
        </p:txBody>
      </p:sp>
      <p:sp>
        <p:nvSpPr>
          <p:cNvPr id="16" name="Rectangle 245"/>
          <p:cNvSpPr>
            <a:spLocks noChangeArrowheads="1"/>
          </p:cNvSpPr>
          <p:nvPr/>
        </p:nvSpPr>
        <p:spPr bwMode="auto">
          <a:xfrm>
            <a:off x="2472634" y="4556714"/>
            <a:ext cx="156792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fi-FI" sz="1600" b="1" dirty="0">
                <a:solidFill>
                  <a:srgbClr val="0070C0"/>
                </a:solidFill>
                <a:latin typeface="+mj-lt"/>
                <a:ea typeface="Arial"/>
                <a:cs typeface="Arial"/>
              </a:rPr>
              <a:t>Ilmavoimat</a:t>
            </a:r>
          </a:p>
        </p:txBody>
      </p:sp>
      <p:sp>
        <p:nvSpPr>
          <p:cNvPr id="18" name="Otsikko 1"/>
          <p:cNvSpPr>
            <a:spLocks noGrp="1"/>
          </p:cNvSpPr>
          <p:nvPr>
            <p:ph type="title"/>
          </p:nvPr>
        </p:nvSpPr>
        <p:spPr>
          <a:xfrm>
            <a:off x="2135560" y="12974"/>
            <a:ext cx="2797253" cy="973576"/>
          </a:xfrm>
        </p:spPr>
        <p:txBody>
          <a:bodyPr/>
          <a:lstStyle/>
          <a:p>
            <a:r>
              <a:rPr lang="fi-FI" sz="2400" dirty="0"/>
              <a:t>Puolustushaarat</a:t>
            </a:r>
          </a:p>
        </p:txBody>
      </p:sp>
    </p:spTree>
    <p:extLst>
      <p:ext uri="{BB962C8B-B14F-4D97-AF65-F5344CB8AC3E}">
        <p14:creationId xmlns:p14="http://schemas.microsoft.com/office/powerpoint/2010/main" val="3577575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iruutu 16"/>
          <p:cNvSpPr txBox="1"/>
          <p:nvPr/>
        </p:nvSpPr>
        <p:spPr>
          <a:xfrm>
            <a:off x="5229758" y="30043"/>
            <a:ext cx="5438243" cy="4431983"/>
          </a:xfrm>
          <a:prstGeom prst="rect">
            <a:avLst/>
          </a:prstGeom>
          <a:noFill/>
        </p:spPr>
        <p:txBody>
          <a:bodyPr wrap="square" rtlCol="0">
            <a:spAutoFit/>
          </a:bodyPr>
          <a:lstStyle/>
          <a:p>
            <a:r>
              <a:rPr lang="fi-FI" sz="1600" b="1" dirty="0">
                <a:latin typeface="Arial"/>
                <a:ea typeface="Arial Unicode MS"/>
                <a:cs typeface="Arial Unicode MS"/>
              </a:rPr>
              <a:t>Rajavartiolaitos</a:t>
            </a:r>
            <a:endParaRPr lang="fi-FI" sz="1600" b="1" dirty="0"/>
          </a:p>
          <a:p>
            <a:pPr marL="266700" indent="-266700" eaLnBrk="0" hangingPunct="0">
              <a:spcBef>
                <a:spcPct val="50000"/>
              </a:spcBef>
              <a:buFont typeface="Arial" pitchFamily="34" charset="0"/>
              <a:buChar char="•"/>
            </a:pPr>
            <a:r>
              <a:rPr lang="fi-FI" sz="1400" dirty="0">
                <a:latin typeface="Arial"/>
                <a:ea typeface="Arial Unicode MS"/>
                <a:cs typeface="Arial Unicode MS"/>
              </a:rPr>
              <a:t>Rajavartiolaitos on sisäministeriön alainen sotilaallisesti järjestetty organisaatio.</a:t>
            </a:r>
          </a:p>
          <a:p>
            <a:pPr marL="266700" indent="-266700" eaLnBrk="0" hangingPunct="0">
              <a:spcBef>
                <a:spcPct val="50000"/>
              </a:spcBef>
              <a:buFont typeface="Arial" pitchFamily="34" charset="0"/>
              <a:buChar char="•"/>
            </a:pPr>
            <a:r>
              <a:rPr lang="fi-FI" sz="1400" dirty="0">
                <a:latin typeface="Arial"/>
                <a:ea typeface="Arial Unicode MS"/>
                <a:cs typeface="Arial Unicode MS"/>
              </a:rPr>
              <a:t>Rajavartiolaitos vastaa osaltaan Suomen sisäisestä ja ulkoisesta turvallisuudesta.</a:t>
            </a:r>
          </a:p>
          <a:p>
            <a:pPr eaLnBrk="0" hangingPunct="0">
              <a:spcBef>
                <a:spcPct val="50000"/>
              </a:spcBef>
            </a:pPr>
            <a:r>
              <a:rPr lang="fi-FI" sz="1400" b="1" dirty="0">
                <a:latin typeface="Arial"/>
                <a:ea typeface="Arial Unicode MS"/>
                <a:cs typeface="Arial Unicode MS"/>
              </a:rPr>
              <a:t>Tehtävät:</a:t>
            </a:r>
          </a:p>
          <a:p>
            <a:pPr marL="266700" indent="-266700" eaLnBrk="0" hangingPunct="0">
              <a:spcBef>
                <a:spcPct val="50000"/>
              </a:spcBef>
              <a:buFont typeface="Arial" pitchFamily="34" charset="0"/>
              <a:buChar char="•"/>
            </a:pPr>
            <a:r>
              <a:rPr lang="fi-FI" sz="1400" dirty="0">
                <a:latin typeface="Arial"/>
                <a:ea typeface="Arial Unicode MS"/>
                <a:cs typeface="Arial Unicode MS"/>
              </a:rPr>
              <a:t>Rajatarkastukset ulkorajoilla * Rajojen valvonta maa- ja merirajoilla  *Rikostorjunta ja – tutkinta </a:t>
            </a:r>
          </a:p>
          <a:p>
            <a:pPr marL="266700" indent="-266700" eaLnBrk="0" hangingPunct="0">
              <a:spcBef>
                <a:spcPct val="50000"/>
              </a:spcBef>
              <a:buFont typeface="Arial" pitchFamily="34" charset="0"/>
              <a:buChar char="•"/>
            </a:pPr>
            <a:r>
              <a:rPr lang="fi-FI" sz="1400" dirty="0">
                <a:latin typeface="Arial"/>
                <a:ea typeface="Arial Unicode MS"/>
                <a:cs typeface="Arial Unicode MS"/>
              </a:rPr>
              <a:t>* Ulkomaalaisvalvonta</a:t>
            </a:r>
          </a:p>
          <a:p>
            <a:pPr marL="266700" indent="-266700" eaLnBrk="0" hangingPunct="0">
              <a:spcBef>
                <a:spcPct val="50000"/>
              </a:spcBef>
              <a:buFont typeface="Arial" pitchFamily="34" charset="0"/>
              <a:buChar char="•"/>
            </a:pPr>
            <a:r>
              <a:rPr lang="fi-FI" sz="1400" dirty="0">
                <a:latin typeface="Arial"/>
                <a:ea typeface="Arial Unicode MS"/>
                <a:cs typeface="Arial Unicode MS"/>
              </a:rPr>
              <a:t>Meripelastustoimi * Vesiliikenteen valvonta * Meriympäristövahinkojen torjunta</a:t>
            </a:r>
          </a:p>
          <a:p>
            <a:pPr marL="266700" indent="-266700" eaLnBrk="0" hangingPunct="0">
              <a:spcBef>
                <a:spcPct val="50000"/>
              </a:spcBef>
              <a:buFont typeface="Arial" pitchFamily="34" charset="0"/>
              <a:buChar char="•"/>
            </a:pPr>
            <a:r>
              <a:rPr lang="fi-FI" sz="1400" dirty="0">
                <a:latin typeface="Arial"/>
                <a:ea typeface="Arial Unicode MS"/>
                <a:cs typeface="Arial Unicode MS"/>
              </a:rPr>
              <a:t>Tehtävät kansainvälisissä rajaturvallisuusoperaatioissa</a:t>
            </a:r>
          </a:p>
          <a:p>
            <a:pPr marL="266700" indent="-266700" eaLnBrk="0" hangingPunct="0">
              <a:spcBef>
                <a:spcPct val="50000"/>
              </a:spcBef>
              <a:buFont typeface="Arial" pitchFamily="34" charset="0"/>
              <a:buChar char="•"/>
            </a:pPr>
            <a:r>
              <a:rPr lang="fi-FI" sz="1400" dirty="0">
                <a:latin typeface="Arial"/>
                <a:ea typeface="Arial Unicode MS"/>
                <a:cs typeface="Arial Unicode MS"/>
              </a:rPr>
              <a:t>Sotilaallinen maanpuolustus</a:t>
            </a:r>
          </a:p>
          <a:p>
            <a:pPr marL="266700" indent="-266700" eaLnBrk="0" hangingPunct="0">
              <a:spcBef>
                <a:spcPct val="50000"/>
              </a:spcBef>
              <a:buFont typeface="Arial" pitchFamily="34" charset="0"/>
              <a:buChar char="•"/>
            </a:pPr>
            <a:r>
              <a:rPr lang="fi-FI" sz="1400" dirty="0">
                <a:latin typeface="Arial"/>
                <a:ea typeface="Arial Unicode MS"/>
                <a:cs typeface="Arial Unicode MS"/>
              </a:rPr>
              <a:t>Varusmieskoulutusta kolmessa yksikössä</a:t>
            </a:r>
          </a:p>
          <a:p>
            <a:pPr marL="723900" lvl="1" indent="-266700" eaLnBrk="0" hangingPunct="0">
              <a:spcBef>
                <a:spcPct val="50000"/>
              </a:spcBef>
              <a:buFont typeface="Arial" pitchFamily="34" charset="0"/>
              <a:buChar char="•"/>
            </a:pPr>
            <a:r>
              <a:rPr lang="fi-FI" sz="1400" dirty="0">
                <a:latin typeface="Arial"/>
                <a:ea typeface="Arial Unicode MS"/>
                <a:cs typeface="Arial Unicode MS"/>
              </a:rPr>
              <a:t>Ivalo, </a:t>
            </a:r>
            <a:r>
              <a:rPr lang="fi-FI" sz="1400" dirty="0" err="1">
                <a:latin typeface="Arial"/>
                <a:ea typeface="Arial Unicode MS"/>
                <a:cs typeface="Arial Unicode MS"/>
              </a:rPr>
              <a:t>Onttola</a:t>
            </a:r>
            <a:r>
              <a:rPr lang="fi-FI" sz="1400" dirty="0">
                <a:latin typeface="Arial"/>
                <a:ea typeface="Arial Unicode MS"/>
                <a:cs typeface="Arial Unicode MS"/>
              </a:rPr>
              <a:t> ja </a:t>
            </a:r>
            <a:r>
              <a:rPr lang="fi-FI" sz="1400" dirty="0" err="1">
                <a:latin typeface="Arial"/>
                <a:ea typeface="Arial Unicode MS"/>
                <a:cs typeface="Arial Unicode MS"/>
              </a:rPr>
              <a:t>Immola</a:t>
            </a:r>
            <a:endParaRPr lang="fi-FI" sz="1400" dirty="0">
              <a:latin typeface="Arial"/>
              <a:ea typeface="Arial Unicode MS"/>
              <a:cs typeface="Arial Unicode MS"/>
            </a:endParaRPr>
          </a:p>
        </p:txBody>
      </p:sp>
      <p:pic>
        <p:nvPicPr>
          <p:cNvPr id="23" name="Kuva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0"/>
            <a:ext cx="3705757" cy="5229200"/>
          </a:xfrm>
          <a:prstGeom prst="rect">
            <a:avLst/>
          </a:prstGeom>
        </p:spPr>
      </p:pic>
      <p:pic>
        <p:nvPicPr>
          <p:cNvPr id="18" name="Kuva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4437112"/>
            <a:ext cx="2864193" cy="2232248"/>
          </a:xfrm>
          <a:prstGeom prst="rect">
            <a:avLst/>
          </a:prstGeom>
        </p:spPr>
      </p:pic>
      <p:pic>
        <p:nvPicPr>
          <p:cNvPr id="19" name="Kuva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3459" y="4509120"/>
            <a:ext cx="3052342" cy="2160240"/>
          </a:xfrm>
          <a:prstGeom prst="rect">
            <a:avLst/>
          </a:prstGeom>
        </p:spPr>
      </p:pic>
      <p:pic>
        <p:nvPicPr>
          <p:cNvPr id="13" name="Sisällön paikkamerkki 12"/>
          <p:cNvPicPr>
            <a:picLocks noGrp="1" noChangeAspect="1"/>
          </p:cNvPicPr>
          <p:nvPr>
            <p:ph sz="half" idx="4294967295"/>
          </p:nvPr>
        </p:nvPicPr>
        <p:blipFill>
          <a:blip r:embed="rId6" cstate="print">
            <a:extLst>
              <a:ext uri="{28A0092B-C50C-407E-A947-70E740481C1C}">
                <a14:useLocalDpi xmlns:a14="http://schemas.microsoft.com/office/drawing/2010/main" val="0"/>
              </a:ext>
            </a:extLst>
          </a:blip>
          <a:stretch>
            <a:fillRect/>
          </a:stretch>
        </p:blipFill>
        <p:spPr>
          <a:xfrm>
            <a:off x="1524000" y="0"/>
            <a:ext cx="2717750" cy="919170"/>
          </a:xfrm>
        </p:spPr>
      </p:pic>
      <p:pic>
        <p:nvPicPr>
          <p:cNvPr id="22" name="Kuva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1784" y="4425528"/>
            <a:ext cx="3264350" cy="2262737"/>
          </a:xfrm>
          <a:prstGeom prst="rect">
            <a:avLst/>
          </a:prstGeom>
        </p:spPr>
      </p:pic>
      <p:sp>
        <p:nvSpPr>
          <p:cNvPr id="2" name="Tekstiruutu 1"/>
          <p:cNvSpPr txBox="1"/>
          <p:nvPr/>
        </p:nvSpPr>
        <p:spPr>
          <a:xfrm>
            <a:off x="6809126" y="-293124"/>
            <a:ext cx="1923832" cy="646331"/>
          </a:xfrm>
          <a:prstGeom prst="rect">
            <a:avLst/>
          </a:prstGeom>
          <a:noFill/>
        </p:spPr>
        <p:txBody>
          <a:bodyPr wrap="square" rtlCol="0">
            <a:spAutoFit/>
          </a:bodyPr>
          <a:lstStyle/>
          <a:p>
            <a:endParaRPr lang="fi-FI" b="1" dirty="0">
              <a:solidFill>
                <a:srgbClr val="FFC000"/>
              </a:solidFill>
            </a:endParaRPr>
          </a:p>
          <a:p>
            <a:r>
              <a:rPr lang="fi-FI" b="1" dirty="0">
                <a:solidFill>
                  <a:srgbClr val="FFC000"/>
                </a:solidFill>
              </a:rPr>
              <a:t> </a:t>
            </a:r>
            <a:r>
              <a:rPr lang="fi-FI" b="1" dirty="0" err="1">
                <a:solidFill>
                  <a:srgbClr val="FFC000"/>
                </a:solidFill>
              </a:rPr>
              <a:t>www.raja.fi</a:t>
            </a:r>
            <a:endParaRPr lang="fi-FI" b="1" dirty="0">
              <a:solidFill>
                <a:srgbClr val="FFC000"/>
              </a:solidFill>
            </a:endParaRPr>
          </a:p>
        </p:txBody>
      </p:sp>
      <p:sp>
        <p:nvSpPr>
          <p:cNvPr id="3" name="Tekstiruutu 2"/>
          <p:cNvSpPr txBox="1"/>
          <p:nvPr/>
        </p:nvSpPr>
        <p:spPr>
          <a:xfrm>
            <a:off x="1738118" y="6022983"/>
            <a:ext cx="2178360" cy="369332"/>
          </a:xfrm>
          <a:prstGeom prst="rect">
            <a:avLst/>
          </a:prstGeom>
          <a:noFill/>
        </p:spPr>
        <p:txBody>
          <a:bodyPr wrap="square" rtlCol="0">
            <a:spAutoFit/>
          </a:bodyPr>
          <a:lstStyle/>
          <a:p>
            <a:r>
              <a:rPr lang="fi-FI" b="1" dirty="0">
                <a:solidFill>
                  <a:srgbClr val="FFC000"/>
                </a:solidFill>
              </a:rPr>
              <a:t>Turvana ilmassa</a:t>
            </a:r>
          </a:p>
        </p:txBody>
      </p:sp>
      <p:sp>
        <p:nvSpPr>
          <p:cNvPr id="4" name="Tekstiruutu 3"/>
          <p:cNvSpPr txBox="1"/>
          <p:nvPr/>
        </p:nvSpPr>
        <p:spPr>
          <a:xfrm>
            <a:off x="4871865" y="6165304"/>
            <a:ext cx="1727011" cy="369332"/>
          </a:xfrm>
          <a:prstGeom prst="rect">
            <a:avLst/>
          </a:prstGeom>
          <a:noFill/>
        </p:spPr>
        <p:txBody>
          <a:bodyPr wrap="none" rtlCol="0">
            <a:spAutoFit/>
          </a:bodyPr>
          <a:lstStyle/>
          <a:p>
            <a:r>
              <a:rPr lang="fi-FI" b="1" dirty="0">
                <a:solidFill>
                  <a:srgbClr val="FFC000"/>
                </a:solidFill>
              </a:rPr>
              <a:t>Turvana merellä</a:t>
            </a:r>
          </a:p>
        </p:txBody>
      </p:sp>
      <p:sp>
        <p:nvSpPr>
          <p:cNvPr id="5" name="Tekstiruutu 4"/>
          <p:cNvSpPr txBox="1"/>
          <p:nvPr/>
        </p:nvSpPr>
        <p:spPr>
          <a:xfrm>
            <a:off x="8398842" y="6281447"/>
            <a:ext cx="1965416" cy="369332"/>
          </a:xfrm>
          <a:prstGeom prst="rect">
            <a:avLst/>
          </a:prstGeom>
          <a:noFill/>
        </p:spPr>
        <p:txBody>
          <a:bodyPr wrap="square" rtlCol="0">
            <a:spAutoFit/>
          </a:bodyPr>
          <a:lstStyle/>
          <a:p>
            <a:r>
              <a:rPr lang="fi-FI" b="1" dirty="0">
                <a:solidFill>
                  <a:srgbClr val="FFC000"/>
                </a:solidFill>
              </a:rPr>
              <a:t>Turvana maalla</a:t>
            </a:r>
          </a:p>
        </p:txBody>
      </p:sp>
    </p:spTree>
    <p:extLst>
      <p:ext uri="{BB962C8B-B14F-4D97-AF65-F5344CB8AC3E}">
        <p14:creationId xmlns:p14="http://schemas.microsoft.com/office/powerpoint/2010/main" val="4289870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Kuva 18">
            <a:extLst>
              <a:ext uri="{FF2B5EF4-FFF2-40B4-BE49-F238E27FC236}">
                <a16:creationId xmlns:a16="http://schemas.microsoft.com/office/drawing/2014/main" id="{4BA5AF4E-1854-495C-9FC3-238E5EF86E1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963" t="-2969" r="33571" b="5849"/>
          <a:stretch/>
        </p:blipFill>
        <p:spPr>
          <a:xfrm>
            <a:off x="8341307" y="914804"/>
            <a:ext cx="3271574" cy="5001436"/>
          </a:xfrm>
          <a:prstGeom prst="rect">
            <a:avLst/>
          </a:prstGeom>
        </p:spPr>
      </p:pic>
      <p:pic>
        <p:nvPicPr>
          <p:cNvPr id="12" name="Kuva 11">
            <a:extLst>
              <a:ext uri="{FF2B5EF4-FFF2-40B4-BE49-F238E27FC236}">
                <a16:creationId xmlns:a16="http://schemas.microsoft.com/office/drawing/2014/main" id="{E0AF7E07-6EBE-4C80-BB90-5120B6FAE0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96212" y="1085417"/>
            <a:ext cx="3248284" cy="4871966"/>
          </a:xfrm>
          <a:prstGeom prst="rect">
            <a:avLst/>
          </a:prstGeom>
        </p:spPr>
      </p:pic>
      <p:sp>
        <p:nvSpPr>
          <p:cNvPr id="6" name="Suorakulmio 5">
            <a:extLst>
              <a:ext uri="{FF2B5EF4-FFF2-40B4-BE49-F238E27FC236}">
                <a16:creationId xmlns:a16="http://schemas.microsoft.com/office/drawing/2014/main" id="{8D700B47-6AD0-4835-83EC-A3FCCED98ABF}"/>
              </a:ext>
            </a:extLst>
          </p:cNvPr>
          <p:cNvSpPr/>
          <p:nvPr/>
        </p:nvSpPr>
        <p:spPr>
          <a:xfrm>
            <a:off x="4496211" y="2595797"/>
            <a:ext cx="3272638" cy="3361586"/>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7" name="Kuva 26">
            <a:extLst>
              <a:ext uri="{FF2B5EF4-FFF2-40B4-BE49-F238E27FC236}">
                <a16:creationId xmlns:a16="http://schemas.microsoft.com/office/drawing/2014/main" id="{2D3EE4FA-2FBC-4737-96AE-F70A3FA08F13}"/>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1000" contrast="-2000"/>
                    </a14:imgEffect>
                  </a14:imgLayer>
                </a14:imgProps>
              </a:ext>
              <a:ext uri="{28A0092B-C50C-407E-A947-70E740481C1C}">
                <a14:useLocalDpi xmlns:a14="http://schemas.microsoft.com/office/drawing/2010/main"/>
              </a:ext>
            </a:extLst>
          </a:blip>
          <a:srcRect b="-106"/>
          <a:stretch/>
        </p:blipFill>
        <p:spPr>
          <a:xfrm>
            <a:off x="528141" y="1096176"/>
            <a:ext cx="3371260" cy="4825293"/>
          </a:xfrm>
          <a:prstGeom prst="rect">
            <a:avLst/>
          </a:prstGeom>
        </p:spPr>
      </p:pic>
      <p:sp>
        <p:nvSpPr>
          <p:cNvPr id="22" name="Suorakulmio 21">
            <a:extLst>
              <a:ext uri="{FF2B5EF4-FFF2-40B4-BE49-F238E27FC236}">
                <a16:creationId xmlns:a16="http://schemas.microsoft.com/office/drawing/2014/main" id="{E1268451-E367-4882-B54E-7423BF96B2ED}"/>
              </a:ext>
            </a:extLst>
          </p:cNvPr>
          <p:cNvSpPr/>
          <p:nvPr/>
        </p:nvSpPr>
        <p:spPr>
          <a:xfrm>
            <a:off x="8365660" y="2685667"/>
            <a:ext cx="3274451" cy="3235802"/>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3" name="Suorakulmio 22">
            <a:extLst>
              <a:ext uri="{FF2B5EF4-FFF2-40B4-BE49-F238E27FC236}">
                <a16:creationId xmlns:a16="http://schemas.microsoft.com/office/drawing/2014/main" id="{6F02A94B-09D9-42D7-BFBD-0A2AF9349D19}"/>
              </a:ext>
            </a:extLst>
          </p:cNvPr>
          <p:cNvSpPr/>
          <p:nvPr/>
        </p:nvSpPr>
        <p:spPr>
          <a:xfrm>
            <a:off x="528141" y="2574758"/>
            <a:ext cx="3371259" cy="3346712"/>
          </a:xfrm>
          <a:prstGeom prst="rect">
            <a:avLst/>
          </a:prstGeom>
          <a:gradFill>
            <a:gsLst>
              <a:gs pos="55000">
                <a:srgbClr val="000000">
                  <a:alpha val="50000"/>
                </a:srgbClr>
              </a:gs>
              <a:gs pos="0">
                <a:schemeClr val="tx1">
                  <a:alpha val="0"/>
                </a:schemeClr>
              </a:gs>
              <a:gs pos="100000">
                <a:srgbClr val="000000">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Otsikko 3">
            <a:extLst>
              <a:ext uri="{FF2B5EF4-FFF2-40B4-BE49-F238E27FC236}">
                <a16:creationId xmlns:a16="http://schemas.microsoft.com/office/drawing/2014/main" id="{075CC077-421B-43D4-800D-E8ADACB48F90}"/>
              </a:ext>
            </a:extLst>
          </p:cNvPr>
          <p:cNvSpPr>
            <a:spLocks noGrp="1"/>
          </p:cNvSpPr>
          <p:nvPr>
            <p:ph type="title"/>
          </p:nvPr>
        </p:nvSpPr>
        <p:spPr>
          <a:xfrm>
            <a:off x="394636" y="409575"/>
            <a:ext cx="9897680" cy="686603"/>
          </a:xfrm>
        </p:spPr>
        <p:txBody>
          <a:bodyPr>
            <a:noAutofit/>
          </a:bodyPr>
          <a:lstStyle/>
          <a:p>
            <a:r>
              <a:rPr lang="fi-FI" sz="4400" b="1" dirty="0">
                <a:solidFill>
                  <a:schemeClr val="tx1"/>
                </a:solidFill>
              </a:rPr>
              <a:t>Kutsuntojen kautta palvelukseen</a:t>
            </a:r>
          </a:p>
        </p:txBody>
      </p:sp>
      <p:sp>
        <p:nvSpPr>
          <p:cNvPr id="14" name="Nuoli: Viisikulmio 13">
            <a:extLst>
              <a:ext uri="{FF2B5EF4-FFF2-40B4-BE49-F238E27FC236}">
                <a16:creationId xmlns:a16="http://schemas.microsoft.com/office/drawing/2014/main" id="{9855C618-5279-4432-800A-F9FF81BF1884}"/>
              </a:ext>
            </a:extLst>
          </p:cNvPr>
          <p:cNvSpPr/>
          <p:nvPr/>
        </p:nvSpPr>
        <p:spPr>
          <a:xfrm>
            <a:off x="525441" y="2906283"/>
            <a:ext cx="2993065" cy="938834"/>
          </a:xfrm>
          <a:prstGeom prst="homePlate">
            <a:avLst/>
          </a:prstGeom>
          <a:solidFill>
            <a:srgbClr val="325D0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dirty="0"/>
              <a:t> Kutsunnat</a:t>
            </a:r>
          </a:p>
        </p:txBody>
      </p:sp>
      <p:sp>
        <p:nvSpPr>
          <p:cNvPr id="15" name="Nuoli: Viisikulmio 14">
            <a:extLst>
              <a:ext uri="{FF2B5EF4-FFF2-40B4-BE49-F238E27FC236}">
                <a16:creationId xmlns:a16="http://schemas.microsoft.com/office/drawing/2014/main" id="{0565227B-9E6C-4ABA-A41F-252354A88803}"/>
              </a:ext>
            </a:extLst>
          </p:cNvPr>
          <p:cNvSpPr/>
          <p:nvPr/>
        </p:nvSpPr>
        <p:spPr>
          <a:xfrm>
            <a:off x="4496210" y="2903461"/>
            <a:ext cx="2993065" cy="938834"/>
          </a:xfrm>
          <a:prstGeom prst="homePlate">
            <a:avLst/>
          </a:prstGeom>
          <a:solidFill>
            <a:srgbClr val="325D0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fi-FI" sz="2800" dirty="0"/>
              <a:t> Varusmies-</a:t>
            </a:r>
          </a:p>
          <a:p>
            <a:pPr>
              <a:lnSpc>
                <a:spcPct val="80000"/>
              </a:lnSpc>
            </a:pPr>
            <a:r>
              <a:rPr lang="fi-FI" sz="2800" dirty="0"/>
              <a:t> palvelus</a:t>
            </a:r>
          </a:p>
        </p:txBody>
      </p:sp>
      <p:sp>
        <p:nvSpPr>
          <p:cNvPr id="16" name="Nuoli: Viisikulmio 15">
            <a:extLst>
              <a:ext uri="{FF2B5EF4-FFF2-40B4-BE49-F238E27FC236}">
                <a16:creationId xmlns:a16="http://schemas.microsoft.com/office/drawing/2014/main" id="{CB20D6A0-9329-4536-BFF6-35CE2B52C878}"/>
              </a:ext>
            </a:extLst>
          </p:cNvPr>
          <p:cNvSpPr/>
          <p:nvPr/>
        </p:nvSpPr>
        <p:spPr>
          <a:xfrm>
            <a:off x="8364460" y="2953539"/>
            <a:ext cx="2993065" cy="938835"/>
          </a:xfrm>
          <a:prstGeom prst="homePlate">
            <a:avLst/>
          </a:prstGeom>
          <a:solidFill>
            <a:srgbClr val="325D0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fi-FI" sz="2800" dirty="0"/>
              <a:t> Reservi ja   </a:t>
            </a:r>
          </a:p>
          <a:p>
            <a:pPr>
              <a:lnSpc>
                <a:spcPct val="80000"/>
              </a:lnSpc>
            </a:pPr>
            <a:r>
              <a:rPr lang="fi-FI" sz="2800" dirty="0"/>
              <a:t> varareservi</a:t>
            </a:r>
          </a:p>
        </p:txBody>
      </p:sp>
      <p:sp>
        <p:nvSpPr>
          <p:cNvPr id="2" name="Tekstiruutu 1">
            <a:extLst>
              <a:ext uri="{FF2B5EF4-FFF2-40B4-BE49-F238E27FC236}">
                <a16:creationId xmlns:a16="http://schemas.microsoft.com/office/drawing/2014/main" id="{15CBA5FC-1C6B-42B1-85C4-945ADC9FC6F1}"/>
              </a:ext>
            </a:extLst>
          </p:cNvPr>
          <p:cNvSpPr txBox="1"/>
          <p:nvPr/>
        </p:nvSpPr>
        <p:spPr>
          <a:xfrm>
            <a:off x="4471857" y="4044853"/>
            <a:ext cx="3248285" cy="800732"/>
          </a:xfrm>
          <a:prstGeom prst="rect">
            <a:avLst/>
          </a:prstGeom>
          <a:noFill/>
        </p:spPr>
        <p:txBody>
          <a:bodyPr wrap="square" rtlCol="0">
            <a:spAutoFit/>
          </a:bodyPr>
          <a:lstStyle/>
          <a:p>
            <a:pPr marL="176213" indent="-176213">
              <a:lnSpc>
                <a:spcPct val="85000"/>
              </a:lnSpc>
              <a:buFont typeface="Arial" panose="020B0604020202020204" pitchFamily="34" charset="0"/>
              <a:buChar char="•"/>
            </a:pPr>
            <a:r>
              <a:rPr lang="fi-FI" dirty="0">
                <a:solidFill>
                  <a:srgbClr val="FFFFFF"/>
                </a:solidFill>
              </a:rPr>
              <a:t>Suoritetaan </a:t>
            </a:r>
            <a:r>
              <a:rPr lang="fi-FI" b="1" dirty="0">
                <a:solidFill>
                  <a:srgbClr val="FFFFFF"/>
                </a:solidFill>
              </a:rPr>
              <a:t>18–30-vuotiaana</a:t>
            </a:r>
          </a:p>
          <a:p>
            <a:pPr marL="176213" indent="-176213">
              <a:lnSpc>
                <a:spcPct val="85000"/>
              </a:lnSpc>
              <a:buFont typeface="Arial" panose="020B0604020202020204" pitchFamily="34" charset="0"/>
              <a:buChar char="•"/>
            </a:pPr>
            <a:r>
              <a:rPr lang="fi-FI" dirty="0">
                <a:solidFill>
                  <a:srgbClr val="FFFFFF"/>
                </a:solidFill>
              </a:rPr>
              <a:t>Palvelusaika 165 pv, 255 pv tai 347 pv</a:t>
            </a:r>
          </a:p>
        </p:txBody>
      </p:sp>
      <p:sp>
        <p:nvSpPr>
          <p:cNvPr id="7" name="Tekstiruutu 6">
            <a:extLst>
              <a:ext uri="{FF2B5EF4-FFF2-40B4-BE49-F238E27FC236}">
                <a16:creationId xmlns:a16="http://schemas.microsoft.com/office/drawing/2014/main" id="{BAD8AD06-CEB1-49CC-B78C-1FA0F263F74A}"/>
              </a:ext>
            </a:extLst>
          </p:cNvPr>
          <p:cNvSpPr txBox="1"/>
          <p:nvPr/>
        </p:nvSpPr>
        <p:spPr>
          <a:xfrm>
            <a:off x="8364459" y="4063991"/>
            <a:ext cx="2993065" cy="565283"/>
          </a:xfrm>
          <a:prstGeom prst="rect">
            <a:avLst/>
          </a:prstGeom>
          <a:noFill/>
        </p:spPr>
        <p:txBody>
          <a:bodyPr wrap="square" rtlCol="0">
            <a:spAutoFit/>
          </a:bodyPr>
          <a:lstStyle/>
          <a:p>
            <a:pPr marL="176213" indent="-176213">
              <a:lnSpc>
                <a:spcPct val="85000"/>
              </a:lnSpc>
              <a:buFont typeface="Arial" panose="020B0604020202020204" pitchFamily="34" charset="0"/>
              <a:buChar char="•"/>
            </a:pPr>
            <a:r>
              <a:rPr lang="fi-FI" dirty="0">
                <a:solidFill>
                  <a:srgbClr val="FFFFFF"/>
                </a:solidFill>
              </a:rPr>
              <a:t>Päättyy 50/</a:t>
            </a:r>
            <a:r>
              <a:rPr lang="fi-FI" b="1" dirty="0">
                <a:solidFill>
                  <a:srgbClr val="FFFFFF"/>
                </a:solidFill>
              </a:rPr>
              <a:t>60-vuotiaana</a:t>
            </a:r>
          </a:p>
          <a:p>
            <a:pPr marL="176213" indent="-176213">
              <a:lnSpc>
                <a:spcPct val="85000"/>
              </a:lnSpc>
              <a:buFont typeface="Arial" panose="020B0604020202020204" pitchFamily="34" charset="0"/>
              <a:buChar char="•"/>
            </a:pPr>
            <a:r>
              <a:rPr lang="fi-FI" dirty="0">
                <a:solidFill>
                  <a:srgbClr val="FFFFFF"/>
                </a:solidFill>
              </a:rPr>
              <a:t>Kertausharjoituksia</a:t>
            </a:r>
          </a:p>
        </p:txBody>
      </p:sp>
      <p:sp>
        <p:nvSpPr>
          <p:cNvPr id="8" name="Tekstiruutu 7">
            <a:extLst>
              <a:ext uri="{FF2B5EF4-FFF2-40B4-BE49-F238E27FC236}">
                <a16:creationId xmlns:a16="http://schemas.microsoft.com/office/drawing/2014/main" id="{8C036F6E-D11C-492B-AEB3-736B7768A530}"/>
              </a:ext>
            </a:extLst>
          </p:cNvPr>
          <p:cNvSpPr txBox="1"/>
          <p:nvPr/>
        </p:nvSpPr>
        <p:spPr>
          <a:xfrm>
            <a:off x="626257" y="4012029"/>
            <a:ext cx="2993065" cy="1742528"/>
          </a:xfrm>
          <a:prstGeom prst="rect">
            <a:avLst/>
          </a:prstGeom>
          <a:noFill/>
        </p:spPr>
        <p:txBody>
          <a:bodyPr wrap="square" rtlCol="0">
            <a:spAutoFit/>
          </a:bodyPr>
          <a:lstStyle/>
          <a:p>
            <a:pPr marL="176213" indent="-176213">
              <a:lnSpc>
                <a:spcPct val="85000"/>
              </a:lnSpc>
              <a:buFont typeface="Arial" panose="020B0604020202020204" pitchFamily="34" charset="0"/>
              <a:buChar char="•"/>
            </a:pPr>
            <a:r>
              <a:rPr lang="fi-FI" dirty="0">
                <a:solidFill>
                  <a:srgbClr val="FFFFFF"/>
                </a:solidFill>
              </a:rPr>
              <a:t>Vuonna, jona täyttää </a:t>
            </a:r>
            <a:br>
              <a:rPr lang="fi-FI" dirty="0">
                <a:solidFill>
                  <a:srgbClr val="FFFFFF"/>
                </a:solidFill>
              </a:rPr>
            </a:br>
            <a:r>
              <a:rPr lang="fi-FI" b="1" dirty="0">
                <a:solidFill>
                  <a:srgbClr val="FFFFFF"/>
                </a:solidFill>
              </a:rPr>
              <a:t>18-vuotta</a:t>
            </a:r>
          </a:p>
          <a:p>
            <a:pPr marL="176213" indent="-176213">
              <a:lnSpc>
                <a:spcPct val="85000"/>
              </a:lnSpc>
              <a:buFont typeface="Arial" panose="020B0604020202020204" pitchFamily="34" charset="0"/>
              <a:buChar char="•"/>
            </a:pPr>
            <a:r>
              <a:rPr lang="fi-FI" b="1" dirty="0">
                <a:solidFill>
                  <a:srgbClr val="FFFFFF"/>
                </a:solidFill>
              </a:rPr>
              <a:t>Määritetään</a:t>
            </a:r>
            <a:r>
              <a:rPr lang="fi-FI" dirty="0">
                <a:solidFill>
                  <a:srgbClr val="FFFFFF"/>
                </a:solidFill>
              </a:rPr>
              <a:t> asevelvollisen </a:t>
            </a:r>
            <a:r>
              <a:rPr lang="fi-FI" b="1" dirty="0">
                <a:solidFill>
                  <a:srgbClr val="FFFFFF"/>
                </a:solidFill>
              </a:rPr>
              <a:t>palveluskelpoisuus</a:t>
            </a:r>
            <a:r>
              <a:rPr lang="fi-FI" dirty="0">
                <a:solidFill>
                  <a:srgbClr val="FFFFFF"/>
                </a:solidFill>
              </a:rPr>
              <a:t> ja sen perusteella päätetään palveluksesta</a:t>
            </a:r>
          </a:p>
          <a:p>
            <a:pPr marL="176213" indent="-176213">
              <a:lnSpc>
                <a:spcPct val="85000"/>
              </a:lnSpc>
              <a:buFont typeface="Arial" panose="020B0604020202020204" pitchFamily="34" charset="0"/>
              <a:buChar char="•"/>
            </a:pPr>
            <a:endParaRPr lang="fi-FI" b="1" dirty="0">
              <a:solidFill>
                <a:srgbClr val="FFFFFF"/>
              </a:solidFill>
            </a:endParaRPr>
          </a:p>
        </p:txBody>
      </p:sp>
      <p:sp>
        <p:nvSpPr>
          <p:cNvPr id="17" name="Nuoli: Viisikulmio 16">
            <a:extLst>
              <a:ext uri="{FF2B5EF4-FFF2-40B4-BE49-F238E27FC236}">
                <a16:creationId xmlns:a16="http://schemas.microsoft.com/office/drawing/2014/main" id="{DDB35935-6816-4D04-B4A5-00CC9C471D35}"/>
              </a:ext>
            </a:extLst>
          </p:cNvPr>
          <p:cNvSpPr/>
          <p:nvPr/>
        </p:nvSpPr>
        <p:spPr>
          <a:xfrm flipH="1">
            <a:off x="7768849" y="382838"/>
            <a:ext cx="4423150" cy="538820"/>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17">
            <a:extLst>
              <a:ext uri="{FF2B5EF4-FFF2-40B4-BE49-F238E27FC236}">
                <a16:creationId xmlns:a16="http://schemas.microsoft.com/office/drawing/2014/main" id="{1596B36A-0A00-4EE7-BF7C-2309B231F51E}"/>
              </a:ext>
            </a:extLst>
          </p:cNvPr>
          <p:cNvSpPr txBox="1"/>
          <p:nvPr/>
        </p:nvSpPr>
        <p:spPr>
          <a:xfrm>
            <a:off x="8024300" y="480297"/>
            <a:ext cx="3898231" cy="369332"/>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nSpc>
                <a:spcPct val="90000"/>
              </a:lnSpc>
            </a:pPr>
            <a:r>
              <a:rPr lang="fi-FI" sz="2000" i="1" dirty="0">
                <a:solidFill>
                  <a:srgbClr val="FFFFFF"/>
                </a:solidFill>
              </a:rPr>
              <a:t>Asevelvollisuuslaki 1438/2007: 2§</a:t>
            </a:r>
          </a:p>
        </p:txBody>
      </p:sp>
      <p:sp>
        <p:nvSpPr>
          <p:cNvPr id="3" name="Tekstiruutu 2">
            <a:extLst>
              <a:ext uri="{FF2B5EF4-FFF2-40B4-BE49-F238E27FC236}">
                <a16:creationId xmlns:a16="http://schemas.microsoft.com/office/drawing/2014/main" id="{825AC357-B6DE-4703-8B70-A83742896133}"/>
              </a:ext>
            </a:extLst>
          </p:cNvPr>
          <p:cNvSpPr txBox="1"/>
          <p:nvPr/>
        </p:nvSpPr>
        <p:spPr>
          <a:xfrm>
            <a:off x="3869613" y="6294474"/>
            <a:ext cx="2350434"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fi-FI" dirty="0"/>
              <a:t>Kutsunnat</a:t>
            </a:r>
          </a:p>
        </p:txBody>
      </p:sp>
    </p:spTree>
    <p:extLst>
      <p:ext uri="{BB962C8B-B14F-4D97-AF65-F5344CB8AC3E}">
        <p14:creationId xmlns:p14="http://schemas.microsoft.com/office/powerpoint/2010/main" val="360489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97D142F-1927-4CF9-B6F7-C98A91641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55907" y="301678"/>
            <a:ext cx="6140918" cy="6254644"/>
          </a:xfrm>
          <a:prstGeom prst="rect">
            <a:avLst/>
          </a:prstGeom>
        </p:spPr>
      </p:pic>
      <p:pic>
        <p:nvPicPr>
          <p:cNvPr id="8" name="Kuva 7">
            <a:extLst>
              <a:ext uri="{FF2B5EF4-FFF2-40B4-BE49-F238E27FC236}">
                <a16:creationId xmlns:a16="http://schemas.microsoft.com/office/drawing/2014/main" id="{C59966DA-D241-48B1-A426-1ABDDE485267}"/>
              </a:ext>
            </a:extLst>
          </p:cNvPr>
          <p:cNvPicPr>
            <a:picLocks noChangeAspect="1"/>
          </p:cNvPicPr>
          <p:nvPr/>
        </p:nvPicPr>
        <p:blipFill rotWithShape="1">
          <a:blip r:embed="rId4">
            <a:extLst>
              <a:ext uri="{28A0092B-C50C-407E-A947-70E740481C1C}">
                <a14:useLocalDpi xmlns:a14="http://schemas.microsoft.com/office/drawing/2010/main" val="0"/>
              </a:ext>
            </a:extLst>
          </a:blip>
          <a:srcRect l="-26" t="-98" r="32246"/>
          <a:stretch/>
        </p:blipFill>
        <p:spPr>
          <a:xfrm>
            <a:off x="5667022" y="214489"/>
            <a:ext cx="6350000" cy="6341833"/>
          </a:xfrm>
          <a:prstGeom prst="rect">
            <a:avLst/>
          </a:prstGeom>
        </p:spPr>
      </p:pic>
      <p:sp>
        <p:nvSpPr>
          <p:cNvPr id="2" name="Otsikko 1">
            <a:extLst>
              <a:ext uri="{FF2B5EF4-FFF2-40B4-BE49-F238E27FC236}">
                <a16:creationId xmlns:a16="http://schemas.microsoft.com/office/drawing/2014/main" id="{6AEBFD5C-3784-4D0F-8EB4-912D1DA6BA8D}"/>
              </a:ext>
            </a:extLst>
          </p:cNvPr>
          <p:cNvSpPr>
            <a:spLocks noGrp="1"/>
          </p:cNvSpPr>
          <p:nvPr>
            <p:ph type="title"/>
          </p:nvPr>
        </p:nvSpPr>
        <p:spPr>
          <a:xfrm>
            <a:off x="394635" y="409575"/>
            <a:ext cx="5361271" cy="1101591"/>
          </a:xfrm>
        </p:spPr>
        <p:txBody>
          <a:bodyPr>
            <a:noAutofit/>
          </a:bodyPr>
          <a:lstStyle/>
          <a:p>
            <a:r>
              <a:rPr lang="fi-FI" sz="4400" b="1" dirty="0">
                <a:solidFill>
                  <a:srgbClr val="14171A"/>
                </a:solidFill>
              </a:rPr>
              <a:t>Perusteet palvelukseen määräämiselle</a:t>
            </a:r>
          </a:p>
        </p:txBody>
      </p:sp>
      <p:sp>
        <p:nvSpPr>
          <p:cNvPr id="3" name="Sisällön paikkamerkki 2">
            <a:extLst>
              <a:ext uri="{FF2B5EF4-FFF2-40B4-BE49-F238E27FC236}">
                <a16:creationId xmlns:a16="http://schemas.microsoft.com/office/drawing/2014/main" id="{F13C6E6F-B841-40C9-9EF0-D78263C7FDD0}"/>
              </a:ext>
            </a:extLst>
          </p:cNvPr>
          <p:cNvSpPr>
            <a:spLocks noGrp="1"/>
          </p:cNvSpPr>
          <p:nvPr>
            <p:ph idx="1"/>
          </p:nvPr>
        </p:nvSpPr>
        <p:spPr>
          <a:xfrm>
            <a:off x="394636" y="1617044"/>
            <a:ext cx="4523873" cy="4144778"/>
          </a:xfrm>
        </p:spPr>
        <p:txBody>
          <a:bodyPr/>
          <a:lstStyle/>
          <a:p>
            <a:pPr>
              <a:tabLst>
                <a:tab pos="355600" algn="l"/>
              </a:tabLst>
            </a:pPr>
            <a:r>
              <a:rPr lang="fi-FI" dirty="0"/>
              <a:t>Palveluskelpoisuus:</a:t>
            </a:r>
          </a:p>
          <a:p>
            <a:pPr lvl="1">
              <a:tabLst>
                <a:tab pos="355600" algn="l"/>
              </a:tabLst>
            </a:pPr>
            <a:r>
              <a:rPr lang="fi-FI" dirty="0"/>
              <a:t>Asevelvollinen suoriutuu palveluksesta eikä vaaranna omaa tai muiden turvallisuutta.</a:t>
            </a:r>
          </a:p>
          <a:p>
            <a:pPr lvl="1">
              <a:tabLst>
                <a:tab pos="355600" algn="l"/>
              </a:tabLst>
            </a:pPr>
            <a:r>
              <a:rPr lang="fi-FI" dirty="0"/>
              <a:t>Palveluskelpoisuudesta päätetään niiden tietojen perusteella, jotka asevelvollisesta, hänen terveydentilastaan ja fyysisestä suorituskyvystään saadaan</a:t>
            </a:r>
          </a:p>
        </p:txBody>
      </p:sp>
      <p:sp>
        <p:nvSpPr>
          <p:cNvPr id="5" name="Nuoli: Viisikulmio 4">
            <a:extLst>
              <a:ext uri="{FF2B5EF4-FFF2-40B4-BE49-F238E27FC236}">
                <a16:creationId xmlns:a16="http://schemas.microsoft.com/office/drawing/2014/main" id="{612774FD-ADE3-41B1-BBF2-D30F637A37B6}"/>
              </a:ext>
            </a:extLst>
          </p:cNvPr>
          <p:cNvSpPr/>
          <p:nvPr/>
        </p:nvSpPr>
        <p:spPr>
          <a:xfrm>
            <a:off x="0" y="4940201"/>
            <a:ext cx="4918509" cy="601509"/>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Tekstiruutu 5">
            <a:extLst>
              <a:ext uri="{FF2B5EF4-FFF2-40B4-BE49-F238E27FC236}">
                <a16:creationId xmlns:a16="http://schemas.microsoft.com/office/drawing/2014/main" id="{E5175679-1A18-4F32-9593-06CBCDF12900}"/>
              </a:ext>
            </a:extLst>
          </p:cNvPr>
          <p:cNvSpPr txBox="1"/>
          <p:nvPr/>
        </p:nvSpPr>
        <p:spPr>
          <a:xfrm>
            <a:off x="707456" y="5056289"/>
            <a:ext cx="3898231" cy="369332"/>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a:scene3d>
            <a:camera prst="orthographicFront"/>
            <a:lightRig rig="threePt" dir="t"/>
          </a:scene3d>
          <a:sp3d>
            <a:bevelT w="114300" prst="hardEdge"/>
          </a:sp3d>
        </p:spPr>
        <p:txBody>
          <a:bodyPr wrap="square" rtlCol="0">
            <a:spAutoFit/>
          </a:bodyPr>
          <a:lstStyle/>
          <a:p>
            <a:pPr>
              <a:lnSpc>
                <a:spcPct val="90000"/>
              </a:lnSpc>
            </a:pPr>
            <a:r>
              <a:rPr lang="fi-FI" sz="2000" i="1" dirty="0">
                <a:solidFill>
                  <a:srgbClr val="FFFFFF"/>
                </a:solidFill>
              </a:rPr>
              <a:t>Asevelvollisuuslaki 1438/2007: 9§</a:t>
            </a:r>
          </a:p>
        </p:txBody>
      </p:sp>
    </p:spTree>
    <p:extLst>
      <p:ext uri="{BB962C8B-B14F-4D97-AF65-F5344CB8AC3E}">
        <p14:creationId xmlns:p14="http://schemas.microsoft.com/office/powerpoint/2010/main" val="32309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6F3EB13-267B-47EA-A188-4F344BCC675A}"/>
              </a:ext>
            </a:extLst>
          </p:cNvPr>
          <p:cNvSpPr>
            <a:spLocks noGrp="1"/>
          </p:cNvSpPr>
          <p:nvPr>
            <p:ph type="title"/>
          </p:nvPr>
        </p:nvSpPr>
        <p:spPr>
          <a:xfrm>
            <a:off x="394636" y="409575"/>
            <a:ext cx="9897680" cy="1265221"/>
          </a:xfrm>
        </p:spPr>
        <p:txBody>
          <a:bodyPr>
            <a:noAutofit/>
          </a:bodyPr>
          <a:lstStyle/>
          <a:p>
            <a:r>
              <a:rPr lang="fi-FI" sz="4400" b="1" dirty="0">
                <a:solidFill>
                  <a:schemeClr val="tx1"/>
                </a:solidFill>
              </a:rPr>
              <a:t>Palveluskelpoisuusluokka määritetään kutsunnoissa</a:t>
            </a:r>
          </a:p>
        </p:txBody>
      </p:sp>
      <p:sp>
        <p:nvSpPr>
          <p:cNvPr id="6" name="Nuoli: Viisikulmio 5">
            <a:extLst>
              <a:ext uri="{FF2B5EF4-FFF2-40B4-BE49-F238E27FC236}">
                <a16:creationId xmlns:a16="http://schemas.microsoft.com/office/drawing/2014/main" id="{26AC80FB-E45C-4DA4-B880-DCB1E7CF2383}"/>
              </a:ext>
            </a:extLst>
          </p:cNvPr>
          <p:cNvSpPr/>
          <p:nvPr/>
        </p:nvSpPr>
        <p:spPr>
          <a:xfrm>
            <a:off x="564756" y="2071751"/>
            <a:ext cx="1790299" cy="968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4800" b="1" dirty="0"/>
              <a:t>   A</a:t>
            </a:r>
          </a:p>
        </p:txBody>
      </p:sp>
      <p:sp>
        <p:nvSpPr>
          <p:cNvPr id="7" name="Nuoli: Viisikulmio 6">
            <a:extLst>
              <a:ext uri="{FF2B5EF4-FFF2-40B4-BE49-F238E27FC236}">
                <a16:creationId xmlns:a16="http://schemas.microsoft.com/office/drawing/2014/main" id="{B1A9225D-8B7C-4811-8D9C-80792DFF5C7C}"/>
              </a:ext>
            </a:extLst>
          </p:cNvPr>
          <p:cNvSpPr/>
          <p:nvPr/>
        </p:nvSpPr>
        <p:spPr>
          <a:xfrm>
            <a:off x="564755" y="4146384"/>
            <a:ext cx="1790299" cy="968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4800" b="1" dirty="0"/>
              <a:t>   B</a:t>
            </a:r>
          </a:p>
        </p:txBody>
      </p:sp>
      <p:sp>
        <p:nvSpPr>
          <p:cNvPr id="8" name="Nuoli: Viisikulmio 7">
            <a:extLst>
              <a:ext uri="{FF2B5EF4-FFF2-40B4-BE49-F238E27FC236}">
                <a16:creationId xmlns:a16="http://schemas.microsoft.com/office/drawing/2014/main" id="{5606854A-AF61-40F4-9E96-EAFD8AC180FF}"/>
              </a:ext>
            </a:extLst>
          </p:cNvPr>
          <p:cNvSpPr/>
          <p:nvPr/>
        </p:nvSpPr>
        <p:spPr>
          <a:xfrm>
            <a:off x="5864469" y="1961718"/>
            <a:ext cx="1790299" cy="968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4800" b="1" dirty="0"/>
              <a:t>  E</a:t>
            </a:r>
          </a:p>
        </p:txBody>
      </p:sp>
      <p:sp>
        <p:nvSpPr>
          <p:cNvPr id="9" name="Nuoli: Viisikulmio 8">
            <a:extLst>
              <a:ext uri="{FF2B5EF4-FFF2-40B4-BE49-F238E27FC236}">
                <a16:creationId xmlns:a16="http://schemas.microsoft.com/office/drawing/2014/main" id="{2768CA42-BDEF-47FE-B331-07EF9CF5D0D3}"/>
              </a:ext>
            </a:extLst>
          </p:cNvPr>
          <p:cNvSpPr/>
          <p:nvPr/>
        </p:nvSpPr>
        <p:spPr>
          <a:xfrm>
            <a:off x="5864470" y="3127925"/>
            <a:ext cx="1790299" cy="968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4800" b="1" dirty="0"/>
              <a:t>  C</a:t>
            </a:r>
          </a:p>
        </p:txBody>
      </p:sp>
      <p:sp>
        <p:nvSpPr>
          <p:cNvPr id="10" name="Nuoli: Viisikulmio 9">
            <a:extLst>
              <a:ext uri="{FF2B5EF4-FFF2-40B4-BE49-F238E27FC236}">
                <a16:creationId xmlns:a16="http://schemas.microsoft.com/office/drawing/2014/main" id="{35EA1137-D55A-438E-BEC9-ED8356AF37D2}"/>
              </a:ext>
            </a:extLst>
          </p:cNvPr>
          <p:cNvSpPr/>
          <p:nvPr/>
        </p:nvSpPr>
        <p:spPr>
          <a:xfrm>
            <a:off x="5864471" y="4261310"/>
            <a:ext cx="1790299" cy="968943"/>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4800" b="1" dirty="0"/>
              <a:t>  T</a:t>
            </a:r>
          </a:p>
        </p:txBody>
      </p:sp>
      <p:sp>
        <p:nvSpPr>
          <p:cNvPr id="11" name="Tekstiruutu 10">
            <a:extLst>
              <a:ext uri="{FF2B5EF4-FFF2-40B4-BE49-F238E27FC236}">
                <a16:creationId xmlns:a16="http://schemas.microsoft.com/office/drawing/2014/main" id="{B56138C4-400C-40A7-ADCA-0AC58811657D}"/>
              </a:ext>
            </a:extLst>
          </p:cNvPr>
          <p:cNvSpPr txBox="1"/>
          <p:nvPr/>
        </p:nvSpPr>
        <p:spPr>
          <a:xfrm>
            <a:off x="2498632" y="2053296"/>
            <a:ext cx="2598822" cy="1978683"/>
          </a:xfrm>
          <a:prstGeom prst="rect">
            <a:avLst/>
          </a:prstGeom>
          <a:noFill/>
        </p:spPr>
        <p:txBody>
          <a:bodyPr wrap="square" rtlCol="0">
            <a:spAutoFit/>
          </a:bodyPr>
          <a:lstStyle/>
          <a:p>
            <a:pPr>
              <a:lnSpc>
                <a:spcPct val="85000"/>
              </a:lnSpc>
            </a:pPr>
            <a:r>
              <a:rPr lang="fi-FI" sz="2400" dirty="0"/>
              <a:t>Kykenee kaikkiin tehtäviin, mutta joihinkin tehtäviin on tarkentavia terveydellisiä vaatimuksia</a:t>
            </a:r>
          </a:p>
        </p:txBody>
      </p:sp>
      <p:sp>
        <p:nvSpPr>
          <p:cNvPr id="12" name="Tekstiruutu 11">
            <a:extLst>
              <a:ext uri="{FF2B5EF4-FFF2-40B4-BE49-F238E27FC236}">
                <a16:creationId xmlns:a16="http://schemas.microsoft.com/office/drawing/2014/main" id="{6807C100-BC61-4ABE-BA84-25341E562A53}"/>
              </a:ext>
            </a:extLst>
          </p:cNvPr>
          <p:cNvSpPr txBox="1"/>
          <p:nvPr/>
        </p:nvSpPr>
        <p:spPr>
          <a:xfrm>
            <a:off x="2498632" y="4114543"/>
            <a:ext cx="2598822" cy="1036887"/>
          </a:xfrm>
          <a:prstGeom prst="rect">
            <a:avLst/>
          </a:prstGeom>
          <a:noFill/>
        </p:spPr>
        <p:txBody>
          <a:bodyPr wrap="square" rtlCol="0">
            <a:spAutoFit/>
          </a:bodyPr>
          <a:lstStyle/>
          <a:p>
            <a:pPr>
              <a:lnSpc>
                <a:spcPct val="85000"/>
              </a:lnSpc>
            </a:pPr>
            <a:r>
              <a:rPr lang="fi-FI" sz="2400" dirty="0"/>
              <a:t>Kykenee henkilökohtaisin rajoituksin</a:t>
            </a:r>
          </a:p>
        </p:txBody>
      </p:sp>
      <p:sp>
        <p:nvSpPr>
          <p:cNvPr id="13" name="Tekstiruutu 12">
            <a:extLst>
              <a:ext uri="{FF2B5EF4-FFF2-40B4-BE49-F238E27FC236}">
                <a16:creationId xmlns:a16="http://schemas.microsoft.com/office/drawing/2014/main" id="{DB648251-FFE5-42A4-8858-BCACC8430F30}"/>
              </a:ext>
            </a:extLst>
          </p:cNvPr>
          <p:cNvSpPr txBox="1"/>
          <p:nvPr/>
        </p:nvSpPr>
        <p:spPr>
          <a:xfrm>
            <a:off x="8057723" y="3127925"/>
            <a:ext cx="2985438" cy="1350819"/>
          </a:xfrm>
          <a:prstGeom prst="rect">
            <a:avLst/>
          </a:prstGeom>
          <a:noFill/>
        </p:spPr>
        <p:txBody>
          <a:bodyPr wrap="square" rtlCol="0">
            <a:spAutoFit/>
          </a:bodyPr>
          <a:lstStyle/>
          <a:p>
            <a:pPr>
              <a:lnSpc>
                <a:spcPct val="85000"/>
              </a:lnSpc>
            </a:pPr>
            <a:r>
              <a:rPr lang="fi-FI" sz="2400" dirty="0"/>
              <a:t>Vapautettu palveluksesta rauhan aikana</a:t>
            </a:r>
          </a:p>
          <a:p>
            <a:pPr>
              <a:lnSpc>
                <a:spcPct val="85000"/>
              </a:lnSpc>
            </a:pPr>
            <a:endParaRPr lang="fi-FI" sz="2400" dirty="0"/>
          </a:p>
        </p:txBody>
      </p:sp>
      <p:sp>
        <p:nvSpPr>
          <p:cNvPr id="14" name="Tekstiruutu 13">
            <a:extLst>
              <a:ext uri="{FF2B5EF4-FFF2-40B4-BE49-F238E27FC236}">
                <a16:creationId xmlns:a16="http://schemas.microsoft.com/office/drawing/2014/main" id="{8E1BC70A-76A3-4213-9308-C26C217A8C25}"/>
              </a:ext>
            </a:extLst>
          </p:cNvPr>
          <p:cNvSpPr txBox="1"/>
          <p:nvPr/>
        </p:nvSpPr>
        <p:spPr>
          <a:xfrm>
            <a:off x="8057723" y="1961718"/>
            <a:ext cx="2598822" cy="1036887"/>
          </a:xfrm>
          <a:prstGeom prst="rect">
            <a:avLst/>
          </a:prstGeom>
          <a:noFill/>
        </p:spPr>
        <p:txBody>
          <a:bodyPr wrap="square" rtlCol="0">
            <a:spAutoFit/>
          </a:bodyPr>
          <a:lstStyle/>
          <a:p>
            <a:pPr>
              <a:lnSpc>
                <a:spcPct val="85000"/>
              </a:lnSpc>
            </a:pPr>
            <a:r>
              <a:rPr lang="fi-FI" sz="2400" dirty="0"/>
              <a:t>Palveluskelpoisuus määritellään myöhemmin</a:t>
            </a:r>
          </a:p>
        </p:txBody>
      </p:sp>
      <p:sp>
        <p:nvSpPr>
          <p:cNvPr id="15" name="Tekstiruutu 14">
            <a:extLst>
              <a:ext uri="{FF2B5EF4-FFF2-40B4-BE49-F238E27FC236}">
                <a16:creationId xmlns:a16="http://schemas.microsoft.com/office/drawing/2014/main" id="{23F3FC8E-8BBA-4363-9EE0-8BFE8380EEA7}"/>
              </a:ext>
            </a:extLst>
          </p:cNvPr>
          <p:cNvSpPr txBox="1"/>
          <p:nvPr/>
        </p:nvSpPr>
        <p:spPr>
          <a:xfrm>
            <a:off x="8057723" y="4242571"/>
            <a:ext cx="3510315" cy="1036887"/>
          </a:xfrm>
          <a:prstGeom prst="rect">
            <a:avLst/>
          </a:prstGeom>
          <a:noFill/>
        </p:spPr>
        <p:txBody>
          <a:bodyPr wrap="square" rtlCol="0">
            <a:spAutoFit/>
          </a:bodyPr>
          <a:lstStyle/>
          <a:p>
            <a:pPr>
              <a:lnSpc>
                <a:spcPct val="85000"/>
              </a:lnSpc>
            </a:pPr>
            <a:r>
              <a:rPr lang="fi-FI" sz="2400" dirty="0"/>
              <a:t>Vapautettu palveluksesta palvelusturvallisuuden perusteella</a:t>
            </a:r>
          </a:p>
        </p:txBody>
      </p:sp>
    </p:spTree>
    <p:extLst>
      <p:ext uri="{BB962C8B-B14F-4D97-AF65-F5344CB8AC3E}">
        <p14:creationId xmlns:p14="http://schemas.microsoft.com/office/powerpoint/2010/main" val="427729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Kuva 81">
            <a:extLst>
              <a:ext uri="{FF2B5EF4-FFF2-40B4-BE49-F238E27FC236}">
                <a16:creationId xmlns:a16="http://schemas.microsoft.com/office/drawing/2014/main" id="{58C803DC-B32D-4B8A-AB6F-A444D3F587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6158" y="289664"/>
            <a:ext cx="4773582" cy="6394399"/>
          </a:xfrm>
          <a:prstGeom prst="rect">
            <a:avLst/>
          </a:prstGeom>
        </p:spPr>
      </p:pic>
      <p:sp>
        <p:nvSpPr>
          <p:cNvPr id="2" name="Otsikko 1"/>
          <p:cNvSpPr>
            <a:spLocks noGrp="1"/>
          </p:cNvSpPr>
          <p:nvPr>
            <p:ph type="title"/>
          </p:nvPr>
        </p:nvSpPr>
        <p:spPr>
          <a:xfrm>
            <a:off x="364544" y="457238"/>
            <a:ext cx="7985371" cy="686603"/>
          </a:xfrm>
        </p:spPr>
        <p:txBody>
          <a:bodyPr>
            <a:noAutofit/>
          </a:bodyPr>
          <a:lstStyle/>
          <a:p>
            <a:r>
              <a:rPr lang="fi-FI" sz="4400" b="1" dirty="0">
                <a:solidFill>
                  <a:schemeClr val="tx1"/>
                </a:solidFill>
              </a:rPr>
              <a:t>Milloin ja missä voit suorittaa intin?</a:t>
            </a:r>
          </a:p>
        </p:txBody>
      </p:sp>
      <p:sp>
        <p:nvSpPr>
          <p:cNvPr id="3" name="Sisällön paikkamerkki 2"/>
          <p:cNvSpPr>
            <a:spLocks noGrp="1"/>
          </p:cNvSpPr>
          <p:nvPr>
            <p:ph idx="1"/>
          </p:nvPr>
        </p:nvSpPr>
        <p:spPr>
          <a:xfrm>
            <a:off x="296643" y="1148725"/>
            <a:ext cx="7847897" cy="727216"/>
          </a:xfrm>
        </p:spPr>
        <p:txBody>
          <a:bodyPr>
            <a:normAutofit lnSpcReduction="10000"/>
          </a:bodyPr>
          <a:lstStyle/>
          <a:p>
            <a:r>
              <a:rPr lang="fi-FI" dirty="0"/>
              <a:t>Joka vuosi on kaksi saapumiserää: ensimmäinen </a:t>
            </a:r>
            <a:r>
              <a:rPr lang="fi-FI" b="1" dirty="0">
                <a:solidFill>
                  <a:srgbClr val="325D0F"/>
                </a:solidFill>
              </a:rPr>
              <a:t>tammikuussa</a:t>
            </a:r>
            <a:r>
              <a:rPr lang="fi-FI" dirty="0"/>
              <a:t> ja toinen </a:t>
            </a:r>
            <a:r>
              <a:rPr lang="fi-FI" b="1" dirty="0">
                <a:solidFill>
                  <a:srgbClr val="325D0F"/>
                </a:solidFill>
              </a:rPr>
              <a:t>heinäkuussa</a:t>
            </a:r>
          </a:p>
        </p:txBody>
      </p:sp>
      <p:sp>
        <p:nvSpPr>
          <p:cNvPr id="65" name="Suorakulmio 64">
            <a:extLst>
              <a:ext uri="{FF2B5EF4-FFF2-40B4-BE49-F238E27FC236}">
                <a16:creationId xmlns:a16="http://schemas.microsoft.com/office/drawing/2014/main" id="{A8461215-55E3-417A-AA51-CEA8CAEDADFC}"/>
              </a:ext>
            </a:extLst>
          </p:cNvPr>
          <p:cNvSpPr/>
          <p:nvPr/>
        </p:nvSpPr>
        <p:spPr>
          <a:xfrm>
            <a:off x="630122" y="1977657"/>
            <a:ext cx="4622361" cy="3924644"/>
          </a:xfrm>
          <a:prstGeom prst="rect">
            <a:avLst/>
          </a:prstGeom>
          <a:solidFill>
            <a:srgbClr val="D6D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bg1">
                  <a:lumMod val="85000"/>
                </a:schemeClr>
              </a:solidFill>
            </a:endParaRPr>
          </a:p>
        </p:txBody>
      </p:sp>
      <p:sp>
        <p:nvSpPr>
          <p:cNvPr id="69" name="Nuoli: Viisikulmio 68">
            <a:extLst>
              <a:ext uri="{FF2B5EF4-FFF2-40B4-BE49-F238E27FC236}">
                <a16:creationId xmlns:a16="http://schemas.microsoft.com/office/drawing/2014/main" id="{DE99B90B-4A34-4F6C-A080-C3A0E195F48F}"/>
              </a:ext>
            </a:extLst>
          </p:cNvPr>
          <p:cNvSpPr/>
          <p:nvPr/>
        </p:nvSpPr>
        <p:spPr>
          <a:xfrm>
            <a:off x="630118" y="2510335"/>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I/2024</a:t>
            </a:r>
            <a:endParaRPr lang="fi-FI" sz="1600" b="1" dirty="0"/>
          </a:p>
        </p:txBody>
      </p:sp>
      <p:sp>
        <p:nvSpPr>
          <p:cNvPr id="70" name="Nuoli: Viisikulmio 69">
            <a:extLst>
              <a:ext uri="{FF2B5EF4-FFF2-40B4-BE49-F238E27FC236}">
                <a16:creationId xmlns:a16="http://schemas.microsoft.com/office/drawing/2014/main" id="{563DECD7-FF15-4B15-A5B6-8E688ACA14EA}"/>
              </a:ext>
            </a:extLst>
          </p:cNvPr>
          <p:cNvSpPr/>
          <p:nvPr/>
        </p:nvSpPr>
        <p:spPr>
          <a:xfrm>
            <a:off x="630116" y="3044305"/>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II/2024</a:t>
            </a:r>
            <a:endParaRPr lang="fi-FI" sz="1600" b="1" dirty="0"/>
          </a:p>
        </p:txBody>
      </p:sp>
      <p:sp>
        <p:nvSpPr>
          <p:cNvPr id="71" name="Nuoli: Viisikulmio 70">
            <a:extLst>
              <a:ext uri="{FF2B5EF4-FFF2-40B4-BE49-F238E27FC236}">
                <a16:creationId xmlns:a16="http://schemas.microsoft.com/office/drawing/2014/main" id="{D592F786-A722-4C28-8E1F-A33CDF36813B}"/>
              </a:ext>
            </a:extLst>
          </p:cNvPr>
          <p:cNvSpPr/>
          <p:nvPr/>
        </p:nvSpPr>
        <p:spPr>
          <a:xfrm>
            <a:off x="630116" y="3576983"/>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I/2025</a:t>
            </a:r>
            <a:endParaRPr lang="fi-FI" sz="1600" b="1" dirty="0"/>
          </a:p>
        </p:txBody>
      </p:sp>
      <p:sp>
        <p:nvSpPr>
          <p:cNvPr id="72" name="Nuoli: Viisikulmio 71">
            <a:extLst>
              <a:ext uri="{FF2B5EF4-FFF2-40B4-BE49-F238E27FC236}">
                <a16:creationId xmlns:a16="http://schemas.microsoft.com/office/drawing/2014/main" id="{AACC08AC-313E-46C4-87B8-111E1377786E}"/>
              </a:ext>
            </a:extLst>
          </p:cNvPr>
          <p:cNvSpPr/>
          <p:nvPr/>
        </p:nvSpPr>
        <p:spPr>
          <a:xfrm>
            <a:off x="630116" y="4115440"/>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II/2025</a:t>
            </a:r>
            <a:endParaRPr lang="fi-FI" sz="1600" b="1" dirty="0"/>
          </a:p>
        </p:txBody>
      </p:sp>
      <p:sp>
        <p:nvSpPr>
          <p:cNvPr id="74" name="Tekstiruutu 73">
            <a:extLst>
              <a:ext uri="{FF2B5EF4-FFF2-40B4-BE49-F238E27FC236}">
                <a16:creationId xmlns:a16="http://schemas.microsoft.com/office/drawing/2014/main" id="{CEDC8DCF-7B50-482D-8BEC-6E98AFF342BD}"/>
              </a:ext>
            </a:extLst>
          </p:cNvPr>
          <p:cNvSpPr txBox="1"/>
          <p:nvPr/>
        </p:nvSpPr>
        <p:spPr>
          <a:xfrm>
            <a:off x="782260" y="2095991"/>
            <a:ext cx="1866498" cy="356251"/>
          </a:xfrm>
          <a:prstGeom prst="rect">
            <a:avLst/>
          </a:prstGeom>
          <a:noFill/>
        </p:spPr>
        <p:txBody>
          <a:bodyPr wrap="square" rtlCol="0">
            <a:spAutoFit/>
          </a:bodyPr>
          <a:lstStyle/>
          <a:p>
            <a:pPr>
              <a:lnSpc>
                <a:spcPct val="85000"/>
              </a:lnSpc>
            </a:pPr>
            <a:r>
              <a:rPr lang="fi-FI" sz="2000" b="1" dirty="0"/>
              <a:t>Saapumiserä</a:t>
            </a:r>
          </a:p>
        </p:txBody>
      </p:sp>
      <p:sp>
        <p:nvSpPr>
          <p:cNvPr id="75" name="Tekstiruutu 74">
            <a:extLst>
              <a:ext uri="{FF2B5EF4-FFF2-40B4-BE49-F238E27FC236}">
                <a16:creationId xmlns:a16="http://schemas.microsoft.com/office/drawing/2014/main" id="{29A75BB6-A246-47CA-95DC-11D47F889908}"/>
              </a:ext>
            </a:extLst>
          </p:cNvPr>
          <p:cNvSpPr txBox="1"/>
          <p:nvPr/>
        </p:nvSpPr>
        <p:spPr>
          <a:xfrm>
            <a:off x="2753976" y="2066779"/>
            <a:ext cx="2655222" cy="356251"/>
          </a:xfrm>
          <a:prstGeom prst="rect">
            <a:avLst/>
          </a:prstGeom>
          <a:noFill/>
        </p:spPr>
        <p:txBody>
          <a:bodyPr wrap="square" rtlCol="0">
            <a:spAutoFit/>
          </a:bodyPr>
          <a:lstStyle/>
          <a:p>
            <a:pPr>
              <a:lnSpc>
                <a:spcPct val="85000"/>
              </a:lnSpc>
            </a:pPr>
            <a:r>
              <a:rPr lang="fi-FI" sz="2000" dirty="0"/>
              <a:t>Aloittamisajankohta</a:t>
            </a:r>
          </a:p>
        </p:txBody>
      </p:sp>
      <p:sp>
        <p:nvSpPr>
          <p:cNvPr id="77" name="Tekstiruutu 76">
            <a:extLst>
              <a:ext uri="{FF2B5EF4-FFF2-40B4-BE49-F238E27FC236}">
                <a16:creationId xmlns:a16="http://schemas.microsoft.com/office/drawing/2014/main" id="{CD2B08D9-748C-42A2-AA11-A40657E22663}"/>
              </a:ext>
            </a:extLst>
          </p:cNvPr>
          <p:cNvSpPr txBox="1"/>
          <p:nvPr/>
        </p:nvSpPr>
        <p:spPr>
          <a:xfrm>
            <a:off x="2749613" y="3097569"/>
            <a:ext cx="1386841" cy="409023"/>
          </a:xfrm>
          <a:prstGeom prst="rect">
            <a:avLst/>
          </a:prstGeom>
          <a:noFill/>
        </p:spPr>
        <p:txBody>
          <a:bodyPr wrap="square" rtlCol="0">
            <a:spAutoFit/>
          </a:bodyPr>
          <a:lstStyle/>
          <a:p>
            <a:pPr>
              <a:lnSpc>
                <a:spcPct val="85000"/>
              </a:lnSpc>
            </a:pPr>
            <a:r>
              <a:rPr lang="fi-FI" sz="2400" dirty="0"/>
              <a:t>8.7.2024</a:t>
            </a:r>
          </a:p>
        </p:txBody>
      </p:sp>
      <p:sp>
        <p:nvSpPr>
          <p:cNvPr id="78" name="Tekstiruutu 77">
            <a:extLst>
              <a:ext uri="{FF2B5EF4-FFF2-40B4-BE49-F238E27FC236}">
                <a16:creationId xmlns:a16="http://schemas.microsoft.com/office/drawing/2014/main" id="{95DD3F3A-F4CB-4966-A890-DAAC3F2415C0}"/>
              </a:ext>
            </a:extLst>
          </p:cNvPr>
          <p:cNvSpPr txBox="1"/>
          <p:nvPr/>
        </p:nvSpPr>
        <p:spPr>
          <a:xfrm>
            <a:off x="2749611" y="4152359"/>
            <a:ext cx="1386841" cy="409023"/>
          </a:xfrm>
          <a:prstGeom prst="rect">
            <a:avLst/>
          </a:prstGeom>
          <a:noFill/>
        </p:spPr>
        <p:txBody>
          <a:bodyPr wrap="square" rtlCol="0">
            <a:spAutoFit/>
          </a:bodyPr>
          <a:lstStyle/>
          <a:p>
            <a:pPr>
              <a:lnSpc>
                <a:spcPct val="85000"/>
              </a:lnSpc>
            </a:pPr>
            <a:r>
              <a:rPr lang="fi-FI" sz="2400" dirty="0"/>
              <a:t>7.7.2025</a:t>
            </a:r>
          </a:p>
        </p:txBody>
      </p:sp>
      <p:sp>
        <p:nvSpPr>
          <p:cNvPr id="80" name="Tekstiruutu 79">
            <a:extLst>
              <a:ext uri="{FF2B5EF4-FFF2-40B4-BE49-F238E27FC236}">
                <a16:creationId xmlns:a16="http://schemas.microsoft.com/office/drawing/2014/main" id="{3577D7A0-A1A2-4FB6-B94F-0C8976663BC6}"/>
              </a:ext>
            </a:extLst>
          </p:cNvPr>
          <p:cNvSpPr txBox="1"/>
          <p:nvPr/>
        </p:nvSpPr>
        <p:spPr>
          <a:xfrm>
            <a:off x="2749614" y="2551266"/>
            <a:ext cx="1386841" cy="409023"/>
          </a:xfrm>
          <a:prstGeom prst="rect">
            <a:avLst/>
          </a:prstGeom>
          <a:noFill/>
        </p:spPr>
        <p:txBody>
          <a:bodyPr wrap="square" rtlCol="0">
            <a:spAutoFit/>
          </a:bodyPr>
          <a:lstStyle/>
          <a:p>
            <a:pPr>
              <a:lnSpc>
                <a:spcPct val="85000"/>
              </a:lnSpc>
            </a:pPr>
            <a:r>
              <a:rPr lang="fi-FI" sz="2400" dirty="0"/>
              <a:t>8.1.2024</a:t>
            </a:r>
          </a:p>
        </p:txBody>
      </p:sp>
      <p:sp>
        <p:nvSpPr>
          <p:cNvPr id="81" name="Tekstiruutu 80">
            <a:extLst>
              <a:ext uri="{FF2B5EF4-FFF2-40B4-BE49-F238E27FC236}">
                <a16:creationId xmlns:a16="http://schemas.microsoft.com/office/drawing/2014/main" id="{9AF66F95-B766-41DC-A77C-25B52EB05C31}"/>
              </a:ext>
            </a:extLst>
          </p:cNvPr>
          <p:cNvSpPr txBox="1"/>
          <p:nvPr/>
        </p:nvSpPr>
        <p:spPr>
          <a:xfrm>
            <a:off x="2749612" y="3615100"/>
            <a:ext cx="1386841" cy="409023"/>
          </a:xfrm>
          <a:prstGeom prst="rect">
            <a:avLst/>
          </a:prstGeom>
          <a:noFill/>
        </p:spPr>
        <p:txBody>
          <a:bodyPr wrap="square" rtlCol="0">
            <a:spAutoFit/>
          </a:bodyPr>
          <a:lstStyle/>
          <a:p>
            <a:pPr>
              <a:lnSpc>
                <a:spcPct val="85000"/>
              </a:lnSpc>
            </a:pPr>
            <a:r>
              <a:rPr lang="fi-FI" sz="2400" b="1" dirty="0"/>
              <a:t>6.1.2025</a:t>
            </a:r>
          </a:p>
        </p:txBody>
      </p:sp>
      <p:sp>
        <p:nvSpPr>
          <p:cNvPr id="20" name="Nuoli: Viisikulmio 19">
            <a:extLst>
              <a:ext uri="{FF2B5EF4-FFF2-40B4-BE49-F238E27FC236}">
                <a16:creationId xmlns:a16="http://schemas.microsoft.com/office/drawing/2014/main" id="{B23D9FE9-AA77-4FB9-AAB6-B548777C812D}"/>
              </a:ext>
            </a:extLst>
          </p:cNvPr>
          <p:cNvSpPr/>
          <p:nvPr/>
        </p:nvSpPr>
        <p:spPr>
          <a:xfrm>
            <a:off x="630115" y="4653897"/>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I/2026</a:t>
            </a:r>
            <a:endParaRPr lang="fi-FI" sz="1600" b="1" dirty="0"/>
          </a:p>
        </p:txBody>
      </p:sp>
      <p:sp>
        <p:nvSpPr>
          <p:cNvPr id="21" name="Nuoli: Viisikulmio 20">
            <a:extLst>
              <a:ext uri="{FF2B5EF4-FFF2-40B4-BE49-F238E27FC236}">
                <a16:creationId xmlns:a16="http://schemas.microsoft.com/office/drawing/2014/main" id="{45BF680E-F71C-41D9-9B5C-0B1A54106844}"/>
              </a:ext>
            </a:extLst>
          </p:cNvPr>
          <p:cNvSpPr/>
          <p:nvPr/>
        </p:nvSpPr>
        <p:spPr>
          <a:xfrm>
            <a:off x="630115" y="5195017"/>
            <a:ext cx="1939263" cy="490887"/>
          </a:xfrm>
          <a:prstGeom prst="homePlate">
            <a:avLst/>
          </a:prstGeom>
          <a:solidFill>
            <a:srgbClr val="325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2800" b="1" dirty="0"/>
              <a:t>  II/2026</a:t>
            </a:r>
            <a:endParaRPr lang="fi-FI" sz="1600" b="1" dirty="0"/>
          </a:p>
        </p:txBody>
      </p:sp>
      <p:sp>
        <p:nvSpPr>
          <p:cNvPr id="4" name="Tekstiruutu 3">
            <a:extLst>
              <a:ext uri="{FF2B5EF4-FFF2-40B4-BE49-F238E27FC236}">
                <a16:creationId xmlns:a16="http://schemas.microsoft.com/office/drawing/2014/main" id="{1DBA6E01-AD4D-4A8A-A0A2-FE70AB81DB26}"/>
              </a:ext>
            </a:extLst>
          </p:cNvPr>
          <p:cNvSpPr txBox="1"/>
          <p:nvPr/>
        </p:nvSpPr>
        <p:spPr>
          <a:xfrm>
            <a:off x="2749611" y="4653897"/>
            <a:ext cx="1641636" cy="461665"/>
          </a:xfrm>
          <a:prstGeom prst="rect">
            <a:avLst/>
          </a:prstGeom>
          <a:noFill/>
        </p:spPr>
        <p:txBody>
          <a:bodyPr wrap="square" rtlCol="0">
            <a:spAutoFit/>
          </a:bodyPr>
          <a:lstStyle/>
          <a:p>
            <a:r>
              <a:rPr lang="fi-FI" sz="2400" dirty="0"/>
              <a:t>5.1.2026</a:t>
            </a:r>
          </a:p>
        </p:txBody>
      </p:sp>
      <p:sp>
        <p:nvSpPr>
          <p:cNvPr id="23" name="Tekstiruutu 22">
            <a:extLst>
              <a:ext uri="{FF2B5EF4-FFF2-40B4-BE49-F238E27FC236}">
                <a16:creationId xmlns:a16="http://schemas.microsoft.com/office/drawing/2014/main" id="{FE2F5048-F2E8-4EF2-B3FF-B5304429DE4B}"/>
              </a:ext>
            </a:extLst>
          </p:cNvPr>
          <p:cNvSpPr txBox="1"/>
          <p:nvPr/>
        </p:nvSpPr>
        <p:spPr>
          <a:xfrm>
            <a:off x="2747878" y="5191156"/>
            <a:ext cx="1641636" cy="461665"/>
          </a:xfrm>
          <a:prstGeom prst="rect">
            <a:avLst/>
          </a:prstGeom>
          <a:noFill/>
        </p:spPr>
        <p:txBody>
          <a:bodyPr wrap="square" rtlCol="0">
            <a:spAutoFit/>
          </a:bodyPr>
          <a:lstStyle/>
          <a:p>
            <a:r>
              <a:rPr lang="fi-FI" sz="2400" dirty="0"/>
              <a:t>6.7.2026</a:t>
            </a:r>
          </a:p>
        </p:txBody>
      </p:sp>
    </p:spTree>
    <p:extLst>
      <p:ext uri="{BB962C8B-B14F-4D97-AF65-F5344CB8AC3E}">
        <p14:creationId xmlns:p14="http://schemas.microsoft.com/office/powerpoint/2010/main" val="885403174"/>
      </p:ext>
    </p:extLst>
  </p:cSld>
  <p:clrMapOvr>
    <a:masterClrMapping/>
  </p:clrMapOvr>
</p:sld>
</file>

<file path=ppt/theme/theme1.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67743a1e-2132-451d-8f78-6d425ffa6341">
      <Terms xmlns="http://schemas.microsoft.com/office/infopath/2007/PartnerControls"/>
    </TaxKeywordTaxHTField>
    <Asianumero xmlns="67743a1e-2132-451d-8f78-6d425ffa6341" xsi:nil="true"/>
    <Dokumentin_x0020_päiväys xmlns="67743a1e-2132-451d-8f78-6d425ffa6341">2024-04-11T21:00:00+00:00</Dokumentin_x0020_päiväys>
    <Asiakirjatyyppi xmlns="67743a1e-2132-451d-8f78-6d425ffa6341" xsi:nil="true"/>
    <Suojaustaso xmlns="67743a1e-2132-451d-8f78-6d425ffa6341" xsi:nil="true"/>
    <TaxCatchAll xmlns="67743a1e-2132-451d-8f78-6d425ffa6341">
      <Value>1</Value>
    </TaxCatchAll>
    <Salassapitoperuste xmlns="67743a1e-2132-451d-8f78-6d425ffa6341" xsi:nil="true"/>
    <Asiakirjatyypintarkenne xmlns="67743a1e-2132-451d-8f78-6d425ffa6341" xsi:nil="true"/>
    <Lyhyt_x0020_kuvaus xmlns="67743a1e-2132-451d-8f78-6d425ffa6341" xsi:nil="true"/>
    <Dokumentin_x0020_tila xmlns="67743a1e-2132-451d-8f78-6d425ffa6341">Luonnos</Dokumentin_x0020_tila>
    <Tehtäväluokka xmlns="67743a1e-2132-451d-8f78-6d425ffa6341" xsi:nil="true"/>
    <Turvallisuusluokka xmlns="67743a1e-2132-451d-8f78-6d425ffa6341" xsi:nil="true"/>
    <aff548dcdb434bb0ab60eebb67082779 xmlns="67743a1e-2132-451d-8f78-6d425ffa6341">
      <Terms xmlns="http://schemas.microsoft.com/office/infopath/2007/PartnerControls">
        <TermInfo xmlns="http://schemas.microsoft.com/office/infopath/2007/PartnerControls">
          <TermName xmlns="http://schemas.microsoft.com/office/infopath/2007/PartnerControls">Puolustusvoimien palvelukeskus</TermName>
          <TermId xmlns="http://schemas.microsoft.com/office/infopath/2007/PartnerControls">9e52d1d2-3923-4704-823e-85e93f8d32b7</TermId>
        </TermInfo>
      </Terms>
    </aff548dcdb434bb0ab60eebb67082779>
    <Henkilötietoluonne xmlns="67743a1e-2132-451d-8f78-6d425ffa6341" xsi:nil="true"/>
    <Säilytysaika xmlns="67743a1e-2132-451d-8f78-6d425ffa6341" xsi:nil="true"/>
    <Julkisuusluokka xmlns="67743a1e-2132-451d-8f78-6d425ffa6341">Julkinen</Julkisuusluokka>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malli(allekirjoitettavissa AHssa)" ma:contentTypeID="0x010100F3CDC2517B5DCE4E864E84BEBC78E1BD006831F1698D8BAF4CA0C366DED2884CFB" ma:contentTypeVersion="3" ma:contentTypeDescription="Luo uusi asiakirja." ma:contentTypeScope="" ma:versionID="1932c63419fbb4f13f45be7cb512ccc6">
  <xsd:schema xmlns:xsd="http://www.w3.org/2001/XMLSchema" xmlns:xs="http://www.w3.org/2001/XMLSchema" xmlns:p="http://schemas.microsoft.com/office/2006/metadata/properties" xmlns:ns2="67743a1e-2132-451d-8f78-6d425ffa6341" targetNamespace="http://schemas.microsoft.com/office/2006/metadata/properties" ma:root="true" ma:fieldsID="72bab227d598f6aaba6ef06eed12e7d5" ns2:_="">
    <xsd:import namespace="67743a1e-2132-451d-8f78-6d425ffa6341"/>
    <xsd:element name="properties">
      <xsd:complexType>
        <xsd:sequence>
          <xsd:element name="documentManagement">
            <xsd:complexType>
              <xsd:all>
                <xsd:element ref="ns2:Dokumentin_x0020_päiväys" minOccurs="0"/>
                <xsd:element ref="ns2:Lyhyt_x0020_kuvaus" minOccurs="0"/>
                <xsd:element ref="ns2:TaxKeywordTaxHTField" minOccurs="0"/>
                <xsd:element ref="ns2:TaxCatchAll" minOccurs="0"/>
                <xsd:element ref="ns2:TaxCatchAllLabel" minOccurs="0"/>
                <xsd:element ref="ns2:aff548dcdb434bb0ab60eebb67082779" minOccurs="0"/>
                <xsd:element ref="ns2:Dokumentin_x0020_tila" minOccurs="0"/>
                <xsd:element ref="ns2:Tehtäväluokka" minOccurs="0"/>
                <xsd:element ref="ns2:Asiakirjatyyppi" minOccurs="0"/>
                <xsd:element ref="ns2:Asiakirjatyypintarkenne" minOccurs="0"/>
                <xsd:element ref="ns2:Säilytysaika" minOccurs="0"/>
                <xsd:element ref="ns2:Asianumero" minOccurs="0"/>
                <xsd:element ref="ns2:Julkisuusluokka" minOccurs="0"/>
                <xsd:element ref="ns2:Turvallisuusluokka" minOccurs="0"/>
                <xsd:element ref="ns2:Suojaustaso" minOccurs="0"/>
                <xsd:element ref="ns2:Salassapitoperuste" minOccurs="0"/>
                <xsd:element ref="ns2:Henkilötietoluonn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743a1e-2132-451d-8f78-6d425ffa6341" elementFormDefault="qualified">
    <xsd:import namespace="http://schemas.microsoft.com/office/2006/documentManagement/types"/>
    <xsd:import namespace="http://schemas.microsoft.com/office/infopath/2007/PartnerControls"/>
    <xsd:element name="Dokumentin_x0020_päiväys" ma:index="8" nillable="true" ma:displayName="Dokumentin päiväys" ma:default="[Today]" ma:format="DateOnly" ma:internalName="Dokumentin_x0020_p_x00e4_iv_x00e4_ys">
      <xsd:simpleType>
        <xsd:restriction base="dms:DateTime"/>
      </xsd:simpleType>
    </xsd:element>
    <xsd:element name="Lyhyt_x0020_kuvaus" ma:index="9" nillable="true" ma:displayName="Lyhyt kuvaus" ma:internalName="Lyhyt_x0020_kuvaus">
      <xsd:simpleType>
        <xsd:restriction base="dms:Note">
          <xsd:maxLength value="255"/>
        </xsd:restriction>
      </xsd:simpleType>
    </xsd:element>
    <xsd:element name="TaxKeywordTaxHTField" ma:index="10" nillable="true" ma:taxonomy="true" ma:internalName="TaxKeywordTaxHTField" ma:taxonomyFieldName="TaxKeyword" ma:displayName="Yrityksen avainsanat" ma:fieldId="{23f27201-bee3-471e-b2e7-b64fd8b7ca38}" ma:taxonomyMulti="true" ma:sspId="50fbe2bf-a707-4daa-8370-ca94c55c0b2e"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hidden="true" ma:list="{4200e965-7dbd-4c14-aa54-0c182e7e014a}" ma:internalName="TaxCatchAll" ma:showField="CatchAllData" ma:web="67743a1e-2132-451d-8f78-6d425ffa6341">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4200e965-7dbd-4c14-aa54-0c182e7e014a}" ma:internalName="TaxCatchAllLabel" ma:readOnly="true" ma:showField="CatchAllDataLabel" ma:web="67743a1e-2132-451d-8f78-6d425ffa6341">
      <xsd:complexType>
        <xsd:complexContent>
          <xsd:extension base="dms:MultiChoiceLookup">
            <xsd:sequence>
              <xsd:element name="Value" type="dms:Lookup" maxOccurs="unbounded" minOccurs="0" nillable="true"/>
            </xsd:sequence>
          </xsd:extension>
        </xsd:complexContent>
      </xsd:complexType>
    </xsd:element>
    <xsd:element name="aff548dcdb434bb0ab60eebb67082779" ma:index="14" nillable="true" ma:taxonomy="true" ma:internalName="aff548dcdb434bb0ab60eebb67082779" ma:taxonomyFieldName="Vastuuorganisaatio" ma:displayName="Vastuuorganisaatio" ma:default="1;#Puolustusvoimien palvelukeskus|9e52d1d2-3923-4704-823e-85e93f8d32b7" ma:fieldId="{aff548dc-db43-4bb0-ab60-eebb67082779}" ma:sspId="50fbe2bf-a707-4daa-8370-ca94c55c0b2e" ma:termSetId="cc4e64b9-86d7-4d71-9ab6-9df6e446b12a" ma:anchorId="00000000-0000-0000-0000-000000000000" ma:open="false" ma:isKeyword="false">
      <xsd:complexType>
        <xsd:sequence>
          <xsd:element ref="pc:Terms" minOccurs="0" maxOccurs="1"/>
        </xsd:sequence>
      </xsd:complexType>
    </xsd:element>
    <xsd:element name="Dokumentin_x0020_tila" ma:index="16" nillable="true" ma:displayName="Dokumentin tila" ma:default="Luonnos" ma:internalName="Dokumentin_x0020_tila">
      <xsd:simpleType>
        <xsd:restriction base="dms:Choice">
          <xsd:enumeration value="Luonnos"/>
          <xsd:enumeration value="Valmis"/>
          <xsd:enumeration value="Siirrä asianhallintaan"/>
          <xsd:enumeration value="Siirto epäonnistui"/>
        </xsd:restriction>
      </xsd:simpleType>
    </xsd:element>
    <xsd:element name="Tehtäväluokka" ma:index="17" nillable="true" ma:displayName="Tehtäväluokka" ma:list="{A735B3D7-1B01-4BFD-8728-8982365540B5}" ma:internalName="Teht_x00e4_v_x00e4_luokka" ma:showField="Title" ma:web="67743a1e-2132-451d-8f78-6d425ffa6341">
      <xsd:simpleType>
        <xsd:restriction base="dms:Lookup"/>
      </xsd:simpleType>
    </xsd:element>
    <xsd:element name="Asiakirjatyyppi" ma:index="18" nillable="true" ma:displayName="Asiakirjatyyppi" ma:list="{9D2CC6B8-349E-4F94-88B5-664A81F7218F}" ma:internalName="Asiakirjatyyppi" ma:showField="Title" ma:web="67743a1e-2132-451d-8f78-6d425ffa6341">
      <xsd:simpleType>
        <xsd:restriction base="dms:Lookup"/>
      </xsd:simpleType>
    </xsd:element>
    <xsd:element name="Asiakirjatyypintarkenne" ma:index="19" nillable="true" ma:displayName="Asiakirjatyypintarkenne" ma:list="{7BE3DB49-8920-464B-B9D3-D0FC4DB1AD8B}" ma:internalName="Asiakirjatyypintarkenne" ma:showField="Title" ma:web="67743a1e-2132-451d-8f78-6d425ffa6341">
      <xsd:simpleType>
        <xsd:restriction base="dms:Lookup"/>
      </xsd:simpleType>
    </xsd:element>
    <xsd:element name="Säilytysaika" ma:index="20" nillable="true" ma:displayName="Säilytysaika" ma:format="Dropdown" ma:internalName="S_x00e4_ilytysaika">
      <xsd:simpleType>
        <xsd:restriction base="dms:Choice">
          <xsd:enumeration value="2"/>
          <xsd:enumeration value="6"/>
          <xsd:enumeration value="10"/>
          <xsd:enumeration value="50"/>
          <xsd:enumeration value="säilytetään pysyvästi"/>
          <xsd:enumeration value="1"/>
          <xsd:enumeration value="3"/>
          <xsd:enumeration value="15"/>
          <xsd:enumeration value="20"/>
          <xsd:enumeration value="25"/>
          <xsd:enumeration value="30"/>
          <xsd:enumeration value="40"/>
          <xsd:enumeration value="60"/>
          <xsd:enumeration value="75"/>
          <xsd:enumeration value="100"/>
          <xsd:enumeration value="120"/>
          <xsd:enumeration value="ajantasainen tieto"/>
          <xsd:enumeration value="hävitetään kun tiedot on siirretty järjestelmään"/>
          <xsd:enumeration value="kunnes henkilö täyttää 60 vuotta"/>
          <xsd:enumeration value="materiaalin elinjakso"/>
          <xsd:enumeration value="palveluksessaoloaika"/>
          <xsd:enumeration value="palveluksessaoloaika + 2 vuotta"/>
          <xsd:enumeration value="voimassaoloaika"/>
          <xsd:enumeration value="voimassaoloaika + 2 vuotta"/>
          <xsd:enumeration value="voimassaoloaika + 6 vuotta"/>
          <xsd:enumeration value="12"/>
          <xsd:enumeration value="voimassaoloaika + 10 vuotta"/>
          <xsd:enumeration value="35"/>
          <xsd:enumeration value="45"/>
        </xsd:restriction>
      </xsd:simpleType>
    </xsd:element>
    <xsd:element name="Asianumero" ma:index="21" nillable="true" ma:displayName="Asianumero" ma:default="" ma:internalName="Asianumero">
      <xsd:simpleType>
        <xsd:restriction base="dms:Text"/>
      </xsd:simpleType>
    </xsd:element>
    <xsd:element name="Julkisuusluokka" ma:index="22" nillable="true" ma:displayName="Julkisuusluokka" ma:default="Julkinen" ma:format="Dropdown" ma:internalName="Julkisuusluokka">
      <xsd:simpleType>
        <xsd:restriction base="dms:Choice">
          <xsd:enumeration value="Julkinen"/>
          <xsd:enumeration value="Ei-julkinen"/>
          <xsd:enumeration value="Osittain salassa pidettävä"/>
          <xsd:enumeration value="Salassa pidettävä"/>
        </xsd:restriction>
      </xsd:simpleType>
    </xsd:element>
    <xsd:element name="Turvallisuusluokka" ma:index="23" nillable="true" ma:displayName="Turvallisuusluokka" ma:format="Dropdown" ma:internalName="Turvallisuusluokka">
      <xsd:simpleType>
        <xsd:restriction base="dms:Choice">
          <xsd:enumeration value="ERITTÄIN SALAINEN: TL I"/>
          <xsd:enumeration value="SALAINEN: TL II"/>
          <xsd:enumeration value="LUOTTAMUKSELLINEN: TL III"/>
          <xsd:enumeration value="KÄYTTÖ RAJOITETTU: TL IV"/>
          <xsd:enumeration value="Ei turvallisuusluokiteltu"/>
        </xsd:restriction>
      </xsd:simpleType>
    </xsd:element>
    <xsd:element name="Suojaustaso" ma:index="24" nillable="true" ma:displayName="Suojaustaso" ma:format="Dropdown" ma:internalName="Suojaustaso">
      <xsd:simpleType>
        <xsd:restriction base="dms:Choice">
          <xsd:enumeration value="SALASSA PIDETTÄVÄ: ST III"/>
          <xsd:enumeration value="SALASSA PIDETTÄVÄ"/>
          <xsd:enumeration value="JulkL (621/1999) 6 §"/>
          <xsd:enumeration value="JulkL (621/1999) 7 §"/>
        </xsd:restriction>
      </xsd:simpleType>
    </xsd:element>
    <xsd:element name="Salassapitoperuste" ma:index="25" nillable="true" ma:displayName="Salassapitoperuste" ma:format="Dropdown" ma:internalName="Salassapitoperuste">
      <xsd:simpleType>
        <xsd:restriction base="dms:Choice">
          <xsd:enumeration value="JulkL (621/1999) 24.1 § 02 k"/>
          <xsd:enumeration value="Julkisuuslaki 24.1 § 3 kohta"/>
          <xsd:enumeration value="JulkL (621/1999) 24.1 § 07 k"/>
          <xsd:enumeration value="Julkisuuslaki 24.1 § 8 kohta"/>
          <xsd:enumeration value="JulkL (621/1999) 24.1 § 10 k"/>
          <xsd:enumeration value="Julkisuuslaki 24.1 § 20 kohta"/>
          <xsd:enumeration value="Julkisuuslaki 24.1 § 21 kohta"/>
          <xsd:enumeration value="JulkL (621/1999) 24.1 § 22 k"/>
          <xsd:enumeration value="Julkisuuslaki 24.1 § 23 kohta"/>
          <xsd:enumeration value="JulkL (621/1999) 24.1 § 25 k"/>
          <xsd:enumeration value="Julkisuuslaki 24.1 § 28 kohta"/>
          <xsd:enumeration value="JulkL (621/1999) 24.1 § 29 k"/>
          <xsd:enumeration value="JulkL (621/1999) 24.1 § 30 k"/>
          <xsd:enumeration value="JulkL (621/1999) 24.1 § 32 k"/>
          <xsd:enumeration value="Laki kuolemansyyn selvittämisestä 15.1 §"/>
          <xsd:enumeration value="Laki potilaan asemasta ja oikeuksista 13.1 §"/>
          <xsd:enumeration value="Julkisuuslaki 6 § 2 k"/>
          <xsd:enumeration value="Julkisuuslaki 6 § 3 k"/>
          <xsd:enumeration value="Julkisuuslaki 6 § 7 k"/>
          <xsd:enumeration value="Julkisuuslaki 6 § 8 k"/>
          <xsd:enumeration value="Julkisuuslaki 6 § 9 k"/>
          <xsd:enumeration value="Julkisuuslaki 7 § 02 k"/>
          <xsd:enumeration value="JulkL (621/1999) 6 § 04 k"/>
          <xsd:enumeration value="JulkL (621/1999) 6 § 06 k"/>
          <xsd:enumeration value="JulkL (621/1999) 6 § 01 k"/>
          <xsd:enumeration value="JulkL (621/1999) 6 § 02 k"/>
          <xsd:enumeration value="JulkL (621/1999) 6 § 03 k"/>
          <xsd:enumeration value="JulkL (621/1999) 6 § 05 k"/>
          <xsd:enumeration value="JulkL (621/1999) 6 § 07 k"/>
          <xsd:enumeration value="JulkL (621/1999) 6 § 08 k"/>
          <xsd:enumeration value="JulkL (621/1999) 6 § 09 k"/>
          <xsd:enumeration value="JulkL (621/1999) 7 § 01 - 02 k"/>
          <xsd:enumeration value="JulkL (621/1999) 7 § 03 k"/>
          <xsd:enumeration value="JulkL (621/1999) 16.3 §"/>
          <xsd:enumeration value="Laki terveydenhuollon valtakunnallisista henkilörekistereistä 4.1 §"/>
          <xsd:enumeration value="JulkL (621/1999) 24.1 § 01 k"/>
          <xsd:enumeration value="JulkL (621/1999) 24.1 § 05 k"/>
          <xsd:enumeration value="JulkL (621/1999) 24.1 § 04 k"/>
          <xsd:enumeration value="JulkL (621/1999) 24.1 § 06 k"/>
          <xsd:enumeration value="JulkL (621/1999) 24.1 § 08 k"/>
          <xsd:enumeration value="JulkL (621/1999) 24.1 § 09 k"/>
          <xsd:enumeration value="JulkL (621/1999) 24.1 § 11 k"/>
          <xsd:enumeration value="JulkL (621/1999) 24.1 § 12 k"/>
          <xsd:enumeration value="JulkL (621/1999) 24.1 § 13 k"/>
          <xsd:enumeration value="JulkL (621/1999) 24.1 § 14 k"/>
          <xsd:enumeration value="JulkL (621/1999) 24.1 § 15 k"/>
          <xsd:enumeration value="JulkL (621/1999) 24.1 § 16 k"/>
          <xsd:enumeration value="JulkL (621/1999) 24.1 § 17 k"/>
          <xsd:enumeration value="JulkL (621/1999) 24.1 § 18 k"/>
          <xsd:enumeration value="JulkL (621/1999) 24.1 § 19 k"/>
          <xsd:enumeration value="JulkL (621/1999) 24.1 § 20 k"/>
          <xsd:enumeration value="JulkL (621/1999) 24.1 § 24 k"/>
          <xsd:enumeration value="JulkL (621/1999) 24.1 § 26 k"/>
          <xsd:enumeration value="JulkL (621/1999) 24.1 § 27 k"/>
          <xsd:enumeration value="JulkL (621/1999) 24.1 § 31 k"/>
          <xsd:enumeration value="JulkL (621/1999) 24.1 § 21 k"/>
          <xsd:enumeration value="JulkL (621/1999) 24.1 § 23 k"/>
          <xsd:enumeration value="JulkL (621/1999) 24.1 § 28 k"/>
          <xsd:enumeration value="JulkL (621/1999) 24.1 § 03 k"/>
          <xsd:enumeration value="KvTietoTL (588/2004) 6 §"/>
        </xsd:restriction>
      </xsd:simpleType>
    </xsd:element>
    <xsd:element name="Henkilötietoluonne" ma:index="26" nillable="true" ma:displayName="Henkilötietoluonne" ma:format="Dropdown" ma:internalName="Henkil_x00f6_tietoluonne">
      <xsd:simpleType>
        <xsd:restriction base="dms:Choice">
          <xsd:enumeration value="Ei sisällä henkilötietoja"/>
          <xsd:enumeration value="Sisältää henkilötietoja"/>
          <xsd:enumeration value="Sisältää erityisiä henkilötietoryhmiä"/>
          <xsd:enumeration value="Sisältää rikostuomioihin ja rikkomuksiin liittyviä henkilötietoja"/>
        </xsd:restriction>
      </xsd:simpleType>
    </xsd:element>
    <xsd:element name="SharedWithUsers" ma:index="27"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7C6B11-F74C-435D-96AA-20DC21F76AD5}">
  <ds:schemaRefs>
    <ds:schemaRef ds:uri="http://schemas.microsoft.com/office/2006/metadata/properties"/>
    <ds:schemaRef ds:uri="http://schemas.microsoft.com/office/infopath/2007/PartnerControls"/>
    <ds:schemaRef ds:uri="67743a1e-2132-451d-8f78-6d425ffa6341"/>
  </ds:schemaRefs>
</ds:datastoreItem>
</file>

<file path=customXml/itemProps2.xml><?xml version="1.0" encoding="utf-8"?>
<ds:datastoreItem xmlns:ds="http://schemas.openxmlformats.org/officeDocument/2006/customXml" ds:itemID="{B2A6812A-7FFA-4539-A79B-F546625272D3}">
  <ds:schemaRefs>
    <ds:schemaRef ds:uri="http://schemas.microsoft.com/sharepoint/v3/contenttype/forms"/>
  </ds:schemaRefs>
</ds:datastoreItem>
</file>

<file path=customXml/itemProps3.xml><?xml version="1.0" encoding="utf-8"?>
<ds:datastoreItem xmlns:ds="http://schemas.openxmlformats.org/officeDocument/2006/customXml" ds:itemID="{36B7FEF4-3561-4956-A7F3-B182112F3B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743a1e-2132-451d-8f78-6d425ffa63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9658</TotalTime>
  <Words>2996</Words>
  <Application>Microsoft Office PowerPoint</Application>
  <PresentationFormat>Laajakuva</PresentationFormat>
  <Paragraphs>474</Paragraphs>
  <Slides>26</Slides>
  <Notes>22</Notes>
  <HiddenSlides>0</HiddenSlides>
  <MMClips>1</MMClips>
  <ScaleCrop>false</ScaleCrop>
  <HeadingPairs>
    <vt:vector size="4" baseType="variant">
      <vt:variant>
        <vt:lpstr>Teema</vt:lpstr>
      </vt:variant>
      <vt:variant>
        <vt:i4>1</vt:i4>
      </vt:variant>
      <vt:variant>
        <vt:lpstr>Dian otsikot</vt:lpstr>
      </vt:variant>
      <vt:variant>
        <vt:i4>26</vt:i4>
      </vt:variant>
    </vt:vector>
  </HeadingPairs>
  <TitlesOfParts>
    <vt:vector size="27" baseType="lpstr">
      <vt:lpstr>Mukautettu suunnittelumalli</vt:lpstr>
      <vt:lpstr>PowerPoint-esitys</vt:lpstr>
      <vt:lpstr>Esityksen sisältö</vt:lpstr>
      <vt:lpstr>Puolustusvoimien tehtävät</vt:lpstr>
      <vt:lpstr>Puolustushaarat</vt:lpstr>
      <vt:lpstr>PowerPoint-esitys</vt:lpstr>
      <vt:lpstr>Kutsuntojen kautta palvelukseen</vt:lpstr>
      <vt:lpstr>Perusteet palvelukseen määräämiselle</vt:lpstr>
      <vt:lpstr>Palveluskelpoisuusluokka määritetään kutsunnoissa</vt:lpstr>
      <vt:lpstr>Milloin ja missä voit suorittaa intin?</vt:lpstr>
      <vt:lpstr>Tavoite joukko-osastot Pohjois-Karjalassa</vt:lpstr>
      <vt:lpstr>Naisten vapaaehtoinen asepalvelus</vt:lpstr>
      <vt:lpstr>PowerPoint-esitys</vt:lpstr>
      <vt:lpstr>PowerPoint-esitys</vt:lpstr>
      <vt:lpstr>Asevelvollisuuden suorittamisen muut muodot</vt:lpstr>
      <vt:lpstr>Yli 600 tehtävää</vt:lpstr>
      <vt:lpstr>Mitä palvelus tarjoaa?</vt:lpstr>
      <vt:lpstr>Varusmiespalvelus muodostuu jaksoista</vt:lpstr>
      <vt:lpstr>VM:n Viikko-ohjelma</vt:lpstr>
      <vt:lpstr>Enemmän irti intistä</vt:lpstr>
      <vt:lpstr>Erikoisjoukkoihin haetaan ennen palvelusta</vt:lpstr>
      <vt:lpstr>Erityistehtäviin haetaan palveluksen aikana</vt:lpstr>
      <vt:lpstr>Ja kun kaikki onnistuu vm-koulutuksen aikana ja siihen yhdistetään kansainvälinen yhteistyö voi lopputulos olla jotain tämän näköistä</vt:lpstr>
      <vt:lpstr>Reservissä olo varusmiespalveluksen jälkeen</vt:lpstr>
      <vt:lpstr>PowerPoint-esitys</vt:lpstr>
      <vt:lpstr>Reservi</vt:lpstr>
      <vt:lpstr>Kysymyksiä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Iltanen Santeri EXT PV</dc:creator>
  <cp:keywords/>
  <cp:lastModifiedBy>Hänninen Harri PV KAIPR</cp:lastModifiedBy>
  <cp:revision>121</cp:revision>
  <cp:lastPrinted>2024-03-18T12:00:27Z</cp:lastPrinted>
  <dcterms:created xsi:type="dcterms:W3CDTF">2021-02-01T11:32:21Z</dcterms:created>
  <dcterms:modified xsi:type="dcterms:W3CDTF">2024-04-15T04:52:58Z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0x010100F3CDC2517B5DCE4E864E84BEBC78E1BD006831F1698D8BAF4CA0C366DED2884CFB</vt:lpwstr>
  </property>
  <property fmtid="{D5CDD505-2E9C-101B-9397-08002B2CF9AE}" pid="3" name="TaxKeyword">
    <vt:lpwstr/>
  </property>
  <property fmtid="{D5CDD505-2E9C-101B-9397-08002B2CF9AE}" pid="4" name="Vastuuorganisaatio">
    <vt:lpwstr>1;#Puolustusvoimien palvelukeskus|9e52d1d2-3923-4704-823e-85e93f8d32b7</vt:lpwstr>
  </property>
</Properties>
</file>