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5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EB76-AB10-4253-9195-921ADF7F354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67544" y="1628800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400" dirty="0"/>
              <a:t>Tutkimussuunnitelmassa esitellään tutkimuksen </a:t>
            </a:r>
            <a:r>
              <a:rPr lang="fi-FI" sz="2400" dirty="0" smtClean="0"/>
              <a:t>kulku.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400" dirty="0" smtClean="0"/>
              <a:t>Tutkielmasta </a:t>
            </a:r>
            <a:r>
              <a:rPr lang="fi-FI" sz="2400" dirty="0"/>
              <a:t>käy ilmi tutkimuksessa käytettyjen tietojen keruu- ja käsittelymenetelmät sekä esitetään tutkimuksen tuloksia </a:t>
            </a:r>
            <a:r>
              <a:rPr lang="fi-FI" sz="2400" dirty="0" smtClean="0"/>
              <a:t>kirjallisesti.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400" dirty="0" smtClean="0"/>
              <a:t>Tutkielmassa </a:t>
            </a:r>
            <a:r>
              <a:rPr lang="fi-FI" sz="2400" dirty="0"/>
              <a:t>havainnollistetaan kerättyjä tietoja karttojen, diagrammien, taulukoiden ja valokuvien avulla sekä tuodaan esille tutkimuksen tuloksena tehdyt johtopäätökset.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64" y="604528"/>
            <a:ext cx="608692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5990"/>
            <a:ext cx="936104" cy="8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05044"/>
            <a:ext cx="30956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2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err="1"/>
              <a:t>Opiskelijan</a:t>
            </a:r>
            <a:r>
              <a:rPr lang="en-US" sz="3600" dirty="0"/>
              <a:t> </a:t>
            </a:r>
            <a:r>
              <a:rPr lang="en-US" sz="3600" dirty="0" err="1"/>
              <a:t>oman</a:t>
            </a:r>
            <a:r>
              <a:rPr lang="en-US" sz="3600" dirty="0"/>
              <a:t> </a:t>
            </a:r>
            <a:r>
              <a:rPr lang="en-US" sz="3600" dirty="0" err="1"/>
              <a:t>tuottamisen</a:t>
            </a:r>
            <a:r>
              <a:rPr lang="en-US" sz="3600" dirty="0"/>
              <a:t> </a:t>
            </a:r>
            <a:r>
              <a:rPr lang="en-US" sz="3600" dirty="0" err="1"/>
              <a:t>polku</a:t>
            </a:r>
            <a:endParaRPr lang="en-US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80" y="1052736"/>
            <a:ext cx="728662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0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576064"/>
          </a:xfrm>
        </p:spPr>
        <p:txBody>
          <a:bodyPr>
            <a:noAutofit/>
          </a:bodyPr>
          <a:lstStyle/>
          <a:p>
            <a:r>
              <a:rPr lang="en-US" sz="2800" dirty="0" err="1"/>
              <a:t>Esimerkki</a:t>
            </a:r>
            <a:r>
              <a:rPr lang="en-US" sz="2800" dirty="0"/>
              <a:t> </a:t>
            </a:r>
            <a:r>
              <a:rPr lang="en-US" sz="2800" dirty="0" err="1" smtClean="0"/>
              <a:t>ihmismaantieteellisen</a:t>
            </a:r>
            <a:r>
              <a:rPr lang="en-US" sz="2800" dirty="0" smtClean="0"/>
              <a:t> </a:t>
            </a:r>
            <a:r>
              <a:rPr lang="en-US" sz="2800" dirty="0" err="1"/>
              <a:t>tutkimuksen</a:t>
            </a:r>
            <a:r>
              <a:rPr lang="en-US" sz="2800" dirty="0"/>
              <a:t> </a:t>
            </a:r>
            <a:r>
              <a:rPr lang="en-US" sz="2800" dirty="0" err="1"/>
              <a:t>vaiheista</a:t>
            </a:r>
            <a:endParaRPr lang="en-US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467544" y="836712"/>
            <a:ext cx="3816424" cy="58785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Tutkimusaiheen</a:t>
            </a:r>
            <a:r>
              <a:rPr lang="en-US" b="1" dirty="0"/>
              <a:t> </a:t>
            </a:r>
            <a:r>
              <a:rPr lang="en-US" b="1" dirty="0" err="1"/>
              <a:t>valinta</a:t>
            </a:r>
            <a:endParaRPr lang="en-US" b="1" dirty="0"/>
          </a:p>
          <a:p>
            <a:r>
              <a:rPr lang="fi-FI" dirty="0"/>
              <a:t>Suomen väkiluvun kehitys vuosien 1900 </a:t>
            </a:r>
            <a:r>
              <a:rPr lang="fi-FI" dirty="0" smtClean="0"/>
              <a:t>ja </a:t>
            </a:r>
            <a:r>
              <a:rPr lang="en-US" dirty="0" smtClean="0"/>
              <a:t>2017 </a:t>
            </a:r>
            <a:r>
              <a:rPr lang="en-US" dirty="0" err="1"/>
              <a:t>välisenä</a:t>
            </a:r>
            <a:r>
              <a:rPr lang="en-US" dirty="0"/>
              <a:t> </a:t>
            </a:r>
            <a:r>
              <a:rPr lang="en-US" dirty="0" err="1"/>
              <a:t>aikana</a:t>
            </a:r>
            <a:endParaRPr lang="en-US" dirty="0"/>
          </a:p>
          <a:p>
            <a:r>
              <a:rPr lang="fi-FI" b="1" dirty="0"/>
              <a:t>2. Aiheeseen liittyvään tietoon tutustuminen</a:t>
            </a:r>
          </a:p>
          <a:p>
            <a:r>
              <a:rPr lang="en-US" dirty="0" err="1"/>
              <a:t>Tilastokeskuksen</a:t>
            </a:r>
            <a:r>
              <a:rPr lang="en-US" dirty="0"/>
              <a:t> </a:t>
            </a:r>
            <a:r>
              <a:rPr lang="en-US" dirty="0" err="1"/>
              <a:t>väestö</a:t>
            </a:r>
            <a:r>
              <a:rPr lang="en-US" dirty="0"/>
              <a:t>- ja </a:t>
            </a:r>
            <a:r>
              <a:rPr lang="en-US" dirty="0" err="1" smtClean="0"/>
              <a:t>muuttoliiketilastot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Siirtolaisuusinstituutin</a:t>
            </a:r>
            <a:r>
              <a:rPr lang="en-US" dirty="0" smtClean="0"/>
              <a:t> </a:t>
            </a:r>
            <a:r>
              <a:rPr lang="en-US" dirty="0" err="1"/>
              <a:t>julkaisut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b="1" dirty="0" err="1"/>
              <a:t>Tutkimuksen</a:t>
            </a:r>
            <a:r>
              <a:rPr lang="en-US" b="1" dirty="0"/>
              <a:t> </a:t>
            </a:r>
            <a:r>
              <a:rPr lang="en-US" b="1" dirty="0" err="1"/>
              <a:t>tavoitteiden</a:t>
            </a:r>
            <a:r>
              <a:rPr lang="en-US" b="1" dirty="0"/>
              <a:t> ja</a:t>
            </a:r>
          </a:p>
          <a:p>
            <a:r>
              <a:rPr lang="en-US" b="1" dirty="0" err="1"/>
              <a:t>tutkimuskysymysten</a:t>
            </a:r>
            <a:r>
              <a:rPr lang="en-US" b="1" dirty="0"/>
              <a:t> </a:t>
            </a:r>
            <a:r>
              <a:rPr lang="en-US" b="1" dirty="0" err="1"/>
              <a:t>esittely</a:t>
            </a:r>
            <a:endParaRPr lang="en-US" b="1" dirty="0"/>
          </a:p>
          <a:p>
            <a:r>
              <a:rPr lang="en-US" i="1" dirty="0" err="1"/>
              <a:t>Tutkimuksen</a:t>
            </a:r>
            <a:r>
              <a:rPr lang="en-US" i="1" dirty="0"/>
              <a:t> </a:t>
            </a:r>
            <a:r>
              <a:rPr lang="en-US" i="1" dirty="0" err="1"/>
              <a:t>tavoite</a:t>
            </a:r>
            <a:r>
              <a:rPr lang="en-US" i="1" dirty="0"/>
              <a:t>: </a:t>
            </a:r>
            <a:endParaRPr lang="en-US" i="1" dirty="0" smtClean="0"/>
          </a:p>
          <a:p>
            <a:r>
              <a:rPr lang="en-US" sz="1600" dirty="0" err="1" smtClean="0"/>
              <a:t>Selvittää</a:t>
            </a:r>
            <a:r>
              <a:rPr lang="en-US" sz="1600" dirty="0"/>
              <a:t>, </a:t>
            </a:r>
            <a:r>
              <a:rPr lang="en-US" sz="1600" dirty="0" err="1" smtClean="0"/>
              <a:t>miten</a:t>
            </a:r>
            <a:r>
              <a:rPr lang="en-US" sz="1600" dirty="0" smtClean="0"/>
              <a:t> </a:t>
            </a:r>
            <a:r>
              <a:rPr lang="fi-FI" sz="1600" dirty="0" smtClean="0"/>
              <a:t>Suomen </a:t>
            </a:r>
            <a:r>
              <a:rPr lang="fi-FI" sz="1600" dirty="0"/>
              <a:t>väkiluku on muuttunut </a:t>
            </a:r>
            <a:r>
              <a:rPr lang="fi-FI" sz="1600" dirty="0" smtClean="0"/>
              <a:t>vuosien 1900 </a:t>
            </a:r>
            <a:r>
              <a:rPr lang="fi-FI" sz="1600" dirty="0"/>
              <a:t>ja 2017 välisenä aikana.</a:t>
            </a:r>
          </a:p>
          <a:p>
            <a:r>
              <a:rPr lang="en-US" i="1" dirty="0" err="1"/>
              <a:t>Tutkimuskysymykset</a:t>
            </a:r>
            <a:r>
              <a:rPr lang="en-US" i="1" dirty="0"/>
              <a:t>: </a:t>
            </a:r>
            <a:endParaRPr lang="en-US" i="1" dirty="0" smtClean="0"/>
          </a:p>
          <a:p>
            <a:r>
              <a:rPr lang="en-US" sz="1600" dirty="0" err="1" smtClean="0"/>
              <a:t>Millaiset</a:t>
            </a:r>
            <a:r>
              <a:rPr lang="en-US" sz="1600" dirty="0" smtClean="0"/>
              <a:t> </a:t>
            </a:r>
            <a:r>
              <a:rPr lang="en-US" sz="1600" dirty="0" err="1"/>
              <a:t>seikat</a:t>
            </a:r>
            <a:r>
              <a:rPr lang="en-US" sz="1600" dirty="0"/>
              <a:t> </a:t>
            </a:r>
            <a:r>
              <a:rPr lang="en-US" sz="1600" dirty="0" err="1" smtClean="0"/>
              <a:t>ovat</a:t>
            </a:r>
            <a:r>
              <a:rPr lang="en-US" sz="1600" dirty="0" smtClean="0"/>
              <a:t> </a:t>
            </a:r>
            <a:r>
              <a:rPr lang="en-US" sz="1600" dirty="0" err="1" smtClean="0"/>
              <a:t>vaikuttaneet</a:t>
            </a:r>
            <a:r>
              <a:rPr lang="en-US" sz="1600" dirty="0" smtClean="0"/>
              <a:t> </a:t>
            </a:r>
            <a:r>
              <a:rPr lang="en-US" sz="1600" dirty="0" err="1"/>
              <a:t>Suomen</a:t>
            </a:r>
            <a:r>
              <a:rPr lang="en-US" sz="1600" dirty="0"/>
              <a:t> </a:t>
            </a:r>
            <a:r>
              <a:rPr lang="en-US" sz="1600" dirty="0" err="1"/>
              <a:t>väkiluvun</a:t>
            </a:r>
            <a:r>
              <a:rPr lang="en-US" sz="1600" dirty="0"/>
              <a:t> </a:t>
            </a:r>
            <a:r>
              <a:rPr lang="en-US" sz="1600" dirty="0" err="1" smtClean="0"/>
              <a:t>kehitykseen</a:t>
            </a:r>
            <a:r>
              <a:rPr lang="en-US" sz="1600" dirty="0" smtClean="0"/>
              <a:t> </a:t>
            </a:r>
            <a:r>
              <a:rPr lang="en-US" sz="1600" dirty="0" err="1" smtClean="0"/>
              <a:t>tutkimusajanjakson</a:t>
            </a:r>
            <a:r>
              <a:rPr lang="en-US" sz="1600" dirty="0" smtClean="0"/>
              <a:t> </a:t>
            </a:r>
            <a:r>
              <a:rPr lang="en-US" sz="1600" dirty="0" err="1"/>
              <a:t>aikana</a:t>
            </a:r>
            <a:r>
              <a:rPr lang="en-US" sz="1600" dirty="0"/>
              <a:t>? </a:t>
            </a:r>
            <a:r>
              <a:rPr lang="en-US" sz="1600" dirty="0" err="1"/>
              <a:t>Miten</a:t>
            </a:r>
            <a:r>
              <a:rPr lang="en-US" sz="1600" dirty="0"/>
              <a:t> </a:t>
            </a:r>
            <a:r>
              <a:rPr lang="en-US" sz="1600" dirty="0" err="1" smtClean="0"/>
              <a:t>Suomen</a:t>
            </a:r>
            <a:r>
              <a:rPr lang="en-US" sz="1600" dirty="0" smtClean="0"/>
              <a:t> </a:t>
            </a:r>
            <a:r>
              <a:rPr lang="fi-FI" sz="1600" dirty="0" smtClean="0"/>
              <a:t>syntyvyys ja kuolleisuus ovat vaihdelleet tutkimus ajanjakson aikana? Miten muuttoliike</a:t>
            </a:r>
          </a:p>
          <a:p>
            <a:r>
              <a:rPr lang="en-US" sz="1600" dirty="0" smtClean="0"/>
              <a:t>on </a:t>
            </a:r>
            <a:r>
              <a:rPr lang="en-US" sz="1600" dirty="0" err="1" smtClean="0"/>
              <a:t>vaikuttanut</a:t>
            </a:r>
            <a:r>
              <a:rPr lang="en-US" sz="1600" dirty="0" smtClean="0"/>
              <a:t> </a:t>
            </a:r>
            <a:r>
              <a:rPr lang="en-US" sz="1600" dirty="0" err="1" smtClean="0"/>
              <a:t>Suomen</a:t>
            </a:r>
            <a:r>
              <a:rPr lang="en-US" sz="1600" dirty="0" smtClean="0"/>
              <a:t> </a:t>
            </a:r>
            <a:r>
              <a:rPr lang="en-US" sz="1600" dirty="0" err="1" smtClean="0"/>
              <a:t>väkiluvun</a:t>
            </a:r>
            <a:endParaRPr lang="en-US" sz="1600" dirty="0" smtClean="0"/>
          </a:p>
          <a:p>
            <a:r>
              <a:rPr lang="en-US" sz="1600" dirty="0" err="1" smtClean="0"/>
              <a:t>kehitykseen</a:t>
            </a:r>
            <a:r>
              <a:rPr lang="en-US" sz="1600" dirty="0" smtClean="0"/>
              <a:t> </a:t>
            </a:r>
            <a:r>
              <a:rPr lang="en-US" sz="1600" dirty="0" err="1" smtClean="0"/>
              <a:t>tutkimusjakson</a:t>
            </a:r>
            <a:r>
              <a:rPr lang="en-US" sz="1600" dirty="0" smtClean="0"/>
              <a:t> </a:t>
            </a:r>
            <a:r>
              <a:rPr lang="en-US" sz="1600" dirty="0" err="1" smtClean="0"/>
              <a:t>aikana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3" name="Tekstiruutu 2"/>
          <p:cNvSpPr txBox="1"/>
          <p:nvPr/>
        </p:nvSpPr>
        <p:spPr>
          <a:xfrm>
            <a:off x="4572000" y="1130260"/>
            <a:ext cx="4032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b="1" dirty="0" err="1"/>
              <a:t>Tutkimussuunnitelman</a:t>
            </a:r>
            <a:r>
              <a:rPr lang="en-US" b="1" dirty="0"/>
              <a:t> </a:t>
            </a:r>
            <a:r>
              <a:rPr lang="en-US" b="1" dirty="0" err="1"/>
              <a:t>laatiminen</a:t>
            </a:r>
            <a:endParaRPr lang="en-US" b="1" dirty="0"/>
          </a:p>
          <a:p>
            <a:r>
              <a:rPr lang="fi-FI" dirty="0"/>
              <a:t>Esitellään tutkimuksen vaiheet sekä </a:t>
            </a:r>
            <a:r>
              <a:rPr lang="fi-FI" dirty="0" smtClean="0"/>
              <a:t>aikataulu </a:t>
            </a:r>
            <a:r>
              <a:rPr lang="en-US" dirty="0" err="1" smtClean="0"/>
              <a:t>kurssin</a:t>
            </a:r>
            <a:r>
              <a:rPr lang="en-US" dirty="0" smtClean="0"/>
              <a:t> </a:t>
            </a:r>
            <a:r>
              <a:rPr lang="en-US" dirty="0" err="1"/>
              <a:t>puitteissa</a:t>
            </a:r>
            <a:r>
              <a:rPr lang="en-US" dirty="0"/>
              <a:t>.</a:t>
            </a:r>
          </a:p>
          <a:p>
            <a:r>
              <a:rPr lang="fi-FI" b="1" dirty="0"/>
              <a:t>5. Tiedon keruu ja käsittely</a:t>
            </a:r>
          </a:p>
          <a:p>
            <a:r>
              <a:rPr lang="fi-FI" dirty="0"/>
              <a:t>Kerätään tietoa tilastoista ja raporteista.</a:t>
            </a:r>
          </a:p>
          <a:p>
            <a:r>
              <a:rPr lang="fi-FI" b="1" dirty="0"/>
              <a:t>6. Johtopäätösten teko ja tutkielman</a:t>
            </a:r>
          </a:p>
          <a:p>
            <a:r>
              <a:rPr lang="en-US" b="1" dirty="0" err="1"/>
              <a:t>laatiminen</a:t>
            </a:r>
            <a:endParaRPr lang="en-US" b="1" dirty="0"/>
          </a:p>
          <a:p>
            <a:r>
              <a:rPr lang="en-US" dirty="0" err="1"/>
              <a:t>Raportoidaan</a:t>
            </a:r>
            <a:r>
              <a:rPr lang="en-US" dirty="0"/>
              <a:t> </a:t>
            </a:r>
            <a:r>
              <a:rPr lang="en-US" dirty="0" err="1"/>
              <a:t>tutkimustuloksista</a:t>
            </a:r>
            <a:r>
              <a:rPr lang="en-US" dirty="0"/>
              <a:t> </a:t>
            </a:r>
            <a:r>
              <a:rPr lang="en-US" dirty="0" err="1" smtClean="0"/>
              <a:t>kirjallisesti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/>
              <a:t>havainnollistetaan</a:t>
            </a:r>
            <a:r>
              <a:rPr lang="en-US" dirty="0"/>
              <a:t> </a:t>
            </a:r>
            <a:r>
              <a:rPr lang="en-US" dirty="0" err="1"/>
              <a:t>niitä</a:t>
            </a:r>
            <a:r>
              <a:rPr lang="en-US" dirty="0"/>
              <a:t> </a:t>
            </a:r>
            <a:r>
              <a:rPr lang="en-US" dirty="0" err="1"/>
              <a:t>graafisesti</a:t>
            </a:r>
            <a:r>
              <a:rPr lang="en-US" dirty="0"/>
              <a:t>.</a:t>
            </a:r>
          </a:p>
          <a:p>
            <a:r>
              <a:rPr lang="fi-FI" b="1" dirty="0"/>
              <a:t>7. Tiedon julkistaminen ja levittäminen</a:t>
            </a:r>
          </a:p>
          <a:p>
            <a:r>
              <a:rPr lang="fi-FI" dirty="0"/>
              <a:t>Poimitaan keskeiset tulokset ja </a:t>
            </a:r>
            <a:r>
              <a:rPr lang="fi-FI" dirty="0" smtClean="0"/>
              <a:t>havainnollistetaan </a:t>
            </a:r>
            <a:r>
              <a:rPr lang="en-US" dirty="0" err="1" smtClean="0"/>
              <a:t>niitä</a:t>
            </a:r>
            <a:r>
              <a:rPr lang="en-US" dirty="0" smtClean="0"/>
              <a:t> </a:t>
            </a:r>
            <a:r>
              <a:rPr lang="en-US" dirty="0" err="1"/>
              <a:t>geomedian</a:t>
            </a:r>
            <a:r>
              <a:rPr lang="en-US" dirty="0"/>
              <a:t> </a:t>
            </a:r>
            <a:r>
              <a:rPr lang="en-US" dirty="0" err="1"/>
              <a:t>avulla</a:t>
            </a:r>
            <a:r>
              <a:rPr lang="en-US" dirty="0"/>
              <a:t>. </a:t>
            </a:r>
            <a:r>
              <a:rPr lang="en-US" dirty="0" err="1" smtClean="0"/>
              <a:t>Kiteytetyt</a:t>
            </a:r>
            <a:r>
              <a:rPr lang="en-US" dirty="0" smtClean="0"/>
              <a:t> </a:t>
            </a:r>
            <a:r>
              <a:rPr lang="en-US" dirty="0" err="1" smtClean="0"/>
              <a:t>tulokset</a:t>
            </a:r>
            <a:r>
              <a:rPr lang="en-US" dirty="0" smtClean="0"/>
              <a:t> </a:t>
            </a:r>
            <a:r>
              <a:rPr lang="en-US" dirty="0" err="1" smtClean="0"/>
              <a:t>julkaistaan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Julkaisu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Laaditaan </a:t>
            </a:r>
            <a:r>
              <a:rPr lang="fi-FI" dirty="0" err="1"/>
              <a:t>ArcGIS</a:t>
            </a:r>
            <a:r>
              <a:rPr lang="fi-FI" dirty="0"/>
              <a:t> </a:t>
            </a:r>
            <a:r>
              <a:rPr lang="fi-FI" dirty="0" err="1"/>
              <a:t>onlinella</a:t>
            </a:r>
            <a:r>
              <a:rPr lang="fi-FI" dirty="0"/>
              <a:t> tarinakartta, joka sisältää</a:t>
            </a:r>
          </a:p>
          <a:p>
            <a:pPr lvl="1"/>
            <a:r>
              <a:rPr lang="fi-FI" dirty="0"/>
              <a:t>Kirjoitettua tietoa ilmiöstä</a:t>
            </a:r>
          </a:p>
          <a:p>
            <a:pPr lvl="1"/>
            <a:r>
              <a:rPr lang="fi-FI" dirty="0"/>
              <a:t>Havainnollistavia itse tehtyjä diagrammeja </a:t>
            </a:r>
          </a:p>
          <a:p>
            <a:pPr lvl="1"/>
            <a:r>
              <a:rPr lang="fi-FI" dirty="0"/>
              <a:t>Muuta havainnollistavaa mediaa (Video-linkkejä, kuvia..)</a:t>
            </a:r>
          </a:p>
          <a:p>
            <a:pPr lvl="1"/>
            <a:r>
              <a:rPr lang="fi-FI" dirty="0" err="1"/>
              <a:t>ArcGIS</a:t>
            </a:r>
            <a:r>
              <a:rPr lang="fi-FI" dirty="0"/>
              <a:t> </a:t>
            </a:r>
            <a:r>
              <a:rPr lang="fi-FI" dirty="0" err="1"/>
              <a:t>onlinella</a:t>
            </a:r>
            <a:r>
              <a:rPr lang="fi-FI" dirty="0"/>
              <a:t> laadittuja teemakarttoja</a:t>
            </a:r>
          </a:p>
          <a:p>
            <a:r>
              <a:rPr lang="fi-FI" dirty="0"/>
              <a:t>Työssä on käytettävä eri lähteitä, jotka merkitään tieteellisesti työn loppuun!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176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229</Words>
  <Application>Microsoft Office PowerPoint</Application>
  <PresentationFormat>Näytössä katseltava diaesitys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PowerPoint-esitys</vt:lpstr>
      <vt:lpstr>Opiskelijan oman tuottamisen polku</vt:lpstr>
      <vt:lpstr>Esimerkki ihmismaantieteellisen tutkimuksen vaiheista</vt:lpstr>
      <vt:lpstr>Julkaisu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 Putkonen</dc:creator>
  <cp:lastModifiedBy>Niko</cp:lastModifiedBy>
  <cp:revision>11</cp:revision>
  <dcterms:created xsi:type="dcterms:W3CDTF">2017-06-12T04:37:47Z</dcterms:created>
  <dcterms:modified xsi:type="dcterms:W3CDTF">2018-04-25T17:08:11Z</dcterms:modified>
</cp:coreProperties>
</file>