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8"/>
  </p:handout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724650" cy="9774238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Normaali tyyli 2 - Korostu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4015" cy="488712"/>
          </a:xfrm>
          <a:prstGeom prst="rect">
            <a:avLst/>
          </a:prstGeom>
        </p:spPr>
        <p:txBody>
          <a:bodyPr vert="horz" lIns="90279" tIns="45139" rIns="90279" bIns="45139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quarter" idx="1"/>
          </p:nvPr>
        </p:nvSpPr>
        <p:spPr>
          <a:xfrm>
            <a:off x="3809079" y="0"/>
            <a:ext cx="2914015" cy="488712"/>
          </a:xfrm>
          <a:prstGeom prst="rect">
            <a:avLst/>
          </a:prstGeom>
        </p:spPr>
        <p:txBody>
          <a:bodyPr vert="horz" lIns="90279" tIns="45139" rIns="90279" bIns="45139" rtlCol="0"/>
          <a:lstStyle>
            <a:lvl1pPr algn="r">
              <a:defRPr sz="1200"/>
            </a:lvl1pPr>
          </a:lstStyle>
          <a:p>
            <a:fld id="{74D84087-1D55-4E6E-A56C-577AE126AB1C}" type="datetimeFigureOut">
              <a:rPr lang="fi-FI" smtClean="0"/>
              <a:t>16.9.2015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2"/>
          </p:nvPr>
        </p:nvSpPr>
        <p:spPr>
          <a:xfrm>
            <a:off x="0" y="9283829"/>
            <a:ext cx="2914015" cy="488712"/>
          </a:xfrm>
          <a:prstGeom prst="rect">
            <a:avLst/>
          </a:prstGeom>
        </p:spPr>
        <p:txBody>
          <a:bodyPr vert="horz" lIns="90279" tIns="45139" rIns="90279" bIns="45139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3"/>
          </p:nvPr>
        </p:nvSpPr>
        <p:spPr>
          <a:xfrm>
            <a:off x="3809079" y="9283829"/>
            <a:ext cx="2914015" cy="488712"/>
          </a:xfrm>
          <a:prstGeom prst="rect">
            <a:avLst/>
          </a:prstGeom>
        </p:spPr>
        <p:txBody>
          <a:bodyPr vert="horz" lIns="90279" tIns="45139" rIns="90279" bIns="45139" rtlCol="0" anchor="b"/>
          <a:lstStyle>
            <a:lvl1pPr algn="r">
              <a:defRPr sz="1200"/>
            </a:lvl1pPr>
          </a:lstStyle>
          <a:p>
            <a:fld id="{64B4EEFE-E150-4561-8283-357D34678B6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243424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Muokkaa alaotsikon perustyyliä napsautt.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3B1F5-BFB1-4CDF-BC20-370D2F208738}" type="datetimeFigureOut">
              <a:rPr lang="fi-FI" smtClean="0"/>
              <a:t>16.9.2015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B8826-2A79-48D6-8438-916EF4B249F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528881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3B1F5-BFB1-4CDF-BC20-370D2F208738}" type="datetimeFigureOut">
              <a:rPr lang="fi-FI" smtClean="0"/>
              <a:t>16.9.2015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B8826-2A79-48D6-8438-916EF4B249F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509529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3B1F5-BFB1-4CDF-BC20-370D2F208738}" type="datetimeFigureOut">
              <a:rPr lang="fi-FI" smtClean="0"/>
              <a:t>16.9.2015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B8826-2A79-48D6-8438-916EF4B249F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666725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3B1F5-BFB1-4CDF-BC20-370D2F208738}" type="datetimeFigureOut">
              <a:rPr lang="fi-FI" smtClean="0"/>
              <a:t>16.9.2015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B8826-2A79-48D6-8438-916EF4B249F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708324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3B1F5-BFB1-4CDF-BC20-370D2F208738}" type="datetimeFigureOut">
              <a:rPr lang="fi-FI" smtClean="0"/>
              <a:t>16.9.2015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B8826-2A79-48D6-8438-916EF4B249F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253173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3B1F5-BFB1-4CDF-BC20-370D2F208738}" type="datetimeFigureOut">
              <a:rPr lang="fi-FI" smtClean="0"/>
              <a:t>16.9.2015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B8826-2A79-48D6-8438-916EF4B249F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019115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3B1F5-BFB1-4CDF-BC20-370D2F208738}" type="datetimeFigureOut">
              <a:rPr lang="fi-FI" smtClean="0"/>
              <a:t>16.9.2015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B8826-2A79-48D6-8438-916EF4B249F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649260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3B1F5-BFB1-4CDF-BC20-370D2F208738}" type="datetimeFigureOut">
              <a:rPr lang="fi-FI" smtClean="0"/>
              <a:t>16.9.2015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B8826-2A79-48D6-8438-916EF4B249F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756134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3B1F5-BFB1-4CDF-BC20-370D2F208738}" type="datetimeFigureOut">
              <a:rPr lang="fi-FI" smtClean="0"/>
              <a:t>16.9.2015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B8826-2A79-48D6-8438-916EF4B249F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444122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3B1F5-BFB1-4CDF-BC20-370D2F208738}" type="datetimeFigureOut">
              <a:rPr lang="fi-FI" smtClean="0"/>
              <a:t>16.9.2015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B8826-2A79-48D6-8438-916EF4B249F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958470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3B1F5-BFB1-4CDF-BC20-370D2F208738}" type="datetimeFigureOut">
              <a:rPr lang="fi-FI" smtClean="0"/>
              <a:t>16.9.2015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B8826-2A79-48D6-8438-916EF4B249F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876952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E3B1F5-BFB1-4CDF-BC20-370D2F208738}" type="datetimeFigureOut">
              <a:rPr lang="fi-FI" smtClean="0"/>
              <a:t>16.9.2015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3B8826-2A79-48D6-8438-916EF4B249F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173941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smtClean="0"/>
              <a:t>Energialähteet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849687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Skenaario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4525963"/>
          </a:xfrm>
        </p:spPr>
        <p:txBody>
          <a:bodyPr>
            <a:normAutofit/>
          </a:bodyPr>
          <a:lstStyle/>
          <a:p>
            <a:r>
              <a:rPr lang="fi-FI" dirty="0" smtClean="0"/>
              <a:t>Olette jäsenenä Suomen </a:t>
            </a:r>
            <a:r>
              <a:rPr lang="fi-FI" dirty="0"/>
              <a:t>energiapolitiikan valmistelusta </a:t>
            </a:r>
            <a:r>
              <a:rPr lang="fi-FI" dirty="0" smtClean="0"/>
              <a:t>vastaavassa </a:t>
            </a:r>
            <a:r>
              <a:rPr lang="fi-FI" dirty="0"/>
              <a:t>työ- ja </a:t>
            </a:r>
            <a:r>
              <a:rPr lang="fi-FI" dirty="0" smtClean="0"/>
              <a:t>elinkeinoministeriössä, jonka mukaan </a:t>
            </a:r>
            <a:r>
              <a:rPr lang="fi-FI" dirty="0"/>
              <a:t>Suomen energiajärjestelmä pitäisi muuttaa lähes päästöttömäksi 2050 mennessä. Tavoitteeseen </a:t>
            </a:r>
            <a:r>
              <a:rPr lang="fi-FI" dirty="0" smtClean="0"/>
              <a:t>on mahdollista päästä, </a:t>
            </a:r>
            <a:r>
              <a:rPr lang="fi-FI" dirty="0"/>
              <a:t>mutta se edellyttää </a:t>
            </a:r>
            <a:r>
              <a:rPr lang="fi-FI" dirty="0" smtClean="0"/>
              <a:t>mm. teknologian </a:t>
            </a:r>
            <a:r>
              <a:rPr lang="fi-FI" dirty="0"/>
              <a:t>kehitystä ja kustannustason muutosta. Käytännössä </a:t>
            </a:r>
            <a:r>
              <a:rPr lang="fi-FI" dirty="0" smtClean="0"/>
              <a:t>myös kivihiilestä </a:t>
            </a:r>
            <a:r>
              <a:rPr lang="fi-FI" dirty="0"/>
              <a:t>ja öljystä </a:t>
            </a:r>
            <a:r>
              <a:rPr lang="fi-FI" dirty="0" smtClean="0"/>
              <a:t>pitäisi luopua </a:t>
            </a:r>
            <a:r>
              <a:rPr lang="fi-FI" dirty="0"/>
              <a:t>lähes </a:t>
            </a:r>
            <a:r>
              <a:rPr lang="fi-FI" dirty="0" smtClean="0"/>
              <a:t>kokonaan.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7104688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Ensivalinnat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smtClean="0"/>
              <a:t>Tehtävänänne on miettiä, mitkä kaksi energialähdettä ovat parhaimmat vaihtoehdot Suomen energiatuotannolle </a:t>
            </a:r>
          </a:p>
          <a:p>
            <a:r>
              <a:rPr lang="fi-FI" dirty="0" smtClean="0"/>
              <a:t>Miettikää 3-4 hengen ryhmissä, mitkä valitsette ja kertokaa valitsemanne vaihtoehdot toisille ryhmille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0763684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Perehtyminen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smtClean="0"/>
              <a:t>Ryhmä etsii tietoa valitsemistaan energialähteistä kirjasta ja netistä</a:t>
            </a:r>
          </a:p>
          <a:p>
            <a:r>
              <a:rPr lang="fi-FI" dirty="0" smtClean="0"/>
              <a:t>HUOM! Kiinnitä huomiota nettilähteiden luotettavuuteen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0795949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Energialähteiden arviointi</a:t>
            </a:r>
            <a:endParaRPr lang="fi-FI" dirty="0"/>
          </a:p>
        </p:txBody>
      </p:sp>
      <p:graphicFrame>
        <p:nvGraphicFramePr>
          <p:cNvPr id="4" name="Sisällön paikkamerkk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76738737"/>
              </p:ext>
            </p:extLst>
          </p:nvPr>
        </p:nvGraphicFramePr>
        <p:xfrm>
          <a:off x="601216" y="1412777"/>
          <a:ext cx="8229600" cy="391362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434847"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smtClean="0"/>
                        <a:t>Vaihtoehto</a:t>
                      </a:r>
                      <a:r>
                        <a:rPr lang="fi-FI" baseline="0" dirty="0" smtClean="0"/>
                        <a:t> 1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smtClean="0"/>
                        <a:t>Vaihtoehto 2</a:t>
                      </a:r>
                      <a:endParaRPr lang="fi-FI" dirty="0"/>
                    </a:p>
                  </a:txBody>
                  <a:tcPr/>
                </a:tc>
              </a:tr>
              <a:tr h="434847">
                <a:tc>
                  <a:txBody>
                    <a:bodyPr/>
                    <a:lstStyle/>
                    <a:p>
                      <a:r>
                        <a:rPr lang="fi-FI" dirty="0" smtClean="0"/>
                        <a:t>1 Varmuus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</a:tr>
              <a:tr h="434847">
                <a:tc>
                  <a:txBody>
                    <a:bodyPr/>
                    <a:lstStyle/>
                    <a:p>
                      <a:r>
                        <a:rPr lang="fi-FI" dirty="0" smtClean="0"/>
                        <a:t>2 Tehokkuus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</a:tr>
              <a:tr h="434847">
                <a:tc>
                  <a:txBody>
                    <a:bodyPr/>
                    <a:lstStyle/>
                    <a:p>
                      <a:r>
                        <a:rPr lang="fi-FI" dirty="0" smtClean="0"/>
                        <a:t>3 Taloudellisuus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</a:tr>
              <a:tr h="434847">
                <a:tc>
                  <a:txBody>
                    <a:bodyPr/>
                    <a:lstStyle/>
                    <a:p>
                      <a:r>
                        <a:rPr lang="fi-FI" dirty="0" smtClean="0"/>
                        <a:t>4 Ekologisuus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</a:tr>
              <a:tr h="434847">
                <a:tc>
                  <a:txBody>
                    <a:bodyPr/>
                    <a:lstStyle/>
                    <a:p>
                      <a:r>
                        <a:rPr lang="fi-FI" dirty="0" smtClean="0"/>
                        <a:t>5 Turvallisuus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</a:tr>
              <a:tr h="434847">
                <a:tc>
                  <a:txBody>
                    <a:bodyPr/>
                    <a:lstStyle/>
                    <a:p>
                      <a:r>
                        <a:rPr lang="fi-FI" dirty="0" smtClean="0"/>
                        <a:t>6 Muut tekijät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</a:tr>
              <a:tr h="434847">
                <a:tc>
                  <a:txBody>
                    <a:bodyPr/>
                    <a:lstStyle/>
                    <a:p>
                      <a:r>
                        <a:rPr lang="fi-FI" dirty="0" smtClean="0"/>
                        <a:t>Haitat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</a:tr>
              <a:tr h="434847">
                <a:tc>
                  <a:txBody>
                    <a:bodyPr/>
                    <a:lstStyle/>
                    <a:p>
                      <a:r>
                        <a:rPr lang="fi-FI" dirty="0" smtClean="0"/>
                        <a:t>Edut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kstiruutu 4"/>
          <p:cNvSpPr txBox="1"/>
          <p:nvPr/>
        </p:nvSpPr>
        <p:spPr>
          <a:xfrm>
            <a:off x="1547664" y="5445224"/>
            <a:ext cx="63367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dirty="0" smtClean="0"/>
              <a:t>Arviointi asteikolla: -, 0, +, ++, +++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043142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Päätöksenteko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smtClean="0"/>
              <a:t>Jokainen ryhmä esittelee ja perustelee valintansa</a:t>
            </a:r>
          </a:p>
          <a:p>
            <a:r>
              <a:rPr lang="fi-FI" dirty="0" smtClean="0"/>
              <a:t>Valitaan esitysten perusteella paras vaihtoehto </a:t>
            </a:r>
            <a:r>
              <a:rPr lang="fi-FI" dirty="0" smtClean="0"/>
              <a:t>Suomen energiaratkaisuksi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457988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134</Words>
  <Application>Microsoft Office PowerPoint</Application>
  <PresentationFormat>Näytössä katseltava diaesitys (4:3)</PresentationFormat>
  <Paragraphs>24</Paragraphs>
  <Slides>6</Slides>
  <Notes>0</Notes>
  <HiddenSlides>0</HiddenSlides>
  <MMClips>0</MMClips>
  <ScaleCrop>false</ScaleCrop>
  <HeadingPairs>
    <vt:vector size="4" baseType="variant">
      <vt:variant>
        <vt:lpstr>Teema</vt:lpstr>
      </vt:variant>
      <vt:variant>
        <vt:i4>1</vt:i4>
      </vt:variant>
      <vt:variant>
        <vt:lpstr>Dian otsikot</vt:lpstr>
      </vt:variant>
      <vt:variant>
        <vt:i4>6</vt:i4>
      </vt:variant>
    </vt:vector>
  </HeadingPairs>
  <TitlesOfParts>
    <vt:vector size="7" baseType="lpstr">
      <vt:lpstr>Office-teema</vt:lpstr>
      <vt:lpstr>Energialähteet</vt:lpstr>
      <vt:lpstr>Skenaario</vt:lpstr>
      <vt:lpstr>Ensivalinnat</vt:lpstr>
      <vt:lpstr>Perehtyminen</vt:lpstr>
      <vt:lpstr>Energialähteiden arviointi</vt:lpstr>
      <vt:lpstr>Päätöksenteko</vt:lpstr>
    </vt:vector>
  </TitlesOfParts>
  <Company>PKMKV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Energialähteet</dc:title>
  <dc:creator>Kaikkonen Niko</dc:creator>
  <cp:lastModifiedBy>Kaikkonen Niko</cp:lastModifiedBy>
  <cp:revision>4</cp:revision>
  <cp:lastPrinted>2015-09-16T11:14:48Z</cp:lastPrinted>
  <dcterms:created xsi:type="dcterms:W3CDTF">2015-09-10T11:11:56Z</dcterms:created>
  <dcterms:modified xsi:type="dcterms:W3CDTF">2015-09-16T11:15:19Z</dcterms:modified>
</cp:coreProperties>
</file>