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1" r:id="rId3"/>
    <p:sldId id="262" r:id="rId4"/>
    <p:sldId id="275" r:id="rId5"/>
    <p:sldId id="278" r:id="rId6"/>
    <p:sldId id="264" r:id="rId7"/>
    <p:sldId id="265" r:id="rId8"/>
    <p:sldId id="266" r:id="rId9"/>
    <p:sldId id="277" r:id="rId10"/>
    <p:sldId id="272" r:id="rId11"/>
    <p:sldId id="267" r:id="rId12"/>
    <p:sldId id="268" r:id="rId13"/>
    <p:sldId id="279" r:id="rId14"/>
    <p:sldId id="270" r:id="rId15"/>
    <p:sldId id="269" r:id="rId16"/>
    <p:sldId id="271" r:id="rId17"/>
    <p:sldId id="280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4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9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6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5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3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2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7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3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5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7EB76-AB10-4253-9195-921ADF7F3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7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Kaupungille ominaisia piirteitä ovat </a:t>
            </a:r>
            <a:endParaRPr lang="fi-FI" dirty="0" smtClean="0"/>
          </a:p>
          <a:p>
            <a:pPr lvl="1"/>
            <a:r>
              <a:rPr lang="fi-FI" dirty="0" smtClean="0"/>
              <a:t>tiheä </a:t>
            </a:r>
            <a:r>
              <a:rPr lang="fi-FI" dirty="0"/>
              <a:t>ja keskittynyt </a:t>
            </a:r>
            <a:r>
              <a:rPr lang="fi-FI" dirty="0" smtClean="0"/>
              <a:t>asutus</a:t>
            </a:r>
          </a:p>
          <a:p>
            <a:pPr lvl="1"/>
            <a:r>
              <a:rPr lang="fi-FI" dirty="0" smtClean="0"/>
              <a:t>Katuverkko </a:t>
            </a:r>
            <a:r>
              <a:rPr lang="fi-FI" dirty="0"/>
              <a:t>ja </a:t>
            </a:r>
            <a:r>
              <a:rPr lang="fi-FI" dirty="0" smtClean="0"/>
              <a:t>infrastruktuuri</a:t>
            </a:r>
          </a:p>
          <a:p>
            <a:pPr lvl="1"/>
            <a:r>
              <a:rPr lang="fi-FI" dirty="0" smtClean="0"/>
              <a:t>käyttötarkoituksen </a:t>
            </a:r>
            <a:r>
              <a:rPr lang="fi-FI" dirty="0"/>
              <a:t>mukaan erikoistuneet </a:t>
            </a:r>
            <a:r>
              <a:rPr lang="fi-FI" dirty="0" smtClean="0"/>
              <a:t>alueet</a:t>
            </a:r>
          </a:p>
          <a:p>
            <a:pPr lvl="0"/>
            <a:r>
              <a:rPr lang="fi-FI" dirty="0"/>
              <a:t>yli puolet maailman väestöstä asuu </a:t>
            </a:r>
            <a:r>
              <a:rPr lang="fi-FI" dirty="0" smtClean="0"/>
              <a:t>kaupungeissa</a:t>
            </a:r>
          </a:p>
          <a:p>
            <a:pPr lvl="0"/>
            <a:r>
              <a:rPr lang="fi-FI" dirty="0" smtClean="0"/>
              <a:t>Kaupungistuminen eli urbanisaatio </a:t>
            </a:r>
            <a:r>
              <a:rPr lang="fi-FI" dirty="0"/>
              <a:t>kasvattaa kaupunkiväestön osuutta</a:t>
            </a:r>
            <a:endParaRPr lang="en-US" dirty="0"/>
          </a:p>
          <a:p>
            <a:endParaRPr lang="fi-FI" dirty="0" smtClean="0"/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17889"/>
            <a:ext cx="4914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2525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62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03169"/>
            <a:ext cx="5711527" cy="419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6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Kaupunkirakennemallit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790539" cy="248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46" y="2060848"/>
            <a:ext cx="2088232" cy="279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320974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8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38"/>
            <a:ext cx="9144000" cy="658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4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 ja vaikutusalue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keskus: paikka, johon on keskittynyt </a:t>
            </a:r>
            <a:r>
              <a:rPr lang="fi-FI" dirty="0" smtClean="0"/>
              <a:t>palveluja</a:t>
            </a:r>
          </a:p>
          <a:p>
            <a:pPr lvl="0"/>
            <a:r>
              <a:rPr lang="fi-FI" dirty="0" smtClean="0"/>
              <a:t>vaikutusalue</a:t>
            </a:r>
            <a:r>
              <a:rPr lang="fi-FI" dirty="0"/>
              <a:t>: keskuksen ympärillä sijaitseva alue, vuorovaikutuksessa keskuksen kanssa</a:t>
            </a:r>
            <a:endParaRPr lang="en-US" dirty="0"/>
          </a:p>
          <a:p>
            <a:pPr lvl="0"/>
            <a:r>
              <a:rPr lang="fi-FI" dirty="0" err="1"/>
              <a:t>nodaalialue</a:t>
            </a:r>
            <a:r>
              <a:rPr lang="fi-FI" dirty="0"/>
              <a:t> = keskus + vaikutusalue</a:t>
            </a:r>
            <a:endParaRPr lang="en-US" dirty="0"/>
          </a:p>
          <a:p>
            <a:pPr lvl="0"/>
            <a:r>
              <a:rPr lang="fi-FI" dirty="0"/>
              <a:t>ydinalue: kaupungistunut, teollistunut ja tiheään asuttu</a:t>
            </a:r>
            <a:endParaRPr lang="en-US" dirty="0"/>
          </a:p>
          <a:p>
            <a:pPr lvl="0"/>
            <a:r>
              <a:rPr lang="fi-FI" dirty="0"/>
              <a:t>syrjäseutu eli periferia: harvaan asuttu, taloudellisesti heikommassa asemassa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541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Keskuksen</a:t>
            </a:r>
            <a:r>
              <a:rPr lang="en-US" dirty="0"/>
              <a:t> </a:t>
            </a:r>
            <a:r>
              <a:rPr lang="en-US" dirty="0" err="1"/>
              <a:t>vaikutusalue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813151" cy="429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06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Nodaalialueiden</a:t>
            </a:r>
            <a:r>
              <a:rPr lang="en-US" dirty="0"/>
              <a:t> </a:t>
            </a:r>
            <a:r>
              <a:rPr lang="en-US" dirty="0" err="1"/>
              <a:t>hierarkia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7242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4788024" y="1700808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</a:t>
            </a:r>
            <a:r>
              <a:rPr lang="en-US" sz="2800" dirty="0" err="1" smtClean="0"/>
              <a:t>uuren</a:t>
            </a:r>
            <a:r>
              <a:rPr lang="en-US" sz="2800" dirty="0" smtClean="0"/>
              <a:t> </a:t>
            </a:r>
            <a:r>
              <a:rPr lang="en-US" sz="2800" dirty="0" err="1" smtClean="0"/>
              <a:t>nodaalialueen</a:t>
            </a:r>
            <a:r>
              <a:rPr lang="en-US" sz="2800" dirty="0" smtClean="0"/>
              <a:t> </a:t>
            </a:r>
            <a:r>
              <a:rPr lang="en-US" sz="2800" dirty="0" err="1" smtClean="0"/>
              <a:t>sisallä</a:t>
            </a:r>
            <a:r>
              <a:rPr lang="en-US" sz="2800" dirty="0" smtClean="0"/>
              <a:t> </a:t>
            </a:r>
            <a:r>
              <a:rPr lang="en-US" sz="2800" dirty="0" smtClean="0"/>
              <a:t>on </a:t>
            </a:r>
            <a:r>
              <a:rPr lang="en-US" sz="2800" dirty="0" err="1" smtClean="0"/>
              <a:t>palvelutarjonnaltaan</a:t>
            </a:r>
            <a:r>
              <a:rPr lang="en-US" sz="2800" dirty="0" smtClean="0"/>
              <a:t> </a:t>
            </a:r>
            <a:r>
              <a:rPr lang="en-US" sz="2800" dirty="0" err="1" smtClean="0"/>
              <a:t>alemman</a:t>
            </a:r>
            <a:r>
              <a:rPr lang="en-US" sz="2800" dirty="0" smtClean="0"/>
              <a:t> </a:t>
            </a:r>
            <a:r>
              <a:rPr lang="en-US" sz="2800" dirty="0" err="1" smtClean="0"/>
              <a:t>tason</a:t>
            </a:r>
            <a:r>
              <a:rPr lang="en-US" sz="2800" dirty="0" smtClean="0"/>
              <a:t> </a:t>
            </a:r>
            <a:r>
              <a:rPr lang="en-US" sz="2800" dirty="0" err="1"/>
              <a:t>keskuksia</a:t>
            </a:r>
            <a:r>
              <a:rPr lang="en-US" sz="2800" dirty="0"/>
              <a:t> ja </a:t>
            </a:r>
            <a:r>
              <a:rPr lang="en-US" sz="2800" dirty="0" err="1" smtClean="0"/>
              <a:t>niiden</a:t>
            </a:r>
            <a:r>
              <a:rPr lang="en-US" sz="2800" dirty="0" smtClean="0"/>
              <a:t> </a:t>
            </a:r>
            <a:r>
              <a:rPr lang="en-US" sz="2800" dirty="0" err="1" smtClean="0"/>
              <a:t>vaikutusalueita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565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714202"/>
          </a:xfrm>
        </p:spPr>
        <p:txBody>
          <a:bodyPr/>
          <a:lstStyle/>
          <a:p>
            <a:r>
              <a:rPr lang="fi-FI" dirty="0" smtClean="0"/>
              <a:t>Ydinalueet ja periferiat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7" y="2436414"/>
            <a:ext cx="52006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47" y="692696"/>
            <a:ext cx="3078857" cy="540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9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Muuttuvat kaupungit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Kaupunkien rakenne on jatkuvassa </a:t>
            </a:r>
            <a:r>
              <a:rPr lang="fi-FI" dirty="0" smtClean="0"/>
              <a:t>muutoksessa</a:t>
            </a:r>
          </a:p>
          <a:p>
            <a:pPr lvl="1"/>
            <a:r>
              <a:rPr lang="fi-FI" dirty="0" smtClean="0"/>
              <a:t>Keskusta-alueet laajenevat</a:t>
            </a:r>
          </a:p>
          <a:p>
            <a:pPr lvl="1"/>
            <a:r>
              <a:rPr lang="fi-FI" dirty="0" smtClean="0"/>
              <a:t>Ympärille muodostuu lähiöitä ja taajamia</a:t>
            </a:r>
          </a:p>
          <a:p>
            <a:pPr lvl="1"/>
            <a:r>
              <a:rPr lang="fi-FI" dirty="0" smtClean="0"/>
              <a:t>Teollisuus </a:t>
            </a:r>
            <a:r>
              <a:rPr lang="fi-FI" dirty="0"/>
              <a:t>ja asutus loittonevat keskusta-alueiden </a:t>
            </a:r>
            <a:r>
              <a:rPr lang="fi-FI" dirty="0" smtClean="0"/>
              <a:t>ulkopuolelle</a:t>
            </a:r>
          </a:p>
          <a:p>
            <a:r>
              <a:rPr lang="fi-FI" dirty="0" smtClean="0"/>
              <a:t>Suurkaupungeissa</a:t>
            </a:r>
          </a:p>
          <a:p>
            <a:pPr lvl="1"/>
            <a:r>
              <a:rPr lang="fi-FI" dirty="0" smtClean="0"/>
              <a:t>keskustan </a:t>
            </a:r>
            <a:r>
              <a:rPr lang="fi-FI" dirty="0"/>
              <a:t>tuntumassa usein ns. muutosten </a:t>
            </a:r>
            <a:r>
              <a:rPr lang="fi-FI" dirty="0" smtClean="0"/>
              <a:t>vyöhyke</a:t>
            </a:r>
          </a:p>
          <a:p>
            <a:pPr lvl="1"/>
            <a:r>
              <a:rPr lang="fi-FI" dirty="0" smtClean="0"/>
              <a:t>havaittavissa </a:t>
            </a:r>
            <a:r>
              <a:rPr lang="fi-FI" dirty="0"/>
              <a:t>sosiaalista eriytymistä eli </a:t>
            </a:r>
            <a:r>
              <a:rPr lang="fi-FI" dirty="0" err="1"/>
              <a:t>segregaatiota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1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871538"/>
            <a:ext cx="53149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250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909638"/>
            <a:ext cx="5276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0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Kaupunki</a:t>
            </a:r>
            <a:r>
              <a:rPr lang="en-US" dirty="0"/>
              <a:t>- ja </a:t>
            </a:r>
            <a:r>
              <a:rPr lang="en-US" dirty="0" err="1"/>
              <a:t>maaseutuväestön</a:t>
            </a:r>
            <a:r>
              <a:rPr lang="en-US" dirty="0"/>
              <a:t> </a:t>
            </a:r>
            <a:r>
              <a:rPr lang="en-US" dirty="0" err="1"/>
              <a:t>osuus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maailmassa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370363" cy="4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Kaupunkien</a:t>
            </a:r>
            <a:r>
              <a:rPr lang="en-US" dirty="0"/>
              <a:t> </a:t>
            </a:r>
            <a:r>
              <a:rPr lang="en-US" dirty="0" err="1"/>
              <a:t>kasvun</a:t>
            </a:r>
            <a:r>
              <a:rPr lang="en-US" dirty="0"/>
              <a:t> </a:t>
            </a:r>
            <a:r>
              <a:rPr lang="en-US" dirty="0" err="1" smtClean="0"/>
              <a:t>syitä</a:t>
            </a:r>
            <a:r>
              <a:rPr lang="en-US" dirty="0" smtClean="0"/>
              <a:t> s. 49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43468" cy="444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0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Autofit/>
          </a:bodyPr>
          <a:lstStyle/>
          <a:p>
            <a:r>
              <a:rPr lang="fi-FI" sz="2800" dirty="0"/>
              <a:t>Teollisuusmaiden kaupungistumisen tunnusmerkkejä: </a:t>
            </a:r>
            <a:endParaRPr lang="fi-FI" sz="2800" dirty="0" smtClean="0"/>
          </a:p>
          <a:p>
            <a:pPr lvl="1"/>
            <a:r>
              <a:rPr lang="fi-FI" sz="2400" dirty="0" smtClean="0"/>
              <a:t>tapahtunut </a:t>
            </a:r>
            <a:r>
              <a:rPr lang="fi-FI" sz="2400" dirty="0"/>
              <a:t>pitkällä </a:t>
            </a:r>
            <a:r>
              <a:rPr lang="fi-FI" sz="2400" dirty="0" smtClean="0"/>
              <a:t>aikavälillä</a:t>
            </a:r>
          </a:p>
          <a:p>
            <a:pPr lvl="1"/>
            <a:r>
              <a:rPr lang="fi-FI" sz="2400" dirty="0" smtClean="0"/>
              <a:t>taustalla </a:t>
            </a:r>
            <a:r>
              <a:rPr lang="fi-FI" sz="2400" dirty="0"/>
              <a:t>elinkeinorakenteen </a:t>
            </a:r>
            <a:r>
              <a:rPr lang="fi-FI" sz="2400" dirty="0" smtClean="0"/>
              <a:t>muutos</a:t>
            </a:r>
          </a:p>
          <a:p>
            <a:pPr lvl="1"/>
            <a:r>
              <a:rPr lang="fi-FI" sz="2400" dirty="0" smtClean="0"/>
              <a:t>suunnitelmallista </a:t>
            </a:r>
            <a:r>
              <a:rPr lang="fi-FI" sz="2400" dirty="0"/>
              <a:t>ja useimmiten </a:t>
            </a:r>
            <a:r>
              <a:rPr lang="fi-FI" sz="2400" dirty="0" smtClean="0"/>
              <a:t>hallittua</a:t>
            </a:r>
          </a:p>
          <a:p>
            <a:pPr lvl="1"/>
            <a:r>
              <a:rPr lang="fi-FI" sz="2400" dirty="0" smtClean="0"/>
              <a:t>kaupunkien </a:t>
            </a:r>
            <a:r>
              <a:rPr lang="fi-FI" sz="2400" dirty="0"/>
              <a:t>kasvu on suhteellisen hidasta</a:t>
            </a:r>
            <a:endParaRPr lang="fi-FI" sz="2400" dirty="0" smtClean="0"/>
          </a:p>
          <a:p>
            <a:pPr lvl="1"/>
            <a:r>
              <a:rPr lang="fi-FI" sz="2400" dirty="0" smtClean="0"/>
              <a:t>väestöstä </a:t>
            </a:r>
            <a:r>
              <a:rPr lang="fi-FI" sz="2400" dirty="0"/>
              <a:t>jo 3/4 asuu </a:t>
            </a:r>
            <a:r>
              <a:rPr lang="fi-FI" sz="2400" dirty="0" smtClean="0"/>
              <a:t>kaupungeissa</a:t>
            </a:r>
          </a:p>
          <a:p>
            <a:pPr marL="457200" lvl="1" indent="0">
              <a:buNone/>
            </a:pPr>
            <a:endParaRPr lang="fi-FI" sz="2400" dirty="0" smtClean="0"/>
          </a:p>
          <a:p>
            <a:r>
              <a:rPr lang="fi-FI" sz="2800" dirty="0"/>
              <a:t>K</a:t>
            </a:r>
            <a:r>
              <a:rPr lang="fi-FI" sz="2800" dirty="0" smtClean="0"/>
              <a:t>ehitysmaiden </a:t>
            </a:r>
            <a:r>
              <a:rPr lang="fi-FI" sz="2800" dirty="0"/>
              <a:t>kaupungistumisen tunnusmerkkejä</a:t>
            </a:r>
            <a:r>
              <a:rPr lang="fi-FI" sz="2800" dirty="0" smtClean="0"/>
              <a:t>:</a:t>
            </a:r>
          </a:p>
          <a:p>
            <a:pPr lvl="1"/>
            <a:r>
              <a:rPr lang="fi-FI" sz="2400" dirty="0" smtClean="0"/>
              <a:t>alkanut </a:t>
            </a:r>
            <a:r>
              <a:rPr lang="fi-FI" sz="2400" dirty="0"/>
              <a:t>suhteellisen </a:t>
            </a:r>
            <a:r>
              <a:rPr lang="fi-FI" sz="2400" dirty="0" smtClean="0"/>
              <a:t>myöhään</a:t>
            </a:r>
          </a:p>
          <a:p>
            <a:pPr lvl="1"/>
            <a:r>
              <a:rPr lang="fi-FI" sz="2400" dirty="0" smtClean="0"/>
              <a:t>taustalla </a:t>
            </a:r>
            <a:r>
              <a:rPr lang="fi-FI" sz="2400" dirty="0"/>
              <a:t>pääasiassa maaseudun </a:t>
            </a:r>
            <a:r>
              <a:rPr lang="fi-FI" sz="2400" dirty="0" smtClean="0"/>
              <a:t>väestönkasvu</a:t>
            </a:r>
          </a:p>
          <a:p>
            <a:pPr lvl="1"/>
            <a:r>
              <a:rPr lang="fi-FI" sz="2400" dirty="0" smtClean="0"/>
              <a:t>väestöstä </a:t>
            </a:r>
            <a:r>
              <a:rPr lang="fi-FI" sz="2400" dirty="0"/>
              <a:t>alle puolet asuu kaupungeissa </a:t>
            </a:r>
          </a:p>
          <a:p>
            <a:pPr lvl="1"/>
            <a:r>
              <a:rPr lang="fi-FI" sz="2400" dirty="0" smtClean="0"/>
              <a:t>erittäin </a:t>
            </a:r>
            <a:r>
              <a:rPr lang="fi-FI" sz="2400" dirty="0"/>
              <a:t>nopeaa ja osin </a:t>
            </a:r>
            <a:r>
              <a:rPr lang="fi-FI" sz="2400" dirty="0" smtClean="0"/>
              <a:t>hallitsematonta </a:t>
            </a:r>
          </a:p>
          <a:p>
            <a:pPr marL="914400" lvl="2" indent="0">
              <a:buNone/>
            </a:pPr>
            <a:r>
              <a:rPr lang="fi-FI" sz="2000" dirty="0" smtClean="0"/>
              <a:t>=&gt;Ongelmia </a:t>
            </a:r>
            <a:r>
              <a:rPr lang="fi-FI" sz="2000" dirty="0"/>
              <a:t>(slummit yms.)</a:t>
            </a:r>
          </a:p>
        </p:txBody>
      </p:sp>
    </p:spTree>
    <p:extLst>
      <p:ext uri="{BB962C8B-B14F-4D97-AF65-F5344CB8AC3E}">
        <p14:creationId xmlns:p14="http://schemas.microsoft.com/office/powerpoint/2010/main" val="108208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Miljoonakaupungit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suurin osa maailman miljoonakaupungeista </a:t>
            </a:r>
            <a:r>
              <a:rPr lang="fi-FI" dirty="0" smtClean="0"/>
              <a:t>kehitysmaissa</a:t>
            </a:r>
          </a:p>
          <a:p>
            <a:pPr lvl="0"/>
            <a:r>
              <a:rPr lang="fi-FI" dirty="0" smtClean="0"/>
              <a:t>kaupungit </a:t>
            </a:r>
            <a:r>
              <a:rPr lang="fi-FI" dirty="0"/>
              <a:t>kasvavat </a:t>
            </a:r>
            <a:r>
              <a:rPr lang="fi-FI" dirty="0" smtClean="0"/>
              <a:t>yhteen</a:t>
            </a:r>
          </a:p>
          <a:p>
            <a:pPr lvl="1"/>
            <a:r>
              <a:rPr lang="fi-FI" dirty="0" err="1" smtClean="0"/>
              <a:t>Konurbaatio</a:t>
            </a:r>
            <a:r>
              <a:rPr lang="fi-FI" dirty="0" smtClean="0"/>
              <a:t> esim. </a:t>
            </a:r>
            <a:r>
              <a:rPr lang="fi-FI" dirty="0" err="1" smtClean="0"/>
              <a:t>Randstad</a:t>
            </a:r>
            <a:endParaRPr lang="fi-FI" dirty="0"/>
          </a:p>
          <a:p>
            <a:pPr lvl="1"/>
            <a:r>
              <a:rPr lang="fi-FI" dirty="0" err="1" smtClean="0"/>
              <a:t>Megalopoli</a:t>
            </a:r>
            <a:r>
              <a:rPr lang="fi-FI" dirty="0" smtClean="0"/>
              <a:t> esim. </a:t>
            </a:r>
            <a:r>
              <a:rPr lang="fi-FI" dirty="0" err="1" smtClean="0"/>
              <a:t>Boswash</a:t>
            </a:r>
            <a:endParaRPr lang="en-US" dirty="0"/>
          </a:p>
          <a:p>
            <a:pPr lvl="0"/>
            <a:r>
              <a:rPr lang="fi-FI" dirty="0"/>
              <a:t>maailmankaupunki (</a:t>
            </a:r>
            <a:r>
              <a:rPr lang="fi-FI" dirty="0" err="1"/>
              <a:t>global</a:t>
            </a:r>
            <a:r>
              <a:rPr lang="fi-FI" dirty="0"/>
              <a:t> </a:t>
            </a:r>
            <a:r>
              <a:rPr lang="fi-FI" dirty="0" smtClean="0"/>
              <a:t>city) vaikuttaa </a:t>
            </a:r>
            <a:r>
              <a:rPr lang="fi-FI" dirty="0"/>
              <a:t>paljon laajemmin kuin vain oman valtionsa </a:t>
            </a:r>
            <a:r>
              <a:rPr lang="fi-FI" dirty="0" smtClean="0"/>
              <a:t>alueella esim. Lontoo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555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Maailman kaupungistumisaste ja yli 10 miljoonan asukkaan kaupungit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629751" cy="441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Erilaisia</a:t>
            </a:r>
            <a:r>
              <a:rPr lang="en-US" dirty="0"/>
              <a:t> </a:t>
            </a:r>
            <a:r>
              <a:rPr lang="en-US" dirty="0" err="1"/>
              <a:t>konurbaatioita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01048"/>
            <a:ext cx="3600400" cy="256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14178"/>
            <a:ext cx="5261924" cy="260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2016224" cy="74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77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1872208" cy="193022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Maailman-kaupunkien </a:t>
            </a:r>
            <a:r>
              <a:rPr lang="en-US" sz="2800" dirty="0"/>
              <a:t>vahvuuksia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66198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31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Kaupunkien maankäyttö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kaupunkeihin </a:t>
            </a:r>
            <a:r>
              <a:rPr lang="fi-FI" dirty="0"/>
              <a:t>keskittynyt asutusta, teollisuutta ja palveluita</a:t>
            </a:r>
            <a:endParaRPr lang="en-US" dirty="0"/>
          </a:p>
          <a:p>
            <a:pPr lvl="0"/>
            <a:r>
              <a:rPr lang="fi-FI" dirty="0"/>
              <a:t>eri maakäyttömuodoilla omat vaatimuksensa -&gt; sijoittuvat eri kohtiin kaupunkirakenteessa</a:t>
            </a:r>
            <a:endParaRPr lang="en-US" dirty="0"/>
          </a:p>
          <a:p>
            <a:r>
              <a:rPr lang="fi-FI" dirty="0" smtClean="0"/>
              <a:t>Erityisesti maanhinta ja saavuttavuus ratkaisevat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903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253</Words>
  <Application>Microsoft Office PowerPoint</Application>
  <PresentationFormat>Näytössä katseltava diaesitys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Office-teema</vt:lpstr>
      <vt:lpstr>PowerPoint-esitys</vt:lpstr>
      <vt:lpstr>Kaupunki- ja maaseutuväestön osuus maailmassa</vt:lpstr>
      <vt:lpstr>Kaupunkien kasvun syitä s. 49</vt:lpstr>
      <vt:lpstr>PowerPoint-esitys</vt:lpstr>
      <vt:lpstr>Miljoonakaupungit</vt:lpstr>
      <vt:lpstr>Maailman kaupungistumisaste ja yli 10 miljoonan asukkaan kaupungit</vt:lpstr>
      <vt:lpstr>Erilaisia konurbaatioita</vt:lpstr>
      <vt:lpstr>Maailman-kaupunkien vahvuuksia</vt:lpstr>
      <vt:lpstr>Kaupunkien maankäyttö</vt:lpstr>
      <vt:lpstr>PowerPoint-esitys</vt:lpstr>
      <vt:lpstr>Kaupunkirakennemallit</vt:lpstr>
      <vt:lpstr>PowerPoint-esitys</vt:lpstr>
      <vt:lpstr>Keskus ja vaikutusalue</vt:lpstr>
      <vt:lpstr>Keskuksen vaikutusalue</vt:lpstr>
      <vt:lpstr>Nodaalialueiden hierarkia</vt:lpstr>
      <vt:lpstr>Ydinalueet ja periferiat</vt:lpstr>
      <vt:lpstr>Muuttuvat kaupungit</vt:lpstr>
      <vt:lpstr>PowerPoint-esitys</vt:lpstr>
      <vt:lpstr>PowerPoint-esitys</vt:lpstr>
    </vt:vector>
  </TitlesOfParts>
  <Company>Sanoma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Päivi Putkonen</dc:creator>
  <cp:lastModifiedBy>Niko</cp:lastModifiedBy>
  <cp:revision>14</cp:revision>
  <dcterms:created xsi:type="dcterms:W3CDTF">2017-06-12T04:37:47Z</dcterms:created>
  <dcterms:modified xsi:type="dcterms:W3CDTF">2018-04-25T06:41:17Z</dcterms:modified>
</cp:coreProperties>
</file>