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5" r:id="rId5"/>
    <p:sldId id="261" r:id="rId6"/>
    <p:sldId id="264" r:id="rId7"/>
    <p:sldId id="257"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en-US"/>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a:p>
        </p:txBody>
      </p:sp>
      <p:sp>
        <p:nvSpPr>
          <p:cNvPr id="4" name="Päivämäärän paikkamerkki 3"/>
          <p:cNvSpPr>
            <a:spLocks noGrp="1"/>
          </p:cNvSpPr>
          <p:nvPr>
            <p:ph type="dt" sz="half" idx="10"/>
          </p:nvPr>
        </p:nvSpPr>
        <p:spPr/>
        <p:txBody>
          <a:bodyPr/>
          <a:lstStyle/>
          <a:p>
            <a:fld id="{6097EB76-AB10-4253-9195-921ADF7F3548}" type="datetimeFigureOut">
              <a:rPr lang="en-US" smtClean="0"/>
              <a:t>3/31/2021</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CF23F0CD-8B84-4C85-BC7E-DADB77E9A65B}" type="slidenum">
              <a:rPr lang="en-US" smtClean="0"/>
              <a:t>‹#›</a:t>
            </a:fld>
            <a:endParaRPr lang="en-US"/>
          </a:p>
        </p:txBody>
      </p:sp>
    </p:spTree>
    <p:extLst>
      <p:ext uri="{BB962C8B-B14F-4D97-AF65-F5344CB8AC3E}">
        <p14:creationId xmlns:p14="http://schemas.microsoft.com/office/powerpoint/2010/main" val="403924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3"/>
          <p:cNvSpPr>
            <a:spLocks noGrp="1"/>
          </p:cNvSpPr>
          <p:nvPr>
            <p:ph type="dt" sz="half" idx="10"/>
          </p:nvPr>
        </p:nvSpPr>
        <p:spPr/>
        <p:txBody>
          <a:bodyPr/>
          <a:lstStyle/>
          <a:p>
            <a:fld id="{6097EB76-AB10-4253-9195-921ADF7F3548}" type="datetimeFigureOut">
              <a:rPr lang="en-US" smtClean="0"/>
              <a:t>3/31/2021</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CF23F0CD-8B84-4C85-BC7E-DADB77E9A65B}" type="slidenum">
              <a:rPr lang="en-US" smtClean="0"/>
              <a:t>‹#›</a:t>
            </a:fld>
            <a:endParaRPr lang="en-US"/>
          </a:p>
        </p:txBody>
      </p:sp>
    </p:spTree>
    <p:extLst>
      <p:ext uri="{BB962C8B-B14F-4D97-AF65-F5344CB8AC3E}">
        <p14:creationId xmlns:p14="http://schemas.microsoft.com/office/powerpoint/2010/main" val="157898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en-US"/>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3"/>
          <p:cNvSpPr>
            <a:spLocks noGrp="1"/>
          </p:cNvSpPr>
          <p:nvPr>
            <p:ph type="dt" sz="half" idx="10"/>
          </p:nvPr>
        </p:nvSpPr>
        <p:spPr/>
        <p:txBody>
          <a:bodyPr/>
          <a:lstStyle/>
          <a:p>
            <a:fld id="{6097EB76-AB10-4253-9195-921ADF7F3548}" type="datetimeFigureOut">
              <a:rPr lang="en-US" smtClean="0"/>
              <a:t>3/31/2021</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CF23F0CD-8B84-4C85-BC7E-DADB77E9A65B}" type="slidenum">
              <a:rPr lang="en-US" smtClean="0"/>
              <a:t>‹#›</a:t>
            </a:fld>
            <a:endParaRPr lang="en-US"/>
          </a:p>
        </p:txBody>
      </p:sp>
    </p:spTree>
    <p:extLst>
      <p:ext uri="{BB962C8B-B14F-4D97-AF65-F5344CB8AC3E}">
        <p14:creationId xmlns:p14="http://schemas.microsoft.com/office/powerpoint/2010/main" val="151599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3"/>
          <p:cNvSpPr>
            <a:spLocks noGrp="1"/>
          </p:cNvSpPr>
          <p:nvPr>
            <p:ph type="dt" sz="half" idx="10"/>
          </p:nvPr>
        </p:nvSpPr>
        <p:spPr/>
        <p:txBody>
          <a:bodyPr/>
          <a:lstStyle/>
          <a:p>
            <a:fld id="{6097EB76-AB10-4253-9195-921ADF7F3548}" type="datetimeFigureOut">
              <a:rPr lang="en-US" smtClean="0"/>
              <a:t>3/31/2021</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CF23F0CD-8B84-4C85-BC7E-DADB77E9A65B}" type="slidenum">
              <a:rPr lang="en-US" smtClean="0"/>
              <a:t>‹#›</a:t>
            </a:fld>
            <a:endParaRPr lang="en-US"/>
          </a:p>
        </p:txBody>
      </p:sp>
    </p:spTree>
    <p:extLst>
      <p:ext uri="{BB962C8B-B14F-4D97-AF65-F5344CB8AC3E}">
        <p14:creationId xmlns:p14="http://schemas.microsoft.com/office/powerpoint/2010/main" val="378826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en-US"/>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6097EB76-AB10-4253-9195-921ADF7F3548}" type="datetimeFigureOut">
              <a:rPr lang="en-US" smtClean="0"/>
              <a:t>3/31/2021</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CF23F0CD-8B84-4C85-BC7E-DADB77E9A65B}" type="slidenum">
              <a:rPr lang="en-US" smtClean="0"/>
              <a:t>‹#›</a:t>
            </a:fld>
            <a:endParaRPr lang="en-US"/>
          </a:p>
        </p:txBody>
      </p:sp>
    </p:spTree>
    <p:extLst>
      <p:ext uri="{BB962C8B-B14F-4D97-AF65-F5344CB8AC3E}">
        <p14:creationId xmlns:p14="http://schemas.microsoft.com/office/powerpoint/2010/main" val="3339453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Päivämäärän paikkamerkki 4"/>
          <p:cNvSpPr>
            <a:spLocks noGrp="1"/>
          </p:cNvSpPr>
          <p:nvPr>
            <p:ph type="dt" sz="half" idx="10"/>
          </p:nvPr>
        </p:nvSpPr>
        <p:spPr/>
        <p:txBody>
          <a:bodyPr/>
          <a:lstStyle/>
          <a:p>
            <a:fld id="{6097EB76-AB10-4253-9195-921ADF7F3548}" type="datetimeFigureOut">
              <a:rPr lang="en-US" smtClean="0"/>
              <a:t>3/31/2021</a:t>
            </a:fld>
            <a:endParaRPr lang="en-US"/>
          </a:p>
        </p:txBody>
      </p:sp>
      <p:sp>
        <p:nvSpPr>
          <p:cNvPr id="6" name="Alatunnisteen paikkamerkki 5"/>
          <p:cNvSpPr>
            <a:spLocks noGrp="1"/>
          </p:cNvSpPr>
          <p:nvPr>
            <p:ph type="ftr" sz="quarter" idx="11"/>
          </p:nvPr>
        </p:nvSpPr>
        <p:spPr/>
        <p:txBody>
          <a:bodyPr/>
          <a:lstStyle/>
          <a:p>
            <a:endParaRPr lang="en-US"/>
          </a:p>
        </p:txBody>
      </p:sp>
      <p:sp>
        <p:nvSpPr>
          <p:cNvPr id="7" name="Dian numeron paikkamerkki 6"/>
          <p:cNvSpPr>
            <a:spLocks noGrp="1"/>
          </p:cNvSpPr>
          <p:nvPr>
            <p:ph type="sldNum" sz="quarter" idx="12"/>
          </p:nvPr>
        </p:nvSpPr>
        <p:spPr/>
        <p:txBody>
          <a:bodyPr/>
          <a:lstStyle/>
          <a:p>
            <a:fld id="{CF23F0CD-8B84-4C85-BC7E-DADB77E9A65B}" type="slidenum">
              <a:rPr lang="en-US" smtClean="0"/>
              <a:t>‹#›</a:t>
            </a:fld>
            <a:endParaRPr lang="en-US"/>
          </a:p>
        </p:txBody>
      </p:sp>
    </p:spTree>
    <p:extLst>
      <p:ext uri="{BB962C8B-B14F-4D97-AF65-F5344CB8AC3E}">
        <p14:creationId xmlns:p14="http://schemas.microsoft.com/office/powerpoint/2010/main" val="377363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en-US"/>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Päivämäärän paikkamerkki 6"/>
          <p:cNvSpPr>
            <a:spLocks noGrp="1"/>
          </p:cNvSpPr>
          <p:nvPr>
            <p:ph type="dt" sz="half" idx="10"/>
          </p:nvPr>
        </p:nvSpPr>
        <p:spPr/>
        <p:txBody>
          <a:bodyPr/>
          <a:lstStyle/>
          <a:p>
            <a:fld id="{6097EB76-AB10-4253-9195-921ADF7F3548}" type="datetimeFigureOut">
              <a:rPr lang="en-US" smtClean="0"/>
              <a:t>3/31/2021</a:t>
            </a:fld>
            <a:endParaRPr lang="en-US"/>
          </a:p>
        </p:txBody>
      </p:sp>
      <p:sp>
        <p:nvSpPr>
          <p:cNvPr id="8" name="Alatunnisteen paikkamerkki 7"/>
          <p:cNvSpPr>
            <a:spLocks noGrp="1"/>
          </p:cNvSpPr>
          <p:nvPr>
            <p:ph type="ftr" sz="quarter" idx="11"/>
          </p:nvPr>
        </p:nvSpPr>
        <p:spPr/>
        <p:txBody>
          <a:bodyPr/>
          <a:lstStyle/>
          <a:p>
            <a:endParaRPr lang="en-US"/>
          </a:p>
        </p:txBody>
      </p:sp>
      <p:sp>
        <p:nvSpPr>
          <p:cNvPr id="9" name="Dian numeron paikkamerkki 8"/>
          <p:cNvSpPr>
            <a:spLocks noGrp="1"/>
          </p:cNvSpPr>
          <p:nvPr>
            <p:ph type="sldNum" sz="quarter" idx="12"/>
          </p:nvPr>
        </p:nvSpPr>
        <p:spPr/>
        <p:txBody>
          <a:bodyPr/>
          <a:lstStyle/>
          <a:p>
            <a:fld id="{CF23F0CD-8B84-4C85-BC7E-DADB77E9A65B}" type="slidenum">
              <a:rPr lang="en-US" smtClean="0"/>
              <a:t>‹#›</a:t>
            </a:fld>
            <a:endParaRPr lang="en-US"/>
          </a:p>
        </p:txBody>
      </p:sp>
    </p:spTree>
    <p:extLst>
      <p:ext uri="{BB962C8B-B14F-4D97-AF65-F5344CB8AC3E}">
        <p14:creationId xmlns:p14="http://schemas.microsoft.com/office/powerpoint/2010/main" val="2341426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Päivämäärän paikkamerkki 2"/>
          <p:cNvSpPr>
            <a:spLocks noGrp="1"/>
          </p:cNvSpPr>
          <p:nvPr>
            <p:ph type="dt" sz="half" idx="10"/>
          </p:nvPr>
        </p:nvSpPr>
        <p:spPr/>
        <p:txBody>
          <a:bodyPr/>
          <a:lstStyle/>
          <a:p>
            <a:fld id="{6097EB76-AB10-4253-9195-921ADF7F3548}" type="datetimeFigureOut">
              <a:rPr lang="en-US" smtClean="0"/>
              <a:t>3/31/2021</a:t>
            </a:fld>
            <a:endParaRPr lang="en-US"/>
          </a:p>
        </p:txBody>
      </p:sp>
      <p:sp>
        <p:nvSpPr>
          <p:cNvPr id="4" name="Alatunnisteen paikkamerkki 3"/>
          <p:cNvSpPr>
            <a:spLocks noGrp="1"/>
          </p:cNvSpPr>
          <p:nvPr>
            <p:ph type="ftr" sz="quarter" idx="11"/>
          </p:nvPr>
        </p:nvSpPr>
        <p:spPr/>
        <p:txBody>
          <a:bodyPr/>
          <a:lstStyle/>
          <a:p>
            <a:endParaRPr lang="en-US"/>
          </a:p>
        </p:txBody>
      </p:sp>
      <p:sp>
        <p:nvSpPr>
          <p:cNvPr id="5" name="Dian numeron paikkamerkki 4"/>
          <p:cNvSpPr>
            <a:spLocks noGrp="1"/>
          </p:cNvSpPr>
          <p:nvPr>
            <p:ph type="sldNum" sz="quarter" idx="12"/>
          </p:nvPr>
        </p:nvSpPr>
        <p:spPr/>
        <p:txBody>
          <a:bodyPr/>
          <a:lstStyle/>
          <a:p>
            <a:fld id="{CF23F0CD-8B84-4C85-BC7E-DADB77E9A65B}" type="slidenum">
              <a:rPr lang="en-US" smtClean="0"/>
              <a:t>‹#›</a:t>
            </a:fld>
            <a:endParaRPr lang="en-US"/>
          </a:p>
        </p:txBody>
      </p:sp>
    </p:spTree>
    <p:extLst>
      <p:ext uri="{BB962C8B-B14F-4D97-AF65-F5344CB8AC3E}">
        <p14:creationId xmlns:p14="http://schemas.microsoft.com/office/powerpoint/2010/main" val="2639876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097EB76-AB10-4253-9195-921ADF7F3548}" type="datetimeFigureOut">
              <a:rPr lang="en-US" smtClean="0"/>
              <a:t>3/31/2021</a:t>
            </a:fld>
            <a:endParaRPr lang="en-US"/>
          </a:p>
        </p:txBody>
      </p:sp>
      <p:sp>
        <p:nvSpPr>
          <p:cNvPr id="3" name="Alatunnisteen paikkamerkki 2"/>
          <p:cNvSpPr>
            <a:spLocks noGrp="1"/>
          </p:cNvSpPr>
          <p:nvPr>
            <p:ph type="ftr" sz="quarter" idx="11"/>
          </p:nvPr>
        </p:nvSpPr>
        <p:spPr/>
        <p:txBody>
          <a:bodyPr/>
          <a:lstStyle/>
          <a:p>
            <a:endParaRPr lang="en-US"/>
          </a:p>
        </p:txBody>
      </p:sp>
      <p:sp>
        <p:nvSpPr>
          <p:cNvPr id="4" name="Dian numeron paikkamerkki 3"/>
          <p:cNvSpPr>
            <a:spLocks noGrp="1"/>
          </p:cNvSpPr>
          <p:nvPr>
            <p:ph type="sldNum" sz="quarter" idx="12"/>
          </p:nvPr>
        </p:nvSpPr>
        <p:spPr/>
        <p:txBody>
          <a:bodyPr/>
          <a:lstStyle/>
          <a:p>
            <a:fld id="{CF23F0CD-8B84-4C85-BC7E-DADB77E9A65B}" type="slidenum">
              <a:rPr lang="en-US" smtClean="0"/>
              <a:t>‹#›</a:t>
            </a:fld>
            <a:endParaRPr lang="en-US"/>
          </a:p>
        </p:txBody>
      </p:sp>
    </p:spTree>
    <p:extLst>
      <p:ext uri="{BB962C8B-B14F-4D97-AF65-F5344CB8AC3E}">
        <p14:creationId xmlns:p14="http://schemas.microsoft.com/office/powerpoint/2010/main" val="41805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en-US"/>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6097EB76-AB10-4253-9195-921ADF7F3548}" type="datetimeFigureOut">
              <a:rPr lang="en-US" smtClean="0"/>
              <a:t>3/31/2021</a:t>
            </a:fld>
            <a:endParaRPr lang="en-US"/>
          </a:p>
        </p:txBody>
      </p:sp>
      <p:sp>
        <p:nvSpPr>
          <p:cNvPr id="6" name="Alatunnisteen paikkamerkki 5"/>
          <p:cNvSpPr>
            <a:spLocks noGrp="1"/>
          </p:cNvSpPr>
          <p:nvPr>
            <p:ph type="ftr" sz="quarter" idx="11"/>
          </p:nvPr>
        </p:nvSpPr>
        <p:spPr/>
        <p:txBody>
          <a:bodyPr/>
          <a:lstStyle/>
          <a:p>
            <a:endParaRPr lang="en-US"/>
          </a:p>
        </p:txBody>
      </p:sp>
      <p:sp>
        <p:nvSpPr>
          <p:cNvPr id="7" name="Dian numeron paikkamerkki 6"/>
          <p:cNvSpPr>
            <a:spLocks noGrp="1"/>
          </p:cNvSpPr>
          <p:nvPr>
            <p:ph type="sldNum" sz="quarter" idx="12"/>
          </p:nvPr>
        </p:nvSpPr>
        <p:spPr/>
        <p:txBody>
          <a:bodyPr/>
          <a:lstStyle/>
          <a:p>
            <a:fld id="{CF23F0CD-8B84-4C85-BC7E-DADB77E9A65B}" type="slidenum">
              <a:rPr lang="en-US" smtClean="0"/>
              <a:t>‹#›</a:t>
            </a:fld>
            <a:endParaRPr lang="en-US"/>
          </a:p>
        </p:txBody>
      </p:sp>
    </p:spTree>
    <p:extLst>
      <p:ext uri="{BB962C8B-B14F-4D97-AF65-F5344CB8AC3E}">
        <p14:creationId xmlns:p14="http://schemas.microsoft.com/office/powerpoint/2010/main" val="3413034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en-US"/>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6097EB76-AB10-4253-9195-921ADF7F3548}" type="datetimeFigureOut">
              <a:rPr lang="en-US" smtClean="0"/>
              <a:t>3/31/2021</a:t>
            </a:fld>
            <a:endParaRPr lang="en-US"/>
          </a:p>
        </p:txBody>
      </p:sp>
      <p:sp>
        <p:nvSpPr>
          <p:cNvPr id="6" name="Alatunnisteen paikkamerkki 5"/>
          <p:cNvSpPr>
            <a:spLocks noGrp="1"/>
          </p:cNvSpPr>
          <p:nvPr>
            <p:ph type="ftr" sz="quarter" idx="11"/>
          </p:nvPr>
        </p:nvSpPr>
        <p:spPr/>
        <p:txBody>
          <a:bodyPr/>
          <a:lstStyle/>
          <a:p>
            <a:endParaRPr lang="en-US"/>
          </a:p>
        </p:txBody>
      </p:sp>
      <p:sp>
        <p:nvSpPr>
          <p:cNvPr id="7" name="Dian numeron paikkamerkki 6"/>
          <p:cNvSpPr>
            <a:spLocks noGrp="1"/>
          </p:cNvSpPr>
          <p:nvPr>
            <p:ph type="sldNum" sz="quarter" idx="12"/>
          </p:nvPr>
        </p:nvSpPr>
        <p:spPr/>
        <p:txBody>
          <a:bodyPr/>
          <a:lstStyle/>
          <a:p>
            <a:fld id="{CF23F0CD-8B84-4C85-BC7E-DADB77E9A65B}" type="slidenum">
              <a:rPr lang="en-US" smtClean="0"/>
              <a:t>‹#›</a:t>
            </a:fld>
            <a:endParaRPr lang="en-US"/>
          </a:p>
        </p:txBody>
      </p:sp>
    </p:spTree>
    <p:extLst>
      <p:ext uri="{BB962C8B-B14F-4D97-AF65-F5344CB8AC3E}">
        <p14:creationId xmlns:p14="http://schemas.microsoft.com/office/powerpoint/2010/main" val="4091851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en-US"/>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7EB76-AB10-4253-9195-921ADF7F3548}" type="datetimeFigureOut">
              <a:rPr lang="en-US" smtClean="0"/>
              <a:t>3/31/2021</a:t>
            </a:fld>
            <a:endParaRPr lang="en-US"/>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3F0CD-8B84-4C85-BC7E-DADB77E9A65B}" type="slidenum">
              <a:rPr lang="en-US" smtClean="0"/>
              <a:t>‹#›</a:t>
            </a:fld>
            <a:endParaRPr lang="en-US"/>
          </a:p>
        </p:txBody>
      </p:sp>
    </p:spTree>
    <p:extLst>
      <p:ext uri="{BB962C8B-B14F-4D97-AF65-F5344CB8AC3E}">
        <p14:creationId xmlns:p14="http://schemas.microsoft.com/office/powerpoint/2010/main" val="928874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379090" y="1700808"/>
            <a:ext cx="8424935" cy="3416320"/>
          </a:xfrm>
          <a:prstGeom prst="rect">
            <a:avLst/>
          </a:prstGeom>
          <a:noFill/>
        </p:spPr>
        <p:txBody>
          <a:bodyPr wrap="square" rtlCol="0">
            <a:spAutoFit/>
          </a:bodyPr>
          <a:lstStyle/>
          <a:p>
            <a:pPr marL="342900" indent="-342900">
              <a:buFont typeface="Arial" panose="020B0604020202020204" pitchFamily="34" charset="0"/>
              <a:buChar char="•"/>
            </a:pPr>
            <a:r>
              <a:rPr lang="fi-FI" sz="2400" dirty="0" smtClean="0"/>
              <a:t>Urheilumaantieteen </a:t>
            </a:r>
            <a:r>
              <a:rPr lang="fi-FI" sz="2400" dirty="0"/>
              <a:t>tutkimuskohteet: urheilulajien sekä luonnon- ja kulttuuriympäristön väliset vuorovaikutukset.</a:t>
            </a:r>
            <a:endParaRPr lang="en-US" sz="2400" dirty="0"/>
          </a:p>
          <a:p>
            <a:pPr marL="342900" indent="-342900">
              <a:buFont typeface="Arial" panose="020B0604020202020204" pitchFamily="34" charset="0"/>
              <a:buChar char="•"/>
            </a:pPr>
            <a:r>
              <a:rPr lang="fi-FI" sz="2400" dirty="0" smtClean="0"/>
              <a:t>Urheilulla on </a:t>
            </a:r>
            <a:r>
              <a:rPr lang="fi-FI" sz="2400" b="1" dirty="0" smtClean="0"/>
              <a:t>taloudellisia, sosiaalisia, kulttuurillisia, poliittisia ekologisia ja fyysisiä</a:t>
            </a:r>
            <a:r>
              <a:rPr lang="fi-FI" sz="2400" dirty="0" smtClean="0"/>
              <a:t> vaikutuksia.</a:t>
            </a:r>
            <a:endParaRPr lang="en-US" sz="2400" dirty="0"/>
          </a:p>
          <a:p>
            <a:pPr marL="342900" indent="-342900">
              <a:buFont typeface="Arial" panose="020B0604020202020204" pitchFamily="34" charset="0"/>
              <a:buChar char="•"/>
            </a:pPr>
            <a:r>
              <a:rPr lang="fi-FI" sz="2400" dirty="0" smtClean="0"/>
              <a:t>Urheiluun </a:t>
            </a:r>
            <a:r>
              <a:rPr lang="fi-FI" sz="2400" dirty="0"/>
              <a:t>vaikuttaneita tekijöitä: teollistuminen, kaupungistuminen</a:t>
            </a:r>
            <a:r>
              <a:rPr lang="fi-FI" sz="2400" b="1" dirty="0"/>
              <a:t>, vapaa-ajan lisääntyminen, globalisaatio</a:t>
            </a:r>
            <a:r>
              <a:rPr lang="fi-FI" sz="2400" dirty="0"/>
              <a:t>, uudet innovaatiot.</a:t>
            </a:r>
            <a:endParaRPr lang="en-US" sz="2400" dirty="0"/>
          </a:p>
          <a:p>
            <a:pPr marL="342900" indent="-342900">
              <a:buFont typeface="Arial" panose="020B0604020202020204" pitchFamily="34" charset="0"/>
              <a:buChar char="•"/>
            </a:pPr>
            <a:r>
              <a:rPr lang="fi-FI" sz="2400" dirty="0" smtClean="0"/>
              <a:t>Urheilu </a:t>
            </a:r>
            <a:r>
              <a:rPr lang="fi-FI" sz="2400" b="1" dirty="0"/>
              <a:t>luo stereotypioita </a:t>
            </a:r>
            <a:r>
              <a:rPr lang="fi-FI" sz="2400" dirty="0"/>
              <a:t>eli yleistettyjä mielikuvia, joilla alueita leimataan positiivisesti tai negatiivisesti</a:t>
            </a:r>
            <a:r>
              <a:rPr lang="fi-FI" sz="2400" dirty="0" smtClean="0"/>
              <a:t>.</a:t>
            </a:r>
            <a:endParaRPr lang="en-US" sz="2400"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322" y="510293"/>
            <a:ext cx="66770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053" y="603608"/>
            <a:ext cx="10668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7205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4" name="Sisällön paikkamerkki 3"/>
          <p:cNvPicPr>
            <a:picLocks noGrp="1" noChangeAspect="1"/>
          </p:cNvPicPr>
          <p:nvPr>
            <p:ph idx="1"/>
          </p:nvPr>
        </p:nvPicPr>
        <p:blipFill>
          <a:blip r:embed="rId2"/>
          <a:stretch>
            <a:fillRect/>
          </a:stretch>
        </p:blipFill>
        <p:spPr>
          <a:xfrm>
            <a:off x="1005313" y="1600200"/>
            <a:ext cx="7133373" cy="4525963"/>
          </a:xfrm>
          <a:prstGeom prst="rect">
            <a:avLst/>
          </a:prstGeom>
        </p:spPr>
      </p:pic>
    </p:spTree>
    <p:extLst>
      <p:ext uri="{BB962C8B-B14F-4D97-AF65-F5344CB8AC3E}">
        <p14:creationId xmlns:p14="http://schemas.microsoft.com/office/powerpoint/2010/main" val="3811766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4" name="Sisällön paikkamerkki 3"/>
          <p:cNvPicPr>
            <a:picLocks noGrp="1" noChangeAspect="1"/>
          </p:cNvPicPr>
          <p:nvPr>
            <p:ph idx="1"/>
          </p:nvPr>
        </p:nvPicPr>
        <p:blipFill>
          <a:blip r:embed="rId2"/>
          <a:stretch>
            <a:fillRect/>
          </a:stretch>
        </p:blipFill>
        <p:spPr>
          <a:xfrm>
            <a:off x="457200" y="1700808"/>
            <a:ext cx="8229600" cy="3577795"/>
          </a:xfrm>
          <a:prstGeom prst="rect">
            <a:avLst/>
          </a:prstGeom>
        </p:spPr>
      </p:pic>
    </p:spTree>
    <p:extLst>
      <p:ext uri="{BB962C8B-B14F-4D97-AF65-F5344CB8AC3E}">
        <p14:creationId xmlns:p14="http://schemas.microsoft.com/office/powerpoint/2010/main" val="315132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147248" cy="634082"/>
          </a:xfrm>
        </p:spPr>
        <p:txBody>
          <a:bodyPr>
            <a:noAutofit/>
          </a:bodyPr>
          <a:lstStyle/>
          <a:p>
            <a:r>
              <a:rPr lang="en-US" sz="3600" dirty="0" err="1"/>
              <a:t>Kesäolympialaisten</a:t>
            </a:r>
            <a:r>
              <a:rPr lang="en-US" sz="3600" dirty="0"/>
              <a:t> </a:t>
            </a:r>
            <a:r>
              <a:rPr lang="en-US" sz="3600" dirty="0" err="1" smtClean="0"/>
              <a:t>isäntäkaupungit</a:t>
            </a:r>
            <a:endParaRPr lang="en-US" sz="3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996952"/>
            <a:ext cx="7015005" cy="363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73096"/>
            <a:ext cx="7344816" cy="1929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8456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9512" y="321251"/>
            <a:ext cx="8640960" cy="634082"/>
          </a:xfrm>
        </p:spPr>
        <p:txBody>
          <a:bodyPr>
            <a:normAutofit fontScale="90000"/>
          </a:bodyPr>
          <a:lstStyle/>
          <a:p>
            <a:r>
              <a:rPr lang="en-US" dirty="0" err="1"/>
              <a:t>Kesäolympialaisten</a:t>
            </a:r>
            <a:r>
              <a:rPr lang="en-US" dirty="0"/>
              <a:t> </a:t>
            </a:r>
            <a:r>
              <a:rPr lang="en-US" dirty="0" err="1"/>
              <a:t>isäntäkaupungit</a:t>
            </a:r>
            <a:r>
              <a:rPr lang="en-US" sz="2000" dirty="0"/>
              <a:t> </a:t>
            </a:r>
            <a:r>
              <a:rPr lang="en-US" sz="2000" dirty="0" err="1"/>
              <a:t>vastaukset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084" y="2996952"/>
            <a:ext cx="7015005" cy="363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73096"/>
            <a:ext cx="7344816" cy="1929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iruutu 2"/>
          <p:cNvSpPr txBox="1"/>
          <p:nvPr/>
        </p:nvSpPr>
        <p:spPr>
          <a:xfrm>
            <a:off x="1907704" y="973096"/>
            <a:ext cx="864096" cy="1938992"/>
          </a:xfrm>
          <a:prstGeom prst="rect">
            <a:avLst/>
          </a:prstGeom>
          <a:noFill/>
        </p:spPr>
        <p:txBody>
          <a:bodyPr wrap="square" rtlCol="0">
            <a:spAutoFit/>
          </a:bodyPr>
          <a:lstStyle/>
          <a:p>
            <a:r>
              <a:rPr lang="fi-FI" sz="1500" dirty="0" smtClean="0"/>
              <a:t>(R)</a:t>
            </a:r>
          </a:p>
          <a:p>
            <a:r>
              <a:rPr lang="fi-FI" sz="1500" dirty="0" smtClean="0"/>
              <a:t>(H)</a:t>
            </a:r>
          </a:p>
          <a:p>
            <a:r>
              <a:rPr lang="fi-FI" sz="1500" dirty="0" smtClean="0"/>
              <a:t>(D)</a:t>
            </a:r>
          </a:p>
          <a:p>
            <a:r>
              <a:rPr lang="fi-FI" sz="1500" dirty="0" smtClean="0"/>
              <a:t>(I)</a:t>
            </a:r>
          </a:p>
          <a:p>
            <a:r>
              <a:rPr lang="fi-FI" sz="1500" dirty="0" smtClean="0"/>
              <a:t>(O)</a:t>
            </a:r>
          </a:p>
          <a:p>
            <a:endParaRPr lang="fi-FI" sz="1500" dirty="0"/>
          </a:p>
          <a:p>
            <a:r>
              <a:rPr lang="fi-FI" sz="1500" dirty="0" smtClean="0"/>
              <a:t>(J)</a:t>
            </a:r>
          </a:p>
          <a:p>
            <a:r>
              <a:rPr lang="fi-FI" sz="1500" dirty="0" smtClean="0"/>
              <a:t>(H)</a:t>
            </a:r>
            <a:endParaRPr lang="en-US" sz="1500" dirty="0"/>
          </a:p>
        </p:txBody>
      </p:sp>
      <p:sp>
        <p:nvSpPr>
          <p:cNvPr id="7" name="Tekstiruutu 6"/>
          <p:cNvSpPr txBox="1"/>
          <p:nvPr/>
        </p:nvSpPr>
        <p:spPr>
          <a:xfrm>
            <a:off x="4211960" y="973096"/>
            <a:ext cx="864096" cy="1938992"/>
          </a:xfrm>
          <a:prstGeom prst="rect">
            <a:avLst/>
          </a:prstGeom>
          <a:noFill/>
        </p:spPr>
        <p:txBody>
          <a:bodyPr wrap="square" rtlCol="0">
            <a:spAutoFit/>
          </a:bodyPr>
          <a:lstStyle/>
          <a:p>
            <a:r>
              <a:rPr lang="fi-FI" sz="1500" dirty="0" smtClean="0"/>
              <a:t>(K)</a:t>
            </a:r>
          </a:p>
          <a:p>
            <a:r>
              <a:rPr lang="fi-FI" sz="1500" dirty="0" smtClean="0"/>
              <a:t>(A)</a:t>
            </a:r>
          </a:p>
          <a:p>
            <a:r>
              <a:rPr lang="fi-FI" sz="1500" dirty="0" smtClean="0"/>
              <a:t>(N)</a:t>
            </a:r>
          </a:p>
          <a:p>
            <a:endParaRPr lang="fi-FI" sz="1500" dirty="0" smtClean="0"/>
          </a:p>
          <a:p>
            <a:endParaRPr lang="fi-FI" sz="1500" dirty="0" smtClean="0"/>
          </a:p>
          <a:p>
            <a:r>
              <a:rPr lang="fi-FI" sz="1500" dirty="0" smtClean="0"/>
              <a:t>(I)</a:t>
            </a:r>
            <a:endParaRPr lang="fi-FI" sz="1500" dirty="0"/>
          </a:p>
          <a:p>
            <a:r>
              <a:rPr lang="fi-FI" sz="1500" dirty="0" smtClean="0"/>
              <a:t>(P)</a:t>
            </a:r>
          </a:p>
          <a:p>
            <a:r>
              <a:rPr lang="fi-FI" sz="1500" dirty="0" smtClean="0"/>
              <a:t>(V)</a:t>
            </a:r>
            <a:endParaRPr lang="en-US" sz="1500" dirty="0"/>
          </a:p>
        </p:txBody>
      </p:sp>
      <p:sp>
        <p:nvSpPr>
          <p:cNvPr id="8" name="Tekstiruutu 7"/>
          <p:cNvSpPr txBox="1"/>
          <p:nvPr/>
        </p:nvSpPr>
        <p:spPr>
          <a:xfrm>
            <a:off x="6228184" y="955333"/>
            <a:ext cx="864096" cy="1938992"/>
          </a:xfrm>
          <a:prstGeom prst="rect">
            <a:avLst/>
          </a:prstGeom>
          <a:noFill/>
        </p:spPr>
        <p:txBody>
          <a:bodyPr wrap="square" rtlCol="0">
            <a:spAutoFit/>
          </a:bodyPr>
          <a:lstStyle/>
          <a:p>
            <a:r>
              <a:rPr lang="fi-FI" sz="1500" dirty="0" smtClean="0"/>
              <a:t>(L)</a:t>
            </a:r>
          </a:p>
          <a:p>
            <a:r>
              <a:rPr lang="fi-FI" sz="1500" dirty="0" smtClean="0"/>
              <a:t>(U)</a:t>
            </a:r>
          </a:p>
          <a:p>
            <a:r>
              <a:rPr lang="fi-FI" sz="1500" dirty="0" smtClean="0"/>
              <a:t>(B)</a:t>
            </a:r>
          </a:p>
          <a:p>
            <a:r>
              <a:rPr lang="fi-FI" sz="1500" dirty="0" smtClean="0"/>
              <a:t>(M)</a:t>
            </a:r>
          </a:p>
          <a:p>
            <a:r>
              <a:rPr lang="fi-FI" sz="1500" dirty="0" smtClean="0"/>
              <a:t>(E)</a:t>
            </a:r>
          </a:p>
          <a:p>
            <a:r>
              <a:rPr lang="fi-FI" sz="1500" dirty="0" smtClean="0"/>
              <a:t>(Q)</a:t>
            </a:r>
            <a:endParaRPr lang="fi-FI" sz="1500" dirty="0"/>
          </a:p>
          <a:p>
            <a:r>
              <a:rPr lang="fi-FI" sz="1500" dirty="0" smtClean="0"/>
              <a:t>   (A)</a:t>
            </a:r>
          </a:p>
          <a:p>
            <a:r>
              <a:rPr lang="fi-FI" sz="1500" dirty="0" smtClean="0"/>
              <a:t>(T)</a:t>
            </a:r>
            <a:endParaRPr lang="en-US" sz="1500" dirty="0"/>
          </a:p>
        </p:txBody>
      </p:sp>
      <p:sp>
        <p:nvSpPr>
          <p:cNvPr id="9" name="Tekstiruutu 8"/>
          <p:cNvSpPr txBox="1"/>
          <p:nvPr/>
        </p:nvSpPr>
        <p:spPr>
          <a:xfrm>
            <a:off x="7524328" y="973096"/>
            <a:ext cx="864096" cy="1938992"/>
          </a:xfrm>
          <a:prstGeom prst="rect">
            <a:avLst/>
          </a:prstGeom>
          <a:noFill/>
        </p:spPr>
        <p:txBody>
          <a:bodyPr wrap="square" rtlCol="0">
            <a:spAutoFit/>
          </a:bodyPr>
          <a:lstStyle/>
          <a:p>
            <a:r>
              <a:rPr lang="fi-FI" sz="1500" dirty="0" smtClean="0"/>
              <a:t>(G)</a:t>
            </a:r>
          </a:p>
          <a:p>
            <a:r>
              <a:rPr lang="fi-FI" sz="1500" dirty="0" smtClean="0"/>
              <a:t>(C)</a:t>
            </a:r>
          </a:p>
          <a:p>
            <a:r>
              <a:rPr lang="fi-FI" sz="1500" dirty="0" smtClean="0"/>
              <a:t>(W)</a:t>
            </a:r>
          </a:p>
          <a:p>
            <a:r>
              <a:rPr lang="fi-FI" sz="1500" dirty="0" smtClean="0"/>
              <a:t>(R)</a:t>
            </a:r>
          </a:p>
          <a:p>
            <a:r>
              <a:rPr lang="fi-FI" sz="1500" dirty="0" smtClean="0"/>
              <a:t>(S)</a:t>
            </a:r>
          </a:p>
          <a:p>
            <a:r>
              <a:rPr lang="fi-FI" sz="1500" dirty="0" smtClean="0"/>
              <a:t>(I)</a:t>
            </a:r>
            <a:endParaRPr lang="fi-FI" sz="1500" dirty="0"/>
          </a:p>
          <a:p>
            <a:r>
              <a:rPr lang="fi-FI" sz="1500" dirty="0"/>
              <a:t> </a:t>
            </a:r>
            <a:r>
              <a:rPr lang="fi-FI" sz="1500" dirty="0" smtClean="0"/>
              <a:t>    (F)</a:t>
            </a:r>
          </a:p>
          <a:p>
            <a:r>
              <a:rPr lang="fi-FI" sz="1500" dirty="0" smtClean="0"/>
              <a:t>(U)</a:t>
            </a:r>
            <a:endParaRPr lang="en-US" sz="1500" dirty="0"/>
          </a:p>
        </p:txBody>
      </p:sp>
    </p:spTree>
    <p:extLst>
      <p:ext uri="{BB962C8B-B14F-4D97-AF65-F5344CB8AC3E}">
        <p14:creationId xmlns:p14="http://schemas.microsoft.com/office/powerpoint/2010/main" val="2356329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3600" dirty="0" smtClean="0"/>
              <a:t>Maailman suurituloisimmat urheilijat vuonna 2016</a:t>
            </a:r>
            <a:endParaRPr lang="en-US" sz="3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63" y="1588097"/>
            <a:ext cx="5626769" cy="4960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4007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3034680" cy="6178698"/>
          </a:xfrm>
        </p:spPr>
        <p:txBody>
          <a:bodyPr>
            <a:noAutofit/>
          </a:bodyPr>
          <a:lstStyle/>
          <a:p>
            <a:pPr algn="l"/>
            <a:r>
              <a:rPr lang="fi-FI" sz="2000" dirty="0"/>
              <a:t>Taulukossa on esitetty kymmenen </a:t>
            </a:r>
            <a:r>
              <a:rPr lang="fi-FI" sz="2000" dirty="0" smtClean="0"/>
              <a:t>menestyneintä </a:t>
            </a:r>
            <a:r>
              <a:rPr lang="en-US" sz="2000" dirty="0" smtClean="0"/>
              <a:t>valtiota </a:t>
            </a:r>
            <a:r>
              <a:rPr lang="en-US" sz="2000" dirty="0"/>
              <a:t>vuosien </a:t>
            </a:r>
            <a:r>
              <a:rPr lang="en-US" sz="2000" dirty="0" smtClean="0"/>
              <a:t>1896–2016 kesäolympialaisissa </a:t>
            </a:r>
            <a:r>
              <a:rPr lang="en-US" sz="2000" dirty="0"/>
              <a:t>saatujen </a:t>
            </a:r>
            <a:r>
              <a:rPr lang="en-US" sz="2000" dirty="0" smtClean="0"/>
              <a:t>mitalien lukumäärän </a:t>
            </a:r>
            <a:r>
              <a:rPr lang="en-US" sz="2000" dirty="0"/>
              <a:t>perusteella. Painotettu </a:t>
            </a:r>
            <a:r>
              <a:rPr lang="en-US" sz="2000" dirty="0" smtClean="0"/>
              <a:t>mitalien </a:t>
            </a:r>
            <a:r>
              <a:rPr lang="fi-FI" sz="2000" dirty="0" smtClean="0"/>
              <a:t>määrä </a:t>
            </a:r>
            <a:r>
              <a:rPr lang="fi-FI" sz="2000" dirty="0"/>
              <a:t>tarkoittaa sitä, että eri mitaleille </a:t>
            </a:r>
            <a:r>
              <a:rPr lang="fi-FI" sz="2000" dirty="0" smtClean="0"/>
              <a:t>on annettu </a:t>
            </a:r>
            <a:r>
              <a:rPr lang="fi-FI" sz="2000" dirty="0"/>
              <a:t>eri painokerroin (kulta 4, hopea 2</a:t>
            </a:r>
            <a:r>
              <a:rPr lang="fi-FI" sz="2000" dirty="0" smtClean="0"/>
              <a:t>, pronssi </a:t>
            </a:r>
            <a:r>
              <a:rPr lang="fi-FI" sz="2000" dirty="0"/>
              <a:t>1). Väestötiedot ovat </a:t>
            </a:r>
            <a:r>
              <a:rPr lang="fi-FI" sz="2000" dirty="0" smtClean="0"/>
              <a:t>vuodelta 2016 </a:t>
            </a:r>
            <a:r>
              <a:rPr lang="fi-FI" sz="2000" dirty="0"/>
              <a:t>ja bruttokansantuote vuodelta 2012</a:t>
            </a:r>
            <a:r>
              <a:rPr lang="fi-FI" sz="2000" dirty="0" smtClean="0"/>
              <a:t>. Valtioista</a:t>
            </a:r>
            <a:r>
              <a:rPr lang="fi-FI" sz="2000" dirty="0"/>
              <a:t>, joita ei enää ole, on </a:t>
            </a:r>
            <a:r>
              <a:rPr lang="fi-FI" sz="2000" dirty="0" smtClean="0"/>
              <a:t>käytetty </a:t>
            </a:r>
            <a:r>
              <a:rPr lang="en-US" sz="2000" dirty="0" smtClean="0"/>
              <a:t>viimeisiä </a:t>
            </a:r>
            <a:r>
              <a:rPr lang="en-US" sz="2000" dirty="0"/>
              <a:t>saatavilla olevia tietoja.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124744"/>
            <a:ext cx="5157433" cy="4629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8023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8804443" cy="480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532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214</Words>
  <Application>Microsoft Office PowerPoint</Application>
  <PresentationFormat>Näytössä katseltava diaesitys (4:3)</PresentationFormat>
  <Paragraphs>40</Paragraphs>
  <Slides>8</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8</vt:i4>
      </vt:variant>
    </vt:vector>
  </HeadingPairs>
  <TitlesOfParts>
    <vt:vector size="11" baseType="lpstr">
      <vt:lpstr>Arial</vt:lpstr>
      <vt:lpstr>Calibri</vt:lpstr>
      <vt:lpstr>Office-teema</vt:lpstr>
      <vt:lpstr>PowerPoint-esitys</vt:lpstr>
      <vt:lpstr>PowerPoint-esitys</vt:lpstr>
      <vt:lpstr>PowerPoint-esitys</vt:lpstr>
      <vt:lpstr>Kesäolympialaisten isäntäkaupungit</vt:lpstr>
      <vt:lpstr>Kesäolympialaisten isäntäkaupungit vastaukset</vt:lpstr>
      <vt:lpstr>Maailman suurituloisimmat urheilijat vuonna 2016</vt:lpstr>
      <vt:lpstr>Taulukossa on esitetty kymmenen menestyneintä valtiota vuosien 1896–2016 kesäolympialaisissa saatujen mitalien lukumäärän perusteella. Painotettu mitalien määrä tarkoittaa sitä, että eri mitaleille on annettu eri painokerroin (kulta 4, hopea 2, pronssi 1). Väestötiedot ovat vuodelta 2016 ja bruttokansantuote vuodelta 2012. Valtioista, joita ei enää ole, on käytetty viimeisiä saatavilla olevia tietoja.</vt:lpstr>
      <vt:lpstr>PowerPoint-esitys</vt:lpstr>
    </vt:vector>
  </TitlesOfParts>
  <Company>Sanoma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Päivi Putkonen</dc:creator>
  <cp:lastModifiedBy>Kaikkonen Niko</cp:lastModifiedBy>
  <cp:revision>13</cp:revision>
  <dcterms:created xsi:type="dcterms:W3CDTF">2017-06-12T04:37:47Z</dcterms:created>
  <dcterms:modified xsi:type="dcterms:W3CDTF">2021-03-31T06:45:03Z</dcterms:modified>
</cp:coreProperties>
</file>