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7BFB-5A19-4A9F-B5ED-359B7CDCA041}" type="datetimeFigureOut">
              <a:rPr lang="fi-FI" smtClean="0"/>
              <a:t>23.5.2018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4D3F0-58B4-4A59-8FB8-B9F676A94D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3971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7BFB-5A19-4A9F-B5ED-359B7CDCA041}" type="datetimeFigureOut">
              <a:rPr lang="fi-FI" smtClean="0"/>
              <a:t>23.5.2018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4D3F0-58B4-4A59-8FB8-B9F676A94D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680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7BFB-5A19-4A9F-B5ED-359B7CDCA041}" type="datetimeFigureOut">
              <a:rPr lang="fi-FI" smtClean="0"/>
              <a:t>23.5.2018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4D3F0-58B4-4A59-8FB8-B9F676A94D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6219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7BFB-5A19-4A9F-B5ED-359B7CDCA041}" type="datetimeFigureOut">
              <a:rPr lang="fi-FI" smtClean="0"/>
              <a:t>23.5.2018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4D3F0-58B4-4A59-8FB8-B9F676A94D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88362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7BFB-5A19-4A9F-B5ED-359B7CDCA041}" type="datetimeFigureOut">
              <a:rPr lang="fi-FI" smtClean="0"/>
              <a:t>23.5.2018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4D3F0-58B4-4A59-8FB8-B9F676A94D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582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7BFB-5A19-4A9F-B5ED-359B7CDCA041}" type="datetimeFigureOut">
              <a:rPr lang="fi-FI" smtClean="0"/>
              <a:t>23.5.2018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4D3F0-58B4-4A59-8FB8-B9F676A94D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4235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7BFB-5A19-4A9F-B5ED-359B7CDCA041}" type="datetimeFigureOut">
              <a:rPr lang="fi-FI" smtClean="0"/>
              <a:t>23.5.2018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4D3F0-58B4-4A59-8FB8-B9F676A94D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66693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7BFB-5A19-4A9F-B5ED-359B7CDCA041}" type="datetimeFigureOut">
              <a:rPr lang="fi-FI" smtClean="0"/>
              <a:t>23.5.2018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4D3F0-58B4-4A59-8FB8-B9F676A94D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68036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7BFB-5A19-4A9F-B5ED-359B7CDCA041}" type="datetimeFigureOut">
              <a:rPr lang="fi-FI" smtClean="0"/>
              <a:t>23.5.2018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4D3F0-58B4-4A59-8FB8-B9F676A94D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3294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7BFB-5A19-4A9F-B5ED-359B7CDCA041}" type="datetimeFigureOut">
              <a:rPr lang="fi-FI" smtClean="0"/>
              <a:t>23.5.2018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4D3F0-58B4-4A59-8FB8-B9F676A94D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8622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7BFB-5A19-4A9F-B5ED-359B7CDCA041}" type="datetimeFigureOut">
              <a:rPr lang="fi-FI" smtClean="0"/>
              <a:t>23.5.2018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4D3F0-58B4-4A59-8FB8-B9F676A94D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9908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27BFB-5A19-4A9F-B5ED-359B7CDCA041}" type="datetimeFigureOut">
              <a:rPr lang="fi-FI" smtClean="0"/>
              <a:t>23.5.2018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4D3F0-58B4-4A59-8FB8-B9F676A94D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620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971910" y="95819"/>
            <a:ext cx="9144000" cy="947977"/>
          </a:xfrm>
        </p:spPr>
        <p:txBody>
          <a:bodyPr>
            <a:normAutofit/>
          </a:bodyPr>
          <a:lstStyle/>
          <a:p>
            <a:pPr algn="l"/>
            <a:r>
              <a:rPr lang="fi-FI" sz="3600" dirty="0" smtClean="0"/>
              <a:t>Ke2: Hiilihydraatit</a:t>
            </a:r>
            <a:endParaRPr lang="fi-FI" sz="360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50808" y="1043796"/>
            <a:ext cx="5963728" cy="5408762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fi-FI" dirty="0" smtClean="0">
                <a:solidFill>
                  <a:srgbClr val="FF0000"/>
                </a:solidFill>
              </a:rPr>
              <a:t>Energianlähde</a:t>
            </a:r>
          </a:p>
          <a:p>
            <a:pPr algn="l"/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>
                <a:solidFill>
                  <a:srgbClr val="92D050"/>
                </a:solidFill>
              </a:rPr>
              <a:t>Viljatuotteista, kasviksista, hedelmistä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algn="l"/>
            <a:r>
              <a:rPr lang="fi-FI" dirty="0" smtClean="0">
                <a:solidFill>
                  <a:srgbClr val="0070C0"/>
                </a:solidFill>
              </a:rPr>
              <a:t>Hiilihydraatti varastoituu ihmiseen glykogeeninä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algn="l"/>
            <a:r>
              <a:rPr lang="fi-FI" dirty="0" smtClean="0">
                <a:solidFill>
                  <a:srgbClr val="7030A0"/>
                </a:solidFill>
              </a:rPr>
              <a:t>Solun rakennusaineina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algn="l"/>
            <a:r>
              <a:rPr lang="fi-FI" dirty="0" smtClean="0">
                <a:solidFill>
                  <a:srgbClr val="FF0000"/>
                </a:solidFill>
              </a:rPr>
              <a:t>Osa biomolekyylin rakennetta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algn="l"/>
            <a:r>
              <a:rPr lang="fi-FI" dirty="0" smtClean="0">
                <a:solidFill>
                  <a:srgbClr val="FF9966"/>
                </a:solidFill>
              </a:rPr>
              <a:t>Toimii reseptorina, reseptori tunnistaa kolmiulotteisen rakenteen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>
              <a:solidFill>
                <a:srgbClr val="00B050"/>
              </a:solidFill>
            </a:endParaRPr>
          </a:p>
          <a:p>
            <a:pPr algn="l"/>
            <a:r>
              <a:rPr lang="fi-FI" dirty="0" smtClean="0">
                <a:solidFill>
                  <a:srgbClr val="00B050"/>
                </a:solidFill>
              </a:rPr>
              <a:t>Fotosynteesi on reaktio, jossa muodostuu sokereita (C</a:t>
            </a:r>
            <a:r>
              <a:rPr lang="fi-FI" baseline="-25000" dirty="0" smtClean="0">
                <a:solidFill>
                  <a:srgbClr val="00B050"/>
                </a:solidFill>
              </a:rPr>
              <a:t>6</a:t>
            </a:r>
            <a:r>
              <a:rPr lang="fi-FI" dirty="0" smtClean="0">
                <a:solidFill>
                  <a:srgbClr val="00B050"/>
                </a:solidFill>
              </a:rPr>
              <a:t>H</a:t>
            </a:r>
            <a:r>
              <a:rPr lang="fi-FI" baseline="-25000" dirty="0" smtClean="0">
                <a:solidFill>
                  <a:srgbClr val="00B050"/>
                </a:solidFill>
              </a:rPr>
              <a:t>12</a:t>
            </a:r>
            <a:r>
              <a:rPr lang="fi-FI" dirty="0" smtClean="0">
                <a:solidFill>
                  <a:srgbClr val="00B050"/>
                </a:solidFill>
              </a:rPr>
              <a:t>O</a:t>
            </a:r>
            <a:r>
              <a:rPr lang="fi-FI" baseline="-25000" dirty="0" smtClean="0">
                <a:solidFill>
                  <a:srgbClr val="00B050"/>
                </a:solidFill>
              </a:rPr>
              <a:t>6</a:t>
            </a:r>
            <a:r>
              <a:rPr lang="fi-FI" dirty="0" smtClean="0">
                <a:solidFill>
                  <a:srgbClr val="00B050"/>
                </a:solidFill>
              </a:rPr>
              <a:t>), sitoo energiaa.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algn="l"/>
            <a:r>
              <a:rPr lang="fi-FI" dirty="0" smtClean="0">
                <a:solidFill>
                  <a:srgbClr val="C00000"/>
                </a:solidFill>
              </a:rPr>
              <a:t>Käänteinen reaktio on palaminen, energiaa vapautuu.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  <p:pic>
        <p:nvPicPr>
          <p:cNvPr id="1026" name="Picture 2" descr="Kuvahaun tulos haulle hiilihydraatit raken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217" y="1683648"/>
            <a:ext cx="343852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83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8087" y="0"/>
            <a:ext cx="10515600" cy="1325563"/>
          </a:xfrm>
        </p:spPr>
        <p:txBody>
          <a:bodyPr>
            <a:normAutofit/>
          </a:bodyPr>
          <a:lstStyle/>
          <a:p>
            <a:r>
              <a:rPr lang="fi-FI" sz="3600" dirty="0" smtClean="0"/>
              <a:t>Ke2: Hiilihydraatit</a:t>
            </a:r>
            <a:endParaRPr lang="fi-FI" sz="36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48087" y="1135511"/>
            <a:ext cx="7443158" cy="508413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i-FI" dirty="0" smtClean="0">
                <a:solidFill>
                  <a:srgbClr val="C00000"/>
                </a:solidFill>
              </a:rPr>
              <a:t>Hiilihydraatit jaotellaan: sokerit ja polysakkaridit.</a:t>
            </a:r>
            <a:br>
              <a:rPr lang="fi-FI" dirty="0" smtClean="0">
                <a:solidFill>
                  <a:srgbClr val="C00000"/>
                </a:solidFill>
              </a:rPr>
            </a:br>
            <a:endParaRPr lang="fi-FI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fi-FI" dirty="0" smtClean="0">
                <a:solidFill>
                  <a:srgbClr val="00B0F0"/>
                </a:solidFill>
              </a:rPr>
              <a:t>Sokereita ovat:</a:t>
            </a:r>
          </a:p>
          <a:p>
            <a:pPr marL="0" indent="0">
              <a:buNone/>
            </a:pPr>
            <a:r>
              <a:rPr lang="fi-FI" dirty="0" smtClean="0">
                <a:solidFill>
                  <a:srgbClr val="00B0F0"/>
                </a:solidFill>
              </a:rPr>
              <a:t/>
            </a:r>
            <a:br>
              <a:rPr lang="fi-FI" dirty="0" smtClean="0">
                <a:solidFill>
                  <a:srgbClr val="00B0F0"/>
                </a:solidFill>
              </a:rPr>
            </a:br>
            <a:r>
              <a:rPr lang="fi-FI" dirty="0" smtClean="0">
                <a:solidFill>
                  <a:srgbClr val="00B0F0"/>
                </a:solidFill>
              </a:rPr>
              <a:t>   monosakkaridit, esim. glukoosi, fruktoosi</a:t>
            </a:r>
            <a:br>
              <a:rPr lang="fi-FI" dirty="0" smtClean="0">
                <a:solidFill>
                  <a:srgbClr val="00B0F0"/>
                </a:solidFill>
              </a:rPr>
            </a:br>
            <a:r>
              <a:rPr lang="fi-FI" dirty="0" smtClean="0">
                <a:solidFill>
                  <a:srgbClr val="00B0F0"/>
                </a:solidFill>
              </a:rPr>
              <a:t>   </a:t>
            </a:r>
            <a:r>
              <a:rPr lang="fi-FI" dirty="0" err="1" smtClean="0">
                <a:solidFill>
                  <a:srgbClr val="00B0F0"/>
                </a:solidFill>
              </a:rPr>
              <a:t>disakkaridit</a:t>
            </a:r>
            <a:r>
              <a:rPr lang="fi-FI" dirty="0" smtClean="0">
                <a:solidFill>
                  <a:srgbClr val="00B0F0"/>
                </a:solidFill>
              </a:rPr>
              <a:t>, esim. laktoosi, sakkaroosi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endParaRPr lang="fi-FI" dirty="0" smtClean="0"/>
          </a:p>
          <a:p>
            <a:pPr marL="0" indent="0">
              <a:buNone/>
            </a:pPr>
            <a:r>
              <a:rPr lang="fi-FI" dirty="0" smtClean="0">
                <a:solidFill>
                  <a:srgbClr val="002060"/>
                </a:solidFill>
              </a:rPr>
              <a:t>Polysakkarideja ovat:</a:t>
            </a:r>
            <a:br>
              <a:rPr lang="fi-FI" dirty="0" smtClean="0">
                <a:solidFill>
                  <a:srgbClr val="002060"/>
                </a:solidFill>
              </a:rPr>
            </a:br>
            <a:endParaRPr lang="fi-FI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fi-FI" dirty="0">
                <a:solidFill>
                  <a:srgbClr val="002060"/>
                </a:solidFill>
              </a:rPr>
              <a:t> </a:t>
            </a:r>
            <a:r>
              <a:rPr lang="fi-FI" dirty="0" smtClean="0">
                <a:solidFill>
                  <a:srgbClr val="002060"/>
                </a:solidFill>
              </a:rPr>
              <a:t> </a:t>
            </a:r>
            <a:r>
              <a:rPr lang="fi-FI" dirty="0" smtClean="0">
                <a:solidFill>
                  <a:srgbClr val="002060"/>
                </a:solidFill>
              </a:rPr>
              <a:t>varastopolysakkaridit, esim. tärkkelys, glykogeeni</a:t>
            </a:r>
            <a:br>
              <a:rPr lang="fi-FI" dirty="0" smtClean="0">
                <a:solidFill>
                  <a:srgbClr val="002060"/>
                </a:solidFill>
              </a:rPr>
            </a:br>
            <a:r>
              <a:rPr lang="fi-FI" dirty="0" smtClean="0">
                <a:solidFill>
                  <a:srgbClr val="002060"/>
                </a:solidFill>
              </a:rPr>
              <a:t>  rakennepolysakkaridit, esim. selluloosa, kitiini</a:t>
            </a:r>
            <a:br>
              <a:rPr lang="fi-FI" dirty="0" smtClean="0">
                <a:solidFill>
                  <a:srgbClr val="002060"/>
                </a:solidFill>
              </a:rPr>
            </a:br>
            <a:r>
              <a:rPr lang="fi-FI" dirty="0" smtClean="0">
                <a:solidFill>
                  <a:srgbClr val="002060"/>
                </a:solidFill>
              </a:rPr>
              <a:t/>
            </a:r>
            <a:br>
              <a:rPr lang="fi-FI" dirty="0" smtClean="0">
                <a:solidFill>
                  <a:srgbClr val="002060"/>
                </a:solidFill>
              </a:rPr>
            </a:br>
            <a:endParaRPr lang="fi-FI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fi-FI" dirty="0" smtClean="0">
                <a:solidFill>
                  <a:srgbClr val="92D050"/>
                </a:solidFill>
              </a:rPr>
              <a:t>Monosakkaridit ovat </a:t>
            </a:r>
            <a:r>
              <a:rPr lang="fi-FI" dirty="0" err="1" smtClean="0">
                <a:solidFill>
                  <a:srgbClr val="92D050"/>
                </a:solidFill>
              </a:rPr>
              <a:t>polyalkoholeja</a:t>
            </a:r>
            <a:r>
              <a:rPr lang="fi-FI" dirty="0" smtClean="0">
                <a:solidFill>
                  <a:srgbClr val="92D050"/>
                </a:solidFill>
              </a:rPr>
              <a:t>, sekä aldehydi tai ketoryhmä, </a:t>
            </a:r>
            <a:r>
              <a:rPr lang="fi-FI" dirty="0" err="1" smtClean="0">
                <a:solidFill>
                  <a:srgbClr val="92D050"/>
                </a:solidFill>
              </a:rPr>
              <a:t>aldoosit</a:t>
            </a:r>
            <a:r>
              <a:rPr lang="fi-FI" dirty="0" smtClean="0">
                <a:solidFill>
                  <a:srgbClr val="92D050"/>
                </a:solidFill>
              </a:rPr>
              <a:t>, </a:t>
            </a:r>
            <a:r>
              <a:rPr lang="fi-FI" dirty="0" err="1" smtClean="0">
                <a:solidFill>
                  <a:srgbClr val="92D050"/>
                </a:solidFill>
              </a:rPr>
              <a:t>ketoosit</a:t>
            </a:r>
            <a:r>
              <a:rPr lang="fi-FI" dirty="0" smtClean="0">
                <a:solidFill>
                  <a:srgbClr val="92D050"/>
                </a:solidFill>
              </a:rPr>
              <a:t>.</a:t>
            </a:r>
            <a:br>
              <a:rPr lang="fi-FI" dirty="0" smtClean="0">
                <a:solidFill>
                  <a:srgbClr val="92D050"/>
                </a:solidFill>
              </a:rPr>
            </a:br>
            <a:r>
              <a:rPr lang="fi-FI" dirty="0" smtClean="0">
                <a:solidFill>
                  <a:srgbClr val="92D050"/>
                </a:solidFill>
              </a:rPr>
              <a:t/>
            </a:r>
            <a:br>
              <a:rPr lang="fi-FI" dirty="0" smtClean="0">
                <a:solidFill>
                  <a:srgbClr val="92D050"/>
                </a:solidFill>
              </a:rPr>
            </a:br>
            <a:endParaRPr lang="fi-FI" dirty="0" smtClean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fi-FI" dirty="0" smtClean="0">
                <a:solidFill>
                  <a:srgbClr val="FFC000"/>
                </a:solidFill>
              </a:rPr>
              <a:t>Di- ja polysakkaridit muodostuvat seuraavasti:</a:t>
            </a:r>
            <a:br>
              <a:rPr lang="fi-FI" dirty="0" smtClean="0">
                <a:solidFill>
                  <a:srgbClr val="FFC000"/>
                </a:solidFill>
              </a:rPr>
            </a:br>
            <a:r>
              <a:rPr lang="fi-FI" dirty="0" smtClean="0">
                <a:solidFill>
                  <a:srgbClr val="FFC000"/>
                </a:solidFill>
              </a:rPr>
              <a:t>kaksi eri molekyylien OH-ryhmää reagoi niin, että lohkeaa vettä ja muodostuu -O- sidos, </a:t>
            </a:r>
            <a:r>
              <a:rPr lang="fi-FI" dirty="0" err="1" smtClean="0">
                <a:solidFill>
                  <a:srgbClr val="FFC000"/>
                </a:solidFill>
              </a:rPr>
              <a:t>glykosidisidos</a:t>
            </a:r>
            <a:r>
              <a:rPr lang="fi-FI" dirty="0" smtClean="0"/>
              <a:t>.</a:t>
            </a:r>
          </a:p>
          <a:p>
            <a:endParaRPr lang="fi-FI" dirty="0"/>
          </a:p>
        </p:txBody>
      </p:sp>
      <p:pic>
        <p:nvPicPr>
          <p:cNvPr id="2050" name="Picture 2" descr="Kuvahaun tulos haulle glykogee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352" y="123016"/>
            <a:ext cx="3314700" cy="424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74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3074" name="Picture 2" descr="Kuvahaun tulos haulle calorie counts of carbohydrates, proteins, fa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481" y="1274491"/>
            <a:ext cx="9755037" cy="558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6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Laajakuva</PresentationFormat>
  <Paragraphs>17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Office-teema</vt:lpstr>
      <vt:lpstr>Ke2: Hiilihydraatit</vt:lpstr>
      <vt:lpstr>Ke2: Hiilihydraatit</vt:lpstr>
      <vt:lpstr>PowerPoint-esitys</vt:lpstr>
    </vt:vector>
  </TitlesOfParts>
  <Company>PKMKV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Ke2: Hiilihydraatit</dc:title>
  <dc:creator>Lerch Adam</dc:creator>
  <cp:lastModifiedBy>Lerch Adam</cp:lastModifiedBy>
  <cp:revision>1</cp:revision>
  <dcterms:created xsi:type="dcterms:W3CDTF">2018-05-23T08:27:50Z</dcterms:created>
  <dcterms:modified xsi:type="dcterms:W3CDTF">2018-05-23T08:28:09Z</dcterms:modified>
</cp:coreProperties>
</file>