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BD31-3E36-4572-8F14-2184CF4FA611}" type="datetimeFigureOut">
              <a:rPr lang="fi-FI" smtClean="0"/>
              <a:t>11.5.2018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9205-567E-4C68-9EDA-AD4A3E47F5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3825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BD31-3E36-4572-8F14-2184CF4FA611}" type="datetimeFigureOut">
              <a:rPr lang="fi-FI" smtClean="0"/>
              <a:t>11.5.2018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9205-567E-4C68-9EDA-AD4A3E47F5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9516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BD31-3E36-4572-8F14-2184CF4FA611}" type="datetimeFigureOut">
              <a:rPr lang="fi-FI" smtClean="0"/>
              <a:t>11.5.2018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9205-567E-4C68-9EDA-AD4A3E47F5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26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BD31-3E36-4572-8F14-2184CF4FA611}" type="datetimeFigureOut">
              <a:rPr lang="fi-FI" smtClean="0"/>
              <a:t>11.5.2018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9205-567E-4C68-9EDA-AD4A3E47F5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621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BD31-3E36-4572-8F14-2184CF4FA611}" type="datetimeFigureOut">
              <a:rPr lang="fi-FI" smtClean="0"/>
              <a:t>11.5.2018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9205-567E-4C68-9EDA-AD4A3E47F5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3152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BD31-3E36-4572-8F14-2184CF4FA611}" type="datetimeFigureOut">
              <a:rPr lang="fi-FI" smtClean="0"/>
              <a:t>11.5.2018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9205-567E-4C68-9EDA-AD4A3E47F5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1126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BD31-3E36-4572-8F14-2184CF4FA611}" type="datetimeFigureOut">
              <a:rPr lang="fi-FI" smtClean="0"/>
              <a:t>11.5.2018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9205-567E-4C68-9EDA-AD4A3E47F5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2390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BD31-3E36-4572-8F14-2184CF4FA611}" type="datetimeFigureOut">
              <a:rPr lang="fi-FI" smtClean="0"/>
              <a:t>11.5.2018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9205-567E-4C68-9EDA-AD4A3E47F5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5728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BD31-3E36-4572-8F14-2184CF4FA611}" type="datetimeFigureOut">
              <a:rPr lang="fi-FI" smtClean="0"/>
              <a:t>11.5.2018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9205-567E-4C68-9EDA-AD4A3E47F5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62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BD31-3E36-4572-8F14-2184CF4FA611}" type="datetimeFigureOut">
              <a:rPr lang="fi-FI" smtClean="0"/>
              <a:t>11.5.2018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9205-567E-4C68-9EDA-AD4A3E47F5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7975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BBD31-3E36-4572-8F14-2184CF4FA611}" type="datetimeFigureOut">
              <a:rPr lang="fi-FI" smtClean="0"/>
              <a:t>11.5.2018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69205-567E-4C68-9EDA-AD4A3E47F5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4860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BBD31-3E36-4572-8F14-2184CF4FA611}" type="datetimeFigureOut">
              <a:rPr lang="fi-FI" smtClean="0"/>
              <a:t>11.5.2018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69205-567E-4C68-9EDA-AD4A3E47F5D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0980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83388" y="69941"/>
            <a:ext cx="9144000" cy="956603"/>
          </a:xfrm>
        </p:spPr>
        <p:txBody>
          <a:bodyPr/>
          <a:lstStyle/>
          <a:p>
            <a:pPr algn="l"/>
            <a:r>
              <a:rPr lang="fi-FI" dirty="0" smtClean="0">
                <a:solidFill>
                  <a:srgbClr val="FF0000"/>
                </a:solidFill>
              </a:rPr>
              <a:t>Ke2 4.1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04158" y="1117630"/>
            <a:ext cx="4807789" cy="2885027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i-FI" dirty="0" smtClean="0">
                <a:solidFill>
                  <a:srgbClr val="00B0F0"/>
                </a:solidFill>
              </a:rPr>
              <a:t>1. sp</a:t>
            </a:r>
            <a:r>
              <a:rPr lang="fi-FI" baseline="30000" dirty="0" smtClean="0">
                <a:solidFill>
                  <a:srgbClr val="00B0F0"/>
                </a:solidFill>
              </a:rPr>
              <a:t>3</a:t>
            </a:r>
            <a:r>
              <a:rPr lang="fi-FI" dirty="0" smtClean="0">
                <a:solidFill>
                  <a:srgbClr val="00B0F0"/>
                </a:solidFill>
              </a:rPr>
              <a:t>-hybridisaatio - tetraedri - 109,5</a:t>
            </a:r>
            <a:r>
              <a:rPr lang="fi-FI" baseline="30000" dirty="0" smtClean="0">
                <a:solidFill>
                  <a:srgbClr val="00B0F0"/>
                </a:solidFill>
              </a:rPr>
              <a:t>o</a:t>
            </a:r>
            <a:r>
              <a:rPr lang="fi-FI" dirty="0" smtClean="0">
                <a:solidFill>
                  <a:srgbClr val="00B0F0"/>
                </a:solidFill>
              </a:rPr>
              <a:t>. Hiilestä lähtee </a:t>
            </a:r>
            <a:r>
              <a:rPr lang="fi-FI" dirty="0" smtClean="0">
                <a:solidFill>
                  <a:srgbClr val="00B0F0"/>
                </a:solidFill>
              </a:rPr>
              <a:t>neljä </a:t>
            </a:r>
            <a:r>
              <a:rPr lang="fi-FI" dirty="0" smtClean="0">
                <a:solidFill>
                  <a:srgbClr val="00B0F0"/>
                </a:solidFill>
              </a:rPr>
              <a:t>sigmasidosta.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>
                <a:solidFill>
                  <a:schemeClr val="accent4">
                    <a:lumMod val="75000"/>
                  </a:schemeClr>
                </a:solidFill>
              </a:rPr>
              <a:t>2. sp</a:t>
            </a:r>
            <a:r>
              <a:rPr lang="fi-FI" baseline="30000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r>
              <a:rPr lang="fi-FI" dirty="0" smtClean="0">
                <a:solidFill>
                  <a:schemeClr val="accent4">
                    <a:lumMod val="75000"/>
                  </a:schemeClr>
                </a:solidFill>
              </a:rPr>
              <a:t>-hybridisaatio - taso - 120</a:t>
            </a:r>
            <a:r>
              <a:rPr lang="fi-FI" baseline="30000" dirty="0" smtClean="0">
                <a:solidFill>
                  <a:schemeClr val="accent4">
                    <a:lumMod val="75000"/>
                  </a:schemeClr>
                </a:solidFill>
              </a:rPr>
              <a:t>o</a:t>
            </a:r>
            <a:r>
              <a:rPr lang="fi-FI" dirty="0" smtClean="0">
                <a:solidFill>
                  <a:schemeClr val="accent4">
                    <a:lumMod val="75000"/>
                  </a:schemeClr>
                </a:solidFill>
              </a:rPr>
              <a:t>. Hiilestä lähtee kolme sigmasidosta, yksi piisidos.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>
                <a:solidFill>
                  <a:schemeClr val="accent2">
                    <a:lumMod val="50000"/>
                  </a:schemeClr>
                </a:solidFill>
              </a:rPr>
              <a:t>3. sp-</a:t>
            </a:r>
            <a:r>
              <a:rPr lang="fi-FI" dirty="0" err="1" smtClean="0">
                <a:solidFill>
                  <a:schemeClr val="accent2">
                    <a:lumMod val="50000"/>
                  </a:schemeClr>
                </a:solidFill>
              </a:rPr>
              <a:t>hybridisaatio</a:t>
            </a:r>
            <a:r>
              <a:rPr lang="fi-FI" dirty="0" smtClean="0">
                <a:solidFill>
                  <a:schemeClr val="accent2">
                    <a:lumMod val="50000"/>
                  </a:schemeClr>
                </a:solidFill>
              </a:rPr>
              <a:t> - lineaarinen- 180</a:t>
            </a:r>
            <a:r>
              <a:rPr lang="fi-FI" baseline="30000" dirty="0" smtClean="0">
                <a:solidFill>
                  <a:schemeClr val="accent2">
                    <a:lumMod val="50000"/>
                  </a:schemeClr>
                </a:solidFill>
              </a:rPr>
              <a:t>o</a:t>
            </a:r>
            <a:r>
              <a:rPr lang="fi-FI" dirty="0" smtClean="0">
                <a:solidFill>
                  <a:schemeClr val="accent2">
                    <a:lumMod val="50000"/>
                  </a:schemeClr>
                </a:solidFill>
              </a:rPr>
              <a:t>. Hiilestä lähtee kaksi sigmasidosta, kaksi piisidosta.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pic>
        <p:nvPicPr>
          <p:cNvPr id="1026" name="Picture 2" descr="A table with four rows and six columns is shown. The header column contains the phrases, “Number of regions,” “Spatial arrangement,” “Wedge/dash Notation,” and “Electron pair Geometry.” The first row reads: “Two regions of high electron density ( bonds and/or unshared pairs )”, “Three regions of high electron density ( bonds and/or unshared pairs ),” “Four regions of high electron density ( bonds and/or unshared pairs ),” “Five regions of high electron density ( bonds and/or unshared pairs ),” and “Six regions of high electron density ( bonds and/or unshared pairs ).” The second row shows diagrams of orbitals. The first image shows two oval-shaped orbs with an arrow indicating an angle of 180 degrees. The second image shows three oval-shaped orbs with an arrow indicating an angle of 120 degrees. The third image shows four oval-shaped orbs with an arrow indicating an angle of 109.5 degrees. The fourth image shows five oval-shaped orbs with an arrow indicating an angle of 90 and 120 degrees. The fifth image shows six oval-shaped orbs with an arrow indicating an angle of 90 degrees. The third row contains Lewis structures. The first structure shows a beryllium atom single bonded to two hydrogen atoms. The second structure shows a boron atom single bonded to three hydrogen atoms. The third structure shows a carbon atom single bonded to four hydrogen atoms. The fourth structure shows a phosphorus atom single bonded to five fluorine atoms. The fifth structure shows a sulfur atom single bonded to six fluorine atoms. The fourth row contains the phrases “Linear; 180 degree angle,” Trigonal Planar; all angles 120 degrees,” “Tetrahedral; all angles 109.5 degrees,” “Trigonal bipyramidal; angles of 90 degrees and 120 degrees. An attached atom may be equatorial, ( in the plane of the triangle ), or axial, ( above the plane of the triangle ),” and “Octahedral; 90 degrees or 180 degrees.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038" y="1026544"/>
            <a:ext cx="6488082" cy="5492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6584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9461" y="97706"/>
            <a:ext cx="10515600" cy="1325563"/>
          </a:xfrm>
        </p:spPr>
        <p:txBody>
          <a:bodyPr/>
          <a:lstStyle/>
          <a:p>
            <a:r>
              <a:rPr lang="fi-FI" dirty="0" smtClean="0">
                <a:solidFill>
                  <a:schemeClr val="accent2">
                    <a:lumMod val="50000"/>
                  </a:schemeClr>
                </a:solidFill>
              </a:rPr>
              <a:t>Ke2 4.2</a:t>
            </a:r>
            <a:endParaRPr lang="fi-FI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>
                <a:solidFill>
                  <a:schemeClr val="accent2">
                    <a:lumMod val="50000"/>
                  </a:schemeClr>
                </a:solidFill>
              </a:rPr>
              <a:t>Erilainen avaruudellinen suuntautuminen: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>
                <a:solidFill>
                  <a:srgbClr val="FF0000"/>
                </a:solidFill>
              </a:rPr>
              <a:t>1. </a:t>
            </a:r>
            <a:r>
              <a:rPr lang="fi-FI" dirty="0" err="1" smtClean="0">
                <a:solidFill>
                  <a:srgbClr val="FF0000"/>
                </a:solidFill>
              </a:rPr>
              <a:t>Konformaatioisomeria</a:t>
            </a:r>
            <a:r>
              <a:rPr lang="fi-FI" dirty="0" smtClean="0">
                <a:solidFill>
                  <a:srgbClr val="FF0000"/>
                </a:solidFill>
              </a:rPr>
              <a:t/>
            </a:r>
            <a:br>
              <a:rPr lang="fi-FI" dirty="0" smtClean="0">
                <a:solidFill>
                  <a:srgbClr val="FF0000"/>
                </a:solidFill>
              </a:rPr>
            </a:br>
            <a:r>
              <a:rPr lang="fi-FI" dirty="0" smtClean="0">
                <a:solidFill>
                  <a:srgbClr val="FF0000"/>
                </a:solidFill>
              </a:rPr>
              <a:t/>
            </a:r>
            <a:br>
              <a:rPr lang="fi-FI" dirty="0" smtClean="0">
                <a:solidFill>
                  <a:srgbClr val="FF0000"/>
                </a:solidFill>
              </a:rPr>
            </a:br>
            <a:r>
              <a:rPr lang="fi-FI" dirty="0" smtClean="0">
                <a:solidFill>
                  <a:srgbClr val="FF0000"/>
                </a:solidFill>
              </a:rPr>
              <a:t>Yksinkertaisen </a:t>
            </a:r>
            <a:r>
              <a:rPr lang="fi-FI" dirty="0" err="1" smtClean="0">
                <a:solidFill>
                  <a:srgbClr val="FF0000"/>
                </a:solidFill>
              </a:rPr>
              <a:t>kovalenttisen</a:t>
            </a:r>
            <a:r>
              <a:rPr lang="fi-FI" dirty="0" smtClean="0">
                <a:solidFill>
                  <a:srgbClr val="FF0000"/>
                </a:solidFill>
              </a:rPr>
              <a:t> (sigma) sidoksen kiertyminen.</a:t>
            </a:r>
            <a:br>
              <a:rPr lang="fi-FI" dirty="0" smtClean="0">
                <a:solidFill>
                  <a:srgbClr val="FF0000"/>
                </a:solidFill>
              </a:rPr>
            </a:br>
            <a:r>
              <a:rPr lang="fi-FI" dirty="0" smtClean="0">
                <a:solidFill>
                  <a:srgbClr val="FF0000"/>
                </a:solidFill>
              </a:rPr>
              <a:t>Esiintyy aina </a:t>
            </a:r>
            <a:r>
              <a:rPr lang="fi-FI" dirty="0" err="1" smtClean="0">
                <a:solidFill>
                  <a:srgbClr val="FF0000"/>
                </a:solidFill>
              </a:rPr>
              <a:t>alkaaneilla</a:t>
            </a:r>
            <a:r>
              <a:rPr lang="fi-FI" dirty="0" smtClean="0">
                <a:solidFill>
                  <a:srgbClr val="FF0000"/>
                </a:solidFill>
              </a:rPr>
              <a:t> ja </a:t>
            </a:r>
            <a:r>
              <a:rPr lang="fi-FI" dirty="0" err="1" smtClean="0">
                <a:solidFill>
                  <a:srgbClr val="FF0000"/>
                </a:solidFill>
              </a:rPr>
              <a:t>sykloalkaaneilla</a:t>
            </a:r>
            <a:r>
              <a:rPr lang="fi-FI" dirty="0" smtClean="0">
                <a:solidFill>
                  <a:srgbClr val="FF0000"/>
                </a:solidFill>
              </a:rPr>
              <a:t>, atomit pyrkivät asentoon, jossa on eniten tilaa.</a:t>
            </a:r>
            <a:br>
              <a:rPr lang="fi-FI" dirty="0" smtClean="0">
                <a:solidFill>
                  <a:srgbClr val="FF0000"/>
                </a:solidFill>
              </a:rPr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>
                <a:solidFill>
                  <a:srgbClr val="00B050"/>
                </a:solidFill>
              </a:rPr>
              <a:t>2. Konfiguraatioisomeria</a:t>
            </a:r>
            <a:br>
              <a:rPr lang="fi-FI" dirty="0" smtClean="0">
                <a:solidFill>
                  <a:srgbClr val="00B050"/>
                </a:solidFill>
              </a:rPr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>
                <a:solidFill>
                  <a:srgbClr val="002060"/>
                </a:solidFill>
              </a:rPr>
              <a:t>a)</a:t>
            </a:r>
            <a:r>
              <a:rPr lang="fi-FI" b="1" dirty="0" smtClean="0">
                <a:solidFill>
                  <a:srgbClr val="002060"/>
                </a:solidFill>
              </a:rPr>
              <a:t> cis-</a:t>
            </a:r>
            <a:r>
              <a:rPr lang="fi-FI" b="1" dirty="0" err="1" smtClean="0">
                <a:solidFill>
                  <a:srgbClr val="002060"/>
                </a:solidFill>
              </a:rPr>
              <a:t>trans</a:t>
            </a:r>
            <a:r>
              <a:rPr lang="fi-FI" b="1" dirty="0" smtClean="0">
                <a:solidFill>
                  <a:srgbClr val="002060"/>
                </a:solidFill>
              </a:rPr>
              <a:t>-isomeria</a:t>
            </a:r>
            <a:r>
              <a:rPr lang="fi-FI" dirty="0" smtClean="0">
                <a:solidFill>
                  <a:srgbClr val="002060"/>
                </a:solidFill>
              </a:rPr>
              <a:t>, </a:t>
            </a:r>
            <a:r>
              <a:rPr lang="fi-FI" dirty="0" err="1" smtClean="0">
                <a:solidFill>
                  <a:srgbClr val="002060"/>
                </a:solidFill>
              </a:rPr>
              <a:t>kaksoisidoksen</a:t>
            </a:r>
            <a:r>
              <a:rPr lang="fi-FI" dirty="0" smtClean="0">
                <a:solidFill>
                  <a:srgbClr val="002060"/>
                </a:solidFill>
              </a:rPr>
              <a:t> yhteydessä ja syklisillä yhdisteillä</a:t>
            </a:r>
            <a:r>
              <a:rPr lang="fi-FI" dirty="0" smtClean="0"/>
              <a:t>.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>
                <a:solidFill>
                  <a:srgbClr val="0070C0"/>
                </a:solidFill>
              </a:rPr>
              <a:t>b) </a:t>
            </a:r>
            <a:r>
              <a:rPr lang="fi-FI" b="1" dirty="0" smtClean="0">
                <a:solidFill>
                  <a:srgbClr val="0070C0"/>
                </a:solidFill>
              </a:rPr>
              <a:t>optinen isomeria,</a:t>
            </a:r>
            <a:r>
              <a:rPr lang="fi-FI" dirty="0" smtClean="0">
                <a:solidFill>
                  <a:srgbClr val="0070C0"/>
                </a:solidFill>
              </a:rPr>
              <a:t> kun hiiliatomiin (asymmetrinen hiiliatomia, </a:t>
            </a:r>
            <a:r>
              <a:rPr lang="fi-FI" dirty="0" err="1" smtClean="0">
                <a:solidFill>
                  <a:srgbClr val="0070C0"/>
                </a:solidFill>
              </a:rPr>
              <a:t>kiraliakeskus</a:t>
            </a:r>
            <a:r>
              <a:rPr lang="fi-FI" dirty="0" smtClean="0">
                <a:solidFill>
                  <a:srgbClr val="0070C0"/>
                </a:solidFill>
              </a:rPr>
              <a:t>) on kiinnittynyt neljä </a:t>
            </a:r>
            <a:r>
              <a:rPr lang="fi-FI" dirty="0" err="1" smtClean="0">
                <a:solidFill>
                  <a:srgbClr val="0070C0"/>
                </a:solidFill>
              </a:rPr>
              <a:t>eilaista</a:t>
            </a:r>
            <a:r>
              <a:rPr lang="fi-FI" dirty="0" smtClean="0">
                <a:solidFill>
                  <a:srgbClr val="0070C0"/>
                </a:solidFill>
              </a:rPr>
              <a:t> atomia tai atomiryhmää. Isomeerit ovat toistensa peilikuvia ja kääntävät tasopolaroitua valoa eri suuntiin. </a:t>
            </a:r>
            <a:r>
              <a:rPr lang="fi-FI" dirty="0" err="1" smtClean="0">
                <a:solidFill>
                  <a:srgbClr val="0070C0"/>
                </a:solidFill>
              </a:rPr>
              <a:t>Raseeminen</a:t>
            </a:r>
            <a:r>
              <a:rPr lang="fi-FI" dirty="0" smtClean="0">
                <a:solidFill>
                  <a:srgbClr val="0070C0"/>
                </a:solidFill>
              </a:rPr>
              <a:t> seos sisältää yhtä paljon molempia isomeerejä (</a:t>
            </a:r>
            <a:r>
              <a:rPr lang="fi-FI" dirty="0" err="1" smtClean="0">
                <a:solidFill>
                  <a:srgbClr val="0070C0"/>
                </a:solidFill>
              </a:rPr>
              <a:t>enantiomeeresä</a:t>
            </a:r>
            <a:r>
              <a:rPr lang="fi-FI" dirty="0" smtClean="0">
                <a:solidFill>
                  <a:srgbClr val="0070C0"/>
                </a:solidFill>
              </a:rPr>
              <a:t>)</a:t>
            </a:r>
            <a:endParaRPr lang="fi-FI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876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</Words>
  <Application>Microsoft Office PowerPoint</Application>
  <PresentationFormat>Laajakuva</PresentationFormat>
  <Paragraphs>4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Ke2 4.1</vt:lpstr>
      <vt:lpstr>Ke2 4.2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Ke2 4.1</dc:title>
  <dc:creator>Lerch Adam</dc:creator>
  <cp:lastModifiedBy>Lerch Adam</cp:lastModifiedBy>
  <cp:revision>2</cp:revision>
  <dcterms:created xsi:type="dcterms:W3CDTF">2018-05-07T09:02:29Z</dcterms:created>
  <dcterms:modified xsi:type="dcterms:W3CDTF">2018-05-11T06:36:26Z</dcterms:modified>
</cp:coreProperties>
</file>