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7559675" cx="1008062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1260175" y="801875"/>
            <a:ext cx="5040000" cy="40095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540000" y="2520000"/>
            <a:ext cx="903564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540000" y="2520000"/>
            <a:ext cx="903564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540000" y="4810320"/>
            <a:ext cx="903564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540000" y="252000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5169960" y="252000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9" name="Shape 49"/>
          <p:cNvSpPr txBox="1"/>
          <p:nvPr>
            <p:ph idx="3" type="body"/>
          </p:nvPr>
        </p:nvSpPr>
        <p:spPr>
          <a:xfrm>
            <a:off x="5169960" y="481032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0" name="Shape 50"/>
          <p:cNvSpPr txBox="1"/>
          <p:nvPr>
            <p:ph idx="4" type="body"/>
          </p:nvPr>
        </p:nvSpPr>
        <p:spPr>
          <a:xfrm>
            <a:off x="540000" y="481032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540000" y="2520000"/>
            <a:ext cx="903564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4" name="Shape 54"/>
          <p:cNvSpPr txBox="1"/>
          <p:nvPr>
            <p:ph idx="2" type="body"/>
          </p:nvPr>
        </p:nvSpPr>
        <p:spPr>
          <a:xfrm>
            <a:off x="540000" y="2520000"/>
            <a:ext cx="903564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5" name="Shape 55"/>
          <p:cNvSpPr/>
          <p:nvPr/>
        </p:nvSpPr>
        <p:spPr>
          <a:xfrm>
            <a:off x="540000" y="2520000"/>
            <a:ext cx="9035640" cy="4384800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Shape 56"/>
          <p:cNvSpPr/>
          <p:nvPr/>
        </p:nvSpPr>
        <p:spPr>
          <a:xfrm>
            <a:off x="540000" y="2520000"/>
            <a:ext cx="9035640" cy="43848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40000" y="2520000"/>
            <a:ext cx="903564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540000" y="2520000"/>
            <a:ext cx="440928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" name="Shape 21"/>
          <p:cNvSpPr txBox="1"/>
          <p:nvPr>
            <p:ph idx="2" type="body"/>
          </p:nvPr>
        </p:nvSpPr>
        <p:spPr>
          <a:xfrm>
            <a:off x="5169960" y="2520000"/>
            <a:ext cx="440928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subTitle"/>
          </p:nvPr>
        </p:nvSpPr>
        <p:spPr>
          <a:xfrm>
            <a:off x="360000" y="373320"/>
            <a:ext cx="9360000" cy="4445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540000" y="252000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540000" y="481032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0" name="Shape 30"/>
          <p:cNvSpPr txBox="1"/>
          <p:nvPr>
            <p:ph idx="3" type="body"/>
          </p:nvPr>
        </p:nvSpPr>
        <p:spPr>
          <a:xfrm>
            <a:off x="5169960" y="2520000"/>
            <a:ext cx="440928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540000" y="2520000"/>
            <a:ext cx="440928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169960" y="252000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5" name="Shape 35"/>
          <p:cNvSpPr txBox="1"/>
          <p:nvPr>
            <p:ph idx="3" type="body"/>
          </p:nvPr>
        </p:nvSpPr>
        <p:spPr>
          <a:xfrm>
            <a:off x="5169960" y="481032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540000" y="252000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5169960" y="2520000"/>
            <a:ext cx="440928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540000" y="4810320"/>
            <a:ext cx="9035640" cy="20912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60000" y="373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540000" y="2520000"/>
            <a:ext cx="903564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504000" y="7031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447360" y="7031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7227360" y="7031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60000" y="373320"/>
            <a:ext cx="9360000" cy="95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/>
              <a:t>Verbin i</a:t>
            </a:r>
            <a:r>
              <a:rPr b="1" lang="en-US" sz="3600"/>
              <a:t>nfinitiivi- ja -ing-muoto</a:t>
            </a:r>
            <a:endParaRPr b="1" sz="3600"/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522150" y="2273275"/>
            <a:ext cx="9035700" cy="45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 sz="2600"/>
              <a:t>Muista: </a:t>
            </a:r>
            <a:r>
              <a:rPr b="1" lang="en-US" sz="2600"/>
              <a:t>verbit</a:t>
            </a:r>
            <a:r>
              <a:rPr lang="en-US" sz="2600"/>
              <a:t> ovat esim. tekemistä, olemista, olotilan muutosta ilmaisevia sanoja, jotka taipuvat lauseen tekijän ja tapahtuma-ajan mukaan, tai ovat lauseessa perusmuodossa tai vaikka ing-päätteisenä jonkun lauseessa olevan sanan vuoksi!</a:t>
            </a:r>
            <a:endParaRPr sz="2600"/>
          </a:p>
          <a:p>
            <a:pPr indent="-393700" lvl="0" marL="457200" rtl="0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 sz="2600"/>
              <a:t>Verbejä ovat esim. eat, sleep, become, be, can</a:t>
            </a:r>
            <a:endParaRPr sz="2600"/>
          </a:p>
          <a:p>
            <a:pPr indent="-393700" lvl="0" marL="457200" rtl="0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 sz="2600"/>
              <a:t>Osa verbeistä toimii muiden verbien apuverbeinä, esim. have, be, can, will, would -&gt; näillä ei perus- eikä -ing-muotoa</a:t>
            </a:r>
            <a:endParaRPr sz="2600"/>
          </a:p>
          <a:p>
            <a:pPr indent="-393700" lvl="0" marL="457200">
              <a:spcBef>
                <a:spcPts val="0"/>
              </a:spcBef>
              <a:spcAft>
                <a:spcPts val="0"/>
              </a:spcAft>
              <a:buSzPts val="2600"/>
              <a:buChar char="-"/>
            </a:pPr>
            <a:r>
              <a:rPr lang="en-US" sz="2600"/>
              <a:t>Seuraavassa tarkastellaan verbien infinitiivi- ja -ing-muotoja</a:t>
            </a:r>
            <a:endParaRPr sz="2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360000" y="418320"/>
            <a:ext cx="9360000" cy="86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ja ing-muoto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Shape 68"/>
          <p:cNvSpPr txBox="1"/>
          <p:nvPr/>
        </p:nvSpPr>
        <p:spPr>
          <a:xfrm>
            <a:off x="540000" y="2520000"/>
            <a:ext cx="9035640" cy="4148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3640" lvl="0" marL="43128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Infinitiivin monet muodot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She promised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clean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her room. (inf. prees.)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 seems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have forgotten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what it's like. (inf. perfekti)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They appear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be getting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along well. (inf. ing-muoto)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8000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seems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be forgiven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(inf. passiivi)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244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−"/>
            </a:pPr>
            <a:r>
              <a:rPr lang="en-US" sz="2800"/>
              <a:t>The info appears </a:t>
            </a:r>
            <a:r>
              <a:rPr b="1" lang="en-US" sz="2800"/>
              <a:t>to have been lost</a:t>
            </a:r>
            <a:r>
              <a:rPr lang="en-US" sz="2800"/>
              <a:t>. (inf.pass.perf.)</a:t>
            </a:r>
            <a:endParaRPr sz="2800"/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promised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never to say 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never. (kieltosana ennen infinitiiviä!)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360000" y="418320"/>
            <a:ext cx="9360000" cy="86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ja ing-muoto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540000" y="2520000"/>
            <a:ext cx="9035640" cy="4148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3640" lvl="0" marL="43128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käytössä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refuse to believe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you. (verbin jälkeen)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It's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unhealthy to eat 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too much. (adj. jälkeen)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had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energy drink to keep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 going. (subst. jälkeen)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something to show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 you care! (pron. jälkeen)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Tell me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to do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(kys.sanan jälkeen)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360000" y="418320"/>
            <a:ext cx="9360000" cy="86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ja ing-muoto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 txBox="1"/>
          <p:nvPr/>
        </p:nvSpPr>
        <p:spPr>
          <a:xfrm>
            <a:off x="540000" y="2520000"/>
            <a:ext cx="9035640" cy="4148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see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is to believe. (lauseen subjektina)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did it (in order)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prove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 was right. (ilmaisemaan tarkoitusta)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N.B!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6000" lvl="2" marL="1296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go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there? (ei to partikkelia why kysymyssanan perään)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>
            <a:off x="360000" y="418320"/>
            <a:ext cx="9360000" cy="86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ja ing-muoto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540000" y="2520000"/>
            <a:ext cx="9035640" cy="4443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3640" lvl="0" marL="43128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ilman to-partikkelia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could do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it yourself. (apuverbien jälkeen)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Will you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help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 (to)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place? (help verbin jälk.)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heard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you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(ing) after midnight. (aistihavaintoverbit aktiivissa)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N.B.!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99" lvl="2" marL="1295999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</a:t>
            </a: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were heard to enter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after midnight. (aistihavaintoverbi passiivissa =&gt; to)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360000" y="418320"/>
            <a:ext cx="9360000" cy="86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ja ing-muoto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540000" y="2520000"/>
            <a:ext cx="9035640" cy="4148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3640" lvl="0" marL="43128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Käskyt ja pyynnöt + infinitiivi -&gt; </a:t>
            </a:r>
            <a:r>
              <a:rPr b="1" i="0" lang="en-US" sz="3200" u="none" cap="none" strike="noStrike">
                <a:solidFill>
                  <a:srgbClr val="000000"/>
                </a:solidFill>
              </a:rPr>
              <a:t>ei that-lause</a:t>
            </a:r>
            <a:endParaRPr b="1" i="0" sz="3200" u="none" cap="none" strike="noStrike">
              <a:solidFill>
                <a:srgbClr val="000000"/>
              </a:solidFill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told me to wait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while.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8000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They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forced him to tell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truth.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2450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−"/>
            </a:pPr>
            <a:r>
              <a:rPr lang="en-US" sz="2800"/>
              <a:t>Mary </a:t>
            </a:r>
            <a:r>
              <a:rPr b="1" lang="en-US" sz="2800"/>
              <a:t>asked John to wait</a:t>
            </a:r>
            <a:r>
              <a:rPr lang="en-US" sz="2800"/>
              <a:t> patiently.</a:t>
            </a:r>
            <a:endParaRPr sz="2800"/>
          </a:p>
          <a:p>
            <a:pPr indent="-332450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Char char="−"/>
            </a:pPr>
            <a:r>
              <a:rPr lang="en-US" sz="2800"/>
              <a:t>We </a:t>
            </a:r>
            <a:r>
              <a:rPr b="1" lang="en-US" sz="2800"/>
              <a:t>advised them to leave</a:t>
            </a:r>
            <a:r>
              <a:rPr lang="en-US" sz="2800"/>
              <a:t> before noon.</a:t>
            </a:r>
            <a:endParaRPr sz="2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-&gt; Huomaa ero: suomeksi saatetaan sanoa: “Neuvoimme, </a:t>
            </a:r>
            <a:r>
              <a:rPr b="1" lang="en-US" sz="2800"/>
              <a:t>että</a:t>
            </a:r>
            <a:r>
              <a:rPr lang="en-US" sz="2800"/>
              <a:t> he lähtisivät...”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360000" y="418320"/>
            <a:ext cx="9360000" cy="86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ja ing-muoto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540000" y="2520000"/>
            <a:ext cx="9035640" cy="4148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3640" lvl="0" marL="43128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Ing-muoto käytössä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you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 (kestomuodoissa)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needn't be scared of a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barking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dog. (adjektiivina)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Laughing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is one way to relieve stress. (subjektina tai sen osana)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Concentrate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doing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your homework! (preposition jälkeen)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360000" y="418320"/>
            <a:ext cx="9360000" cy="86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ja ing-muoto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 txBox="1"/>
          <p:nvPr/>
        </p:nvSpPr>
        <p:spPr>
          <a:xfrm>
            <a:off x="540000" y="2520000"/>
            <a:ext cx="9035640" cy="4148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Having eaten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/ After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eating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I went to bed. (lauseenvastikkeissa)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can't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avoid running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into him. (tietyt verbit)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Have you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finished eating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really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enjoy sleeping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on Sundays.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/>
        </p:nvSpPr>
        <p:spPr>
          <a:xfrm>
            <a:off x="360000" y="418320"/>
            <a:ext cx="9360000" cy="86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Infinitiivi ja ing-muoto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540000" y="2520000"/>
            <a:ext cx="9035640" cy="4978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3640" lvl="0" marL="43128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to do ja Be used to doing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to watch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TV but not anymore. = Katsoin ennen TV:tä, mutten enää.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They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to go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long walks. = Heillä oli tapana käydä pitkillä kävelyillä.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 used to listening to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your snoring. = Olen tottunut kuuntelemaan kuorsaustasi.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99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They 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 used to eating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the living room. = He ovat tottuneet syömään olohuoneessa.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