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1"/>
  </p:notesMasterIdLst>
  <p:sldIdLst>
    <p:sldId id="273" r:id="rId3"/>
    <p:sldId id="257" r:id="rId4"/>
    <p:sldId id="265" r:id="rId5"/>
    <p:sldId id="270" r:id="rId6"/>
    <p:sldId id="271" r:id="rId7"/>
    <p:sldId id="272" r:id="rId8"/>
    <p:sldId id="269" r:id="rId9"/>
    <p:sldId id="268" r:id="rId10"/>
  </p:sldIdLst>
  <p:sldSz cx="9144000" cy="6858000" type="screen4x3"/>
  <p:notesSz cx="6858000" cy="9144000"/>
  <p:embeddedFontLst>
    <p:embeddedFont>
      <p:font typeface="Merriweather Sans" panose="020B0604020202020204" charset="0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na Talstil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963954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9016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6047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0487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9562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553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8265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752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552949" y="2190750"/>
            <a:ext cx="58674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90549" y="323850"/>
            <a:ext cx="58674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fi" sz="2400" i="1" smtClean="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>
                <a:buSzPct val="25000"/>
              </a:pPr>
              <a:t>‹#›</a:t>
            </a:fld>
            <a:endParaRPr lang="fi" sz="2400" i="1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706469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4AE4-CDB1-479C-93F5-E486C025F729}" type="datetimeFigureOut">
              <a:rPr lang="fi-FI" smtClean="0"/>
              <a:t>24.9.2016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8BC0-F3A1-4E89-A04B-6D21F5DECC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93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4AE4-CDB1-479C-93F5-E486C025F729}" type="datetimeFigureOut">
              <a:rPr lang="fi-FI" smtClean="0"/>
              <a:t>24.9.2016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8BC0-F3A1-4E89-A04B-6D21F5DECC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000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4AE4-CDB1-479C-93F5-E486C025F729}" type="datetimeFigureOut">
              <a:rPr lang="fi-FI" smtClean="0"/>
              <a:t>24.9.2016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8BC0-F3A1-4E89-A04B-6D21F5DECC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5678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4AE4-CDB1-479C-93F5-E486C025F729}" type="datetimeFigureOut">
              <a:rPr lang="fi-FI" smtClean="0"/>
              <a:t>24.9.2016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8BC0-F3A1-4E89-A04B-6D21F5DECC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2860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4AE4-CDB1-479C-93F5-E486C025F729}" type="datetimeFigureOut">
              <a:rPr lang="fi-FI" smtClean="0"/>
              <a:t>24.9.2016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8BC0-F3A1-4E89-A04B-6D21F5DECC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0979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4AE4-CDB1-479C-93F5-E486C025F729}" type="datetimeFigureOut">
              <a:rPr lang="fi-FI" smtClean="0"/>
              <a:t>24.9.2016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8BC0-F3A1-4E89-A04B-6D21F5DECC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21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4AE4-CDB1-479C-93F5-E486C025F729}" type="datetimeFigureOut">
              <a:rPr lang="fi-FI" smtClean="0"/>
              <a:t>24.9.2016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8BC0-F3A1-4E89-A04B-6D21F5DECC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0061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4AE4-CDB1-479C-93F5-E486C025F729}" type="datetimeFigureOut">
              <a:rPr lang="fi-FI" smtClean="0"/>
              <a:t>24.9.2016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8BC0-F3A1-4E89-A04B-6D21F5DECC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570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4AE4-CDB1-479C-93F5-E486C025F729}" type="datetimeFigureOut">
              <a:rPr lang="fi-FI" smtClean="0"/>
              <a:t>24.9.2016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8BC0-F3A1-4E89-A04B-6D21F5DECC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9411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4AE4-CDB1-479C-93F5-E486C025F729}" type="datetimeFigureOut">
              <a:rPr lang="fi-FI" smtClean="0"/>
              <a:t>24.9.2016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8BC0-F3A1-4E89-A04B-6D21F5DECC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1333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4AE4-CDB1-479C-93F5-E486C025F729}" type="datetimeFigureOut">
              <a:rPr lang="fi-FI" smtClean="0"/>
              <a:t>24.9.2016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8BC0-F3A1-4E89-A04B-6D21F5DECC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34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24099" y="-38100"/>
            <a:ext cx="4495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2000" y="-9000"/>
            <a:ext cx="9167999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228600" y="6453335"/>
            <a:ext cx="34290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defRPr/>
            </a:pPr>
            <a:r>
              <a:rPr lang="fi-FI" altLang="fi-FI" sz="1200" i="0" dirty="0">
                <a:solidFill>
                  <a:schemeClr val="accent1"/>
                </a:solidFill>
                <a:latin typeface="Verdana" pitchFamily="34" charset="0"/>
              </a:rPr>
              <a:t>Forum 2 – Taloustieto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64AE4-CDB1-479C-93F5-E486C025F729}" type="datetimeFigureOut">
              <a:rPr lang="fi-FI" smtClean="0"/>
              <a:t>24.9.2016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38BC0-F3A1-4E89-A04B-6D21F5DECC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68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  <p:sp>
        <p:nvSpPr>
          <p:cNvPr id="3" name="Shape 89"/>
          <p:cNvSpPr txBox="1"/>
          <p:nvPr/>
        </p:nvSpPr>
        <p:spPr>
          <a:xfrm>
            <a:off x="4267200" y="1981200"/>
            <a:ext cx="3160542" cy="1200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accent1"/>
              </a:buClr>
              <a:buSzPct val="25000"/>
            </a:pPr>
            <a:r>
              <a:rPr lang="fi-FI" sz="2400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Jakso II</a:t>
            </a:r>
            <a:endParaRPr lang="fi-FI" sz="2400" b="0" i="0" u="none" strike="noStrike" cap="none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lang="fi-FI" sz="2400" b="1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r>
              <a:rPr lang="fi-FI" sz="2400" b="1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Taitoaukeama </a:t>
            </a:r>
          </a:p>
          <a:p>
            <a:br>
              <a:rPr lang="fi-FI" sz="2400" b="1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</a:br>
            <a:r>
              <a:rPr lang="fi-FI" sz="2400" b="1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Indeksitehtävä</a:t>
            </a:r>
            <a:endParaRPr lang="fi-FI" sz="2400" b="1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6058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85800" y="414551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fi-FI" dirty="0"/>
              <a:t>Alla on indeksi Suomen kysynnän päätekijöistä vuosina 2005-2015.</a:t>
            </a:r>
            <a:endParaRPr lang="fi" dirty="0"/>
          </a:p>
        </p:txBody>
      </p:sp>
      <p:pic>
        <p:nvPicPr>
          <p:cNvPr id="1026" name="Picture 2" descr="https://lh5.googleusercontent.com/dMx2Oazkoh110GEPnSIIAAWQyVg-bhQuw28_fMrXigFjTwDBglAPk-4b7mten94dO0uFPUGYwYiLPUY7CkQRJZTQ_Lq8iMYm_I9BN_Cj_vJSpHXHo8aaXyWxv8zoUkGLf-ZhcVKaz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042887"/>
            <a:ext cx="81915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64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895350" y="1061664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/>
            <a:r>
              <a:rPr lang="fi-FI" dirty="0"/>
              <a:t>a) Mitä indeksi kertoo kysynnän päätekijöiden kehityksestä Suomessa? (10p)</a:t>
            </a:r>
            <a:br>
              <a:rPr lang="fi-FI" b="0" dirty="0"/>
            </a:br>
            <a:br>
              <a:rPr lang="fi-FI" dirty="0"/>
            </a:br>
            <a:endParaRPr lang="fi" dirty="0"/>
          </a:p>
        </p:txBody>
      </p:sp>
      <p:pic>
        <p:nvPicPr>
          <p:cNvPr id="1026" name="Picture 2" descr="https://lh5.googleusercontent.com/dMx2Oazkoh110GEPnSIIAAWQyVg-bhQuw28_fMrXigFjTwDBglAPk-4b7mten94dO0uFPUGYwYiLPUY7CkQRJZTQ_Lq8iMYm_I9BN_Cj_vJSpHXHo8aaXyWxv8zoUkGLf-ZhcVKaz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042887"/>
            <a:ext cx="81915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6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895350" y="1061664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/>
            <a:r>
              <a:rPr lang="fi-FI" dirty="0"/>
              <a:t>a) Mitä indeksi kertoo kysynnän päätekijöiden kehityksestä Suomessa? (10p)</a:t>
            </a:r>
            <a:br>
              <a:rPr lang="fi-FI" b="0" dirty="0"/>
            </a:br>
            <a:br>
              <a:rPr lang="fi-FI" dirty="0"/>
            </a:br>
            <a:endParaRPr lang="fi" dirty="0"/>
          </a:p>
        </p:txBody>
      </p:sp>
      <p:sp>
        <p:nvSpPr>
          <p:cNvPr id="2" name="Suorakulmio 1"/>
          <p:cNvSpPr/>
          <p:nvPr/>
        </p:nvSpPr>
        <p:spPr>
          <a:xfrm>
            <a:off x="675249" y="1874729"/>
            <a:ext cx="79925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latin typeface="Verdana" panose="020B0604030504040204" pitchFamily="34" charset="0"/>
              </a:rPr>
              <a:t> Indeksin määrittely: Kertoo kysynnän rakenteessa ja määrässä tapahtuneen suhteellisen muutoksen</a:t>
            </a:r>
            <a:r>
              <a:rPr lang="fi-FI" sz="2000" dirty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r>
              <a:rPr lang="fi-FI" sz="2000" dirty="0">
                <a:latin typeface="Verdana" panose="020B0604030504040204" pitchFamily="34" charset="0"/>
              </a:rPr>
              <a:t>verrattuna vuoden 2005 talouden tilaan.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2000" dirty="0">
                <a:latin typeface="Verdana" panose="020B0604030504040204" pitchFamily="34" charset="0"/>
              </a:rPr>
              <a:t> 2000-luvun alkupuoli oli nopean talouskasvun aikaa: kysyntä kasvoi etenkin viennin ja investointien ansiosta.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2000" dirty="0">
                <a:latin typeface="Verdana" panose="020B0604030504040204" pitchFamily="34" charset="0"/>
              </a:rPr>
              <a:t> Finanssikriisin jälkeen vienti ja investoinnit laskivat rajusti. Kulutus sen sijaan ei juurikaan laskenut.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2000" dirty="0">
                <a:latin typeface="Verdana" panose="020B0604030504040204" pitchFamily="34" charset="0"/>
              </a:rPr>
              <a:t> 2010-luvulla etenkin investointeja on ollut vähän.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sz="2000" dirty="0">
                <a:latin typeface="Verdana" panose="020B0604030504040204" pitchFamily="34" charset="0"/>
              </a:rPr>
              <a:t> Se ja viennin vähyys ovat vähentäneet kokonaiskysyntää. </a:t>
            </a:r>
          </a:p>
        </p:txBody>
      </p:sp>
    </p:spTree>
    <p:extLst>
      <p:ext uri="{BB962C8B-B14F-4D97-AF65-F5344CB8AC3E}">
        <p14:creationId xmlns:p14="http://schemas.microsoft.com/office/powerpoint/2010/main" val="10408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895350" y="1061664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/>
            <a:r>
              <a:rPr lang="fi-FI" dirty="0"/>
              <a:t>b) Mikä vaikutus </a:t>
            </a:r>
            <a:r>
              <a:rPr lang="fi-FI" dirty="0" err="1"/>
              <a:t>viennilllä</a:t>
            </a:r>
            <a:r>
              <a:rPr lang="fi-FI" dirty="0"/>
              <a:t> ja kotimaisella kulutuksella on kansantalouden kehitykseen? (10p)</a:t>
            </a:r>
            <a:br>
              <a:rPr lang="fi-FI" dirty="0"/>
            </a:br>
            <a:endParaRPr lang="fi" dirty="0"/>
          </a:p>
        </p:txBody>
      </p:sp>
      <p:pic>
        <p:nvPicPr>
          <p:cNvPr id="1026" name="Picture 2" descr="https://lh5.googleusercontent.com/dMx2Oazkoh110GEPnSIIAAWQyVg-bhQuw28_fMrXigFjTwDBglAPk-4b7mten94dO0uFPUGYwYiLPUY7CkQRJZTQ_Lq8iMYm_I9BN_Cj_vJSpHXHo8aaXyWxv8zoUkGLf-ZhcVKaz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042887"/>
            <a:ext cx="81915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4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895350" y="1061664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/>
            <a:r>
              <a:rPr lang="fi-FI" dirty="0"/>
              <a:t>b) Mikä vaikutus </a:t>
            </a:r>
            <a:r>
              <a:rPr lang="fi-FI" dirty="0" err="1"/>
              <a:t>viennilllä</a:t>
            </a:r>
            <a:r>
              <a:rPr lang="fi-FI" dirty="0"/>
              <a:t> ja kotimaisella kulutuksella on kansantalouden kehitykseen? (10p)</a:t>
            </a:r>
            <a:br>
              <a:rPr lang="fi-FI" dirty="0"/>
            </a:br>
            <a:endParaRPr lang="fi" dirty="0"/>
          </a:p>
        </p:txBody>
      </p:sp>
      <p:sp>
        <p:nvSpPr>
          <p:cNvPr id="2" name="Suorakulmio 1"/>
          <p:cNvSpPr/>
          <p:nvPr/>
        </p:nvSpPr>
        <p:spPr>
          <a:xfrm>
            <a:off x="675249" y="2071677"/>
            <a:ext cx="79925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Viennillä on suuri merkitys bkt:n kannalta.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Jos vienti heikkenee, yritykset supistavat tuotantoaan.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Pienen maan ongelmana on riippuvuus vientimarkkinoista, kotimainen kysyntä ei riitä kompensoimaan viennin laskua.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Viennin hiipuminen/kasvaminen puolestaan vaikuttaa tuotantoon.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Työllisyyden ja valtion verotulojen kannalta molemmilla on suuri merkitys.</a:t>
            </a:r>
          </a:p>
          <a:p>
            <a:pPr fontAlgn="base"/>
            <a:endParaRPr lang="fi-FI" sz="2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895350" y="1061664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/>
            <a:r>
              <a:rPr lang="fi-FI" dirty="0"/>
              <a:t>c) Mitä investoinneilla tarkoitetaan, ja miksi niiden voimakas lasku on haitallista talouskasvun kannalta? </a:t>
            </a:r>
            <a:br>
              <a:rPr lang="fi-FI" dirty="0"/>
            </a:br>
            <a:endParaRPr lang="fi" dirty="0"/>
          </a:p>
        </p:txBody>
      </p:sp>
      <p:pic>
        <p:nvPicPr>
          <p:cNvPr id="1026" name="Picture 2" descr="https://lh5.googleusercontent.com/dMx2Oazkoh110GEPnSIIAAWQyVg-bhQuw28_fMrXigFjTwDBglAPk-4b7mten94dO0uFPUGYwYiLPUY7CkQRJZTQ_Lq8iMYm_I9BN_Cj_vJSpHXHo8aaXyWxv8zoUkGLf-ZhcVKaz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042887"/>
            <a:ext cx="81915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19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895350" y="1061664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/>
            <a:r>
              <a:rPr lang="fi-FI" dirty="0"/>
              <a:t>c) Mitä investoinneilla tarkoitetaan, ja miksi niiden voimakas lasku on haitallista talouskasvun kannalta? </a:t>
            </a:r>
            <a:br>
              <a:rPr lang="fi-FI" dirty="0"/>
            </a:br>
            <a:endParaRPr lang="fi" dirty="0"/>
          </a:p>
        </p:txBody>
      </p:sp>
      <p:sp>
        <p:nvSpPr>
          <p:cNvPr id="2" name="Suorakulmio 1"/>
          <p:cNvSpPr/>
          <p:nvPr/>
        </p:nvSpPr>
        <p:spPr>
          <a:xfrm>
            <a:off x="675249" y="2071677"/>
            <a:ext cx="79925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Investoinnit ovat sijoituksia tuotannon kasvattamiseksi tai tehostamiseksi.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Esimerkkejä investoinneista: uusi tehdas, koneet, infrastruktuurin rakentaminen/ylläpitäminen.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Indeksi kertoo investointien voimakkaasta laskusta Suomessa vuoden 2008 jälkeen.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Investointien lasku kertoo epäluottamuksesta talouteen. Talous ei tulevaisuudessa voi kasvaa ilman investointeja.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Vastauksessa on hyvä pohtia keinoja lisätä investointeja: talouskasvu, alhainen verotus, yrittäjäystävällinen ilmapiiri, korkeatasoinen koulutus, vakaa yhteiskunta jne.</a:t>
            </a:r>
          </a:p>
          <a:p>
            <a:pPr fontAlgn="base"/>
            <a:endParaRPr lang="fi-FI" sz="2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7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279</Words>
  <Application>Microsoft Office PowerPoint</Application>
  <PresentationFormat>Näytössä katseltava diaesitys (4:3)</PresentationFormat>
  <Paragraphs>26</Paragraphs>
  <Slides>8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5" baseType="lpstr">
      <vt:lpstr>Arial</vt:lpstr>
      <vt:lpstr>Merriweather Sans</vt:lpstr>
      <vt:lpstr>Calibri Light</vt:lpstr>
      <vt:lpstr>Calibri</vt:lpstr>
      <vt:lpstr>Verdana</vt:lpstr>
      <vt:lpstr>Blank Presentation</vt:lpstr>
      <vt:lpstr>Mukautettu suunnittelumalli</vt:lpstr>
      <vt:lpstr>PowerPoint-esitys</vt:lpstr>
      <vt:lpstr>Alla on indeksi Suomen kysynnän päätekijöistä vuosina 2005-2015.</vt:lpstr>
      <vt:lpstr>a) Mitä indeksi kertoo kysynnän päätekijöiden kehityksestä Suomessa? (10p)  </vt:lpstr>
      <vt:lpstr>a) Mitä indeksi kertoo kysynnän päätekijöiden kehityksestä Suomessa? (10p)  </vt:lpstr>
      <vt:lpstr>b) Mikä vaikutus viennilllä ja kotimaisella kulutuksella on kansantalouden kehitykseen? (10p) </vt:lpstr>
      <vt:lpstr>b) Mikä vaikutus viennilllä ja kotimaisella kulutuksella on kansantalouden kehitykseen? (10p) </vt:lpstr>
      <vt:lpstr>c) Mitä investoinneilla tarkoitetaan, ja miksi niiden voimakas lasku on haitallista talouskasvun kannalta?  </vt:lpstr>
      <vt:lpstr>c) Mitä investoinneilla tarkoitetaan, ja miksi niiden voimakas lasku on haitallista talouskasvun kannalta?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Pelkonen Markku</dc:creator>
  <cp:lastModifiedBy>Mikael</cp:lastModifiedBy>
  <cp:revision>15</cp:revision>
  <dcterms:modified xsi:type="dcterms:W3CDTF">2016-09-24T11:25:23Z</dcterms:modified>
</cp:coreProperties>
</file>