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16. Talouden häiriö – suhdannevaihtelu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</a:t>
            </a:r>
            <a:r>
              <a:rPr lang="fi-FI" dirty="0" err="1"/>
              <a:t>Kokonaiskysynta</a:t>
            </a:r>
            <a:r>
              <a:rPr lang="fi-FI" dirty="0"/>
              <a:t>̈, BKT ja suhdanteet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suhdannevaihtelut johtuvat?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B076DD4-891D-476A-B4D5-45E873F121F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279675" y="2599033"/>
            <a:ext cx="7824650" cy="10097059"/>
          </a:xfrm>
        </p:spPr>
      </p:pic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Markkinat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Markkinat</a:t>
            </a:r>
            <a:r>
              <a:rPr lang="fi-FI" dirty="0"/>
              <a:t> koostuvat </a:t>
            </a:r>
            <a:r>
              <a:rPr lang="fi-FI" b="1" dirty="0"/>
              <a:t>kysynnästä</a:t>
            </a:r>
            <a:r>
              <a:rPr lang="fi-FI" dirty="0"/>
              <a:t> ja </a:t>
            </a:r>
            <a:r>
              <a:rPr lang="fi-FI" b="1" dirty="0"/>
              <a:t>tarjonnasta</a:t>
            </a:r>
            <a:r>
              <a:rPr lang="fi-FI" dirty="0"/>
              <a:t>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Kansantaloudessa näistä käytetään termejä </a:t>
            </a:r>
            <a:r>
              <a:rPr lang="fi-FI" b="1" dirty="0"/>
              <a:t>kokonaiskysyntä</a:t>
            </a:r>
            <a:r>
              <a:rPr lang="fi-FI" dirty="0"/>
              <a:t> ja  </a:t>
            </a:r>
            <a:r>
              <a:rPr lang="fi-FI" b="1" dirty="0"/>
              <a:t>kokonaistarjonta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B685D083-19E5-4780-8C58-91DCF0A1E0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72639" y="2259564"/>
            <a:ext cx="7703148" cy="9940271"/>
          </a:xfrm>
        </p:spPr>
      </p:pic>
    </p:spTree>
    <p:extLst>
      <p:ext uri="{BB962C8B-B14F-4D97-AF65-F5344CB8AC3E}">
        <p14:creationId xmlns:p14="http://schemas.microsoft.com/office/powerpoint/2010/main" val="8392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Markkinat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Kokonaistarjonta</a:t>
            </a:r>
            <a:r>
              <a:rPr lang="fi-FI" dirty="0"/>
              <a:t> koostuu kotimaisista </a:t>
            </a:r>
            <a:r>
              <a:rPr lang="fi-FI" b="1" dirty="0"/>
              <a:t>hyödykkeistä</a:t>
            </a:r>
            <a:r>
              <a:rPr lang="fi-FI" dirty="0"/>
              <a:t> ja </a:t>
            </a:r>
            <a:r>
              <a:rPr lang="fi-FI" b="1" dirty="0"/>
              <a:t>tuonnista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Kotimaisten hyödykkeiden tuotannon kokonaisarvo on </a:t>
            </a:r>
            <a:r>
              <a:rPr lang="fi-FI" b="1" dirty="0"/>
              <a:t>bruttokansantuote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A321EFD-170E-411D-83FE-BF04C3D4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639" y="2259564"/>
            <a:ext cx="7703148" cy="994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Kokonaiskysyntä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Kokonaiskysyntä</a:t>
            </a:r>
            <a:r>
              <a:rPr lang="fi-FI" dirty="0"/>
              <a:t> koostuu kulutuksesta, investoinneista ja viennistä.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Kotimainen</a:t>
            </a:r>
            <a:r>
              <a:rPr lang="fi-FI" dirty="0"/>
              <a:t> </a:t>
            </a:r>
            <a:r>
              <a:rPr lang="fi-FI" b="1" dirty="0"/>
              <a:t>kulutus</a:t>
            </a:r>
            <a:r>
              <a:rPr lang="fi-FI" dirty="0"/>
              <a:t> on noin 55 % kokonaiskysynnästä. Sen tasoon vaikuttavat mm. palkkataso, inflaatio ja työttömyys.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Investoinnit</a:t>
            </a:r>
            <a:r>
              <a:rPr lang="fi-FI" dirty="0"/>
              <a:t> ovat noin 15 % kokonaiskysynnästä. Yritysten investointien määrä heijastelee uskoa tulevaisuuteen, julkisilla investoinneilla taas luodaan sitä.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Ulkomaisella</a:t>
            </a:r>
            <a:r>
              <a:rPr lang="fi-FI" dirty="0"/>
              <a:t> </a:t>
            </a:r>
            <a:r>
              <a:rPr lang="fi-FI" b="1" dirty="0"/>
              <a:t>kysynnällä</a:t>
            </a:r>
            <a:r>
              <a:rPr lang="fi-FI" dirty="0"/>
              <a:t> on puolestaan tärkeä merkitys Suomen kaltaisessa pienessä ja avoimessa taloudessa.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E4AC03B3-2A95-41EC-BFA7-CEA59ACA71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72639" y="2259564"/>
            <a:ext cx="7703148" cy="9940271"/>
          </a:xfrm>
        </p:spPr>
      </p:pic>
    </p:spTree>
    <p:extLst>
      <p:ext uri="{BB962C8B-B14F-4D97-AF65-F5344CB8AC3E}">
        <p14:creationId xmlns:p14="http://schemas.microsoft.com/office/powerpoint/2010/main" val="18288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Kokonaiskysynnän muutos </a:t>
            </a:r>
            <a:r>
              <a:rPr lang="fi-FI" dirty="0" err="1"/>
              <a:t>BKT:ssa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 jonkin kokonaiskysynnän osan määrä laskee, toinen osa voi paikata sitä. Esimerkiksi kotimainen kysyntä voi kasvaa, vaikka vienti ei kasvaisi.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Kokonaiskysynnän muutokset näkyvät bruttokansantuotteen muutoksena. Sillä mitataan Suomen talouskasvun vauhtia.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2E1593D-94DB-4B21-9C1D-FA967DC9EA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72639" y="2259564"/>
            <a:ext cx="7703148" cy="9940271"/>
          </a:xfrm>
        </p:spPr>
      </p:pic>
    </p:spTree>
    <p:extLst>
      <p:ext uri="{BB962C8B-B14F-4D97-AF65-F5344CB8AC3E}">
        <p14:creationId xmlns:p14="http://schemas.microsoft.com/office/powerpoint/2010/main" val="41143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Suhdannevaihtelut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Kokonaiskysynnän ja BKT:n muutokset näkyvät suhdanteiden vaihteluina.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kokonaiskysyntä laskee, BKT:n kasvuvauhti laskee, mikä johtaa </a:t>
            </a:r>
            <a:r>
              <a:rPr lang="fi-FI" b="1" dirty="0"/>
              <a:t>laskusuhdanteeseen</a:t>
            </a:r>
            <a:r>
              <a:rPr lang="fi-FI" dirty="0"/>
              <a:t>.</a:t>
            </a:r>
          </a:p>
        </p:txBody>
      </p:sp>
      <p:pic>
        <p:nvPicPr>
          <p:cNvPr id="9" name="Google Shape;111;p20" descr="https://lh5.googleusercontent.com/x9pulDWL2r5nrHhqdBkSa5Pio1C35yBtvDxbOdH6AQMnmU5iYytv8nP4fCo0uIVZ_TaWNHoB1pu9OHohcy6mkxIgJh7muJSxkprJQSP6VqboCc0A5b1oTlkQY6hDwZ3cDzpfwXw881w">
            <a:extLst>
              <a:ext uri="{FF2B5EF4-FFF2-40B4-BE49-F238E27FC236}">
                <a16:creationId xmlns:a16="http://schemas.microsoft.com/office/drawing/2014/main" id="{F1A93E0E-9EF4-4454-A754-404042702811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3494949" y="3061052"/>
            <a:ext cx="9161864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6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Suhdannevaihtelut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78C0F-2C61-4CA3-B216-2E4BDC0D84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Matalasuhdanteessa</a:t>
            </a:r>
            <a:r>
              <a:rPr lang="fi-FI" dirty="0"/>
              <a:t> talous kasvaa vain vähän, ei lainkaan tai jopa supistuu (taantuma/lama).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kokonaiskysyntä vahvistuu, alkaa </a:t>
            </a:r>
            <a:r>
              <a:rPr lang="fi-FI" b="1" dirty="0"/>
              <a:t>noususuhdanne</a:t>
            </a:r>
            <a:r>
              <a:rPr lang="fi-FI" dirty="0"/>
              <a:t>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Korkeasuhdanteessa</a:t>
            </a:r>
            <a:r>
              <a:rPr lang="fi-FI" dirty="0"/>
              <a:t> kasvuvauhti on suurimmillaan, ja talous saattaa ylikuumentua.</a:t>
            </a:r>
          </a:p>
        </p:txBody>
      </p:sp>
      <p:pic>
        <p:nvPicPr>
          <p:cNvPr id="9" name="Google Shape;111;p20" descr="https://lh5.googleusercontent.com/x9pulDWL2r5nrHhqdBkSa5Pio1C35yBtvDxbOdH6AQMnmU5iYytv8nP4fCo0uIVZ_TaWNHoB1pu9OHohcy6mkxIgJh7muJSxkprJQSP6VqboCc0A5b1oTlkQY6hDwZ3cDzpfwXw881w">
            <a:extLst>
              <a:ext uri="{FF2B5EF4-FFF2-40B4-BE49-F238E27FC236}">
                <a16:creationId xmlns:a16="http://schemas.microsoft.com/office/drawing/2014/main" id="{F1A93E0E-9EF4-4454-A754-404042702811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3494949" y="3061052"/>
            <a:ext cx="9161864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7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244</Words>
  <Application>Microsoft Office PowerPoint</Application>
  <PresentationFormat>Mukautettu</PresentationFormat>
  <Paragraphs>42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16. Talouden häiriö – suhdannevaihtelu</vt:lpstr>
      <vt:lpstr>Tietoisku: Kokonaiskysyntä, BKT ja suhdanteet</vt:lpstr>
      <vt:lpstr>Mistä suhdannevaihtelut johtuvat?</vt:lpstr>
      <vt:lpstr>Markkinat</vt:lpstr>
      <vt:lpstr>Markkinat</vt:lpstr>
      <vt:lpstr>Kokonaiskysyntä</vt:lpstr>
      <vt:lpstr>Kokonaiskysynnän muutos BKT:ssa</vt:lpstr>
      <vt:lpstr>Suhdannevaihtelut</vt:lpstr>
      <vt:lpstr>Suhdannevaihtelut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16</cp:revision>
  <cp:lastPrinted>2017-11-30T08:45:33Z</cp:lastPrinted>
  <dcterms:created xsi:type="dcterms:W3CDTF">2020-05-05T09:10:38Z</dcterms:created>
  <dcterms:modified xsi:type="dcterms:W3CDTF">2021-08-04T08:34:22Z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