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508534-F95D-4FEC-8697-11568AE5B19A}"/>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2677858-433C-4B73-B10B-6B29C7494C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C3A8792-D77C-4059-A92F-AEE152BC08A7}"/>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7AB04655-5407-4B6B-A102-634EFCE4B45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868C6DC-4C34-47B6-8945-AF74B6BD71F3}"/>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340322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C83BB2-1685-438D-A30A-D22A2EA7A720}"/>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B4DC7D9-3332-4A66-9E6D-996956F2431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4B5487-2A93-43C1-9126-D7F670AE043C}"/>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F813DB77-2B93-45A1-9E54-F0B2E107D36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D267CE3-35E7-4A35-B227-3413DA682C6D}"/>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304070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ADCD4A2-0842-41DB-AA0F-715C53F39F5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E79A14A2-66AC-4451-AED2-D4B12199EF0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8B1E9E3-FEED-4155-ADDE-C8A263A524F4}"/>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662ED18A-EAD2-4C9A-8E69-EAA4B734C67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9B9F5E3-6BDA-47E3-B71C-E0D5EBC44559}"/>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122103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722AF8-AEEA-4F27-BCFB-851FE9D91CA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2F7F48F-503E-4AD8-9EFA-DBD4469974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E42CBD0-0254-4049-99C2-EA655D44DF29}"/>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54162E49-AF17-4890-920C-F4E8772D9A6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026B329-6A32-4DD2-A165-BD5515FCE844}"/>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7356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0CF38D-E43B-478A-B9DE-99949C414C2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D985381-2B56-4114-8C09-EFDA4E855D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30FDE9C4-2047-41BB-A142-7F8C4479AA14}"/>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671CFD27-49BF-4502-B13D-CD16CBA59BB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0D56339-3960-4661-9462-8A8B79DCE42B}"/>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154174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135964-0196-485A-84C0-102840CDBF2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C09D106-A856-4726-9D53-034FDDB9EBF8}"/>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49210FA-21F0-4810-8570-BF30230F6ED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9DD4A8EF-BB38-4D16-B55F-3A5954DF765A}"/>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6" name="Alatunnisteen paikkamerkki 5">
            <a:extLst>
              <a:ext uri="{FF2B5EF4-FFF2-40B4-BE49-F238E27FC236}">
                <a16:creationId xmlns:a16="http://schemas.microsoft.com/office/drawing/2014/main" id="{9817B7F2-AA56-4C72-B69B-CDF4D6E8766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14C8AFD-731F-481D-A6FC-5889ACE8289D}"/>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276751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425387-089B-4DC8-A946-7F0AFE13EABE}"/>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C359D97-3230-430B-AD4D-3353A09C62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510E6356-489B-43EA-BE74-3EE170553A0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448CD732-125A-4678-BA9E-027BB369A5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D60C5EC0-5DD3-4882-B393-2B072368E42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6BD2A9F-A84E-4DE2-992A-C54ECCD94876}"/>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8" name="Alatunnisteen paikkamerkki 7">
            <a:extLst>
              <a:ext uri="{FF2B5EF4-FFF2-40B4-BE49-F238E27FC236}">
                <a16:creationId xmlns:a16="http://schemas.microsoft.com/office/drawing/2014/main" id="{49D0C0E9-5AA5-4948-9BDB-D2938D228D5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96CA04A7-14DC-4BE4-BD5E-0FDDE3345A32}"/>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285563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A36A44-9144-435D-BEB7-8E8782CD956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CE2D4C8-CAD6-4174-A9FC-82F16F6E6DA3}"/>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4" name="Alatunnisteen paikkamerkki 3">
            <a:extLst>
              <a:ext uri="{FF2B5EF4-FFF2-40B4-BE49-F238E27FC236}">
                <a16:creationId xmlns:a16="http://schemas.microsoft.com/office/drawing/2014/main" id="{4631469C-95DB-4FFF-BD92-8A5633AECE70}"/>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A755BE3A-BDEF-426B-8BE2-B37A62067848}"/>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260949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747E535-B064-4C9F-B7E4-3A49C31FCFF8}"/>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3" name="Alatunnisteen paikkamerkki 2">
            <a:extLst>
              <a:ext uri="{FF2B5EF4-FFF2-40B4-BE49-F238E27FC236}">
                <a16:creationId xmlns:a16="http://schemas.microsoft.com/office/drawing/2014/main" id="{32AFDF40-F732-4B59-A020-D9D48F978C34}"/>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18F5309-25C0-46C2-845F-0A691C49FBE9}"/>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133411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EEE41A-8D4A-4D1F-9FC8-2632FB7DDE3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5F20F9A-45AD-4E78-A496-1E36AA85A4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0F0DF983-0755-4DE4-B8F9-98616260DA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C06149B-2D0B-4334-B312-90BD52B57884}"/>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6" name="Alatunnisteen paikkamerkki 5">
            <a:extLst>
              <a:ext uri="{FF2B5EF4-FFF2-40B4-BE49-F238E27FC236}">
                <a16:creationId xmlns:a16="http://schemas.microsoft.com/office/drawing/2014/main" id="{2ECF5BC7-E822-4F22-8625-D834F59BABF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C450EF9-FF4F-4BA6-9F92-50E8071F6499}"/>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347313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D6A268-1C6B-4BD3-95FA-0275E438EBF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DE6996C-93A5-452A-A91C-98AF08A127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93C0EDD-3508-4994-9763-63DB10FD9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DA630D2-2896-4A17-A6A6-1DC2B6CCA5E1}"/>
              </a:ext>
            </a:extLst>
          </p:cNvPr>
          <p:cNvSpPr>
            <a:spLocks noGrp="1"/>
          </p:cNvSpPr>
          <p:nvPr>
            <p:ph type="dt" sz="half" idx="10"/>
          </p:nvPr>
        </p:nvSpPr>
        <p:spPr/>
        <p:txBody>
          <a:bodyPr/>
          <a:lstStyle/>
          <a:p>
            <a:fld id="{0DE9853F-9C4E-4758-B3C4-81D658442FD7}" type="datetimeFigureOut">
              <a:rPr lang="fi-FI" smtClean="0"/>
              <a:t>10.2.2021</a:t>
            </a:fld>
            <a:endParaRPr lang="fi-FI"/>
          </a:p>
        </p:txBody>
      </p:sp>
      <p:sp>
        <p:nvSpPr>
          <p:cNvPr id="6" name="Alatunnisteen paikkamerkki 5">
            <a:extLst>
              <a:ext uri="{FF2B5EF4-FFF2-40B4-BE49-F238E27FC236}">
                <a16:creationId xmlns:a16="http://schemas.microsoft.com/office/drawing/2014/main" id="{836A4351-2840-4FD8-83C0-B780240FB40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24A2405-F6BE-45A3-AFD1-105A29733D50}"/>
              </a:ext>
            </a:extLst>
          </p:cNvPr>
          <p:cNvSpPr>
            <a:spLocks noGrp="1"/>
          </p:cNvSpPr>
          <p:nvPr>
            <p:ph type="sldNum" sz="quarter" idx="12"/>
          </p:nvPr>
        </p:nvSpPr>
        <p:spPr/>
        <p:txBody>
          <a:bodyPr/>
          <a:lstStyle/>
          <a:p>
            <a:fld id="{CAC330DF-6F73-4EA9-86A8-09458868BE4A}" type="slidenum">
              <a:rPr lang="fi-FI" smtClean="0"/>
              <a:t>‹#›</a:t>
            </a:fld>
            <a:endParaRPr lang="fi-FI"/>
          </a:p>
        </p:txBody>
      </p:sp>
    </p:spTree>
    <p:extLst>
      <p:ext uri="{BB962C8B-B14F-4D97-AF65-F5344CB8AC3E}">
        <p14:creationId xmlns:p14="http://schemas.microsoft.com/office/powerpoint/2010/main" val="107406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F1626B5-1C9E-41C6-9873-8121426DF5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8AD5F89-EAD0-4D05-9CBE-65F7C4B02A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B8CE132-15F0-4EF3-B376-01A48AFC24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9853F-9C4E-4758-B3C4-81D658442FD7}" type="datetimeFigureOut">
              <a:rPr lang="fi-FI" smtClean="0"/>
              <a:t>10.2.2021</a:t>
            </a:fld>
            <a:endParaRPr lang="fi-FI"/>
          </a:p>
        </p:txBody>
      </p:sp>
      <p:sp>
        <p:nvSpPr>
          <p:cNvPr id="5" name="Alatunnisteen paikkamerkki 4">
            <a:extLst>
              <a:ext uri="{FF2B5EF4-FFF2-40B4-BE49-F238E27FC236}">
                <a16:creationId xmlns:a16="http://schemas.microsoft.com/office/drawing/2014/main" id="{487428F8-F3CD-409B-84A0-C2F144E9A3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229EFD2-C2CD-41E8-A62B-DB60BAF62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330DF-6F73-4EA9-86A8-09458868BE4A}" type="slidenum">
              <a:rPr lang="fi-FI" smtClean="0"/>
              <a:t>‹#›</a:t>
            </a:fld>
            <a:endParaRPr lang="fi-FI"/>
          </a:p>
        </p:txBody>
      </p:sp>
    </p:spTree>
    <p:extLst>
      <p:ext uri="{BB962C8B-B14F-4D97-AF65-F5344CB8AC3E}">
        <p14:creationId xmlns:p14="http://schemas.microsoft.com/office/powerpoint/2010/main" val="271517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74CB3D-EABD-4D6F-B972-F8144A4CD8FC}"/>
              </a:ext>
            </a:extLst>
          </p:cNvPr>
          <p:cNvSpPr>
            <a:spLocks noGrp="1"/>
          </p:cNvSpPr>
          <p:nvPr>
            <p:ph type="ctrTitle"/>
          </p:nvPr>
        </p:nvSpPr>
        <p:spPr/>
        <p:txBody>
          <a:bodyPr>
            <a:normAutofit fontScale="90000"/>
          </a:bodyPr>
          <a:lstStyle/>
          <a:p>
            <a:r>
              <a:rPr lang="fi-FI" dirty="0"/>
              <a:t>Ajatuskoe oikeudenmukaisesta yhteiskunnasta</a:t>
            </a:r>
          </a:p>
        </p:txBody>
      </p:sp>
      <p:sp>
        <p:nvSpPr>
          <p:cNvPr id="3" name="Alaotsikko 2">
            <a:extLst>
              <a:ext uri="{FF2B5EF4-FFF2-40B4-BE49-F238E27FC236}">
                <a16:creationId xmlns:a16="http://schemas.microsoft.com/office/drawing/2014/main" id="{6CFC36EA-DAFD-492B-923F-1BAD5E8739AA}"/>
              </a:ext>
            </a:extLst>
          </p:cNvPr>
          <p:cNvSpPr>
            <a:spLocks noGrp="1"/>
          </p:cNvSpPr>
          <p:nvPr>
            <p:ph type="subTitle" idx="1"/>
          </p:nvPr>
        </p:nvSpPr>
        <p:spPr/>
        <p:txBody>
          <a:bodyPr/>
          <a:lstStyle/>
          <a:p>
            <a:r>
              <a:rPr lang="fi-FI" dirty="0"/>
              <a:t>3-4 hengen ryhmissä</a:t>
            </a:r>
          </a:p>
        </p:txBody>
      </p:sp>
    </p:spTree>
    <p:extLst>
      <p:ext uri="{BB962C8B-B14F-4D97-AF65-F5344CB8AC3E}">
        <p14:creationId xmlns:p14="http://schemas.microsoft.com/office/powerpoint/2010/main" val="196012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BA19E9-B832-48F9-A714-BC38E60F1B59}"/>
              </a:ext>
            </a:extLst>
          </p:cNvPr>
          <p:cNvSpPr>
            <a:spLocks noGrp="1"/>
          </p:cNvSpPr>
          <p:nvPr>
            <p:ph type="title"/>
          </p:nvPr>
        </p:nvSpPr>
        <p:spPr/>
        <p:txBody>
          <a:bodyPr/>
          <a:lstStyle/>
          <a:p>
            <a:r>
              <a:rPr lang="fi-FI" dirty="0"/>
              <a:t>Tietämättömyyden verho (John </a:t>
            </a:r>
            <a:r>
              <a:rPr lang="fi-FI" dirty="0" err="1"/>
              <a:t>Rawls</a:t>
            </a:r>
            <a:r>
              <a:rPr lang="fi-FI" dirty="0"/>
              <a:t>)</a:t>
            </a:r>
          </a:p>
        </p:txBody>
      </p:sp>
      <p:sp>
        <p:nvSpPr>
          <p:cNvPr id="3" name="Sisällön paikkamerkki 2">
            <a:extLst>
              <a:ext uri="{FF2B5EF4-FFF2-40B4-BE49-F238E27FC236}">
                <a16:creationId xmlns:a16="http://schemas.microsoft.com/office/drawing/2014/main" id="{A2E25592-EEF8-429A-8F57-384142C8241E}"/>
              </a:ext>
            </a:extLst>
          </p:cNvPr>
          <p:cNvSpPr>
            <a:spLocks noGrp="1"/>
          </p:cNvSpPr>
          <p:nvPr>
            <p:ph idx="1"/>
          </p:nvPr>
        </p:nvSpPr>
        <p:spPr/>
        <p:txBody>
          <a:bodyPr/>
          <a:lstStyle/>
          <a:p>
            <a:r>
              <a:rPr lang="fi-FI" dirty="0"/>
              <a:t>Olette </a:t>
            </a:r>
            <a:r>
              <a:rPr lang="fi-FI" dirty="0" err="1"/>
              <a:t>teitämättömyyden</a:t>
            </a:r>
            <a:r>
              <a:rPr lang="fi-FI" dirty="0"/>
              <a:t> verhon takana. Kun verho avataan, joudutte sattumanvaraisesti johonkin yhteiskunnalliseen asemaan (sukupuoli, ammatti, perhe, uskonto, jne.). Ette siis tiedä mitään asemastanne.</a:t>
            </a:r>
          </a:p>
          <a:p>
            <a:pPr marL="0" indent="0">
              <a:buNone/>
            </a:pPr>
            <a:endParaRPr lang="fi-FI" dirty="0"/>
          </a:p>
          <a:p>
            <a:r>
              <a:rPr lang="fi-FI" dirty="0"/>
              <a:t>Tehtävänänne on päättää millaisilla periaatteilla yhteiskuntanne toimii.</a:t>
            </a:r>
          </a:p>
          <a:p>
            <a:pPr marL="0" indent="0">
              <a:buNone/>
            </a:pPr>
            <a:endParaRPr lang="fi-FI" dirty="0"/>
          </a:p>
          <a:p>
            <a:r>
              <a:rPr lang="fi-FI" dirty="0"/>
              <a:t>Laatikaa viiden kohdan lista tärkeimmistä periaatteista.</a:t>
            </a:r>
          </a:p>
        </p:txBody>
      </p:sp>
    </p:spTree>
    <p:extLst>
      <p:ext uri="{BB962C8B-B14F-4D97-AF65-F5344CB8AC3E}">
        <p14:creationId xmlns:p14="http://schemas.microsoft.com/office/powerpoint/2010/main" val="267817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033FFC96-AECD-41EC-8B12-32264E37ACE0}"/>
              </a:ext>
            </a:extLst>
          </p:cNvPr>
          <p:cNvSpPr>
            <a:spLocks noGrp="1"/>
          </p:cNvSpPr>
          <p:nvPr>
            <p:ph type="ctrTitle"/>
          </p:nvPr>
        </p:nvSpPr>
        <p:spPr/>
        <p:txBody>
          <a:bodyPr/>
          <a:lstStyle/>
          <a:p>
            <a:r>
              <a:rPr lang="fi-FI" dirty="0"/>
              <a:t>Ajatuskoe autiosta saaresta</a:t>
            </a:r>
          </a:p>
        </p:txBody>
      </p:sp>
      <p:sp>
        <p:nvSpPr>
          <p:cNvPr id="5" name="Alaotsikko 4">
            <a:extLst>
              <a:ext uri="{FF2B5EF4-FFF2-40B4-BE49-F238E27FC236}">
                <a16:creationId xmlns:a16="http://schemas.microsoft.com/office/drawing/2014/main" id="{938801A8-880D-4B1D-B4F4-0A5A5EFB0AFC}"/>
              </a:ext>
            </a:extLst>
          </p:cNvPr>
          <p:cNvSpPr>
            <a:spLocks noGrp="1"/>
          </p:cNvSpPr>
          <p:nvPr>
            <p:ph type="subTitle" idx="1"/>
          </p:nvPr>
        </p:nvSpPr>
        <p:spPr/>
        <p:txBody>
          <a:bodyPr/>
          <a:lstStyle/>
          <a:p>
            <a:r>
              <a:rPr lang="fi-FI" dirty="0"/>
              <a:t>3-4 hengen ryhmissä</a:t>
            </a:r>
          </a:p>
        </p:txBody>
      </p:sp>
    </p:spTree>
    <p:extLst>
      <p:ext uri="{BB962C8B-B14F-4D97-AF65-F5344CB8AC3E}">
        <p14:creationId xmlns:p14="http://schemas.microsoft.com/office/powerpoint/2010/main" val="185413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4AD76A8-B133-48C2-AAE8-53E53175503F}"/>
              </a:ext>
            </a:extLst>
          </p:cNvPr>
          <p:cNvSpPr>
            <a:spLocks noGrp="1"/>
          </p:cNvSpPr>
          <p:nvPr>
            <p:ph idx="1"/>
          </p:nvPr>
        </p:nvSpPr>
        <p:spPr>
          <a:xfrm>
            <a:off x="838200" y="314324"/>
            <a:ext cx="10515600" cy="6353175"/>
          </a:xfrm>
        </p:spPr>
        <p:txBody>
          <a:bodyPr>
            <a:normAutofit/>
          </a:bodyPr>
          <a:lstStyle/>
          <a:p>
            <a:r>
              <a:rPr lang="fi-FI" b="0" i="0" dirty="0">
                <a:solidFill>
                  <a:srgbClr val="333333"/>
                </a:solidFill>
                <a:effectLst/>
                <a:latin typeface="Open Sans"/>
              </a:rPr>
              <a:t>Kuvitellaan, että olet lentokoneessa matkalla mantereelta toiselle. Kone on täynnä, 320 ihmistä. Te olette kirjava joukko naisia, miehiä ja lapsia, vanhoja ja nuoria, eri maista ja eri roduista ja eri uskonnoista. On lapsia ilman vanhempia ja naisia ja miehiä ilman puolisojaan.</a:t>
            </a:r>
          </a:p>
          <a:p>
            <a:r>
              <a:rPr lang="fi-FI" b="0" i="0" dirty="0">
                <a:solidFill>
                  <a:srgbClr val="333333"/>
                </a:solidFill>
                <a:effectLst/>
                <a:latin typeface="Open Sans"/>
              </a:rPr>
              <a:t>Kesken matkan lentokoneessa ilmenee teknisiä ongelmia, joiden vuoksi sen on pikaisesti laskeuduttava lähimmälle saarelle. Koneen löytämiseksi käynnistetään etsinnät, mutta se jää löytymättä ja yleisesti arvellaan sen kadonneen salaperäisesti jäljettömiin. Etsinnät lopetetaan. Koneen miehistö ja te matkustajat olette kuitenkin säilyneet hengissä.</a:t>
            </a:r>
          </a:p>
          <a:p>
            <a:r>
              <a:rPr lang="fi-FI" b="0" i="0" dirty="0">
                <a:solidFill>
                  <a:srgbClr val="333333"/>
                </a:solidFill>
                <a:effectLst/>
                <a:latin typeface="Open Sans"/>
              </a:rPr>
              <a:t>Autiolla saarella teillä on heti edessänne monia ongelmia. Koneessa on valmiina jonkin verran vettä ja ruokaa, mutta ne eivät riitä kovin kauaksi aikaa. On ryhdyttävä laatimaan suunnitelmia hengissä pysymiseksi.</a:t>
            </a:r>
            <a:endParaRPr lang="fi-FI" dirty="0"/>
          </a:p>
        </p:txBody>
      </p:sp>
    </p:spTree>
    <p:extLst>
      <p:ext uri="{BB962C8B-B14F-4D97-AF65-F5344CB8AC3E}">
        <p14:creationId xmlns:p14="http://schemas.microsoft.com/office/powerpoint/2010/main" val="281549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FA80CC-5E6D-4E56-AF50-270D5B9E15BB}"/>
              </a:ext>
            </a:extLst>
          </p:cNvPr>
          <p:cNvSpPr>
            <a:spLocks noGrp="1"/>
          </p:cNvSpPr>
          <p:nvPr>
            <p:ph type="title"/>
          </p:nvPr>
        </p:nvSpPr>
        <p:spPr>
          <a:xfrm>
            <a:off x="838200" y="123825"/>
            <a:ext cx="10515600" cy="747713"/>
          </a:xfrm>
        </p:spPr>
        <p:txBody>
          <a:bodyPr>
            <a:normAutofit/>
          </a:bodyPr>
          <a:lstStyle/>
          <a:p>
            <a:r>
              <a:rPr lang="fi-FI" sz="2400" b="1" i="0" dirty="0">
                <a:solidFill>
                  <a:srgbClr val="333333"/>
                </a:solidFill>
                <a:effectLst/>
                <a:latin typeface="Open Sans"/>
              </a:rPr>
              <a:t>Tehtävänne on ratkaista seuraavat ongelmat:</a:t>
            </a:r>
            <a:endParaRPr lang="fi-FI" sz="2400" dirty="0"/>
          </a:p>
        </p:txBody>
      </p:sp>
      <p:sp>
        <p:nvSpPr>
          <p:cNvPr id="3" name="Sisällön paikkamerkki 2">
            <a:extLst>
              <a:ext uri="{FF2B5EF4-FFF2-40B4-BE49-F238E27FC236}">
                <a16:creationId xmlns:a16="http://schemas.microsoft.com/office/drawing/2014/main" id="{EB5D18F3-5453-4C07-965F-2979E1E2E1F3}"/>
              </a:ext>
            </a:extLst>
          </p:cNvPr>
          <p:cNvSpPr>
            <a:spLocks noGrp="1"/>
          </p:cNvSpPr>
          <p:nvPr>
            <p:ph idx="1"/>
          </p:nvPr>
        </p:nvSpPr>
        <p:spPr>
          <a:xfrm>
            <a:off x="409574" y="266700"/>
            <a:ext cx="11563351" cy="6591299"/>
          </a:xfrm>
        </p:spPr>
        <p:txBody>
          <a:bodyPr>
            <a:normAutofit fontScale="62500" lnSpcReduction="20000"/>
          </a:bodyPr>
          <a:lstStyle/>
          <a:p>
            <a:pPr marL="0" indent="0">
              <a:lnSpc>
                <a:spcPct val="170000"/>
              </a:lnSpc>
              <a:buNone/>
            </a:pPr>
            <a:br>
              <a:rPr lang="fi-FI" dirty="0"/>
            </a:br>
            <a:r>
              <a:rPr lang="fi-FI" b="0" i="0" dirty="0">
                <a:solidFill>
                  <a:srgbClr val="333333"/>
                </a:solidFill>
                <a:effectLst/>
                <a:latin typeface="Open Sans"/>
              </a:rPr>
              <a:t>• </a:t>
            </a:r>
            <a:r>
              <a:rPr lang="fi-FI" sz="2900" b="0" i="0" dirty="0">
                <a:solidFill>
                  <a:srgbClr val="333333"/>
                </a:solidFill>
                <a:effectLst/>
                <a:latin typeface="Open Sans"/>
              </a:rPr>
              <a:t>Miten pysyä hengissä? Mitä kaikkea elämiseen tarvitaan?</a:t>
            </a:r>
            <a:br>
              <a:rPr lang="fi-FI" sz="2900" dirty="0"/>
            </a:br>
            <a:r>
              <a:rPr lang="fi-FI" sz="2900" b="0" i="0" dirty="0">
                <a:solidFill>
                  <a:srgbClr val="333333"/>
                </a:solidFill>
                <a:effectLst/>
                <a:latin typeface="Open Sans"/>
              </a:rPr>
              <a:t>• Miten erilaiset hengissä pysymiseksi välttämättömät tehtävät järjestetään? Kuka alkaa tehdä mitäkin?</a:t>
            </a:r>
            <a:br>
              <a:rPr lang="fi-FI" sz="2900" dirty="0"/>
            </a:br>
            <a:r>
              <a:rPr lang="fi-FI" sz="2900" b="0" i="0" dirty="0">
                <a:solidFill>
                  <a:srgbClr val="333333"/>
                </a:solidFill>
                <a:effectLst/>
                <a:latin typeface="Open Sans"/>
              </a:rPr>
              <a:t>• Kuinka päätöksiä aletaan tehdä? Tarvitaanko johtaja? Jos tarvitaan, kenestä tulee johtaja? Pääsevätkö kaikki valitsemaan johtajaa? Mitä tehdään, jos valinnasta ei päästä yksimielisyyteen?</a:t>
            </a:r>
            <a:br>
              <a:rPr lang="fi-FI" sz="2900" dirty="0"/>
            </a:br>
            <a:r>
              <a:rPr lang="fi-FI" sz="2900" b="0" i="0" dirty="0">
                <a:solidFill>
                  <a:srgbClr val="333333"/>
                </a:solidFill>
                <a:effectLst/>
                <a:latin typeface="Open Sans"/>
              </a:rPr>
              <a:t>• Minkälaisia yhteisen elämän sääntöjä on tarpeen laatia?</a:t>
            </a:r>
            <a:br>
              <a:rPr lang="fi-FI" sz="2900" dirty="0"/>
            </a:br>
            <a:r>
              <a:rPr lang="fi-FI" sz="2900" b="0" i="0" dirty="0">
                <a:solidFill>
                  <a:srgbClr val="333333"/>
                </a:solidFill>
                <a:effectLst/>
                <a:latin typeface="Open Sans"/>
              </a:rPr>
              <a:t>• Millä tavalla lapsista huolehtiminen hoidetaan?</a:t>
            </a:r>
            <a:br>
              <a:rPr lang="fi-FI" sz="2900" dirty="0"/>
            </a:br>
            <a:r>
              <a:rPr lang="fi-FI" sz="2900" b="0" i="0" dirty="0">
                <a:solidFill>
                  <a:srgbClr val="333333"/>
                </a:solidFill>
                <a:effectLst/>
                <a:latin typeface="Open Sans"/>
              </a:rPr>
              <a:t>• Miten ihmisten perhe-elämä järjestetään? Millaisia sääntöjä sovitaan uusien suhteiden varalle?</a:t>
            </a:r>
            <a:br>
              <a:rPr lang="fi-FI" sz="2900" dirty="0"/>
            </a:br>
            <a:r>
              <a:rPr lang="fi-FI" sz="2900" b="0" i="0" dirty="0">
                <a:solidFill>
                  <a:srgbClr val="333333"/>
                </a:solidFill>
                <a:effectLst/>
                <a:latin typeface="Open Sans"/>
              </a:rPr>
              <a:t>• Miten sovitaan niiden asioiden ja tavaroiden jakaminen, joita ihmiset alkavat haluta ja tarvita? Sovitaanko tasajaosta, vai saavatko toiset enemmän kuin toiset? Miten jako perustellaan?</a:t>
            </a:r>
            <a:br>
              <a:rPr lang="fi-FI" sz="2900" dirty="0"/>
            </a:br>
            <a:r>
              <a:rPr lang="fi-FI" sz="2900" b="0" i="0" dirty="0">
                <a:solidFill>
                  <a:srgbClr val="333333"/>
                </a:solidFill>
                <a:effectLst/>
                <a:latin typeface="Open Sans"/>
              </a:rPr>
              <a:t>• Kuinka on paras järjestää ihmisten vapaa-aika? Entä uskonnon harjoittaminen?</a:t>
            </a:r>
            <a:br>
              <a:rPr lang="fi-FI" sz="2900" dirty="0"/>
            </a:br>
            <a:r>
              <a:rPr lang="fi-FI" sz="2900" b="0" i="0" dirty="0">
                <a:solidFill>
                  <a:srgbClr val="333333"/>
                </a:solidFill>
                <a:effectLst/>
                <a:latin typeface="Open Sans"/>
              </a:rPr>
              <a:t>• Tulevatko ihmiset keskenään toimeen? Jos tulee erimielisyyksiä, keiden välillä niitä todennäköisimmin on? Miten ristiriidat pitäisi pyrkiä ratkaisemaan?</a:t>
            </a:r>
            <a:br>
              <a:rPr lang="fi-FI" sz="2900" dirty="0"/>
            </a:br>
            <a:r>
              <a:rPr lang="fi-FI" sz="2900" b="0" i="0" dirty="0">
                <a:solidFill>
                  <a:srgbClr val="333333"/>
                </a:solidFill>
                <a:effectLst/>
                <a:latin typeface="Open Sans"/>
              </a:rPr>
              <a:t>• Miten menetellään niiden ihmisten kanssa, jotka rikkovat sovittuja sääntöjä?</a:t>
            </a:r>
            <a:endParaRPr lang="fi-FI" sz="2900" dirty="0"/>
          </a:p>
        </p:txBody>
      </p:sp>
    </p:spTree>
    <p:extLst>
      <p:ext uri="{BB962C8B-B14F-4D97-AF65-F5344CB8AC3E}">
        <p14:creationId xmlns:p14="http://schemas.microsoft.com/office/powerpoint/2010/main" val="124926975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368</Words>
  <Application>Microsoft Office PowerPoint</Application>
  <PresentationFormat>Laajakuva</PresentationFormat>
  <Paragraphs>15</Paragraphs>
  <Slides>5</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Calibri Light</vt:lpstr>
      <vt:lpstr>Open Sans</vt:lpstr>
      <vt:lpstr>Office-teema</vt:lpstr>
      <vt:lpstr>Ajatuskoe oikeudenmukaisesta yhteiskunnasta</vt:lpstr>
      <vt:lpstr>Tietämättömyyden verho (John Rawls)</vt:lpstr>
      <vt:lpstr>Ajatuskoe autiosta saaresta</vt:lpstr>
      <vt:lpstr>PowerPoint-esitys</vt:lpstr>
      <vt:lpstr>Tehtävänne on ratkaista seuraavat ongelmat: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Ajatuskoe oikeudenmukaisesta yhteiskunnasta</dc:title>
  <dc:creator>Kosunen Janne</dc:creator>
  <cp:lastModifiedBy>Kosunen Janne</cp:lastModifiedBy>
  <cp:revision>2</cp:revision>
  <dcterms:created xsi:type="dcterms:W3CDTF">2021-02-10T08:36:52Z</dcterms:created>
  <dcterms:modified xsi:type="dcterms:W3CDTF">2021-02-10T08:52:38Z</dcterms:modified>
</cp:coreProperties>
</file>