
<file path=[Content_Types].xml><?xml version="1.0" encoding="utf-8"?>
<Types xmlns="http://schemas.openxmlformats.org/package/2006/content-types">
  <Default Extension="jpeg" ContentType="image/jpeg"/>
  <Default Extension="png" ContentType="image/pn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slideLayouts/slideLayout15.xml" ContentType="application/vnd.openxmlformats-officedocument.presentationml.slideLayout+xml"/>
  <Override PartName="/ppt/slideLayouts/slideLayout16.xml" ContentType="application/vnd.openxmlformats-officedocument.presentationml.slideLayout+xml"/>
  <Override PartName="/ppt/slideLayouts/slideLayout17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78" r:id="rId1"/>
  </p:sldMasterIdLst>
  <p:notesMasterIdLst>
    <p:notesMasterId r:id="rId8"/>
  </p:notesMasterIdLst>
  <p:sldIdLst>
    <p:sldId id="256" r:id="rId2"/>
    <p:sldId id="286" r:id="rId3"/>
    <p:sldId id="287" r:id="rId4"/>
    <p:sldId id="291" r:id="rId5"/>
    <p:sldId id="290" r:id="rId6"/>
    <p:sldId id="289" r:id="rId7"/>
  </p:sldIdLst>
  <p:sldSz cx="12192000" cy="6858000"/>
  <p:notesSz cx="6858000" cy="9144000"/>
  <p:defaultTextStyle>
    <a:defPPr>
      <a:defRPr lang="en-US"/>
    </a:defPPr>
    <a:lvl1pPr marL="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4572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32767"/>
    </p:ext>
    <p:ext uri="{FD5EFAAD-0ECE-453E-9831-46B23BE46B34}">
      <p15:chartTrackingRefBased xmlns:p15="http://schemas.microsoft.com/office/powerpoint/2012/main" val="1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15620"/>
    <p:restoredTop sz="89920" autoAdjust="0"/>
  </p:normalViewPr>
  <p:slideViewPr>
    <p:cSldViewPr snapToGrid="0">
      <p:cViewPr varScale="1">
        <p:scale>
          <a:sx n="105" d="100"/>
          <a:sy n="105" d="100"/>
        </p:scale>
        <p:origin x="798" y="108"/>
      </p:cViewPr>
      <p:guideLst/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notesMaster" Target="notesMasters/notesMaster1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tableStyles" Target="tableStyles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heme" Target="theme/theme1.xml"/><Relationship Id="rId5" Type="http://schemas.openxmlformats.org/officeDocument/2006/relationships/slide" Target="slides/slide4.xml"/><Relationship Id="rId10" Type="http://schemas.openxmlformats.org/officeDocument/2006/relationships/viewProps" Target="viewProps.xml"/><Relationship Id="rId4" Type="http://schemas.openxmlformats.org/officeDocument/2006/relationships/slide" Target="slides/slide3.xml"/><Relationship Id="rId9" Type="http://schemas.openxmlformats.org/officeDocument/2006/relationships/presProps" Target="pres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Ylätunnisteen paikkamerkki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3" name="Päivämäärän paikkamerkki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B3C6A0B5-6382-41DE-A802-733D358FB948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Dian kuvan paikkamerkki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fi-FI"/>
          </a:p>
        </p:txBody>
      </p:sp>
      <p:sp>
        <p:nvSpPr>
          <p:cNvPr id="5" name="Huomautusten paikkamerkki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</a:p>
        </p:txBody>
      </p:sp>
      <p:sp>
        <p:nvSpPr>
          <p:cNvPr id="6" name="Alatunnisteen paikkamerkki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fi-FI"/>
          </a:p>
        </p:txBody>
      </p:sp>
      <p:sp>
        <p:nvSpPr>
          <p:cNvPr id="7" name="Dian numeron paikkamerkki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BAC88AE-1373-4458-824B-2FAFCCFF3216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610904262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3.xml"/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
<Relationships xmlns="http://schemas.openxmlformats.org/package/2006/relationships"><Relationship Id="rId2" Type="http://schemas.openxmlformats.org/officeDocument/2006/relationships/slide" Target="../slides/slide4.xml"/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
<Relationships xmlns="http://schemas.openxmlformats.org/package/2006/relationships"><Relationship Id="rId2" Type="http://schemas.openxmlformats.org/officeDocument/2006/relationships/slide" Target="../slides/slide5.xml"/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
<Relationships xmlns="http://schemas.openxmlformats.org/package/2006/relationships"><Relationship Id="rId2" Type="http://schemas.openxmlformats.org/officeDocument/2006/relationships/slide" Target="../slides/slide6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2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198756108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3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73714467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D68955A-DFD0-4F4D-A546-39223D46432B}" type="datetime1">
              <a:rPr lang="fi-FI" smtClean="0"/>
              <a:t>27.6.2023</a:t>
            </a:fld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4160739876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Päivämäärän paikkamerkki 3"/>
          <p:cNvSpPr>
            <a:spLocks noGrp="1"/>
          </p:cNvSpPr>
          <p:nvPr>
            <p:ph type="dt" idx="1"/>
          </p:nvPr>
        </p:nvSpPr>
        <p:spPr/>
        <p:txBody>
          <a:bodyPr/>
          <a:lstStyle/>
          <a:p>
            <a:pPr rtl="0"/>
            <a:fld id="{FD68955A-DFD0-4F4D-A546-39223D46432B}" type="datetime1">
              <a:rPr lang="fi-FI" smtClean="0"/>
              <a:t>27.6.2023</a:t>
            </a:fld>
            <a:endParaRPr lang="en-US"/>
          </a:p>
        </p:txBody>
      </p:sp>
      <p:sp>
        <p:nvSpPr>
          <p:cNvPr id="5" name="Dian numeron paikkamerkki 4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pPr rtl="0"/>
            <a:fld id="{37A705E3-E620-489D-9973-6221209A4B3B}" type="slidenum">
              <a:rPr lang="en-US" smtClean="0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570294200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ian kuvan paikkamerkki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Huomautusten paikkamerkki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endParaRPr lang="fi-FI" dirty="0"/>
          </a:p>
        </p:txBody>
      </p:sp>
      <p:sp>
        <p:nvSpPr>
          <p:cNvPr id="4" name="Dian numeron paikkamerkki 3"/>
          <p:cNvSpPr>
            <a:spLocks noGrp="1"/>
          </p:cNvSpPr>
          <p:nvPr>
            <p:ph type="sldNum" sz="quarter" idx="5"/>
          </p:nvPr>
        </p:nvSpPr>
        <p:spPr/>
        <p:txBody>
          <a:bodyPr/>
          <a:lstStyle/>
          <a:p>
            <a:fld id="{BBAC88AE-1373-4458-824B-2FAFCCFF3216}" type="slidenum">
              <a:rPr lang="fi-FI" smtClean="0"/>
              <a:t>6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827902264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1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2" Type="http://schemas.openxmlformats.org/officeDocument/2006/relationships/image" Target="../media/image3.png"/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3" Type="http://schemas.openxmlformats.org/officeDocument/2006/relationships/image" Target="../media/image3.png"/><Relationship Id="rId2" Type="http://schemas.openxmlformats.org/officeDocument/2006/relationships/image" Target="../media/image2.png"/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Otsikkodi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4242851"/>
            <a:ext cx="8968084" cy="275942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9111716" y="4243845"/>
            <a:ext cx="3077108" cy="27694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2590078"/>
            <a:ext cx="8968085" cy="1660332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9111715" y="2590078"/>
            <a:ext cx="3077109" cy="1660332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0322" y="2733709"/>
            <a:ext cx="8144134" cy="1373070"/>
          </a:xfrm>
        </p:spPr>
        <p:txBody>
          <a:bodyPr anchor="b">
            <a:noAutofit/>
          </a:bodyPr>
          <a:lstStyle>
            <a:lvl1pPr algn="r">
              <a:defRPr sz="5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680322" y="4394039"/>
            <a:ext cx="8144134" cy="1117687"/>
          </a:xfrm>
        </p:spPr>
        <p:txBody>
          <a:bodyPr>
            <a:normAutofit/>
          </a:bodyPr>
          <a:lstStyle>
            <a:lvl1pPr marL="0" indent="0" algn="r">
              <a:buNone/>
              <a:defRPr sz="2000"/>
            </a:lvl1pPr>
            <a:lvl2pPr marL="457200" indent="0" algn="ctr">
              <a:buNone/>
              <a:defRPr sz="2000"/>
            </a:lvl2pPr>
            <a:lvl3pPr marL="914400" indent="0" algn="ctr">
              <a:buNone/>
              <a:defRPr sz="1800"/>
            </a:lvl3pPr>
            <a:lvl4pPr marL="1371600" indent="0" algn="ctr">
              <a:buNone/>
              <a:defRPr sz="1600"/>
            </a:lvl4pPr>
            <a:lvl5pPr marL="1828800" indent="0" algn="ctr">
              <a:buNone/>
              <a:defRPr sz="1600"/>
            </a:lvl5pPr>
            <a:lvl6pPr marL="2286000" indent="0" algn="ctr">
              <a:buNone/>
              <a:defRPr sz="1600"/>
            </a:lvl6pPr>
            <a:lvl7pPr marL="2743200" indent="0" algn="ctr">
              <a:buNone/>
              <a:defRPr sz="1600"/>
            </a:lvl7pPr>
            <a:lvl8pPr marL="3200400" indent="0" algn="ctr">
              <a:buNone/>
              <a:defRPr sz="1600"/>
            </a:lvl8pPr>
            <a:lvl9pPr marL="3657600" indent="0" algn="ctr">
              <a:buNone/>
              <a:defRPr sz="1600"/>
            </a:lvl9pPr>
          </a:lstStyle>
          <a:p>
            <a:r>
              <a:rPr lang="fi-FI"/>
              <a:t>Muokkaa alaotsikon perustyyliä napsautt.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9255346" y="2750337"/>
            <a:ext cx="1171888" cy="1356442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999809990"/>
      </p:ext>
    </p:extLst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Panoraamakuva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4711616"/>
            <a:ext cx="9613859" cy="453051"/>
          </a:xfrm>
        </p:spPr>
        <p:txBody>
          <a:bodyPr anchor="b">
            <a:normAutofit/>
          </a:bodyPr>
          <a:lstStyle>
            <a:lvl1pPr>
              <a:defRPr sz="24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680322" y="609597"/>
            <a:ext cx="9613859" cy="3589575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19" y="5169583"/>
            <a:ext cx="9613862" cy="622971"/>
          </a:xfrm>
        </p:spPr>
        <p:txBody>
          <a:bodyPr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309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0917325"/>
      </p:ext>
    </p:extLst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Otsikko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609597"/>
            <a:ext cx="9613858" cy="3592750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1161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3036166876"/>
      </p:ext>
    </p:extLst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Lainaus ja kuva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1" name="Picture 10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3" name="Picture 12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4" name="Rectangle 13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Rectangle 14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127856" y="609598"/>
            <a:ext cx="8718877" cy="3036061"/>
          </a:xfrm>
        </p:spPr>
        <p:txBody>
          <a:bodyPr anchor="ctr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3"/>
          </p:nvPr>
        </p:nvSpPr>
        <p:spPr>
          <a:xfrm>
            <a:off x="1402288" y="3653379"/>
            <a:ext cx="8156579" cy="548968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4711615"/>
            <a:ext cx="9613859" cy="1090789"/>
          </a:xfrm>
        </p:spPr>
        <p:txBody>
          <a:bodyPr anchor="ctr">
            <a:normAutofit/>
          </a:bodyPr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  <p:sp>
        <p:nvSpPr>
          <p:cNvPr id="16" name="TextBox 15"/>
          <p:cNvSpPr txBox="1"/>
          <p:nvPr/>
        </p:nvSpPr>
        <p:spPr>
          <a:xfrm>
            <a:off x="583572" y="748116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/>
            <a:r>
              <a:rPr lang="en-US" sz="7200" dirty="0">
                <a:solidFill>
                  <a:schemeClr val="tx1"/>
                </a:solidFill>
                <a:effectLst/>
              </a:rPr>
              <a:t>“</a:t>
            </a:r>
          </a:p>
        </p:txBody>
      </p:sp>
      <p:sp>
        <p:nvSpPr>
          <p:cNvPr id="17" name="TextBox 16"/>
          <p:cNvSpPr txBox="1"/>
          <p:nvPr/>
        </p:nvSpPr>
        <p:spPr>
          <a:xfrm>
            <a:off x="9662809" y="3033524"/>
            <a:ext cx="609600" cy="584776"/>
          </a:xfrm>
          <a:prstGeom prst="rect">
            <a:avLst/>
          </a:prstGeom>
        </p:spPr>
        <p:txBody>
          <a:bodyPr vert="horz" lIns="91440" tIns="45720" rIns="91440" bIns="45720" rtlCol="0" anchor="ctr">
            <a:noAutofit/>
          </a:bodyPr>
          <a:lstStyle>
            <a:lvl1pPr>
              <a:spcBef>
                <a:spcPct val="0"/>
              </a:spcBef>
              <a:buNone/>
              <a:defRPr sz="3200" b="0" cap="all">
                <a:ln w="3175" cmpd="sng">
                  <a:noFill/>
                </a:ln>
                <a:effectLst>
                  <a:glow rad="38100">
                    <a:schemeClr val="bg1">
                      <a:lumMod val="65000"/>
                      <a:lumOff val="35000"/>
                      <a:alpha val="40000"/>
                    </a:schemeClr>
                  </a:glow>
                  <a:outerShdw blurRad="28575" dist="38100" dir="14040000" algn="tl" rotWithShape="0">
                    <a:srgbClr val="000000">
                      <a:alpha val="25000"/>
                    </a:srgbClr>
                  </a:outerShdw>
                </a:effectLst>
              </a:defRPr>
            </a:lvl1pPr>
            <a:lvl2pPr>
              <a:defRPr>
                <a:solidFill>
                  <a:schemeClr val="tx2"/>
                </a:solidFill>
              </a:defRPr>
            </a:lvl2pPr>
            <a:lvl3pPr>
              <a:defRPr>
                <a:solidFill>
                  <a:schemeClr val="tx2"/>
                </a:solidFill>
              </a:defRPr>
            </a:lvl3pPr>
            <a:lvl4pPr>
              <a:defRPr>
                <a:solidFill>
                  <a:schemeClr val="tx2"/>
                </a:solidFill>
              </a:defRPr>
            </a:lvl4pPr>
            <a:lvl5pPr>
              <a:defRPr>
                <a:solidFill>
                  <a:schemeClr val="tx2"/>
                </a:solidFill>
              </a:defRPr>
            </a:lvl5pPr>
            <a:lvl6pPr>
              <a:defRPr>
                <a:solidFill>
                  <a:schemeClr val="tx2"/>
                </a:solidFill>
              </a:defRPr>
            </a:lvl6pPr>
            <a:lvl7pPr>
              <a:defRPr>
                <a:solidFill>
                  <a:schemeClr val="tx2"/>
                </a:solidFill>
              </a:defRPr>
            </a:lvl7pPr>
            <a:lvl8pPr>
              <a:defRPr>
                <a:solidFill>
                  <a:schemeClr val="tx2"/>
                </a:solidFill>
              </a:defRPr>
            </a:lvl8pPr>
            <a:lvl9pPr>
              <a:defRPr>
                <a:solidFill>
                  <a:schemeClr val="tx2"/>
                </a:solidFill>
              </a:defRPr>
            </a:lvl9pPr>
          </a:lstStyle>
          <a:p>
            <a:pPr lvl="0" algn="r"/>
            <a:r>
              <a:rPr lang="en-US" sz="7200" dirty="0">
                <a:solidFill>
                  <a:schemeClr val="tx1"/>
                </a:solidFill>
                <a:effectLst/>
              </a:rPr>
              <a:t>”</a:t>
            </a:r>
          </a:p>
        </p:txBody>
      </p:sp>
    </p:spTree>
    <p:extLst>
      <p:ext uri="{BB962C8B-B14F-4D97-AF65-F5344CB8AC3E}">
        <p14:creationId xmlns:p14="http://schemas.microsoft.com/office/powerpoint/2010/main" val="2843450797"/>
      </p:ext>
    </p:extLst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Nimikort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9" name="Picture 8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5928628"/>
            <a:ext cx="10437812" cy="321164"/>
          </a:xfrm>
          <a:prstGeom prst="rect">
            <a:avLst/>
          </a:prstGeom>
        </p:spPr>
      </p:pic>
      <p:pic>
        <p:nvPicPr>
          <p:cNvPr id="10" name="Picture 9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5929622"/>
            <a:ext cx="1602997" cy="144270"/>
          </a:xfrm>
          <a:prstGeom prst="rect">
            <a:avLst/>
          </a:prstGeom>
        </p:spPr>
      </p:pic>
      <p:sp>
        <p:nvSpPr>
          <p:cNvPr id="11" name="Rectangle 10"/>
          <p:cNvSpPr/>
          <p:nvPr/>
        </p:nvSpPr>
        <p:spPr bwMode="ltGray">
          <a:xfrm>
            <a:off x="0" y="4567988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2" name="Rectangle 11"/>
          <p:cNvSpPr/>
          <p:nvPr/>
        </p:nvSpPr>
        <p:spPr>
          <a:xfrm>
            <a:off x="10585827" y="4567988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4711615"/>
            <a:ext cx="9613862" cy="588535"/>
          </a:xfrm>
        </p:spPr>
        <p:txBody>
          <a:bodyPr anchor="b"/>
          <a:lstStyle>
            <a:lvl1pPr>
              <a:defRPr sz="32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0" y="5300149"/>
            <a:ext cx="9613862" cy="502255"/>
          </a:xfrm>
        </p:spPr>
        <p:txBody>
          <a:bodyPr anchor="t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>
          <a:xfrm>
            <a:off x="10729455" y="470992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77990993"/>
      </p:ext>
    </p:extLst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sarak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3" name="Picture 12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4" name="Picture 13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6" name="Rectangle 15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7" name="Rectangle 16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5" name="Title 1"/>
          <p:cNvSpPr>
            <a:spLocks noGrp="1"/>
          </p:cNvSpPr>
          <p:nvPr>
            <p:ph type="title"/>
          </p:nvPr>
        </p:nvSpPr>
        <p:spPr>
          <a:xfrm>
            <a:off x="669222" y="753228"/>
            <a:ext cx="96249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7" name="Text Placeholder 2"/>
          <p:cNvSpPr>
            <a:spLocks noGrp="1"/>
          </p:cNvSpPr>
          <p:nvPr>
            <p:ph type="body" idx="1"/>
          </p:nvPr>
        </p:nvSpPr>
        <p:spPr>
          <a:xfrm>
            <a:off x="660946" y="2336873"/>
            <a:ext cx="3070034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8" name="Text Placeholder 3"/>
          <p:cNvSpPr>
            <a:spLocks noGrp="1"/>
          </p:cNvSpPr>
          <p:nvPr>
            <p:ph type="body" sz="half" idx="15"/>
          </p:nvPr>
        </p:nvSpPr>
        <p:spPr>
          <a:xfrm>
            <a:off x="680322" y="3022673"/>
            <a:ext cx="3049702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9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56025" y="233687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0" name="Text Placeholder 3"/>
          <p:cNvSpPr>
            <a:spLocks noGrp="1"/>
          </p:cNvSpPr>
          <p:nvPr>
            <p:ph type="body" sz="half" idx="16"/>
          </p:nvPr>
        </p:nvSpPr>
        <p:spPr>
          <a:xfrm>
            <a:off x="3945470" y="3022673"/>
            <a:ext cx="3063240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1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24156" y="2336873"/>
            <a:ext cx="307002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12" name="Text Placeholder 3"/>
          <p:cNvSpPr>
            <a:spLocks noGrp="1"/>
          </p:cNvSpPr>
          <p:nvPr>
            <p:ph type="body" sz="half" idx="17"/>
          </p:nvPr>
        </p:nvSpPr>
        <p:spPr>
          <a:xfrm>
            <a:off x="7224156" y="3022673"/>
            <a:ext cx="3070025" cy="2913513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674563835"/>
      </p:ext>
    </p:extLst>
  </p:cSld>
  <p:clrMapOvr>
    <a:masterClrMapping/>
  </p:clrMapOvr>
</p:sldLayout>
</file>

<file path=ppt/slideLayouts/slideLayout1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3 kuvan sarak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30" name="Title 1"/>
          <p:cNvSpPr>
            <a:spLocks noGrp="1"/>
          </p:cNvSpPr>
          <p:nvPr>
            <p:ph type="title"/>
          </p:nvPr>
        </p:nvSpPr>
        <p:spPr>
          <a:xfrm>
            <a:off x="680322" y="753228"/>
            <a:ext cx="9613860" cy="1080938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19" name="Text Placeholder 2"/>
          <p:cNvSpPr>
            <a:spLocks noGrp="1"/>
          </p:cNvSpPr>
          <p:nvPr>
            <p:ph type="body" idx="1"/>
          </p:nvPr>
        </p:nvSpPr>
        <p:spPr>
          <a:xfrm>
            <a:off x="680318" y="4297503"/>
            <a:ext cx="30497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0" name="Picture Placeholder 2"/>
          <p:cNvSpPr>
            <a:spLocks noGrp="1" noChangeAspect="1"/>
          </p:cNvSpPr>
          <p:nvPr>
            <p:ph type="pic" idx="15"/>
          </p:nvPr>
        </p:nvSpPr>
        <p:spPr>
          <a:xfrm>
            <a:off x="680318" y="2336873"/>
            <a:ext cx="30497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1" name="Text Placeholder 3"/>
          <p:cNvSpPr>
            <a:spLocks noGrp="1"/>
          </p:cNvSpPr>
          <p:nvPr>
            <p:ph type="body" sz="half" idx="18"/>
          </p:nvPr>
        </p:nvSpPr>
        <p:spPr>
          <a:xfrm>
            <a:off x="680318" y="4873765"/>
            <a:ext cx="3049705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2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3945471" y="4297503"/>
            <a:ext cx="3063240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3" name="Picture Placeholder 2"/>
          <p:cNvSpPr>
            <a:spLocks noGrp="1" noChangeAspect="1"/>
          </p:cNvSpPr>
          <p:nvPr>
            <p:ph type="pic" idx="21"/>
          </p:nvPr>
        </p:nvSpPr>
        <p:spPr>
          <a:xfrm>
            <a:off x="3945470" y="2336873"/>
            <a:ext cx="3063240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4" name="Text Placeholder 3"/>
          <p:cNvSpPr>
            <a:spLocks noGrp="1"/>
          </p:cNvSpPr>
          <p:nvPr>
            <p:ph type="body" sz="half" idx="19"/>
          </p:nvPr>
        </p:nvSpPr>
        <p:spPr>
          <a:xfrm>
            <a:off x="3944117" y="4873764"/>
            <a:ext cx="3067297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5" name="Text Placeholder 4"/>
          <p:cNvSpPr>
            <a:spLocks noGrp="1"/>
          </p:cNvSpPr>
          <p:nvPr>
            <p:ph type="body" sz="quarter" idx="13"/>
          </p:nvPr>
        </p:nvSpPr>
        <p:spPr>
          <a:xfrm>
            <a:off x="7230678" y="4297503"/>
            <a:ext cx="3063505" cy="576262"/>
          </a:xfrm>
        </p:spPr>
        <p:txBody>
          <a:bodyPr anchor="b">
            <a:noAutofit/>
          </a:bodyPr>
          <a:lstStyle>
            <a:lvl1pPr marL="0" indent="0">
              <a:buNone/>
              <a:defRPr sz="2400" b="0">
                <a:solidFill>
                  <a:schemeClr val="tx1"/>
                </a:solidFill>
              </a:defRPr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26" name="Picture Placeholder 2"/>
          <p:cNvSpPr>
            <a:spLocks noGrp="1" noChangeAspect="1"/>
          </p:cNvSpPr>
          <p:nvPr>
            <p:ph type="pic" idx="22"/>
          </p:nvPr>
        </p:nvSpPr>
        <p:spPr>
          <a:xfrm>
            <a:off x="7230677" y="2336873"/>
            <a:ext cx="3063505" cy="1524000"/>
          </a:xfrm>
          <a:prstGeom prst="roundRect">
            <a:avLst>
              <a:gd name="adj" fmla="val 0"/>
            </a:avLst>
          </a:prstGeom>
          <a:effectLst>
            <a:outerShdw blurRad="50800" dist="50800" dir="5400000" algn="tl" rotWithShape="0">
              <a:srgbClr val="000000">
                <a:alpha val="43000"/>
              </a:srgbClr>
            </a:outerShdw>
          </a:effectLst>
        </p:spPr>
        <p:txBody>
          <a:bodyPr anchor="t">
            <a:normAutofit/>
          </a:bodyPr>
          <a:lstStyle>
            <a:lvl1pPr marL="0" indent="0" algn="ctr">
              <a:buNone/>
              <a:defRPr sz="1600"/>
            </a:lvl1pPr>
            <a:lvl2pPr marL="457200" indent="0">
              <a:buNone/>
              <a:defRPr sz="1600"/>
            </a:lvl2pPr>
            <a:lvl3pPr marL="914400" indent="0">
              <a:buNone/>
              <a:defRPr sz="1600"/>
            </a:lvl3pPr>
            <a:lvl4pPr marL="1371600" indent="0">
              <a:buNone/>
              <a:defRPr sz="1600"/>
            </a:lvl4pPr>
            <a:lvl5pPr marL="1828800" indent="0">
              <a:buNone/>
              <a:defRPr sz="1600"/>
            </a:lvl5pPr>
            <a:lvl6pPr marL="2286000" indent="0">
              <a:buNone/>
              <a:defRPr sz="1600"/>
            </a:lvl6pPr>
            <a:lvl7pPr marL="2743200" indent="0">
              <a:buNone/>
              <a:defRPr sz="1600"/>
            </a:lvl7pPr>
            <a:lvl8pPr marL="3200400" indent="0">
              <a:buNone/>
              <a:defRPr sz="1600"/>
            </a:lvl8pPr>
            <a:lvl9pPr marL="3657600" indent="0">
              <a:buNone/>
              <a:defRPr sz="16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27" name="Text Placeholder 3"/>
          <p:cNvSpPr>
            <a:spLocks noGrp="1"/>
          </p:cNvSpPr>
          <p:nvPr>
            <p:ph type="body" sz="half" idx="20"/>
          </p:nvPr>
        </p:nvSpPr>
        <p:spPr>
          <a:xfrm>
            <a:off x="7230553" y="4873762"/>
            <a:ext cx="3067563" cy="1062422"/>
          </a:xfrm>
        </p:spPr>
        <p:txBody>
          <a:bodyPr anchor="t">
            <a:normAutofit/>
          </a:bodyPr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848435490"/>
      </p:ext>
    </p:extLst>
  </p:cSld>
  <p:clrMapOvr>
    <a:masterClrMapping/>
  </p:clrMapOvr>
</p:sldLayout>
</file>

<file path=ppt/slideLayouts/slideLayout16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Otsikko ja pystysuor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 algn="r">
              <a:defRPr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278652193"/>
      </p:ext>
    </p:extLst>
  </p:cSld>
  <p:clrMapOvr>
    <a:masterClrMapping/>
  </p:clrMapOvr>
</p:sldLayout>
</file>

<file path=ppt/slideLayouts/slideLayout17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Pystysuora otsikko ja teksti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" name="Rectangle 6"/>
          <p:cNvSpPr/>
          <p:nvPr/>
        </p:nvSpPr>
        <p:spPr bwMode="ltGray">
          <a:xfrm rot="5400000">
            <a:off x="8116207" y="1869395"/>
            <a:ext cx="5106988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8" name="Rectangle 7"/>
          <p:cNvSpPr/>
          <p:nvPr/>
        </p:nvSpPr>
        <p:spPr>
          <a:xfrm rot="5400000">
            <a:off x="9868202" y="5372403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10129231" y="609597"/>
            <a:ext cx="1073802" cy="4353760"/>
          </a:xfrm>
        </p:spPr>
        <p:txBody>
          <a:bodyPr vert="eaVert"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680322" y="609597"/>
            <a:ext cx="8870004" cy="5326589"/>
          </a:xfrm>
        </p:spPr>
        <p:txBody>
          <a:bodyPr vert="eaVert"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>
          <a:xfrm>
            <a:off x="6807126" y="5936187"/>
            <a:ext cx="2743200" cy="365125"/>
          </a:xfrm>
        </p:spPr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>
          <a:xfrm>
            <a:off x="680321" y="5936188"/>
            <a:ext cx="6126805" cy="365125"/>
          </a:xfrm>
        </p:spPr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097550" y="5398633"/>
            <a:ext cx="1154151" cy="1090789"/>
          </a:xfrm>
        </p:spPr>
        <p:txBody>
          <a:bodyPr anchor="t"/>
          <a:lstStyle>
            <a:lvl1pPr algn="ctr">
              <a:defRPr/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43977232"/>
      </p:ext>
    </p:extLst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Otsikko ja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5" name="Picture 14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6" name="Picture 15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7" name="Rectangle 16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8" name="Rectangle 17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</a:lstStyle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683596354"/>
      </p:ext>
    </p:extLst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Osan ylätunnist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-1" y="4086907"/>
            <a:ext cx="10437812" cy="321164"/>
          </a:xfrm>
          <a:prstGeom prst="rect">
            <a:avLst/>
          </a:prstGeom>
        </p:spPr>
      </p:pic>
      <p:pic>
        <p:nvPicPr>
          <p:cNvPr id="8" name="Picture 7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4" y="4087901"/>
            <a:ext cx="1602997" cy="144270"/>
          </a:xfrm>
          <a:prstGeom prst="rect">
            <a:avLst/>
          </a:prstGeom>
        </p:spPr>
      </p:pic>
      <p:sp>
        <p:nvSpPr>
          <p:cNvPr id="9" name="Rectangle 8"/>
          <p:cNvSpPr/>
          <p:nvPr/>
        </p:nvSpPr>
        <p:spPr bwMode="ltGray">
          <a:xfrm>
            <a:off x="-2" y="2726267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0" name="Rectangle 9"/>
          <p:cNvSpPr/>
          <p:nvPr/>
        </p:nvSpPr>
        <p:spPr>
          <a:xfrm>
            <a:off x="10585825" y="2726267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2" y="2869895"/>
            <a:ext cx="9613860" cy="1090788"/>
          </a:xfrm>
        </p:spPr>
        <p:txBody>
          <a:bodyPr anchor="ctr">
            <a:normAutofit/>
          </a:bodyPr>
          <a:lstStyle>
            <a:lvl1pPr algn="r"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2" y="4232171"/>
            <a:ext cx="9613860" cy="1704017"/>
          </a:xfrm>
        </p:spPr>
        <p:txBody>
          <a:bodyPr>
            <a:normAutofit/>
          </a:bodyPr>
          <a:lstStyle>
            <a:lvl1pPr marL="0" indent="0" algn="r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1pPr>
            <a:lvl2pPr marL="457200" indent="0">
              <a:buNone/>
              <a:defRPr sz="2000">
                <a:solidFill>
                  <a:schemeClr val="tx1">
                    <a:tint val="75000"/>
                  </a:schemeClr>
                </a:solidFill>
              </a:defRPr>
            </a:lvl2pPr>
            <a:lvl3pPr marL="914400" indent="0"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3pPr>
            <a:lvl4pPr marL="1371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4pPr>
            <a:lvl5pPr marL="18288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5pPr>
            <a:lvl6pPr marL="22860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6pPr>
            <a:lvl7pPr marL="27432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7pPr>
            <a:lvl8pPr marL="32004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8pPr>
            <a:lvl9pPr marL="3657600" indent="0"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>
          <a:xfrm>
            <a:off x="10729455" y="2869895"/>
            <a:ext cx="1154151" cy="1090789"/>
          </a:xfrm>
        </p:spPr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697120885"/>
      </p:ext>
    </p:extLst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Kaksi sisältökohdett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680320" y="2336873"/>
            <a:ext cx="46983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5594123" y="2336873"/>
            <a:ext cx="4700058" cy="3599316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056616555"/>
      </p:ext>
    </p:extLst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Vertailu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0" name="Picture 9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11" name="Picture 10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2" name="Rectangle 11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3" name="Rectangle 12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19" y="753229"/>
            <a:ext cx="9613863" cy="1080937"/>
          </a:xfrm>
        </p:spPr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906350" y="2336873"/>
            <a:ext cx="4472327" cy="693135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680322" y="3030008"/>
            <a:ext cx="4698355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5820154" y="2336873"/>
            <a:ext cx="4474028" cy="69207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5594123" y="3030008"/>
            <a:ext cx="4700059" cy="2906179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2425869801"/>
      </p:ext>
    </p:extLst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Vain otsikko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6" name="Picture 5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7" name="Picture 6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8" name="Rectangle 7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9" name="Rectangle 8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Date Placeholder 2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4" name="Footer Placeholder 3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5" name="Slide Number Placeholder 4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55003898"/>
      </p:ext>
    </p:extLst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Tyhjä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5" name="Picture 4" descr="HD-ShadowShort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6" name="Rectangle 5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762146288"/>
      </p:ext>
    </p:extLst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Kuvatekstillinen sisältö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1" y="753227"/>
            <a:ext cx="9613859" cy="1080940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4685846" y="2336873"/>
            <a:ext cx="5608336" cy="3599313"/>
          </a:xfrm>
        </p:spPr>
        <p:txBody>
          <a:bodyPr/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2" y="2336872"/>
            <a:ext cx="3790078" cy="3599317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458520331"/>
      </p:ext>
    </p:extLst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Kuvatekstillinen kuva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8" name="Picture 7" descr="HD-ShadowLong.png"/>
          <p:cNvPicPr>
            <a:picLocks noChangeAspect="1"/>
          </p:cNvPicPr>
          <p:nvPr/>
        </p:nvPicPr>
        <p:blipFill>
          <a:blip r:embed="rId2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" y="1970240"/>
            <a:ext cx="10437812" cy="321164"/>
          </a:xfrm>
          <a:prstGeom prst="rect">
            <a:avLst/>
          </a:prstGeom>
        </p:spPr>
      </p:pic>
      <p:pic>
        <p:nvPicPr>
          <p:cNvPr id="9" name="Picture 8" descr="HD-ShadowShort.png"/>
          <p:cNvPicPr>
            <a:picLocks noChangeAspect="1"/>
          </p:cNvPicPr>
          <p:nvPr/>
        </p:nvPicPr>
        <p:blipFill>
          <a:blip r:embed="rId3"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10585826" y="1971234"/>
            <a:ext cx="1602997" cy="144270"/>
          </a:xfrm>
          <a:prstGeom prst="rect">
            <a:avLst/>
          </a:prstGeom>
        </p:spPr>
      </p:pic>
      <p:sp>
        <p:nvSpPr>
          <p:cNvPr id="10" name="Rectangle 9"/>
          <p:cNvSpPr/>
          <p:nvPr/>
        </p:nvSpPr>
        <p:spPr bwMode="ltGray">
          <a:xfrm>
            <a:off x="0" y="609600"/>
            <a:ext cx="10437812" cy="1368198"/>
          </a:xfrm>
          <a:prstGeom prst="rect">
            <a:avLst/>
          </a:prstGeom>
          <a:solidFill>
            <a:schemeClr val="bg1">
              <a:lumMod val="85000"/>
              <a:lumOff val="15000"/>
            </a:schemeClr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11" name="Rectangle 10"/>
          <p:cNvSpPr/>
          <p:nvPr/>
        </p:nvSpPr>
        <p:spPr>
          <a:xfrm>
            <a:off x="10585827" y="609600"/>
            <a:ext cx="1602997" cy="1368198"/>
          </a:xfrm>
          <a:prstGeom prst="rect">
            <a:avLst/>
          </a:prstGeom>
          <a:solidFill>
            <a:schemeClr val="accent1"/>
          </a:solidFill>
          <a:ln>
            <a:noFill/>
          </a:ln>
        </p:spPr>
        <p:style>
          <a:lnRef idx="2">
            <a:schemeClr val="accent1">
              <a:shade val="50000"/>
            </a:schemeClr>
          </a:lnRef>
          <a:fillRef idx="1">
            <a:schemeClr val="accent1"/>
          </a:fillRef>
          <a:effectRef idx="0">
            <a:schemeClr val="accent1"/>
          </a:effectRef>
          <a:fontRef idx="minor">
            <a:schemeClr val="lt1"/>
          </a:fontRef>
        </p:style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680323" y="753228"/>
            <a:ext cx="9613857" cy="1080938"/>
          </a:xfrm>
        </p:spPr>
        <p:txBody>
          <a:bodyPr anchor="ctr">
            <a:normAutofit/>
          </a:bodyPr>
          <a:lstStyle>
            <a:lvl1pPr>
              <a:defRPr sz="3600"/>
            </a:lvl1pPr>
          </a:lstStyle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Picture Placeholder 2"/>
          <p:cNvSpPr>
            <a:spLocks noGrp="1" noChangeAspect="1"/>
          </p:cNvSpPr>
          <p:nvPr>
            <p:ph type="pic" idx="1"/>
          </p:nvPr>
        </p:nvSpPr>
        <p:spPr>
          <a:xfrm>
            <a:off x="4868333" y="2336874"/>
            <a:ext cx="5425849" cy="3599312"/>
          </a:xfrm>
          <a:noFill/>
          <a:ln>
            <a:noFill/>
          </a:ln>
          <a:effectLst>
            <a:outerShdw blurRad="76200" dist="63500" dir="5040000" algn="tl" rotWithShape="0">
              <a:srgbClr val="000000">
                <a:alpha val="41000"/>
              </a:srgbClr>
            </a:outerShdw>
          </a:effectLst>
        </p:spPr>
        <p:txBody>
          <a:bodyPr anchor="t"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r>
              <a:rPr lang="fi-FI"/>
              <a:t>Lisää kuva napsauttamalla kuvaketta</a:t>
            </a:r>
            <a:endParaRPr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80323" y="2336873"/>
            <a:ext cx="3876256" cy="3599315"/>
          </a:xfrm>
        </p:spPr>
        <p:txBody>
          <a:bodyPr anchor="ctr"/>
          <a:lstStyle>
            <a:lvl1pPr marL="0" indent="0">
              <a:buNone/>
              <a:defRPr sz="1600"/>
            </a:lvl1pPr>
            <a:lvl2pPr marL="457200" indent="0">
              <a:buNone/>
              <a:defRPr sz="1400"/>
            </a:lvl2pPr>
            <a:lvl3pPr marL="914400" indent="0">
              <a:buNone/>
              <a:defRPr sz="1200"/>
            </a:lvl3pPr>
            <a:lvl4pPr marL="1371600" indent="0">
              <a:buNone/>
              <a:defRPr sz="1000"/>
            </a:lvl4pPr>
            <a:lvl5pPr marL="1828800" indent="0">
              <a:buNone/>
              <a:defRPr sz="1000"/>
            </a:lvl5pPr>
            <a:lvl6pPr marL="2286000" indent="0">
              <a:buNone/>
              <a:defRPr sz="1000"/>
            </a:lvl6pPr>
            <a:lvl7pPr marL="2743200" indent="0">
              <a:buNone/>
              <a:defRPr sz="1000"/>
            </a:lvl7pPr>
            <a:lvl8pPr marL="3200400" indent="0">
              <a:buNone/>
              <a:defRPr sz="1000"/>
            </a:lvl8pPr>
            <a:lvl9pPr marL="3657600" indent="0">
              <a:buNone/>
              <a:defRPr sz="1000"/>
            </a:lvl9pPr>
          </a:lstStyle>
          <a:p>
            <a:pPr lvl="0"/>
            <a:r>
              <a:rPr lang="fi-FI"/>
              <a:t>Muokkaa tekstin perustyylejä napsauttamalla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fi-FI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769835629"/>
      </p:ext>
    </p:extLst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18" Type="http://schemas.openxmlformats.org/officeDocument/2006/relationships/theme" Target="../theme/theme1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17" Type="http://schemas.openxmlformats.org/officeDocument/2006/relationships/slideLayout" Target="../slideLayouts/slideLayout17.xml"/><Relationship Id="rId2" Type="http://schemas.openxmlformats.org/officeDocument/2006/relationships/slideLayout" Target="../slideLayouts/slideLayout2.xml"/><Relationship Id="rId16" Type="http://schemas.openxmlformats.org/officeDocument/2006/relationships/slideLayout" Target="../slideLayouts/slideLayout16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slideLayout" Target="../slideLayouts/slideLayout15.xml"/><Relationship Id="rId10" Type="http://schemas.openxmlformats.org/officeDocument/2006/relationships/slideLayout" Target="../slideLayouts/slideLayout10.xml"/><Relationship Id="rId19" Type="http://schemas.openxmlformats.org/officeDocument/2006/relationships/image" Target="../media/image1.png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Ref idx="1003">
        <a:schemeClr val="bg2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7" name="Picture 6" descr="hashOverlay-FullResolve.png"/>
          <p:cNvPicPr>
            <a:picLocks noChangeAspect="1"/>
          </p:cNvPicPr>
          <p:nvPr/>
        </p:nvPicPr>
        <p:blipFill>
          <a:blip r:embed="rId19">
            <a:alphaModFix amt="10000"/>
            <a:extLst>
              <a:ext uri="{28A0092B-C50C-407E-A947-70E740481C1C}">
                <a14:useLocalDpi xmlns:a14="http://schemas.microsoft.com/office/drawing/2010/main" val="0"/>
              </a:ext>
            </a:extLst>
          </a:blip>
          <a:stretch>
            <a:fillRect/>
          </a:stretch>
        </p:blipFill>
        <p:spPr>
          <a:xfrm>
            <a:off x="0" y="0"/>
            <a:ext cx="12192000" cy="6858000"/>
          </a:xfrm>
          <a:prstGeom prst="rect">
            <a:avLst/>
          </a:prstGeom>
        </p:spPr>
      </p:pic>
      <p:sp>
        <p:nvSpPr>
          <p:cNvPr id="2" name="Title Placeholder 1"/>
          <p:cNvSpPr>
            <a:spLocks noGrp="1"/>
          </p:cNvSpPr>
          <p:nvPr>
            <p:ph type="title"/>
          </p:nvPr>
        </p:nvSpPr>
        <p:spPr>
          <a:xfrm>
            <a:off x="680321" y="753228"/>
            <a:ext cx="9613861" cy="1080938"/>
          </a:xfrm>
          <a:prstGeom prst="rect">
            <a:avLst/>
          </a:prstGeom>
        </p:spPr>
        <p:txBody>
          <a:bodyPr vert="horz" lIns="91440" tIns="45720" rIns="91440" bIns="45720" rtlCol="0" anchor="ctr">
            <a:normAutofit/>
          </a:bodyPr>
          <a:lstStyle/>
          <a:p>
            <a:r>
              <a:rPr lang="fi-FI"/>
              <a:t>Muokkaa ots. perustyyl. napsautt.</a:t>
            </a:r>
            <a:endParaRPr lang="en-US" dirty="0"/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680321" y="2336873"/>
            <a:ext cx="9613861" cy="3599316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fi-FI"/>
              <a:t>Muokkaa tekstin perustyylejä napsauttamalla</a:t>
            </a:r>
          </a:p>
          <a:p>
            <a:pPr lvl="1"/>
            <a:r>
              <a:rPr lang="fi-FI"/>
              <a:t>toinen taso</a:t>
            </a:r>
          </a:p>
          <a:p>
            <a:pPr lvl="2"/>
            <a:r>
              <a:rPr lang="fi-FI"/>
              <a:t>kolmas taso</a:t>
            </a:r>
          </a:p>
          <a:p>
            <a:pPr lvl="3"/>
            <a:r>
              <a:rPr lang="fi-FI"/>
              <a:t>neljäs taso</a:t>
            </a:r>
          </a:p>
          <a:p>
            <a:pPr lvl="4"/>
            <a:r>
              <a:rPr lang="fi-FI"/>
              <a:t>viides taso</a:t>
            </a:r>
            <a:endParaRPr lang="en-US" dirty="0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2"/>
          </p:nvPr>
        </p:nvSpPr>
        <p:spPr>
          <a:xfrm>
            <a:off x="7550981" y="5936187"/>
            <a:ext cx="274320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r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FEAE4B10-524C-4858-BD7B-AAC334FD0DBB}" type="datetimeFigureOut">
              <a:rPr lang="fi-FI" smtClean="0"/>
              <a:t>27.6.2023</a:t>
            </a:fld>
            <a:endParaRPr lang="fi-FI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3"/>
          </p:nvPr>
        </p:nvSpPr>
        <p:spPr>
          <a:xfrm>
            <a:off x="680321" y="5936188"/>
            <a:ext cx="6870660" cy="365125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105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endParaRPr lang="fi-FI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4"/>
          </p:nvPr>
        </p:nvSpPr>
        <p:spPr>
          <a:xfrm>
            <a:off x="10729455" y="753227"/>
            <a:ext cx="1154151" cy="1090789"/>
          </a:xfrm>
          <a:prstGeom prst="rect">
            <a:avLst/>
          </a:prstGeom>
        </p:spPr>
        <p:txBody>
          <a:bodyPr vert="horz" lIns="91440" tIns="45720" rIns="91440" bIns="45720" rtlCol="0" anchor="ctr"/>
          <a:lstStyle>
            <a:lvl1pPr algn="l">
              <a:defRPr sz="3600">
                <a:solidFill>
                  <a:schemeClr val="tx1">
                    <a:tint val="75000"/>
                  </a:schemeClr>
                </a:solidFill>
              </a:defRPr>
            </a:lvl1pPr>
          </a:lstStyle>
          <a:p>
            <a:fld id="{B1805525-5FE9-4CD5-9945-79239C2B44D2}" type="slidenum">
              <a:rPr lang="fi-FI" smtClean="0"/>
              <a:t>‹#›</a:t>
            </a:fld>
            <a:endParaRPr lang="fi-FI"/>
          </a:p>
        </p:txBody>
      </p:sp>
    </p:spTree>
    <p:extLst>
      <p:ext uri="{BB962C8B-B14F-4D97-AF65-F5344CB8AC3E}">
        <p14:creationId xmlns:p14="http://schemas.microsoft.com/office/powerpoint/2010/main" val="1964280345"/>
      </p:ext>
    </p:extLst>
  </p:cSld>
  <p:clrMap bg1="dk1" tx1="lt1" bg2="dk2" tx2="lt2" accent1="accent1" accent2="accent2" accent3="accent3" accent4="accent4" accent5="accent5" accent6="accent6" hlink="hlink" folHlink="folHlink"/>
  <p:sldLayoutIdLst>
    <p:sldLayoutId id="2147483679" r:id="rId1"/>
    <p:sldLayoutId id="2147483680" r:id="rId2"/>
    <p:sldLayoutId id="2147483681" r:id="rId3"/>
    <p:sldLayoutId id="2147483682" r:id="rId4"/>
    <p:sldLayoutId id="2147483683" r:id="rId5"/>
    <p:sldLayoutId id="2147483684" r:id="rId6"/>
    <p:sldLayoutId id="2147483685" r:id="rId7"/>
    <p:sldLayoutId id="2147483686" r:id="rId8"/>
    <p:sldLayoutId id="2147483687" r:id="rId9"/>
    <p:sldLayoutId id="2147483688" r:id="rId10"/>
    <p:sldLayoutId id="2147483689" r:id="rId11"/>
    <p:sldLayoutId id="2147483690" r:id="rId12"/>
    <p:sldLayoutId id="2147483691" r:id="rId13"/>
    <p:sldLayoutId id="2147483692" r:id="rId14"/>
    <p:sldLayoutId id="2147483693" r:id="rId15"/>
    <p:sldLayoutId id="2147483694" r:id="rId16"/>
    <p:sldLayoutId id="2147483695" r:id="rId17"/>
  </p:sldLayoutIdLst>
  <p:txStyles>
    <p:titleStyle>
      <a:lvl1pPr algn="l" defTabSz="914400" rtl="0" eaLnBrk="1" latinLnBrk="0" hangingPunct="1">
        <a:lnSpc>
          <a:spcPct val="90000"/>
        </a:lnSpc>
        <a:spcBef>
          <a:spcPct val="0"/>
        </a:spcBef>
        <a:buNone/>
        <a:defRPr sz="36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228600" indent="-228600" algn="l" defTabSz="914400" rtl="0" eaLnBrk="1" latinLnBrk="0" hangingPunct="1">
        <a:lnSpc>
          <a:spcPct val="90000"/>
        </a:lnSpc>
        <a:spcBef>
          <a:spcPts val="1000"/>
        </a:spcBef>
        <a:buFont typeface="Arial" panose="020B0604020202020204" pitchFamily="34" charset="0"/>
        <a:buChar char="•"/>
        <a:defRPr sz="20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1pPr>
      <a:lvl2pPr marL="685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8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6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effectLst>
            <a:outerShdw blurRad="228600" algn="ctr" rotWithShape="0">
              <a:prstClr val="black">
                <a:alpha val="53000"/>
              </a:prstClr>
            </a:outerShdw>
          </a:effectLst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lnSpc>
          <a:spcPct val="90000"/>
        </a:lnSpc>
        <a:spcBef>
          <a:spcPts val="500"/>
        </a:spcBef>
        <a:buFont typeface="Arial" panose="020B0604020202020204" pitchFamily="34" charset="0"/>
        <a:buChar char="•"/>
        <a:defRPr sz="14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3" Type="http://schemas.openxmlformats.org/officeDocument/2006/relationships/image" Target="../media/image4.png"/><Relationship Id="rId2" Type="http://schemas.openxmlformats.org/officeDocument/2006/relationships/notesSlide" Target="../notesSlides/notesSlide3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6.png"/><Relationship Id="rId4" Type="http://schemas.openxmlformats.org/officeDocument/2006/relationships/image" Target="../media/image5.png"/></Relationships>
</file>

<file path=ppt/slides/_rels/slide5.xml.rels><?xml version="1.0" encoding="UTF-8" standalone="yes"?>
<Relationships xmlns="http://schemas.openxmlformats.org/package/2006/relationships"><Relationship Id="rId3" Type="http://schemas.openxmlformats.org/officeDocument/2006/relationships/image" Target="../media/image7.png"/><Relationship Id="rId2" Type="http://schemas.openxmlformats.org/officeDocument/2006/relationships/notesSlide" Target="../notesSlides/notesSlide4.xml"/><Relationship Id="rId1" Type="http://schemas.openxmlformats.org/officeDocument/2006/relationships/slideLayout" Target="../slideLayouts/slideLayout2.xml"/><Relationship Id="rId6" Type="http://schemas.openxmlformats.org/officeDocument/2006/relationships/image" Target="../media/image10.png"/><Relationship Id="rId5" Type="http://schemas.openxmlformats.org/officeDocument/2006/relationships/image" Target="../media/image9.png"/><Relationship Id="rId4" Type="http://schemas.openxmlformats.org/officeDocument/2006/relationships/image" Target="../media/image8.png"/></Relationships>
</file>

<file path=ppt/slides/_rels/slide6.xml.rels><?xml version="1.0" encoding="UTF-8" standalone="yes"?>
<Relationships xmlns="http://schemas.openxmlformats.org/package/2006/relationships"><Relationship Id="rId3" Type="http://schemas.openxmlformats.org/officeDocument/2006/relationships/image" Target="../media/image11.png"/><Relationship Id="rId2" Type="http://schemas.openxmlformats.org/officeDocument/2006/relationships/notesSlide" Target="../notesSlides/notesSlide5.xml"/><Relationship Id="rId1" Type="http://schemas.openxmlformats.org/officeDocument/2006/relationships/slideLayout" Target="../slideLayouts/slideLayout2.xml"/><Relationship Id="rId5" Type="http://schemas.openxmlformats.org/officeDocument/2006/relationships/image" Target="../media/image13.png"/><Relationship Id="rId4" Type="http://schemas.openxmlformats.org/officeDocument/2006/relationships/image" Target="../media/image12.png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92B91D06-7FE7-D916-5815-429EC4C570BB}"/>
              </a:ext>
            </a:extLst>
          </p:cNvPr>
          <p:cNvSpPr>
            <a:spLocks noGrp="1"/>
          </p:cNvSpPr>
          <p:nvPr>
            <p:ph type="ctrTitle"/>
          </p:nvPr>
        </p:nvSpPr>
        <p:spPr/>
        <p:txBody>
          <a:bodyPr/>
          <a:lstStyle/>
          <a:p>
            <a:r>
              <a:rPr lang="fi-FI" dirty="0"/>
              <a:t>Kemian peruslaskut</a:t>
            </a:r>
          </a:p>
        </p:txBody>
      </p:sp>
      <p:sp>
        <p:nvSpPr>
          <p:cNvPr id="3" name="Alaotsikko 2">
            <a:extLst>
              <a:ext uri="{FF2B5EF4-FFF2-40B4-BE49-F238E27FC236}">
                <a16:creationId xmlns:a16="http://schemas.microsoft.com/office/drawing/2014/main" id="{F6D98DE4-C2FA-27EE-4022-B037F2059AFF}"/>
              </a:ext>
            </a:extLst>
          </p:cNvPr>
          <p:cNvSpPr>
            <a:spLocks noGrp="1"/>
          </p:cNvSpPr>
          <p:nvPr>
            <p:ph type="subTitle" idx="1"/>
          </p:nvPr>
        </p:nvSpPr>
        <p:spPr/>
        <p:txBody>
          <a:bodyPr/>
          <a:lstStyle/>
          <a:p>
            <a:r>
              <a:rPr lang="fi-FI" dirty="0"/>
              <a:t>KPL 4</a:t>
            </a:r>
          </a:p>
        </p:txBody>
      </p:sp>
    </p:spTree>
    <p:extLst>
      <p:ext uri="{BB962C8B-B14F-4D97-AF65-F5344CB8AC3E}">
        <p14:creationId xmlns:p14="http://schemas.microsoft.com/office/powerpoint/2010/main" val="3530574486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Pyöristäminen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2"/>
            <a:ext cx="9613861" cy="4082215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Mikäli tehtävässä tehdään useampia laskuja, pyöristä tulos vasta ihan lopussa!</a:t>
            </a:r>
          </a:p>
          <a:p>
            <a:pPr marL="0" indent="0">
              <a:buNone/>
            </a:pPr>
            <a:endParaRPr lang="fi-FI" b="1" u="sng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Pyöristäminen tehdään tehtävänannossa olevan epätarkimman luvun mukaan. Lisäksi pyöristyssääntöjä on kaksi erilaista: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lvl="1"/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Yhteen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- tai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vähennyslaskussa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lopputulokseen otetaan yhtä monta desimaalia, kuin mitä epätarkimmassa luvussa oli.</a:t>
            </a:r>
          </a:p>
          <a:p>
            <a:pPr lvl="1"/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Kerto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- tai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jakolaskussa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lopputulokseen otetaan saman verran </a:t>
            </a:r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merkitseviä lukuja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, kuin mitä epätarkimmassa luvussa oli.</a:t>
            </a:r>
          </a:p>
        </p:txBody>
      </p:sp>
    </p:spTree>
    <p:extLst>
      <p:ext uri="{BB962C8B-B14F-4D97-AF65-F5344CB8AC3E}">
        <p14:creationId xmlns:p14="http://schemas.microsoft.com/office/powerpoint/2010/main" val="3024312348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5" end="5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</p:bldLst>
  </p:timing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Merkitsevät numerot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/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Merkitseviä numeroita lasketaan eri tavalla riippuen siitä, onko kyseessä kokonaisluku vai desimaaliluku.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lvl="1"/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Kokonaisluvun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tapauksessa lopussa olevat nollat eivät ole merkitseviä.</a:t>
            </a:r>
          </a:p>
          <a:p>
            <a:pPr lvl="1"/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lvl="1"/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lvl="1"/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lvl="1"/>
            <a:r>
              <a:rPr lang="fi-FI" b="1" u="sng" dirty="0">
                <a:ln w="3175">
                  <a:noFill/>
                </a:ln>
                <a:solidFill>
                  <a:schemeClr val="bg1"/>
                </a:solidFill>
                <a:effectLst/>
              </a:rPr>
              <a:t>Desimaaliluvun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tapauksessa alussa olevat nollat eivät ole merkitseviä.</a:t>
            </a:r>
          </a:p>
        </p:txBody>
      </p:sp>
      <p:sp>
        <p:nvSpPr>
          <p:cNvPr id="4" name="Tekstiruutu 3">
            <a:extLst>
              <a:ext uri="{FF2B5EF4-FFF2-40B4-BE49-F238E27FC236}">
                <a16:creationId xmlns:a16="http://schemas.microsoft.com/office/drawing/2014/main" id="{7127D1D8-230A-B981-A1FA-2F573AB3B2F0}"/>
              </a:ext>
            </a:extLst>
          </p:cNvPr>
          <p:cNvSpPr txBox="1"/>
          <p:nvPr/>
        </p:nvSpPr>
        <p:spPr>
          <a:xfrm>
            <a:off x="3084057" y="4013096"/>
            <a:ext cx="4806388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2500	Luvussa on 2 merkitsevää lukua.</a:t>
            </a:r>
          </a:p>
          <a:p>
            <a:r>
              <a:rPr lang="fi-FI" sz="2000" dirty="0">
                <a:solidFill>
                  <a:schemeClr val="bg1"/>
                </a:solidFill>
              </a:rPr>
              <a:t>2501	Luvussa on 4 merkitsevää lukua.</a:t>
            </a:r>
          </a:p>
        </p:txBody>
      </p:sp>
      <p:sp>
        <p:nvSpPr>
          <p:cNvPr id="5" name="Tekstiruutu 4">
            <a:extLst>
              <a:ext uri="{FF2B5EF4-FFF2-40B4-BE49-F238E27FC236}">
                <a16:creationId xmlns:a16="http://schemas.microsoft.com/office/drawing/2014/main" id="{D23D39DE-4864-C6D2-A96A-E17E23BE4551}"/>
              </a:ext>
            </a:extLst>
          </p:cNvPr>
          <p:cNvSpPr txBox="1"/>
          <p:nvPr/>
        </p:nvSpPr>
        <p:spPr>
          <a:xfrm>
            <a:off x="3084057" y="5396886"/>
            <a:ext cx="4806388" cy="70788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0,021	Luvussa on 2 merkitsevää lukua.</a:t>
            </a:r>
          </a:p>
          <a:p>
            <a:r>
              <a:rPr lang="fi-FI" sz="2000" dirty="0">
                <a:solidFill>
                  <a:schemeClr val="bg1"/>
                </a:solidFill>
              </a:rPr>
              <a:t>1,001	Luvussa on 4 merkitsevää lukua.</a:t>
            </a:r>
          </a:p>
        </p:txBody>
      </p:sp>
    </p:spTree>
    <p:extLst>
      <p:ext uri="{BB962C8B-B14F-4D97-AF65-F5344CB8AC3E}">
        <p14:creationId xmlns:p14="http://schemas.microsoft.com/office/powerpoint/2010/main" val="209232747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2" end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6" end="6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3" presetID="1" presetClass="entr" presetSubtype="0" fill="hold" grpId="0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4" grpId="0" animBg="1"/>
      <p:bldP spid="5" grpId="0" animBg="1"/>
    </p:bldLst>
  </p:timing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00B4D3-DB57-4B0F-8DB6-CEACCB1E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Kymmenpotenssimuoto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496B199-D77B-470A-828D-961B4F114A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253760"/>
                <a:ext cx="10515600" cy="4467715"/>
              </a:xfrm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solidFill>
                      <a:schemeClr val="bg1"/>
                    </a:solidFill>
                    <a:effectLst/>
                  </a:rPr>
                  <a:t>Suurten lukujen kirjoittaminen ja lukeminen on usein työlästä. Onneksi voimme käyttää </a:t>
                </a:r>
                <a:r>
                  <a:rPr lang="fi-FI" b="1" u="sng" dirty="0">
                    <a:solidFill>
                      <a:schemeClr val="bg1"/>
                    </a:solidFill>
                    <a:effectLst/>
                  </a:rPr>
                  <a:t>kymmenpotenssimuotoa</a:t>
                </a:r>
                <a:r>
                  <a:rPr lang="fi-FI" dirty="0">
                    <a:solidFill>
                      <a:schemeClr val="bg1"/>
                    </a:solidFill>
                    <a:effectLst/>
                  </a:rPr>
                  <a:t>.</a:t>
                </a:r>
              </a:p>
              <a:p>
                <a:pPr marL="0" indent="0">
                  <a:buNone/>
                </a:pPr>
                <a:endParaRPr lang="fi-FI" dirty="0"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i-FI" b="0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4 500 000=4,5</m:t>
                      </m:r>
                      <m:r>
                        <a:rPr lang="fi-FI" b="0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6</m:t>
                          </m:r>
                        </m:sup>
                      </m:sSup>
                    </m:oMath>
                  </m:oMathPara>
                </a14:m>
                <a:endParaRPr lang="fi-FI" dirty="0"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endParaRPr lang="fi-FI" dirty="0">
                  <a:solidFill>
                    <a:schemeClr val="bg1"/>
                  </a:solidFill>
                  <a:effectLst/>
                </a:endParaRPr>
              </a:p>
              <a:p>
                <a:pPr marL="0" indent="0">
                  <a:buNone/>
                </a:pPr>
                <a:r>
                  <a:rPr lang="fi-FI" dirty="0">
                    <a:solidFill>
                      <a:schemeClr val="bg1"/>
                    </a:solidFill>
                    <a:effectLst/>
                  </a:rPr>
                  <a:t>Eksponentti kertoo, montako askelta pilkku on siirtynyt.</a:t>
                </a: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496B199-D77B-470A-828D-961B4F114A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253760"/>
                <a:ext cx="10515600" cy="4467715"/>
              </a:xfrm>
              <a:blipFill>
                <a:blip r:embed="rId3"/>
                <a:stretch>
                  <a:fillRect l="-928" t="-1910"/>
                </a:stretch>
              </a:blipFill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7" name="Tekstiruutu 6">
            <a:extLst>
              <a:ext uri="{FF2B5EF4-FFF2-40B4-BE49-F238E27FC236}">
                <a16:creationId xmlns:a16="http://schemas.microsoft.com/office/drawing/2014/main" id="{323AEE2D-C055-4DCB-998D-667933E3E526}"/>
              </a:ext>
            </a:extLst>
          </p:cNvPr>
          <p:cNvSpPr txBox="1"/>
          <p:nvPr/>
        </p:nvSpPr>
        <p:spPr>
          <a:xfrm>
            <a:off x="9536289" y="2973024"/>
            <a:ext cx="1817511" cy="1015663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Nämä luvut tarkoittavat samaa asiaa.</a:t>
            </a:r>
          </a:p>
        </p:txBody>
      </p:sp>
      <p:pic>
        <p:nvPicPr>
          <p:cNvPr id="10" name="Kuva 9">
            <a:extLst>
              <a:ext uri="{FF2B5EF4-FFF2-40B4-BE49-F238E27FC236}">
                <a16:creationId xmlns:a16="http://schemas.microsoft.com/office/drawing/2014/main" id="{EFDD9EF9-F7C2-4C53-B8B2-799A4652E854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662487" y="5023834"/>
            <a:ext cx="2867025" cy="1600200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1" name="Tekstiruutu 10">
                <a:extLst>
                  <a:ext uri="{FF2B5EF4-FFF2-40B4-BE49-F238E27FC236}">
                    <a16:creationId xmlns:a16="http://schemas.microsoft.com/office/drawing/2014/main" id="{64CF14C2-1BD6-4C12-9429-061568AFA6CC}"/>
                  </a:ext>
                </a:extLst>
              </p:cNvPr>
              <p:cNvSpPr txBox="1"/>
              <p:nvPr/>
            </p:nvSpPr>
            <p:spPr>
              <a:xfrm>
                <a:off x="9148233" y="4604240"/>
                <a:ext cx="2624667" cy="163121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i-FI" sz="2000" dirty="0">
                    <a:solidFill>
                      <a:schemeClr val="bg1"/>
                    </a:solidFill>
                  </a:rPr>
                  <a:t>Pilkkua siirretään niin monta askelta, että jäljelle jäänyt luku on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ja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välissä.</a:t>
                </a:r>
              </a:p>
            </p:txBody>
          </p:sp>
        </mc:Choice>
        <mc:Fallback>
          <p:sp>
            <p:nvSpPr>
              <p:cNvPr id="11" name="Tekstiruutu 10">
                <a:extLst>
                  <a:ext uri="{FF2B5EF4-FFF2-40B4-BE49-F238E27FC236}">
                    <a16:creationId xmlns:a16="http://schemas.microsoft.com/office/drawing/2014/main" id="{64CF14C2-1BD6-4C12-9429-061568AFA6CC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9148233" y="4604240"/>
                <a:ext cx="2624667" cy="1631216"/>
              </a:xfrm>
              <a:prstGeom prst="rect">
                <a:avLst/>
              </a:prstGeom>
              <a:blipFill>
                <a:blip r:embed="rId5"/>
                <a:stretch>
                  <a:fillRect l="-2315" t="-1852" b="-48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cxnSp>
        <p:nvCxnSpPr>
          <p:cNvPr id="18" name="Suora nuoliyhdysviiva 17">
            <a:extLst>
              <a:ext uri="{FF2B5EF4-FFF2-40B4-BE49-F238E27FC236}">
                <a16:creationId xmlns:a16="http://schemas.microsoft.com/office/drawing/2014/main" id="{D4356F62-2F55-4AA2-B16A-B186013DE2BE}"/>
              </a:ext>
            </a:extLst>
          </p:cNvPr>
          <p:cNvCxnSpPr>
            <a:cxnSpLocks/>
            <a:stCxn id="11" idx="0"/>
          </p:cNvCxnSpPr>
          <p:nvPr/>
        </p:nvCxnSpPr>
        <p:spPr>
          <a:xfrm flipH="1" flipV="1">
            <a:off x="6774024" y="3770241"/>
            <a:ext cx="3686543" cy="83399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</p:spTree>
    <p:extLst>
      <p:ext uri="{BB962C8B-B14F-4D97-AF65-F5344CB8AC3E}">
        <p14:creationId xmlns:p14="http://schemas.microsoft.com/office/powerpoint/2010/main" val="3052543664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">
                                            <p:txEl>
                                              <p:pRg st="4" end="4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7" fill="hold">
                      <p:stCondLst>
                        <p:cond delay="indefinite"/>
                      </p:stCondLst>
                      <p:childTnLst>
                        <p:par>
                          <p:cTn id="8" fill="hold">
                            <p:stCondLst>
                              <p:cond delay="0"/>
                            </p:stCondLst>
                            <p:childTnLst>
                              <p:par>
                                <p:cTn id="9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0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3" grpId="0" uiExpand="1" build="p"/>
      <p:bldP spid="11" grpId="0" animBg="1"/>
    </p:bldLst>
  </p:timing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B200B4D3-DB57-4B0F-8DB6-CEACCB1E8A2D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Kymmenpotenssimuoto pienillä luvuilla</a:t>
            </a:r>
          </a:p>
        </p:txBody>
      </p:sp>
      <mc:AlternateContent xmlns:mc="http://schemas.openxmlformats.org/markup-compatibility/2006">
        <mc:Choice xmlns:a14="http://schemas.microsoft.com/office/drawing/2010/main" Requires="a14"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496B199-D77B-470A-828D-961B4F114AE3}"/>
                  </a:ext>
                </a:extLst>
              </p:cNvPr>
              <p:cNvSpPr>
                <a:spLocks noGrp="1"/>
              </p:cNvSpPr>
              <p:nvPr>
                <p:ph idx="1"/>
              </p:nvPr>
            </p:nvSpPr>
            <p:spPr>
              <a:xfrm>
                <a:off x="838200" y="2183363"/>
                <a:ext cx="10515600" cy="4538112"/>
              </a:xfrm>
              <a:effectLst/>
            </p:spPr>
            <p:txBody>
              <a:bodyPr>
                <a:normAutofit/>
              </a:bodyPr>
              <a:lstStyle/>
              <a:p>
                <a:pPr marL="0" indent="0">
                  <a:buNone/>
                </a:pPr>
                <a:r>
                  <a:rPr lang="fi-FI" dirty="0">
                    <a:solidFill>
                      <a:schemeClr val="bg1"/>
                    </a:solidFill>
                    <a:effectLst/>
                  </a:rPr>
                  <a:t>Hyvin pienten (nollaa lähellä olevien) lukujen kanssa voidaan myös käyttää kymmenpotenssimuotoa.</a:t>
                </a:r>
              </a:p>
              <a:p>
                <a:pPr marL="0" indent="0">
                  <a:buNone/>
                </a:pPr>
                <a:endParaRPr lang="fi-FI" dirty="0">
                  <a:solidFill>
                    <a:schemeClr val="bg1"/>
                  </a:solidFill>
                </a:endParaRPr>
              </a:p>
              <a:p>
                <a:pPr marL="0" indent="0">
                  <a:buNone/>
                </a:pPr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i-FI" b="0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</a:rPr>
                        <m:t>0,000 035=3,5</m:t>
                      </m:r>
                      <m:r>
                        <a:rPr lang="fi-FI" b="0" i="1" smtClean="0">
                          <a:solidFill>
                            <a:schemeClr val="bg1"/>
                          </a:solidFill>
                          <a:effectLst/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i-FI" b="0" i="1" smtClean="0">
                              <a:solidFill>
                                <a:schemeClr val="bg1"/>
                              </a:solidFill>
                              <a:effectLst/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−5</m:t>
                          </m:r>
                        </m:sup>
                      </m:sSup>
                    </m:oMath>
                  </m:oMathPara>
                </a14:m>
                <a:endParaRPr lang="fi-FI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3" name="Sisällön paikkamerkki 2">
                <a:extLst>
                  <a:ext uri="{FF2B5EF4-FFF2-40B4-BE49-F238E27FC236}">
                    <a16:creationId xmlns:a16="http://schemas.microsoft.com/office/drawing/2014/main" id="{2496B199-D77B-470A-828D-961B4F114AE3}"/>
                  </a:ext>
                </a:extLst>
              </p:cNvPr>
              <p:cNvSpPr>
                <a:spLocks noGrp="1" noRot="1" noChangeAspect="1" noMove="1" noResize="1" noEditPoints="1" noAdjustHandles="1" noChangeArrowheads="1" noChangeShapeType="1" noTextEdit="1"/>
              </p:cNvSpPr>
              <p:nvPr>
                <p:ph idx="1"/>
              </p:nvPr>
            </p:nvSpPr>
            <p:spPr>
              <a:xfrm>
                <a:off x="838200" y="2183363"/>
                <a:ext cx="10515600" cy="4538112"/>
              </a:xfrm>
              <a:blipFill>
                <a:blip r:embed="rId3"/>
                <a:stretch>
                  <a:fillRect l="-928" t="-1879" r="-1333"/>
                </a:stretch>
              </a:blipFill>
              <a:effectLst/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9" name="Kuva 8">
            <a:extLst>
              <a:ext uri="{FF2B5EF4-FFF2-40B4-BE49-F238E27FC236}">
                <a16:creationId xmlns:a16="http://schemas.microsoft.com/office/drawing/2014/main" id="{BE9D2AA8-2E48-4B27-98BF-9805ECAFE099}"/>
              </a:ext>
            </a:extLst>
          </p:cNvPr>
          <p:cNvPicPr>
            <a:picLocks noChangeAspect="1"/>
          </p:cNvPicPr>
          <p:nvPr/>
        </p:nvPicPr>
        <p:blipFill>
          <a:blip r:embed="rId4"/>
          <a:stretch>
            <a:fillRect/>
          </a:stretch>
        </p:blipFill>
        <p:spPr>
          <a:xfrm>
            <a:off x="4143375" y="4308828"/>
            <a:ext cx="3905250" cy="1943100"/>
          </a:xfrm>
          <a:prstGeom prst="rect">
            <a:avLst/>
          </a:prstGeom>
          <a:ln>
            <a:solidFill>
              <a:schemeClr val="tx1"/>
            </a:solidFill>
          </a:ln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12" name="Tekstiruutu 11">
                <a:extLst>
                  <a:ext uri="{FF2B5EF4-FFF2-40B4-BE49-F238E27FC236}">
                    <a16:creationId xmlns:a16="http://schemas.microsoft.com/office/drawing/2014/main" id="{659F88F8-88CB-418D-B3A7-78B8F94989C3}"/>
                  </a:ext>
                </a:extLst>
              </p:cNvPr>
              <p:cNvSpPr txBox="1"/>
              <p:nvPr/>
            </p:nvSpPr>
            <p:spPr>
              <a:xfrm>
                <a:off x="838200" y="3553872"/>
                <a:ext cx="2624667" cy="1631216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i-FI" sz="2000" dirty="0">
                    <a:solidFill>
                      <a:schemeClr val="bg1"/>
                    </a:solidFill>
                  </a:rPr>
                  <a:t>Pilkkua siirretään niin monta askelta, että jäljelle jäänyt luku on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ja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10</m:t>
                    </m:r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 välissä.</a:t>
                </a:r>
              </a:p>
            </p:txBody>
          </p:sp>
        </mc:Choice>
        <mc:Fallback>
          <p:sp>
            <p:nvSpPr>
              <p:cNvPr id="12" name="Tekstiruutu 11">
                <a:extLst>
                  <a:ext uri="{FF2B5EF4-FFF2-40B4-BE49-F238E27FC236}">
                    <a16:creationId xmlns:a16="http://schemas.microsoft.com/office/drawing/2014/main" id="{659F88F8-88CB-418D-B3A7-78B8F94989C3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38200" y="3553872"/>
                <a:ext cx="2624667" cy="1631216"/>
              </a:xfrm>
              <a:prstGeom prst="rect">
                <a:avLst/>
              </a:prstGeom>
              <a:blipFill>
                <a:blip r:embed="rId5"/>
                <a:stretch>
                  <a:fillRect l="-2315" t="-2222" b="-4815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sp>
        <p:nvSpPr>
          <p:cNvPr id="13" name="Tekstiruutu 12">
            <a:extLst>
              <a:ext uri="{FF2B5EF4-FFF2-40B4-BE49-F238E27FC236}">
                <a16:creationId xmlns:a16="http://schemas.microsoft.com/office/drawing/2014/main" id="{393AB068-514C-484C-99FE-90B433FFDA95}"/>
              </a:ext>
            </a:extLst>
          </p:cNvPr>
          <p:cNvSpPr txBox="1"/>
          <p:nvPr/>
        </p:nvSpPr>
        <p:spPr>
          <a:xfrm>
            <a:off x="9150350" y="2738264"/>
            <a:ext cx="2624667" cy="1631216"/>
          </a:xfrm>
          <a:prstGeom prst="rect">
            <a:avLst/>
          </a:prstGeom>
          <a:solidFill>
            <a:srgbClr val="FFFF00"/>
          </a:solidFill>
          <a:ln>
            <a:solidFill>
              <a:schemeClr val="bg1"/>
            </a:solidFill>
          </a:ln>
        </p:spPr>
        <p:txBody>
          <a:bodyPr wrap="square" rtlCol="0">
            <a:spAutoFit/>
          </a:bodyPr>
          <a:lstStyle/>
          <a:p>
            <a:r>
              <a:rPr lang="fi-FI" sz="2000" dirty="0">
                <a:solidFill>
                  <a:schemeClr val="bg1"/>
                </a:solidFill>
              </a:rPr>
              <a:t>Negatiivinen eksponentti ilmoittaa, että kyseessä on pieni luku.</a:t>
            </a:r>
          </a:p>
        </p:txBody>
      </p:sp>
      <p:cxnSp>
        <p:nvCxnSpPr>
          <p:cNvPr id="15" name="Suora nuoliyhdysviiva 14">
            <a:extLst>
              <a:ext uri="{FF2B5EF4-FFF2-40B4-BE49-F238E27FC236}">
                <a16:creationId xmlns:a16="http://schemas.microsoft.com/office/drawing/2014/main" id="{C0E730C0-B207-4BB9-8128-681A59609203}"/>
              </a:ext>
            </a:extLst>
          </p:cNvPr>
          <p:cNvCxnSpPr>
            <a:cxnSpLocks/>
            <a:stCxn id="13" idx="1"/>
          </p:cNvCxnSpPr>
          <p:nvPr/>
        </p:nvCxnSpPr>
        <p:spPr>
          <a:xfrm flipH="1" flipV="1">
            <a:off x="7667625" y="3477693"/>
            <a:ext cx="1482725" cy="76179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p:cxnSp>
        <p:nvCxnSpPr>
          <p:cNvPr id="17" name="Suora nuoliyhdysviiva 16">
            <a:extLst>
              <a:ext uri="{FF2B5EF4-FFF2-40B4-BE49-F238E27FC236}">
                <a16:creationId xmlns:a16="http://schemas.microsoft.com/office/drawing/2014/main" id="{5CBCB439-6250-4E81-9C07-3B130770E446}"/>
              </a:ext>
            </a:extLst>
          </p:cNvPr>
          <p:cNvCxnSpPr>
            <a:cxnSpLocks/>
          </p:cNvCxnSpPr>
          <p:nvPr/>
        </p:nvCxnSpPr>
        <p:spPr>
          <a:xfrm flipV="1">
            <a:off x="3462867" y="3694922"/>
            <a:ext cx="2919272" cy="256882"/>
          </a:xfrm>
          <a:prstGeom prst="straightConnector1">
            <a:avLst/>
          </a:prstGeom>
          <a:ln w="19050">
            <a:solidFill>
              <a:schemeClr val="bg1"/>
            </a:solidFill>
            <a:tailEnd type="triangle"/>
          </a:ln>
        </p:spPr>
        <p:style>
          <a:lnRef idx="1">
            <a:schemeClr val="accent1"/>
          </a:lnRef>
          <a:fillRef idx="0">
            <a:schemeClr val="accent1"/>
          </a:fillRef>
          <a:effectRef idx="0">
            <a:schemeClr val="accent1"/>
          </a:effectRef>
          <a:fontRef idx="minor">
            <a:schemeClr val="tx1"/>
          </a:fontRef>
        </p:style>
      </p:cxnSp>
      <mc:AlternateContent xmlns:mc="http://schemas.openxmlformats.org/markup-compatibility/2006">
        <mc:Choice xmlns:a14="http://schemas.microsoft.com/office/drawing/2010/main" Requires="a14">
          <p:sp>
            <p:nvSpPr>
              <p:cNvPr id="18" name="Tekstiruutu 17">
                <a:extLst>
                  <a:ext uri="{FF2B5EF4-FFF2-40B4-BE49-F238E27FC236}">
                    <a16:creationId xmlns:a16="http://schemas.microsoft.com/office/drawing/2014/main" id="{F8F75F55-5292-4E07-BA99-99B8C7692D66}"/>
                  </a:ext>
                </a:extLst>
              </p:cNvPr>
              <p:cNvSpPr txBox="1"/>
              <p:nvPr/>
            </p:nvSpPr>
            <p:spPr>
              <a:xfrm>
                <a:off x="8532989" y="4782482"/>
                <a:ext cx="3242028" cy="1019190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i-FI" sz="2000" dirty="0">
                    <a:solidFill>
                      <a:schemeClr val="bg1"/>
                    </a:solidFill>
                  </a:rPr>
                  <a:t>Huom!</a:t>
                </a:r>
              </a:p>
              <a:p>
                <a:endParaRPr lang="fi-FI" sz="2000" dirty="0">
                  <a:solidFill>
                    <a:schemeClr val="bg1"/>
                  </a:solidFill>
                </a:endParaRPr>
              </a:p>
              <a:p>
                <a:pPr/>
                <a14:m>
                  <m:oMathPara xmlns:m="http://schemas.openxmlformats.org/officeDocument/2006/math">
                    <m:oMathParaPr>
                      <m:jc m:val="centerGroup"/>
                    </m:oMathParaPr>
                    <m:oMath xmlns:m="http://schemas.openxmlformats.org/officeDocument/2006/math">
                      <m:r>
                        <a:rPr lang="fi-FI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</a:rPr>
                        <m:t>3,5</m:t>
                      </m:r>
                      <m:r>
                        <a:rPr lang="fi-FI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∙</m:t>
                      </m:r>
                      <m:sSup>
                        <m:sSupPr>
                          <m:ctrlPr>
                            <a:rPr lang="fi-FI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</m:ctrlPr>
                        </m:sSupPr>
                        <m:e>
                          <m:r>
                            <a:rPr lang="fi-FI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10</m:t>
                          </m:r>
                        </m:e>
                        <m:sup>
                          <m:r>
                            <a:rPr lang="fi-FI" sz="2000" b="0" i="1" smtClean="0">
                              <a:solidFill>
                                <a:schemeClr val="bg1"/>
                              </a:solidFill>
                              <a:latin typeface="Cambria Math" panose="02040503050406030204" pitchFamily="18" charset="0"/>
                              <a:ea typeface="Cambria Math" panose="02040503050406030204" pitchFamily="18" charset="0"/>
                            </a:rPr>
                            <m:t>5</m:t>
                          </m:r>
                        </m:sup>
                      </m:sSup>
                      <m:r>
                        <a:rPr lang="fi-FI" sz="2000" b="0" i="1" smtClean="0">
                          <a:solidFill>
                            <a:schemeClr val="bg1"/>
                          </a:solidFill>
                          <a:latin typeface="Cambria Math" panose="02040503050406030204" pitchFamily="18" charset="0"/>
                          <a:ea typeface="Cambria Math" panose="02040503050406030204" pitchFamily="18" charset="0"/>
                        </a:rPr>
                        <m:t>=350 000</m:t>
                      </m:r>
                    </m:oMath>
                  </m:oMathPara>
                </a14:m>
                <a:endParaRPr lang="fi-FI" sz="2000" dirty="0">
                  <a:solidFill>
                    <a:schemeClr val="bg1"/>
                  </a:solidFill>
                </a:endParaRPr>
              </a:p>
            </p:txBody>
          </p:sp>
        </mc:Choice>
        <mc:Fallback>
          <p:sp>
            <p:nvSpPr>
              <p:cNvPr id="18" name="Tekstiruutu 17">
                <a:extLst>
                  <a:ext uri="{FF2B5EF4-FFF2-40B4-BE49-F238E27FC236}">
                    <a16:creationId xmlns:a16="http://schemas.microsoft.com/office/drawing/2014/main" id="{F8F75F55-5292-4E07-BA99-99B8C7692D66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8532989" y="4782482"/>
                <a:ext cx="3242028" cy="1019190"/>
              </a:xfrm>
              <a:prstGeom prst="rect">
                <a:avLst/>
              </a:prstGeom>
              <a:blipFill>
                <a:blip r:embed="rId6"/>
                <a:stretch>
                  <a:fillRect l="-1873" t="-3550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</p:spTree>
    <p:extLst>
      <p:ext uri="{BB962C8B-B14F-4D97-AF65-F5344CB8AC3E}">
        <p14:creationId xmlns:p14="http://schemas.microsoft.com/office/powerpoint/2010/main" val="3149437092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9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9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7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1" fill="hold">
                      <p:stCondLst>
                        <p:cond delay="indefinite"/>
                      </p:stCondLst>
                      <p:childTnLst>
                        <p:par>
                          <p:cTn id="12" fill="hold">
                            <p:stCondLst>
                              <p:cond delay="0"/>
                            </p:stCondLst>
                            <p:childTnLst>
                              <p:par>
                                <p:cTn id="13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4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3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15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17" fill="hold">
                      <p:stCondLst>
                        <p:cond delay="indefinite"/>
                      </p:stCondLst>
                      <p:childTnLst>
                        <p:par>
                          <p:cTn id="18" fill="hold">
                            <p:stCondLst>
                              <p:cond delay="0"/>
                            </p:stCondLst>
                            <p:childTnLst>
                              <p:par>
                                <p:cTn id="19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20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8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12" grpId="0" animBg="1"/>
      <p:bldP spid="13" grpId="0" animBg="1"/>
      <p:bldP spid="18" grpId="0" animBg="1"/>
    </p:bldLst>
  </p:timing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Otsikko 1">
            <a:extLst>
              <a:ext uri="{FF2B5EF4-FFF2-40B4-BE49-F238E27FC236}">
                <a16:creationId xmlns:a16="http://schemas.microsoft.com/office/drawing/2014/main" id="{AD018609-12DB-2466-9166-AA891EE1C613}"/>
              </a:ext>
            </a:extLst>
          </p:cNvPr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fi-FI" dirty="0"/>
              <a:t>Yksiköt</a:t>
            </a:r>
          </a:p>
        </p:txBody>
      </p:sp>
      <p:sp>
        <p:nvSpPr>
          <p:cNvPr id="3" name="Sisällön paikkamerkki 2">
            <a:extLst>
              <a:ext uri="{FF2B5EF4-FFF2-40B4-BE49-F238E27FC236}">
                <a16:creationId xmlns:a16="http://schemas.microsoft.com/office/drawing/2014/main" id="{E83373BC-74DF-ADED-87ED-6C33B3194140}"/>
              </a:ext>
            </a:extLst>
          </p:cNvPr>
          <p:cNvSpPr>
            <a:spLocks noGrp="1"/>
          </p:cNvSpPr>
          <p:nvPr>
            <p:ph idx="1"/>
          </p:nvPr>
        </p:nvSpPr>
        <p:spPr>
          <a:xfrm>
            <a:off x="680321" y="2336873"/>
            <a:ext cx="8811151" cy="3599316"/>
          </a:xfrm>
        </p:spPr>
        <p:txBody>
          <a:bodyPr>
            <a:normAutofit/>
          </a:bodyPr>
          <a:lstStyle/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Kemian laskuihin täytyy merkitä yksiköt jokaiseen laskuun mukaan.</a:t>
            </a:r>
          </a:p>
          <a:p>
            <a:pPr marL="0" indent="0">
              <a:buNone/>
            </a:pPr>
            <a:endParaRPr lang="fi-FI" dirty="0">
              <a:ln w="3175">
                <a:noFill/>
              </a:ln>
              <a:solidFill>
                <a:schemeClr val="bg1"/>
              </a:solidFill>
              <a:effectLst/>
            </a:endParaRPr>
          </a:p>
          <a:p>
            <a:pPr marL="0" indent="0">
              <a:buNone/>
            </a:pP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TI-</a:t>
            </a:r>
            <a:r>
              <a:rPr lang="fi-FI" dirty="0" err="1">
                <a:ln w="3175">
                  <a:noFill/>
                </a:ln>
                <a:solidFill>
                  <a:schemeClr val="bg1"/>
                </a:solidFill>
                <a:effectLst/>
              </a:rPr>
              <a:t>Nspirellä</a:t>
            </a:r>
            <a:r>
              <a:rPr lang="fi-FI" dirty="0">
                <a:ln w="3175">
                  <a:noFill/>
                </a:ln>
                <a:solidFill>
                  <a:schemeClr val="bg1"/>
                </a:solidFill>
                <a:effectLst/>
              </a:rPr>
              <a:t> yksiköt voidaan merkitä lukuarvojen jälkeen alaviivan avulla. Tällöin laskin antaa vastaukseksi myös oikean yksikön!</a:t>
            </a:r>
          </a:p>
        </p:txBody>
      </p:sp>
      <p:pic>
        <p:nvPicPr>
          <p:cNvPr id="4" name="Kuva 3">
            <a:extLst>
              <a:ext uri="{FF2B5EF4-FFF2-40B4-BE49-F238E27FC236}">
                <a16:creationId xmlns:a16="http://schemas.microsoft.com/office/drawing/2014/main" id="{A004B490-56EC-0769-D35E-0F4EAF66D664}"/>
              </a:ext>
            </a:extLst>
          </p:cNvPr>
          <p:cNvPicPr>
            <a:picLocks noChangeAspect="1"/>
          </p:cNvPicPr>
          <p:nvPr/>
        </p:nvPicPr>
        <p:blipFill>
          <a:blip r:embed="rId3"/>
          <a:stretch>
            <a:fillRect/>
          </a:stretch>
        </p:blipFill>
        <p:spPr>
          <a:xfrm>
            <a:off x="680321" y="4679223"/>
            <a:ext cx="6107430" cy="1425549"/>
          </a:xfrm>
          <a:prstGeom prst="rect">
            <a:avLst/>
          </a:prstGeom>
        </p:spPr>
      </p:pic>
      <mc:AlternateContent xmlns:mc="http://schemas.openxmlformats.org/markup-compatibility/2006">
        <mc:Choice xmlns:a14="http://schemas.microsoft.com/office/drawing/2010/main" Requires="a14">
          <p:sp>
            <p:nvSpPr>
              <p:cNvPr id="5" name="Tekstiruutu 4">
                <a:extLst>
                  <a:ext uri="{FF2B5EF4-FFF2-40B4-BE49-F238E27FC236}">
                    <a16:creationId xmlns:a16="http://schemas.microsoft.com/office/drawing/2014/main" id="{74DB891B-A003-751C-DFA3-FE21D69F3FD5}"/>
                  </a:ext>
                </a:extLst>
              </p:cNvPr>
              <p:cNvSpPr txBox="1"/>
              <p:nvPr/>
            </p:nvSpPr>
            <p:spPr>
              <a:xfrm>
                <a:off x="2858164" y="5796176"/>
                <a:ext cx="5355856" cy="851643"/>
              </a:xfrm>
              <a:prstGeom prst="rect">
                <a:avLst/>
              </a:prstGeom>
              <a:solidFill>
                <a:srgbClr val="FFFF00"/>
              </a:solidFill>
              <a:ln>
                <a:solidFill>
                  <a:schemeClr val="bg1"/>
                </a:solidFill>
              </a:ln>
            </p:spPr>
            <p:txBody>
              <a:bodyPr wrap="square" rtlCol="0">
                <a:spAutoFit/>
              </a:bodyPr>
              <a:lstStyle/>
              <a:p>
                <a:r>
                  <a:rPr lang="fi-FI" sz="2000" dirty="0">
                    <a:solidFill>
                      <a:schemeClr val="bg1"/>
                    </a:solidFill>
                  </a:rPr>
                  <a:t>Esimerkkinä massan lasku </a:t>
                </a:r>
                <a14:m>
                  <m:oMath xmlns:m="http://schemas.openxmlformats.org/officeDocument/2006/math"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</a:rPr>
                      <m:t>0,54 </m:t>
                    </m:r>
                    <m:f>
                      <m:fPr>
                        <m:ctrlPr>
                          <a:rPr lang="fi-FI" sz="2000" b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</m:ctrlPr>
                      </m:fPr>
                      <m:num>
                        <m:r>
                          <m:rPr>
                            <m:sty m:val="p"/>
                          </m:rPr>
                          <a:rPr lang="fi-FI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</a:rPr>
                          <m:t>kg</m:t>
                        </m:r>
                      </m:num>
                      <m:den>
                        <m:sSup>
                          <m:sSupPr>
                            <m:ctrlPr>
                              <a:rPr lang="fi-FI" sz="2000" b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</m:ctrlPr>
                          </m:sSupPr>
                          <m:e>
                            <m:r>
                              <m:rPr>
                                <m:sty m:val="p"/>
                              </m:rPr>
                              <a:rPr lang="fi-FI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dm</m:t>
                            </m:r>
                          </m:e>
                          <m:sup>
                            <m:r>
                              <a:rPr lang="fi-FI" sz="2000" b="0" i="0" smtClean="0">
                                <a:solidFill>
                                  <a:schemeClr val="bg1"/>
                                </a:solidFill>
                                <a:latin typeface="Cambria Math" panose="02040503050406030204" pitchFamily="18" charset="0"/>
                              </a:rPr>
                              <m:t>3</m:t>
                            </m:r>
                          </m:sup>
                        </m:sSup>
                      </m:den>
                    </m:f>
                    <m:r>
                      <a:rPr lang="fi-FI" sz="2000" b="0" i="1" smtClean="0">
                        <a:solidFill>
                          <a:schemeClr val="bg1"/>
                        </a:solidFill>
                        <a:latin typeface="Cambria Math" panose="02040503050406030204" pitchFamily="18" charset="0"/>
                        <a:ea typeface="Cambria Math" panose="02040503050406030204" pitchFamily="18" charset="0"/>
                      </a:rPr>
                      <m:t>∙2,0 </m:t>
                    </m:r>
                    <m:sSup>
                      <m:sSupPr>
                        <m:ctrlPr>
                          <a:rPr lang="fi-FI" sz="2000" b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</m:ctrlPr>
                      </m:sSupPr>
                      <m:e>
                        <m:r>
                          <m:rPr>
                            <m:sty m:val="p"/>
                          </m:rPr>
                          <a:rPr lang="fi-FI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dm</m:t>
                        </m:r>
                      </m:e>
                      <m:sup>
                        <m:r>
                          <a:rPr lang="fi-FI" sz="2000" b="0" i="0" smtClean="0">
                            <a:solidFill>
                              <a:schemeClr val="bg1"/>
                            </a:solidFill>
                            <a:latin typeface="Cambria Math" panose="02040503050406030204" pitchFamily="18" charset="0"/>
                            <a:ea typeface="Cambria Math" panose="02040503050406030204" pitchFamily="18" charset="0"/>
                          </a:rPr>
                          <m:t>3</m:t>
                        </m:r>
                      </m:sup>
                    </m:sSup>
                  </m:oMath>
                </a14:m>
                <a:r>
                  <a:rPr lang="fi-FI" sz="2000" dirty="0">
                    <a:solidFill>
                      <a:schemeClr val="bg1"/>
                    </a:solidFill>
                  </a:rPr>
                  <a:t>. Huomaa miten tiheyden yksikkö on merkitty!</a:t>
                </a:r>
              </a:p>
            </p:txBody>
          </p:sp>
        </mc:Choice>
        <mc:Fallback>
          <p:sp>
            <p:nvSpPr>
              <p:cNvPr id="5" name="Tekstiruutu 4">
                <a:extLst>
                  <a:ext uri="{FF2B5EF4-FFF2-40B4-BE49-F238E27FC236}">
                    <a16:creationId xmlns:a16="http://schemas.microsoft.com/office/drawing/2014/main" id="{74DB891B-A003-751C-DFA3-FE21D69F3FD5}"/>
                  </a:ext>
                </a:extLst>
              </p:cNvPr>
              <p:cNvSpPr txBox="1">
                <a:spLocks noRot="1" noChangeAspect="1" noMove="1" noResize="1" noEditPoints="1" noAdjustHandles="1" noChangeArrowheads="1" noChangeShapeType="1" noTextEdit="1"/>
              </p:cNvSpPr>
              <p:nvPr/>
            </p:nvSpPr>
            <p:spPr>
              <a:xfrm>
                <a:off x="2858164" y="5796176"/>
                <a:ext cx="5355856" cy="851643"/>
              </a:xfrm>
              <a:prstGeom prst="rect">
                <a:avLst/>
              </a:prstGeom>
              <a:blipFill>
                <a:blip r:embed="rId4"/>
                <a:stretch>
                  <a:fillRect l="-1136" r="-909" b="-10563"/>
                </a:stretch>
              </a:blipFill>
              <a:ln>
                <a:solidFill>
                  <a:schemeClr val="bg1"/>
                </a:solidFill>
              </a:ln>
            </p:spPr>
            <p:txBody>
              <a:bodyPr/>
              <a:lstStyle/>
              <a:p>
                <a:r>
                  <a:rPr lang="fi-FI">
                    <a:noFill/>
                  </a:rPr>
                  <a:t> </a:t>
                </a:r>
              </a:p>
            </p:txBody>
          </p:sp>
        </mc:Fallback>
      </mc:AlternateContent>
      <p:pic>
        <p:nvPicPr>
          <p:cNvPr id="6" name="Kuva 5">
            <a:extLst>
              <a:ext uri="{FF2B5EF4-FFF2-40B4-BE49-F238E27FC236}">
                <a16:creationId xmlns:a16="http://schemas.microsoft.com/office/drawing/2014/main" id="{8D17B35E-9E1A-9747-5F21-44641E85B100}"/>
              </a:ext>
            </a:extLst>
          </p:cNvPr>
          <p:cNvPicPr>
            <a:picLocks noChangeAspect="1"/>
          </p:cNvPicPr>
          <p:nvPr/>
        </p:nvPicPr>
        <p:blipFill>
          <a:blip r:embed="rId5"/>
          <a:stretch>
            <a:fillRect/>
          </a:stretch>
        </p:blipFill>
        <p:spPr>
          <a:xfrm>
            <a:off x="9769293" y="0"/>
            <a:ext cx="2476048" cy="6858000"/>
          </a:xfrm>
          <a:prstGeom prst="rect">
            <a:avLst/>
          </a:prstGeom>
        </p:spPr>
      </p:pic>
    </p:spTree>
    <p:extLst>
      <p:ext uri="{BB962C8B-B14F-4D97-AF65-F5344CB8AC3E}">
        <p14:creationId xmlns:p14="http://schemas.microsoft.com/office/powerpoint/2010/main" val="3469845355"/>
      </p:ext>
    </p:extLst>
  </p:cSld>
  <p:clrMapOvr>
    <a:masterClrMapping/>
  </p:clrMapOvr>
  <p:timing>
    <p:tnLst>
      <p:par>
        <p:cTn id="1" dur="indefinite" restart="never" nodeType="tmRoot">
          <p:childTnLst>
            <p:seq concurrent="1" nextAc="seek">
              <p:cTn id="2" dur="indefinite" nodeType="mainSeq">
                <p:childTnLst>
                  <p:par>
                    <p:cTn id="3" fill="hold">
                      <p:stCondLst>
                        <p:cond delay="indefinite"/>
                      </p:stCondLst>
                      <p:childTnLst>
                        <p:par>
                          <p:cTn id="4" fill="hold">
                            <p:stCondLst>
                              <p:cond delay="0"/>
                            </p:stCondLst>
                            <p:childTnLst>
                              <p:par>
                                <p:cTn id="5" presetID="1" presetClass="entr" presetSubtype="0" fill="hold" grpId="0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6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5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  <p:par>
                                <p:cTn id="7" presetID="1" presetClass="entr" presetSubtype="0" fill="hold" nodeType="with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8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4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id="9" fill="hold">
                      <p:stCondLst>
                        <p:cond delay="indefinite"/>
                      </p:stCondLst>
                      <p:childTnLst>
                        <p:par>
                          <p:cTn id="10" fill="hold">
                            <p:stCondLst>
                              <p:cond delay="0"/>
                            </p:stCondLst>
                            <p:childTnLst>
                              <p:par>
                                <p:cTn id="11" presetID="1" presetClass="entr" presetSubtype="0" fill="hold" nodeType="clickEffect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id="12"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6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 delay="0">
                  <p:tgtEl>
                    <p:sldTgt/>
                  </p:tgtEl>
                </p:cond>
              </p:prevCondLst>
              <p:nextCondLst>
                <p:cond evt="onNext" delay="0">
                  <p:tgtEl>
                    <p:sldTgt/>
                  </p:tgtEl>
                </p:cond>
              </p:nextCondLst>
            </p:seq>
          </p:childTnLst>
        </p:cTn>
      </p:par>
    </p:tnLst>
    <p:bldLst>
      <p:bldP spid="5" grpId="0" animBg="1"/>
    </p:bldLst>
  </p:timing>
</p:sld>
</file>

<file path=ppt/theme/theme1.xml><?xml version="1.0" encoding="utf-8"?>
<a:theme xmlns:a="http://schemas.openxmlformats.org/drawingml/2006/main" name="Berliini">
  <a:themeElements>
    <a:clrScheme name="Berliini">
      <a:dk1>
        <a:sysClr val="windowText" lastClr="000000"/>
      </a:dk1>
      <a:lt1>
        <a:sysClr val="window" lastClr="FFFFFF"/>
      </a:lt1>
      <a:dk2>
        <a:srgbClr val="6A9C41"/>
      </a:dk2>
      <a:lt2>
        <a:srgbClr val="E7E6E6"/>
      </a:lt2>
      <a:accent1>
        <a:srgbClr val="A7D535"/>
      </a:accent1>
      <a:accent2>
        <a:srgbClr val="EACA4F"/>
      </a:accent2>
      <a:accent3>
        <a:srgbClr val="FD9850"/>
      </a:accent3>
      <a:accent4>
        <a:srgbClr val="F46442"/>
      </a:accent4>
      <a:accent5>
        <a:srgbClr val="54D289"/>
      </a:accent5>
      <a:accent6>
        <a:srgbClr val="6AD8CB"/>
      </a:accent6>
      <a:hlink>
        <a:srgbClr val="CAFB50"/>
      </a:hlink>
      <a:folHlink>
        <a:srgbClr val="DEFF8B"/>
      </a:folHlink>
    </a:clrScheme>
    <a:fontScheme name="Berliini">
      <a:maj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Trebuchet MS" panose="020B0603020202020204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Berliini">
      <a:fillStyleLst>
        <a:solidFill>
          <a:schemeClr val="phClr"/>
        </a:solidFill>
        <a:gradFill rotWithShape="1">
          <a:gsLst>
            <a:gs pos="0">
              <a:schemeClr val="phClr">
                <a:tint val="60000"/>
                <a:satMod val="100000"/>
                <a:lumMod val="110000"/>
              </a:schemeClr>
            </a:gs>
            <a:gs pos="100000">
              <a:schemeClr val="phClr">
                <a:tint val="70000"/>
                <a:satMod val="100000"/>
                <a:lumMod val="100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tint val="94000"/>
                <a:satMod val="103000"/>
                <a:lumMod val="102000"/>
              </a:schemeClr>
            </a:gs>
            <a:gs pos="50000">
              <a:schemeClr val="phClr">
                <a:shade val="100000"/>
                <a:satMod val="110000"/>
                <a:lumMod val="100000"/>
              </a:schemeClr>
            </a:gs>
            <a:gs pos="100000">
              <a:schemeClr val="phClr">
                <a:shade val="78000"/>
                <a:satMod val="120000"/>
                <a:lumMod val="99000"/>
              </a:schemeClr>
            </a:gs>
          </a:gsLst>
          <a:lin ang="5400000" scaled="0"/>
        </a:gradFill>
      </a:fillStyleLst>
      <a:lnStyleLst>
        <a:ln w="9525" cap="flat" cmpd="sng" algn="ctr">
          <a:solidFill>
            <a:schemeClr val="phClr"/>
          </a:solidFill>
          <a:prstDash val="solid"/>
        </a:ln>
        <a:ln w="12700" cap="flat" cmpd="sng" algn="ctr">
          <a:solidFill>
            <a:schemeClr val="phClr"/>
          </a:solidFill>
          <a:prstDash val="solid"/>
        </a:ln>
        <a:ln w="19050" cap="flat" cmpd="sng" algn="ctr">
          <a:solidFill>
            <a:schemeClr val="phClr"/>
          </a:solidFill>
          <a:prstDash val="solid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6000"/>
                <a:shade val="100000"/>
                <a:hueMod val="92000"/>
                <a:satMod val="200000"/>
                <a:lumMod val="138000"/>
              </a:schemeClr>
            </a:gs>
            <a:gs pos="50000">
              <a:schemeClr val="phClr">
                <a:shade val="100000"/>
                <a:hueMod val="100000"/>
                <a:satMod val="110000"/>
                <a:lumMod val="130000"/>
              </a:schemeClr>
            </a:gs>
            <a:gs pos="100000">
              <a:schemeClr val="phClr">
                <a:shade val="78000"/>
                <a:hueMod val="106000"/>
                <a:satMod val="120000"/>
                <a:lumMod val="79000"/>
              </a:schemeClr>
            </a:gs>
          </a:gsLst>
          <a:lin ang="252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Berlin" id="{7B5DBA9E-B069-418E-9360-A61BDD0615A4}" vid="{B587E4A9-1405-4B4F-8BC3-512EE08D2EBF}"/>
    </a:ext>
  </a:extLst>
</a:theme>
</file>

<file path=ppt/theme/theme2.xml><?xml version="1.0" encoding="utf-8"?>
<a:theme xmlns:a="http://schemas.openxmlformats.org/drawingml/2006/main" name="Office-teema">
  <a:themeElements>
    <a:clrScheme name="Office">
      <a:dk1>
        <a:sysClr val="windowText" lastClr="000000"/>
      </a:dk1>
      <a:lt1>
        <a:sysClr val="window" lastClr="FFFFFF"/>
      </a:lt1>
      <a:dk2>
        <a:srgbClr val="44546A"/>
      </a:dk2>
      <a:lt2>
        <a:srgbClr val="E7E6E6"/>
      </a:lt2>
      <a:accent1>
        <a:srgbClr val="4472C4"/>
      </a:accent1>
      <a:accent2>
        <a:srgbClr val="ED7D31"/>
      </a:accent2>
      <a:accent3>
        <a:srgbClr val="A5A5A5"/>
      </a:accent3>
      <a:accent4>
        <a:srgbClr val="FFC000"/>
      </a:accent4>
      <a:accent5>
        <a:srgbClr val="5B9BD5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Calibri Light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Calibri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emplate>TM04033917[[fn=Berliini]]</Template>
  <TotalTime>564</TotalTime>
  <Words>284</Words>
  <Application>Microsoft Office PowerPoint</Application>
  <PresentationFormat>Laajakuva</PresentationFormat>
  <Paragraphs>50</Paragraphs>
  <Slides>6</Slides>
  <Notes>5</Notes>
  <HiddenSlides>0</HiddenSlides>
  <MMClips>0</MMClips>
  <ScaleCrop>false</ScaleCrop>
  <HeadingPairs>
    <vt:vector size="6" baseType="variant">
      <vt:variant>
        <vt:lpstr>Käytetyt fontit</vt:lpstr>
      </vt:variant>
      <vt:variant>
        <vt:i4>4</vt:i4>
      </vt:variant>
      <vt:variant>
        <vt:lpstr>Teema</vt:lpstr>
      </vt:variant>
      <vt:variant>
        <vt:i4>1</vt:i4>
      </vt:variant>
      <vt:variant>
        <vt:lpstr>Dian otsikot</vt:lpstr>
      </vt:variant>
      <vt:variant>
        <vt:i4>6</vt:i4>
      </vt:variant>
    </vt:vector>
  </HeadingPairs>
  <TitlesOfParts>
    <vt:vector size="11" baseType="lpstr">
      <vt:lpstr>Arial</vt:lpstr>
      <vt:lpstr>Calibri</vt:lpstr>
      <vt:lpstr>Cambria Math</vt:lpstr>
      <vt:lpstr>Trebuchet MS</vt:lpstr>
      <vt:lpstr>Berliini</vt:lpstr>
      <vt:lpstr>Kemian peruslaskut</vt:lpstr>
      <vt:lpstr>Pyöristäminen</vt:lpstr>
      <vt:lpstr>Merkitsevät numerot</vt:lpstr>
      <vt:lpstr>Kymmenpotenssimuoto</vt:lpstr>
      <vt:lpstr>Kymmenpotenssimuoto pienillä luvuilla</vt:lpstr>
      <vt:lpstr>Yksiköt</vt:lpstr>
    </vt:vector>
  </TitlesOfParts>
  <Company/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Kemia yhteiskunnassa</dc:title>
  <dc:creator>Harjulampi Esa</dc:creator>
  <cp:lastModifiedBy>Harjulampi Esa</cp:lastModifiedBy>
  <cp:revision>77</cp:revision>
  <dcterms:created xsi:type="dcterms:W3CDTF">2023-06-03T06:03:40Z</dcterms:created>
  <dcterms:modified xsi:type="dcterms:W3CDTF">2023-06-27T10:41:02Z</dcterms:modified>
</cp:coreProperties>
</file>