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3" r:id="rId4"/>
    <p:sldId id="257" r:id="rId5"/>
    <p:sldId id="264" r:id="rId6"/>
    <p:sldId id="268" r:id="rId7"/>
    <p:sldId id="26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0T10:04:33.248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0 7696 24575,'5'0'0,"0"0"0,-1 0 0,1-1 0,-1 0 0,1 0 0,-1 0 0,1 0 0,-1-1 0,0 1 0,1-1 0,4-4 0,-1 1 0,-1-1 0,1 0 0,-1-1 0,9-10 0,95-112 0,33-37 0,-61 85-1310,3 3-1,97-67 0,-83 67-622,124-87-777,569-283 1148,-567 329-43,48-23-571,489-192 428,-130 59 1054,-124 35 677,-114 53 11,1059-510 6,-965 458 0,303-153 0,443-205 0,-705 347 0,-11 14 0,-160 74 0,16 1 0,-93 42 0,279-116 0,-230 98 0,579-205 0,-539 205 621,108-35 289,-165 64-830,191-55 83,67-4-151,-369 104 316,213-52 621,-163 37-323,19-6 1067,-67 24-1693,-67 18 0,194-60 4523,-247 73-4056,-52 17 1177,51-13 0,-66 21-1295,0-2 0,18-7 0,-22 7-131,0 0 0,1 1 0,29-5-1,-23 6-18,0-1 0,0-1-1,-1-1 1,22-10 0,-23 9-510,0 0 0,1 2 1,0 0-1,31-5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0T10:04:34.013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24575,'4'2'0,"-1"-1"0,1 0 0,0 1 0,-1-1 0,1 1 0,0 0 0,-1 1 0,0-1 0,4 3 0,8 5 0,315 180-1625,-280-163 793,16 8-443,80 55 0,43 29 163,-65-44-428,154 88 518,-96-58 19,508 312-1454,-311-172 795,-98-60 405,301 178 84,71 54 1023,119 81 150,-75-47 0,318 212 0,349 257 0,-966-660 0,4 3 0,94 62 66,-31-21-6,-201-134-60,-125-81 0,73 56 136,69 44 261,132 86 183,-288-188-390,189 139 1564,-81-57-807,-198-144-820,41 28 1957,120 109 1,-101-84-781,-11-9 1171,-7-9 712,-51-41-3374,29 26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0T09:05:45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3121 746 24575,'-2'-4'0,"1"0"0,-1 0 0,1 0 0,-1 0 0,0 1 0,-1-1 0,1 1 0,0-1 0,-1 1 0,-3-3 0,-7-12 0,-41-57 0,34 51 0,-18-32 0,23 31 0,-2 1 0,-1 0 0,-1 1 0,-1 2 0,-1 0 0,-1 1 0,0 1 0,-2 1 0,0 1 0,-35-19 0,38 24 0,11 5 0,0 1 0,0 1 0,0 0 0,-1 0 0,-20-5 0,-35-13 0,53 17 0,-1 1 0,0 0 0,0 1 0,-20-3 0,9 3 0,1-2 0,-1 0 0,-41-17 0,46 14 0,0 2 0,0 0 0,-1 2 0,0 0 0,0 1 0,-22-1 0,17 3 0,0-1 0,0-1 0,-37-12 0,37 9 0,0 1 0,0 1 0,-37-2 0,35 7 0,0-2 0,1-1 0,-29-6 0,25 1 0,-3 0 0,-1 0 0,1 3 0,-52-3 0,-454 9 0,515 1 0,1 1 0,-1 2 0,1 0 0,-47 16 0,-43 23 0,94-36 0,1 1 0,1 1 0,-1 1 0,2 0 0,0 1 0,0 1 0,1 1 0,0 0 0,2 1 0,0 1 0,0 0 0,1 1 0,1 0 0,-16 34 0,-25 55 0,-4 9 0,52-102 0,0 0 0,0 0 0,1 0 0,1 1 0,-3 22 0,-1 4 0,0-19 0,-5 14 0,12-33 0,0-1 0,-1 0 0,1 0 0,0 1 0,0-1 0,0 0 0,0 0 0,0 1 0,0-1 0,0 0 0,0 0 0,0 1 0,1-1 0,-1 0 0,0 0 0,1 1 0,-1-1 0,1 0 0,1 2 0,1-2 0,0-1 0,0 1 0,0-1 0,0 1 0,0-1 0,0 0 0,1 0 0,-1-1 0,0 1 0,0-1 0,0 1 0,0-1 0,0 0 0,5-3 0,-1 2 0,20-7 0,0-2 0,32-17 0,36-14 0,28-8 0,-95 36 0,32-21 0,-17 9 0,-14 4 0,-29 21 0,1 1 0,-1 0 0,1 0 0,-1-1 0,0 1 0,1 0 0,-1-1 0,0 1 0,1-1 0,-1 1 0,0-1 0,1 1 0,-1-1 0,0 1 0,0 0 0,0-1 0,1 1 0,-1-1 0,0 0 0,0 1 0,0-1 0,0 1 0,0-1 0,0 1 0,0-1 0,0 1 0,0-1 0,0 1 0,0-1 0,0 1 0,0-1 0,-1 1 0,1-1 0,0 1 0,0-1 0,-1 1 0,1-1 0,0 1 0,0-1 0,-1 1 0,1 0 0,0-1 0,-1 1 0,1 0 0,-1-1 0,1 1 0,-1 0 0,1-1 0,-1 1 0,1 0 0,0 0 0,-1 0 0,1-1 0,-1 1 0,0 0 0,1 0 0,-1 0 0,1 0 0,-1 0 0,1 0 0,-1 0 0,0 0 0,-4 0 0,0-1 0,0 1 0,0 0 0,0 1 0,0 0 0,0-1 0,0 1 0,0 1 0,0-1 0,-7 4 0,-45 23 0,23-5 0,24-16 0,0 0 0,-1-1 0,-13 7 0,-25 8 0,2 2 0,-57 37 0,58-36 0,34-18 0,1-1 0,-21 15 0,4-3 0,22-15 0,1 1 0,0 0 0,0 1 0,-10 7 0,15-10 0,-1 0 0,0 0 0,0 0 0,0 0 0,0 0 0,0-1 0,-1 1 0,1 0 0,0 0 0,0-1 0,0 1 0,-1-1 0,1 1 0,0-1 0,-1 1 0,1-1 0,-1 0 0,1 0 0,0 1 0,-1-1 0,1 0 0,-2-1 0,1 1 0,1-1 0,-1 0 0,1 0 0,0 0 0,-1-1 0,1 1 0,0 0 0,0 0 0,-1-1 0,1 1 0,0-1 0,0 1 0,1-1 0,-1 1 0,0-1 0,0 0 0,0-3 0,-13-39 0,12 35 0,-1 0 0,0 0 0,0 0 0,-1 0 0,0 0 0,0 1 0,-1 0 0,0 0 0,-7-8 0,-6-5 0,1 0 0,1-1 0,2-1 0,0 0 0,1-1 0,1 0 0,-10-31 0,38 74 0,24 38 0,-23-32 0,1 1 0,1-2 0,1 0 0,1-2 0,43 37 0,-51-47-1365,-4-1-5461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0T09:07:13.2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54 24575,'2677'0'-3281,"1342"0"4304,-677 0-2016,-3133 14-190,1-1-19,3422-15 5629,-2085 3-3218,-1520-3-1209,0 0 0,28-7 0,-25 3 0,43-1 0,336 6 0,-192 2 0,-187-2 0,53-11 0,-51 7 0,43-3 0,-32 7 0,79-13 0,-61 6 0,0 3 0,117 6 0,-67 1 0,1444-2 0,-1402 14 0,-3-1 0,1012-13 0,-515-1 0,-621-1 0,0 0 0,29-7 0,-27 4 0,43-3 0,495 6 0,-274 4 0,1569-2 0,-1835 2 0,-1 0 0,31 7 0,-29-3 0,45 1 0,86-8 0,68 3 0,-198 2 0,1 1 0,31 11 0,-37-9 0,1-1 0,-1-2 0,46 5 0,-31-6 0,1 2 0,-1 1 0,0 2 0,37 14 0,5 0 0,-50-16 0,1-2 0,36 2 0,37 4 0,-38 5 0,-38-9 0,0 0 0,55 3 0,-44-7 0,76 11 0,90 13 0,-143-19 0,0-2 0,112-6 0,-61-1 0,3 0 0,126 5 0,-173 9 0,-50-8 0,0 0 0,28 1 0,341-4 0,-185-2 0,-157-4-1365,-30-1-5461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0T09:10:33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2851 672 24575,'0'-16'0,"0"0"0,-1 0 0,-1 0 0,0 0 0,-1 0 0,-1 1 0,-1-1 0,0 1 0,-7-15 0,-1 0 0,11 23 0,0 1 0,-1 0 0,1 0 0,-2 0 0,1 0 0,0 0 0,-1 0 0,0 1 0,-1 0 0,1 0 0,-1 0 0,-10-8 0,-59-48 0,52 41 0,-37-26 0,29 25 0,21 14 0,0 1 0,0-1 0,0 2 0,-1-1 0,0 2 0,0-1 0,0 1 0,-12-3 0,-3 1 0,-34-14 0,41 13 0,1 1 0,-1 1 0,-1 1 0,-30-5 0,31 7 0,0-1 0,1 0 0,-1-2 0,1 0 0,0-1 0,0 0 0,1-2 0,-16-9 0,18 11 0,0 1 0,-1 1 0,1 0 0,-1 1 0,-29-3 0,-14-3 0,37 5 0,-1 2 0,-22 0 0,25 1 0,0 0 0,0-1 0,-23-5 0,1-1 0,0 2 0,-1 2 0,0 2 0,-68 5 0,17-1 0,-292-2 0,369 0 0,1 2 0,0 0 0,-1 0 0,1 2 0,1 0 0,-23 8 0,-83 46 0,86-40 0,-3 0 0,16-8 0,1 0 0,1 1 0,0 1 0,-20 16 0,20-14 0,0 0 0,0-1 0,-34 16 0,-3 2 0,23-2 0,29-24 0,-1 0 0,0-1 0,1 0 0,-1 0 0,-10 6 0,-2 1 0,0 2 0,1-1 0,1 2 0,0 0 0,0 1 0,-21 30 0,-24 23 0,56-64 0,0 0 0,0 1 0,0-1 0,1 1 0,0-1 0,0 1 0,0 0 0,1 0 0,-4 10 0,6-14 0,0 0 0,0-1 0,0 1 0,1 0 0,-1-1 0,0 1 0,0 0 0,1-1 0,-1 1 0,0 0 0,1-1 0,-1 1 0,1-1 0,-1 1 0,1-1 0,-1 1 0,1-1 0,-1 1 0,1-1 0,-1 1 0,1-1 0,0 0 0,-1 1 0,1-1 0,-1 0 0,1 0 0,0 1 0,-1-1 0,1 0 0,0 0 0,0 0 0,-1 0 0,2 0 0,28 2 0,-26-1 0,7-2 0,0-1 0,0 0 0,0 0 0,0-1 0,0-1 0,-1 1 0,1-2 0,-1 1 0,15-10 0,28-12 0,57-18 0,-95 36 0,1-1 0,-2 0 0,1-1 0,-1 0 0,12-13 0,-26 23 0,0 0 0,0-1 0,1 1 0,-1 0 0,0 0 0,0 0 0,0 0 0,0-1 0,0 1 0,0 0 0,0 0 0,0 0 0,0-1 0,0 1 0,0 0 0,0 0 0,0 0 0,0-1 0,0 1 0,0 0 0,0 0 0,0 0 0,-1 0 0,1-1 0,0 1 0,0 0 0,0 0 0,0 0 0,0 0 0,0-1 0,0 1 0,-1 0 0,1 0 0,0 0 0,0 0 0,0 0 0,0 0 0,0 0 0,-1-1 0,1 1 0,0 0 0,0 0 0,0 0 0,-1 0 0,1 0 0,0 0 0,0 0 0,0 0 0,0 0 0,-1 0 0,1 0 0,0 0 0,0 0 0,0 0 0,-1 0 0,1 0 0,0 0 0,0 0 0,0 0 0,-1 1 0,-14-2 0,15 1 0,-10 1 0,-1 0 0,1 1 0,0 0 0,0 1 0,1 0 0,-1 0 0,1 1 0,-18 10 0,-24 10 0,-23 9 0,50-20 0,-35 11 0,-2 6 0,60-30 0,0-1 0,0 1 0,-1-1 0,1 0 0,0 1 0,0-1 0,0 0 0,1 1 0,-1-1 0,0 0 0,0 0 0,0 0 0,0 0 0,1 0 0,-1 0 0,1 0 0,-1 0 0,0 0 0,1 0 0,0 0 0,-1 0 0,1-1 0,0 1 0,-1-1 0,-8-32 0,2-12 0,5 34 0,1 0 0,-1 1 0,-1-1 0,0 0 0,-8-17 0,4 11 0,0-1 0,-6-29 0,8 28 0,0 1 0,-10-22 0,10 82 0,6-18 0,2 1 0,9 39 0,-1-12 0,6 10-1365,-13-43-5461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0T09:11:26.7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1 133 24575,'8'1'0,"0"0"0,0 0 0,0 1 0,16 5 0,22 4 0,34-5 0,-38-4 0,43 8 0,25 14 0,-64-12 0,2-3 0,-1-1 0,61 1 0,-84-7 0,0 0 0,36 10 0,-14-3 0,8 2 0,-34-6 0,0-1 0,39 3 0,2-6 0,-15-1 0,0 2 0,59 10 0,-47-5 0,1-2 0,0-2 0,63-6 0,-9 1 0,-89 2 0,0 1 0,0 1 0,41 10 0,-36-7 0,0-1 0,49 0 0,27 4 0,15 3 0,222-5 0,-187-8 0,209 2 0,-344 1 0,-1 1 0,34 8 0,-32-6 0,0 0 0,24 1 0,517-4 0,-270-3 0,958 2 0,-1230-1 0,-1-1 0,34-8 0,-32 5 0,0 2 0,24-2 0,394 4 0,-210 3 0,-202-4 0,54-9 0,10-1 0,-79 11 0,167-15 0,-124 11 0,1 1 0,61 5 0,61-3 0,-91-10 0,-51 6 0,43-1 0,-44 4 0,43-8 0,-46 5 0,57-2 0,424 10 0,-488-4 0,1 0 0,29-7 0,-27 3 0,43-2 0,-8 4 0,80-17 0,-87 11 0,0 2 0,62 0 0,-92 7 0,-1-2 0,1-1 0,46-13 0,-44 9 0,0 2 0,49-5 0,-47 10 0,1-2 0,47-9 0,-54 7 0,-1 2 0,44-1 0,-41 4 0,1-2 0,26-5 0,12-2 0,0 2 0,1 4 0,83 5 0,-32 0 0,897-2 0,-980-1 0,55-11 0,-54 6 0,51-1 0,1127 6 0,-554 3 0,-639-3 0,-1-1 0,34-8 0,-32 5 0,0 1 0,24 0 0,-15 3 0,-1-1 0,51-10 0,-37 5 0,0 2 0,0 2 0,83 5 0,-32 1 0,702-3 0,-771 1 0,1 2 0,29 6 0,-27-4 0,43 3 0,504-7 0,-278-3 0,-262 2 0,20-1 0,-1 3 0,85 13 0,-80-8 0,0-2 0,1-2 0,60-6 0,-8 1 0,683 2 0,-785 0-227,-1 0-1,1 1 1,-1 1-1,0 0 1,10 3-1,-2 0-6598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32DF6F-842C-4BD3-8288-23B3430F4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F37DCF2-4103-466D-B9D9-3E7160B46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4B895E-AA6E-4042-89F6-B1200677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F3D404-750C-4BB6-B614-675B0977B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7986C9-C6A6-4450-A160-3F0451FA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92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37053F-9A33-47E0-B069-9585E2A2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C49A86-8DA5-4565-B67C-E275E1326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AC3A21-D235-41AE-BCCC-39F10D70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955D24-B7EE-4DEF-A578-5B57927C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722B11-7E12-4DAE-96BE-57F56065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80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669EE29-47DE-4B7B-AAFE-683B4CCC7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2B6CD4C-07E1-4E6A-B581-295EEA56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4706E7-21B7-4E97-8B97-8C113E92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DF079F-C769-4D43-A091-2D600D8D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68B0B5-4788-4A51-A1BB-50BAA99F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706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4C512B-627B-44B5-8809-A4E93DD9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C7B5AC-FC92-4BE3-B46B-1318CBFFC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58D14F-693E-4B16-92CF-5E3565C38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F3AE76-BBFA-4FFC-A319-91A193AC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D86418-3122-4F3F-AD51-FB80F6B8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3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49781C-8B88-4C6A-95D4-FA6B5566F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534CEE3-CA43-402B-9632-D1AFF1682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E5154B-F082-495D-9098-EED49C5A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48F6BA-FB49-4074-B90F-92A67BC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A97113-341D-4E97-9C09-10EC7AE3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0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8BB2CB-212F-4E6D-99D6-B585922C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F2B5BC-C59C-41B1-8C63-3EA455A59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09ADEBA-6C3F-497E-9733-42E5A358F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940F8D2-5A99-4B41-BBD1-2671B02F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A89C13-0D5B-4105-B5E3-FF246001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36963B8-138F-4594-A397-C41D0CE5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031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0E963C-8554-4F67-B943-24948A6F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593E69-1999-4168-8CFA-BDE6D62B6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5A2F175-E622-4B0E-B2C1-6426A0230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A625B6D-60DC-461E-802A-8606453B9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397EB18-FCE7-4768-8D9F-4C2BC85B8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EC268D8-6031-4DC8-8BA1-61C9FAF6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924314-9678-4979-BFE4-20248DFB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3FD30FC-2E13-4412-8E83-6EB38943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65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3D60D9-1E6F-446D-AAFB-30E9ACF3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F26F8BC-F9ED-4617-BE68-38CFB352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B68AB5-B45E-4557-947D-6ACDDE02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1F8A879-C58B-4D19-82B1-D102A4A1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31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9F4D70F-E4FB-4F7E-B529-9EAE49EC9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E385399-4AAC-444A-9152-3D7C7D5C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C16EB8D-490D-4DE9-B244-8DCB9AEC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785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1A5594-B74C-4FDE-82B3-901B06275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C43A3-5641-43A2-AF8B-B51E559CC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94BDF72-0B82-46C7-B626-636CCC5B4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A403FB6-F957-4CAD-BDA4-0C32143D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13F4496-3251-454D-AD78-56C9D10F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48D573A-6CAF-410C-9A5F-5982381F3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790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F6CF42-FB74-4F96-8D1F-9A4E07F3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94EF842-33DA-4948-B337-F8ACBCD7DA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4BD1741-497A-4FEB-AA9A-E27FAD227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625A42-6ED2-4701-ABFA-3E47B7E0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AC6C4F3-25E0-47C9-ADD7-ECA2218F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A4D6F3-FB1A-46F8-9826-6B39F06B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165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F9E118D-7197-4B2C-A117-47D1BCF0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192A6B-A2BF-4899-8AEB-6AD0C8A25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379D15-53AA-42AC-8A18-5637FE528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C871A-6A1F-43D1-A5C1-01C5CC92B227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DC744D-A144-48EE-9A45-7854322C6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88FFEA-8D07-415A-B9E4-0944E1FF2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CB88A-6336-4079-8EF4-6FC56297A6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436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elitoimistonohjepankki.fi/haku/genetiivi/ohje/550" TargetMode="External"/><Relationship Id="rId2" Type="http://schemas.openxmlformats.org/officeDocument/2006/relationships/hyperlink" Target="http://www.kielitoimistonohjepankki.fi/ohje/5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elitoimistonohjepankki.fi/ohje/55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4.png"/><Relationship Id="rId4" Type="http://schemas.openxmlformats.org/officeDocument/2006/relationships/customXml" Target="../ink/ink4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elitoimistonohjepankki.fi/haku/kongruenssi/ohje/3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tus.fi/ohjeet/kieli-_ja_nimitestit/vanhat_kielitestit/pilkkutesti_2" TargetMode="External"/><Relationship Id="rId2" Type="http://schemas.openxmlformats.org/officeDocument/2006/relationships/hyperlink" Target="https://www.kotus.fi/ohjeet/kieli-_ja_nimitestit/vanhat_kielitestit/pilkkutesti_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6EEAE4-A882-46FE-A6EB-0612B9A40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/>
              <a:t>Otsikon ja sisällön suhde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Muista pohtia kirjoitustaidon vastauksesi otsikon ja sisällön suhdetta. Vastaavatko sisältö ja otsikko toisiaan? Onko esim. otsikko kantaa ottava ja sisältö puolestaan pohdiskeleva tai toisinpäin?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otsikko: </a:t>
            </a:r>
            <a:r>
              <a:rPr lang="fi-FI" i="1" dirty="0">
                <a:solidFill>
                  <a:srgbClr val="FF0000"/>
                </a:solidFill>
              </a:rPr>
              <a:t>Lukeminen on turhaa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sisältö: </a:t>
            </a:r>
            <a:r>
              <a:rPr lang="fi-FI" i="1" dirty="0">
                <a:solidFill>
                  <a:srgbClr val="FF0000"/>
                </a:solidFill>
              </a:rPr>
              <a:t>Lukemisesta voi seurata monenlaisia hyötyjä.</a:t>
            </a:r>
          </a:p>
          <a:p>
            <a:pPr marL="0" indent="0">
              <a:buNone/>
            </a:pPr>
            <a:endParaRPr lang="fi-FI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otsikko: </a:t>
            </a:r>
            <a:r>
              <a:rPr lang="fi-FI" i="1" dirty="0">
                <a:solidFill>
                  <a:srgbClr val="FF0000"/>
                </a:solidFill>
              </a:rPr>
              <a:t>Nuoret voivat hyvin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sisältö: </a:t>
            </a:r>
            <a:r>
              <a:rPr lang="fi-FI" i="1" dirty="0">
                <a:solidFill>
                  <a:srgbClr val="FF0000"/>
                </a:solidFill>
              </a:rPr>
              <a:t>Jotkut nuoret voivat todella huonosti.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940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6EEAE4-A882-46FE-A6EB-0612B9A40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Aineistoon viittaaminen: suorat lainaukset ja referointi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dirty="0"/>
              <a:t>”Nykyihminen vilkaisee puhelintaan seitsemän minuutin välein. Keskittymiskykymme on vain muutaman minuutin pituinen. Sen seurauksena lyhytvideopalvelut ja pikaviestisovellukset ovat vallanneet maailman. </a:t>
            </a:r>
            <a:r>
              <a:rPr lang="fi-FI" dirty="0" err="1"/>
              <a:t>Tiktokista</a:t>
            </a:r>
            <a:r>
              <a:rPr lang="fi-FI" dirty="0"/>
              <a:t> tuli ennätysajassa maailman ladatuin sovellus, ja sen perusidea on pyörittää parin sekunnin videoita käyttäjää kiinnostavista aiheista”, kertoo </a:t>
            </a:r>
            <a:r>
              <a:rPr lang="fi-FI" dirty="0" err="1"/>
              <a:t>Salusjärvi</a:t>
            </a:r>
            <a:r>
              <a:rPr lang="fi-FI" dirty="0"/>
              <a:t> kolumnissaan.</a:t>
            </a: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r>
              <a:rPr lang="fi-FI" dirty="0"/>
              <a:t>Pitkiä suoria lainauksia kannattaa yleensä välttää. Suora lainaus sopii silloin, jos aineisto esittää jotakin vaikeasti selostettavaa tai jotakin tyylin tai sisällön puolesta erityisen osuvasti sanottua.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1D4A3EEF-EDCB-45AD-9E74-DAF497F76E83}"/>
              </a:ext>
            </a:extLst>
          </p:cNvPr>
          <p:cNvGrpSpPr/>
          <p:nvPr/>
        </p:nvGrpSpPr>
        <p:grpSpPr>
          <a:xfrm>
            <a:off x="2022520" y="1487102"/>
            <a:ext cx="6170760" cy="3113280"/>
            <a:chOff x="2022520" y="1487102"/>
            <a:chExt cx="6170760" cy="311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9" name="Käsinkirjoitus 8">
                  <a:extLst>
                    <a:ext uri="{FF2B5EF4-FFF2-40B4-BE49-F238E27FC236}">
                      <a16:creationId xmlns:a16="http://schemas.microsoft.com/office/drawing/2014/main" id="{C52F89B8-A7C3-47CA-930D-9EA1EA36F16A}"/>
                    </a:ext>
                  </a:extLst>
                </p14:cNvPr>
                <p14:cNvContentPartPr/>
                <p14:nvPr/>
              </p14:nvContentPartPr>
              <p14:xfrm>
                <a:off x="2022520" y="1487102"/>
                <a:ext cx="6170760" cy="2770920"/>
              </p14:xfrm>
            </p:contentPart>
          </mc:Choice>
          <mc:Fallback>
            <p:pic>
              <p:nvPicPr>
                <p:cNvPr id="9" name="Käsinkirjoitus 8">
                  <a:extLst>
                    <a:ext uri="{FF2B5EF4-FFF2-40B4-BE49-F238E27FC236}">
                      <a16:creationId xmlns:a16="http://schemas.microsoft.com/office/drawing/2014/main" id="{C52F89B8-A7C3-47CA-930D-9EA1EA36F16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959520" y="1424102"/>
                  <a:ext cx="6296400" cy="28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0" name="Käsinkirjoitus 9">
                  <a:extLst>
                    <a:ext uri="{FF2B5EF4-FFF2-40B4-BE49-F238E27FC236}">
                      <a16:creationId xmlns:a16="http://schemas.microsoft.com/office/drawing/2014/main" id="{4296B276-91CB-4C1E-9F64-6F7A0634C422}"/>
                    </a:ext>
                  </a:extLst>
                </p14:cNvPr>
                <p14:cNvContentPartPr/>
                <p14:nvPr/>
              </p14:nvContentPartPr>
              <p14:xfrm>
                <a:off x="3592480" y="1717502"/>
                <a:ext cx="4406040" cy="2882880"/>
              </p14:xfrm>
            </p:contentPart>
          </mc:Choice>
          <mc:Fallback>
            <p:pic>
              <p:nvPicPr>
                <p:cNvPr id="10" name="Käsinkirjoitus 9">
                  <a:extLst>
                    <a:ext uri="{FF2B5EF4-FFF2-40B4-BE49-F238E27FC236}">
                      <a16:creationId xmlns:a16="http://schemas.microsoft.com/office/drawing/2014/main" id="{4296B276-91CB-4C1E-9F64-6F7A0634C42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529840" y="1654502"/>
                  <a:ext cx="4531680" cy="3008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778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9CF43A-61B1-483B-A0EA-7A089E64D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364"/>
            <a:ext cx="10515600" cy="5576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Pronominien viittaussuhteet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/>
              <a:t>Kun käytät pronomineja </a:t>
            </a:r>
            <a:r>
              <a:rPr lang="fi-FI" i="1" dirty="0"/>
              <a:t>se, hän, tämä, joka </a:t>
            </a:r>
            <a:r>
              <a:rPr lang="fi-FI" dirty="0"/>
              <a:t>ja </a:t>
            </a:r>
            <a:r>
              <a:rPr lang="fi-FI" i="1" dirty="0"/>
              <a:t>mikä</a:t>
            </a:r>
            <a:r>
              <a:rPr lang="fi-FI" dirty="0"/>
              <a:t>, varmista, että viittaat niillä oikeisiin asioihin. Väärä pronomini voi muuttaa tekstin merkityksen kokonaan.</a:t>
            </a:r>
          </a:p>
          <a:p>
            <a:endParaRPr lang="fi-FI" dirty="0"/>
          </a:p>
          <a:p>
            <a:r>
              <a:rPr lang="fi-FI" dirty="0"/>
              <a:t>Lue viittaussuhteista Kielitoimiston ohjepankista: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Pronominit: joka vai mikä 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http://www.kielitoimistonohjepankki.fi/ohje/512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Pronominit: tämä vai hän taaksepäin viittaamassa?</a:t>
            </a:r>
          </a:p>
          <a:p>
            <a:pPr marL="0" indent="0">
              <a:buNone/>
            </a:pPr>
            <a:r>
              <a:rPr lang="fi-FI" dirty="0">
                <a:hlinkClick r:id="rId3"/>
              </a:rPr>
              <a:t>http://www.kielitoimistonohjepankki.fi/haku/genetiivi/ohje/550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Pronominit: se vai tämä taaksepäin viittaamassa?</a:t>
            </a:r>
          </a:p>
          <a:p>
            <a:pPr marL="0" indent="0">
              <a:buNone/>
            </a:pPr>
            <a:r>
              <a:rPr lang="fi-FI" dirty="0">
                <a:hlinkClick r:id="rId4"/>
              </a:rPr>
              <a:t>http://www.kielitoimistonohjepankki.fi/ohje/552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986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92738B-B142-4595-B9CA-1F2A659AB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Pronominilla </a:t>
            </a:r>
            <a:r>
              <a:rPr lang="fi-FI" i="1" dirty="0"/>
              <a:t>joka </a:t>
            </a:r>
            <a:r>
              <a:rPr lang="fi-FI" dirty="0"/>
              <a:t>viitataan yleensä suoraan edelliseen sanaan. Edellinen sana ilmaisee jotain konkreettista ja tarkkarajaista.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Voiko lohta antaa </a:t>
            </a:r>
            <a:r>
              <a:rPr lang="fi-FI" i="1" u="sng" dirty="0"/>
              <a:t>vauvalle</a:t>
            </a:r>
            <a:r>
              <a:rPr lang="fi-FI" i="1" dirty="0"/>
              <a:t>, joka on ollut uunissa paistumassa pienessä öljyssä?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i="1" dirty="0"/>
              <a:t>Voiko vauvalle antaa </a:t>
            </a:r>
            <a:r>
              <a:rPr lang="fi-FI" b="1" i="1" u="sng" dirty="0">
                <a:solidFill>
                  <a:schemeClr val="accent6">
                    <a:lumMod val="75000"/>
                  </a:schemeClr>
                </a:solidFill>
              </a:rPr>
              <a:t>lohta</a:t>
            </a:r>
            <a:r>
              <a:rPr lang="fi-FI" b="1" i="1" dirty="0">
                <a:solidFill>
                  <a:schemeClr val="accent6">
                    <a:lumMod val="75000"/>
                  </a:schemeClr>
                </a:solidFill>
              </a:rPr>
              <a:t>, joka </a:t>
            </a:r>
            <a:r>
              <a:rPr lang="fi-FI" i="1" dirty="0"/>
              <a:t>on ollut uunissa paistumassa pienessä öljyssä?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Pronominilla </a:t>
            </a:r>
            <a:r>
              <a:rPr lang="fi-FI" i="1" dirty="0"/>
              <a:t>mikä</a:t>
            </a:r>
            <a:r>
              <a:rPr lang="fi-FI" dirty="0"/>
              <a:t> viitataan yleensä koko edelliseen lauseeseen, muuten abstraktiin asiaan tai superlatiivimuotoiseen sanaan (esim. </a:t>
            </a:r>
            <a:r>
              <a:rPr lang="fi-FI" i="1" dirty="0"/>
              <a:t>parasta, mitä tiedän</a:t>
            </a:r>
            <a:r>
              <a:rPr lang="fi-FI" dirty="0"/>
              <a:t>).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Lohi paistui </a:t>
            </a:r>
            <a:r>
              <a:rPr lang="fi-FI" i="1" u="sng" dirty="0"/>
              <a:t>uunissa</a:t>
            </a:r>
            <a:r>
              <a:rPr lang="fi-FI" i="1" dirty="0"/>
              <a:t>, jonka huomasi jo tuoksusta.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b="1" i="1" u="sng" dirty="0">
                <a:solidFill>
                  <a:schemeClr val="accent6">
                    <a:lumMod val="75000"/>
                  </a:schemeClr>
                </a:solidFill>
              </a:rPr>
              <a:t>Lohi paistui uunissa</a:t>
            </a:r>
            <a:r>
              <a:rPr lang="fi-FI" b="1" i="1" dirty="0">
                <a:solidFill>
                  <a:schemeClr val="accent6">
                    <a:lumMod val="75000"/>
                  </a:schemeClr>
                </a:solidFill>
              </a:rPr>
              <a:t>, minkä </a:t>
            </a:r>
            <a:r>
              <a:rPr lang="fi-FI" i="1" dirty="0"/>
              <a:t>huomasi jo tuoksusta.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id="{EB63C54D-8BE2-4016-AB93-86C7304F52AD}"/>
                  </a:ext>
                </a:extLst>
              </p14:cNvPr>
              <p14:cNvContentPartPr/>
              <p14:nvPr/>
            </p14:nvContentPartPr>
            <p14:xfrm>
              <a:off x="3411400" y="1412582"/>
              <a:ext cx="1123560" cy="288000"/>
            </p14:xfrm>
          </p:contentPart>
        </mc:Choice>
        <mc:Fallback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EB63C54D-8BE2-4016-AB93-86C7304F52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2400" y="1403582"/>
                <a:ext cx="1141200" cy="30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" name="Käsinkirjoitus 17">
                <a:extLst>
                  <a:ext uri="{FF2B5EF4-FFF2-40B4-BE49-F238E27FC236}">
                    <a16:creationId xmlns:a16="http://schemas.microsoft.com/office/drawing/2014/main" id="{7D5DF2D2-6A02-4D9C-9CA5-1A0EAB28DE54}"/>
                  </a:ext>
                </a:extLst>
              </p14:cNvPr>
              <p14:cNvContentPartPr/>
              <p14:nvPr/>
            </p14:nvContentPartPr>
            <p14:xfrm>
              <a:off x="839920" y="1956902"/>
              <a:ext cx="9860040" cy="103320"/>
            </p14:xfrm>
          </p:contentPart>
        </mc:Choice>
        <mc:Fallback>
          <p:pic>
            <p:nvPicPr>
              <p:cNvPr id="18" name="Käsinkirjoitus 17">
                <a:extLst>
                  <a:ext uri="{FF2B5EF4-FFF2-40B4-BE49-F238E27FC236}">
                    <a16:creationId xmlns:a16="http://schemas.microsoft.com/office/drawing/2014/main" id="{7D5DF2D2-6A02-4D9C-9CA5-1A0EAB28DE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1280" y="1947902"/>
                <a:ext cx="9877680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Käsinkirjoitus 18">
                <a:extLst>
                  <a:ext uri="{FF2B5EF4-FFF2-40B4-BE49-F238E27FC236}">
                    <a16:creationId xmlns:a16="http://schemas.microsoft.com/office/drawing/2014/main" id="{C369CF75-15D7-44AA-94CD-0E9A82E3E671}"/>
                  </a:ext>
                </a:extLst>
              </p14:cNvPr>
              <p14:cNvContentPartPr/>
              <p14:nvPr/>
            </p14:nvContentPartPr>
            <p14:xfrm>
              <a:off x="2769880" y="4339022"/>
              <a:ext cx="1026360" cy="242280"/>
            </p14:xfrm>
          </p:contentPart>
        </mc:Choice>
        <mc:Fallback>
          <p:pic>
            <p:nvPicPr>
              <p:cNvPr id="19" name="Käsinkirjoitus 18">
                <a:extLst>
                  <a:ext uri="{FF2B5EF4-FFF2-40B4-BE49-F238E27FC236}">
                    <a16:creationId xmlns:a16="http://schemas.microsoft.com/office/drawing/2014/main" id="{C369CF75-15D7-44AA-94CD-0E9A82E3E67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61240" y="4330382"/>
                <a:ext cx="104400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4" name="Käsinkirjoitus 23">
                <a:extLst>
                  <a:ext uri="{FF2B5EF4-FFF2-40B4-BE49-F238E27FC236}">
                    <a16:creationId xmlns:a16="http://schemas.microsoft.com/office/drawing/2014/main" id="{A0BBFAD6-EEC6-45DF-9910-C766A762EF7F}"/>
                  </a:ext>
                </a:extLst>
              </p14:cNvPr>
              <p14:cNvContentPartPr/>
              <p14:nvPr/>
            </p14:nvContentPartPr>
            <p14:xfrm>
              <a:off x="803200" y="4736462"/>
              <a:ext cx="6071040" cy="141120"/>
            </p14:xfrm>
          </p:contentPart>
        </mc:Choice>
        <mc:Fallback>
          <p:pic>
            <p:nvPicPr>
              <p:cNvPr id="24" name="Käsinkirjoitus 23">
                <a:extLst>
                  <a:ext uri="{FF2B5EF4-FFF2-40B4-BE49-F238E27FC236}">
                    <a16:creationId xmlns:a16="http://schemas.microsoft.com/office/drawing/2014/main" id="{A0BBFAD6-EEC6-45DF-9910-C766A762EF7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4560" y="4727462"/>
                <a:ext cx="6088680" cy="158760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Tekstiruutu 25">
            <a:extLst>
              <a:ext uri="{FF2B5EF4-FFF2-40B4-BE49-F238E27FC236}">
                <a16:creationId xmlns:a16="http://schemas.microsoft.com/office/drawing/2014/main" id="{030FCA75-4736-48C6-B6FA-2146216B545D}"/>
              </a:ext>
            </a:extLst>
          </p:cNvPr>
          <p:cNvSpPr txBox="1"/>
          <p:nvPr/>
        </p:nvSpPr>
        <p:spPr>
          <a:xfrm>
            <a:off x="803200" y="6176963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Lähde: </a:t>
            </a:r>
            <a:r>
              <a:rPr lang="fi-FI" cap="small" dirty="0"/>
              <a:t>Kaipainen, Suvi &amp; </a:t>
            </a:r>
            <a:r>
              <a:rPr lang="fi-FI" cap="small" dirty="0" err="1"/>
              <a:t>Saure</a:t>
            </a:r>
            <a:r>
              <a:rPr lang="fi-FI" cap="small" dirty="0"/>
              <a:t>, Annamari </a:t>
            </a:r>
            <a:r>
              <a:rPr lang="fi-FI" dirty="0"/>
              <a:t>2021: </a:t>
            </a:r>
            <a:r>
              <a:rPr lang="fi-FI" i="1" dirty="0"/>
              <a:t>Äimän käkenä. Äidinkielen puuhakirja aikuisille</a:t>
            </a:r>
            <a:r>
              <a:rPr lang="fi-FI" dirty="0"/>
              <a:t>. SKS Kirjat.</a:t>
            </a:r>
          </a:p>
        </p:txBody>
      </p:sp>
    </p:spTree>
    <p:extLst>
      <p:ext uri="{BB962C8B-B14F-4D97-AF65-F5344CB8AC3E}">
        <p14:creationId xmlns:p14="http://schemas.microsoft.com/office/powerpoint/2010/main" val="47114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9CF43A-61B1-483B-A0EA-7A089E64D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364"/>
            <a:ext cx="10515600" cy="5576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/>
              <a:t>Kongruenssi: verbi yksikössä tai monikossa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/>
              <a:t>Kun subjekti on yksikössä, myös predikaatti on yksikössä.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Lapsi nukahti.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Kun subjekti on monikossa, myös predikaatti on monikossa.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Lapset nukahti</a:t>
            </a:r>
            <a:r>
              <a:rPr lang="fi-FI" b="1" i="1" dirty="0"/>
              <a:t>vat</a:t>
            </a:r>
            <a:r>
              <a:rPr lang="fi-FI" i="1" dirty="0"/>
              <a:t>. </a:t>
            </a:r>
          </a:p>
          <a:p>
            <a:pPr marL="0" indent="0">
              <a:buNone/>
            </a:pPr>
            <a:endParaRPr lang="fi-FI" i="1" dirty="0"/>
          </a:p>
          <a:p>
            <a:r>
              <a:rPr lang="fi-FI" dirty="0"/>
              <a:t>Lue lisää Kielitoimiston ohjepankista: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Verbi yksikössä tai monikossa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http://www.kielitoimistonohjepankki.fi/haku/kongruenssi/ohje/313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44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9CF43A-61B1-483B-A0EA-7A089E64D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364"/>
            <a:ext cx="10515600" cy="5576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/>
              <a:t>Pilkku lauseita erottamassa</a:t>
            </a:r>
          </a:p>
          <a:p>
            <a:pPr marL="0" indent="0">
              <a:buNone/>
            </a:pPr>
            <a:endParaRPr lang="fi-FI" i="1" dirty="0"/>
          </a:p>
          <a:p>
            <a:r>
              <a:rPr lang="fi-FI" dirty="0"/>
              <a:t>Pää- ja sivulauseen väliin tulee aina pilkku.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Lukeminen on hyödyllistä, koska se kasvattaa sanavarastoa.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Kaksi päälausetta erotetaan toisistaan pilkulla, jos niillä ei ole yhteisiä lauseenjäseniä.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Pekka lukee paljon, ja Leena urheilee ahkerasti.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dirty="0"/>
              <a:t>Kertaa pilkkusääntöjä esim. Kotuksen pilkkutesteillä:</a:t>
            </a:r>
          </a:p>
          <a:p>
            <a:pPr marL="0" indent="0">
              <a:buNone/>
            </a:pPr>
            <a:r>
              <a:rPr lang="fi-FI" dirty="0"/>
              <a:t>Pilkkutesti 1: </a:t>
            </a:r>
            <a:r>
              <a:rPr lang="fi-FI" dirty="0">
                <a:hlinkClick r:id="rId2"/>
              </a:rPr>
              <a:t>https://www.kotus.fi/ohjeet/kieli-_ja_nimitestit/vanhat_kielitestit/pilkkutesti_1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Pilkkutesti 2: </a:t>
            </a:r>
            <a:r>
              <a:rPr lang="fi-FI" dirty="0">
                <a:hlinkClick r:id="rId3"/>
              </a:rPr>
              <a:t>https://www.kotus.fi/ohjeet/kieli-_ja_nimitestit/vanhat_kielitestit/pilkkutesti_2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9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9CF43A-61B1-483B-A0EA-7A089E64D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364"/>
            <a:ext cx="10515600" cy="55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Epäsuora kysymyslause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Epäsuora eli alisteinen kysymyslause erotetaan päälauseesta pilkulla.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i="1" dirty="0"/>
              <a:t>Emme vielä tiedä, millaisia ongelmia tulevaisuudessa kohtaamme.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Jos myös päälause on kysyvä, virkkeen perään tulee pisteen sijaan kysymysmerkki.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Tiedämmekö oikeasti, millaisia ongelmia tulevaisuudessa kohtaamme?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573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534</Words>
  <Application>Microsoft Office PowerPoint</Application>
  <PresentationFormat>Laajakuva</PresentationFormat>
  <Paragraphs>99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Kasper Kärkkäinen</dc:creator>
  <cp:lastModifiedBy>Kasper Kärkkäinen</cp:lastModifiedBy>
  <cp:revision>1</cp:revision>
  <dcterms:created xsi:type="dcterms:W3CDTF">2022-02-10T07:34:22Z</dcterms:created>
  <dcterms:modified xsi:type="dcterms:W3CDTF">2022-02-10T10:37:55Z</dcterms:modified>
</cp:coreProperties>
</file>