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44ADD1-35DE-4CE6-B591-FE449FEB2B0B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1CBBEE9-D973-42FC-A94F-2786B5B73618}" type="datetimeFigureOut">
              <a:rPr lang="fi-FI" smtClean="0"/>
              <a:t>20.10.2020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16152" y="1772816"/>
            <a:ext cx="7235981" cy="2880320"/>
          </a:xfrm>
        </p:spPr>
        <p:txBody>
          <a:bodyPr/>
          <a:lstStyle/>
          <a:p>
            <a:r>
              <a:rPr lang="fi-FI" sz="6600" dirty="0" smtClean="0"/>
              <a:t>Mitä on kertomuksellisuus?</a:t>
            </a:r>
            <a:endParaRPr lang="fi-FI" sz="6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fi-FI" dirty="0" smtClean="0"/>
              <a:t>Johdanto kurssiin 6: </a:t>
            </a:r>
          </a:p>
          <a:p>
            <a:pPr algn="l"/>
            <a:r>
              <a:rPr lang="fi-FI" dirty="0" smtClean="0"/>
              <a:t>Nykykulttuuri ja kertomukset</a:t>
            </a:r>
          </a:p>
          <a:p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444208" y="566124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Virpi Kuronen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32872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9200" y="476672"/>
            <a:ext cx="7467600" cy="2448272"/>
          </a:xfrm>
        </p:spPr>
        <p:txBody>
          <a:bodyPr>
            <a:normAutofit fontScale="32500" lnSpcReduction="20000"/>
          </a:bodyPr>
          <a:lstStyle/>
          <a:p>
            <a:endParaRPr lang="fi-FI" dirty="0" smtClean="0"/>
          </a:p>
          <a:p>
            <a:endParaRPr lang="fi-FI" dirty="0" smtClean="0"/>
          </a:p>
          <a:p>
            <a:r>
              <a:rPr lang="fi-FI" sz="7000" dirty="0" smtClean="0"/>
              <a:t>Kertomuksia on kauno- ja tietokirjallisuudessa, elokuvissa, Tv-sarjoissa, mediateksteissä, peleissä, uutisissa, mainoksissa, puheessa… Jopa esineisiin ja tavaroihin voi liittyä kertomus. </a:t>
            </a:r>
          </a:p>
          <a:p>
            <a:r>
              <a:rPr lang="fi-FI" sz="7000" b="1" dirty="0" smtClean="0"/>
              <a:t>Millaisen kertomuksen katsoja muodostaa kuvasta?</a:t>
            </a:r>
            <a:endParaRPr lang="fi-FI" sz="7000" b="1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20888"/>
            <a:ext cx="6338314" cy="422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33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1. KÄSITTEET</a:t>
            </a:r>
            <a:endParaRPr lang="fi-FI" dirty="0"/>
          </a:p>
          <a:p>
            <a:r>
              <a:rPr lang="fi-FI" dirty="0"/>
              <a:t>Mikä on kertomus?</a:t>
            </a:r>
          </a:p>
          <a:p>
            <a:r>
              <a:rPr lang="fi-FI" dirty="0" smtClean="0"/>
              <a:t>Mikä on tarina?</a:t>
            </a:r>
          </a:p>
          <a:p>
            <a:r>
              <a:rPr lang="fi-FI" dirty="0" smtClean="0"/>
              <a:t>Mitä on juoni?</a:t>
            </a:r>
          </a:p>
          <a:p>
            <a:r>
              <a:rPr lang="fi-FI" dirty="0" smtClean="0"/>
              <a:t>Mitä on kertomuksellisuus?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0349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55431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b="1" dirty="0" smtClean="0">
                <a:solidFill>
                  <a:srgbClr val="FF0000"/>
                </a:solidFill>
              </a:rPr>
              <a:t>Kertomus</a:t>
            </a:r>
          </a:p>
          <a:p>
            <a:pPr marL="0" indent="0">
              <a:buNone/>
            </a:pPr>
            <a:r>
              <a:rPr lang="fi-FI" dirty="0" smtClean="0"/>
              <a:t>= fiktiivinen tai ei-fiktiivinen kokonaisuus, josta käy ilmi tapahtumien järjestys, esim. sairauskertomus, myytti, novelli</a:t>
            </a:r>
          </a:p>
          <a:p>
            <a:pPr marL="0" indent="0">
              <a:buNone/>
            </a:pPr>
            <a:r>
              <a:rPr lang="fi-FI" b="1" dirty="0" smtClean="0">
                <a:solidFill>
                  <a:srgbClr val="FF0000"/>
                </a:solidFill>
              </a:rPr>
              <a:t>Tarina</a:t>
            </a:r>
          </a:p>
          <a:p>
            <a:pPr marL="0" indent="0">
              <a:buNone/>
            </a:pPr>
            <a:r>
              <a:rPr lang="fi-FI" dirty="0" smtClean="0"/>
              <a:t>= Usein synonyymi kertomukselle, lyhyehkö juttu tai taru. Kerronnan teoriassa tarina on kokonaisuus, jossa tapahtumat esitetään aikajärjestyksessä. </a:t>
            </a:r>
          </a:p>
          <a:p>
            <a:pPr marL="0" indent="0">
              <a:buNone/>
            </a:pPr>
            <a:r>
              <a:rPr lang="fi-FI" b="1" dirty="0" smtClean="0">
                <a:solidFill>
                  <a:srgbClr val="FF0000"/>
                </a:solidFill>
              </a:rPr>
              <a:t>Juoni</a:t>
            </a:r>
          </a:p>
          <a:p>
            <a:pPr marL="0" indent="0">
              <a:buNone/>
            </a:pPr>
            <a:r>
              <a:rPr lang="fi-FI" dirty="0" smtClean="0"/>
              <a:t>= Tapahtumien kulku kertomuksessa. Tapahtumien välillä tulee ilmi syy-seuraussuhteet, mutta tapahtumia ei välttämättä esitetä aikajärjestyksessä.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5118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5543128"/>
          </a:xfrm>
        </p:spPr>
        <p:txBody>
          <a:bodyPr>
            <a:normAutofit/>
          </a:bodyPr>
          <a:lstStyle/>
          <a:p>
            <a:r>
              <a:rPr lang="fi-FI" b="1" dirty="0" smtClean="0">
                <a:solidFill>
                  <a:srgbClr val="FF0000"/>
                </a:solidFill>
              </a:rPr>
              <a:t>KERTOMUKSELLISUUS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Viestien rakentuminen kertomuksen muotoon</a:t>
            </a:r>
          </a:p>
          <a:p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2. Kertomus omassa arjessa</a:t>
            </a:r>
          </a:p>
          <a:p>
            <a:pPr marL="514350" indent="-514350">
              <a:buAutoNum type="arabicPeriod"/>
            </a:pPr>
            <a:r>
              <a:rPr lang="fi-FI" dirty="0" smtClean="0"/>
              <a:t>Miksi kertomus vetoaa ihmisiin? Miksi me pidämme kertomuksista?</a:t>
            </a:r>
          </a:p>
          <a:p>
            <a:pPr marL="514350" indent="-514350">
              <a:buAutoNum type="arabicPeriod"/>
            </a:pPr>
            <a:r>
              <a:rPr lang="fi-FI" dirty="0" smtClean="0"/>
              <a:t>Kerro esimerkkejä arkielämän kertomuksellisuudesta. Mistä tilanteista sinä luot kertomuksia tai millaisia kertomuksia arvostat?</a:t>
            </a:r>
          </a:p>
        </p:txBody>
      </p:sp>
    </p:spTree>
    <p:extLst>
      <p:ext uri="{BB962C8B-B14F-4D97-AF65-F5344CB8AC3E}">
        <p14:creationId xmlns:p14="http://schemas.microsoft.com/office/powerpoint/2010/main" val="33517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3. </a:t>
            </a:r>
            <a:r>
              <a:rPr lang="fi-FI" b="1" dirty="0"/>
              <a:t>Kertomus mainoksessa:</a:t>
            </a:r>
          </a:p>
          <a:p>
            <a:pPr marL="0" indent="0">
              <a:buNone/>
            </a:pPr>
            <a:r>
              <a:rPr lang="fi-FI" dirty="0" err="1"/>
              <a:t>Tjäreborg</a:t>
            </a:r>
            <a:r>
              <a:rPr lang="fi-FI" dirty="0"/>
              <a:t> – Kaninkolo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Pohtikaa ryhmissä:</a:t>
            </a:r>
          </a:p>
          <a:p>
            <a:pPr marL="514350" indent="-514350">
              <a:buAutoNum type="arabicPeriod"/>
            </a:pPr>
            <a:r>
              <a:rPr lang="fi-FI" dirty="0"/>
              <a:t>Mikä on mainoksen kertomus?</a:t>
            </a:r>
          </a:p>
          <a:p>
            <a:pPr marL="0" indent="0">
              <a:buNone/>
            </a:pPr>
            <a:r>
              <a:rPr lang="fi-FI" dirty="0"/>
              <a:t>(Alkutilanne, ajallinen järjestys =tarina, juoni </a:t>
            </a:r>
            <a:r>
              <a:rPr lang="fi-FI" dirty="0" smtClean="0"/>
              <a:t>= </a:t>
            </a:r>
            <a:r>
              <a:rPr lang="fi-FI" dirty="0"/>
              <a:t>esitysjärjestys, lopputilanne)</a:t>
            </a:r>
          </a:p>
          <a:p>
            <a:pPr marL="0" indent="0">
              <a:buNone/>
            </a:pPr>
            <a:r>
              <a:rPr lang="fi-FI" dirty="0"/>
              <a:t>2. Miten kertomuksellisuudella haetaan vaikuttavuutta mainoksessa? Mikä on mainoksen tavoite?</a:t>
            </a:r>
          </a:p>
          <a:p>
            <a:pPr marL="0" indent="0">
              <a:buNone/>
            </a:pPr>
            <a:r>
              <a:rPr lang="fi-FI" dirty="0"/>
              <a:t>3. Mitä tekstilajille tyypillisiä keinoja on käytetty?</a:t>
            </a:r>
          </a:p>
          <a:p>
            <a:pPr marL="514350" indent="-514350">
              <a:buAutoNum type="arabicPeriod"/>
            </a:pPr>
            <a:endParaRPr lang="fi-FI" dirty="0"/>
          </a:p>
          <a:p>
            <a:endParaRPr lang="fi-FI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8640"/>
            <a:ext cx="356711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7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ämpö">
  <a:themeElements>
    <a:clrScheme name="lämpö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lämpö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ämpö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TM01859868[[fn=Lämpö]]</Template>
  <TotalTime>201</TotalTime>
  <Words>180</Words>
  <Application>Microsoft Office PowerPoint</Application>
  <PresentationFormat>Näytössä katseltava diaesitys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lämpö</vt:lpstr>
      <vt:lpstr>Mitä on kertomuksellisuus?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Mitä on kertomuksellisuus?</dc:title>
  <dc:creator>EUEKEUE</dc:creator>
  <cp:lastModifiedBy>EUEKEUE</cp:lastModifiedBy>
  <cp:revision>7</cp:revision>
  <dcterms:created xsi:type="dcterms:W3CDTF">2020-10-20T10:38:56Z</dcterms:created>
  <dcterms:modified xsi:type="dcterms:W3CDTF">2020-10-20T14:00:45Z</dcterms:modified>
</cp:coreProperties>
</file>