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6AC1AD-0BA9-E986-0154-2CC9A3D382D6}" v="1652" dt="2020-11-04T12:15:48.477"/>
    <p1510:client id="{DED5FF33-71A3-4390-840D-5617D1491476}" v="211" dt="2020-11-04T08:40:18.2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17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34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896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536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840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325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319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78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69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09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39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7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2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74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70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27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6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6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Runon rytmi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6027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DE6F0-55EC-4311-9AC5-3A7B7DE8E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Anapesti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69D3E7-75F3-4415-ABAA-09B45A99C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ea typeface="+mn-lt"/>
                <a:cs typeface="+mn-lt"/>
              </a:rPr>
              <a:t>Y/li </a:t>
            </a:r>
            <a:r>
              <a:rPr lang="en-US" b="1" dirty="0" err="1">
                <a:ea typeface="+mn-lt"/>
                <a:cs typeface="+mn-lt"/>
              </a:rPr>
              <a:t>ja|la</a:t>
            </a:r>
            <a:r>
              <a:rPr lang="en-US" b="1" dirty="0">
                <a:ea typeface="+mn-lt"/>
                <a:cs typeface="+mn-lt"/>
              </a:rPr>
              <a:t>/van </a:t>
            </a:r>
            <a:r>
              <a:rPr lang="en-US" b="1" dirty="0" err="1">
                <a:ea typeface="+mn-lt"/>
                <a:cs typeface="+mn-lt"/>
              </a:rPr>
              <a:t>ur|pu</a:t>
            </a:r>
            <a:r>
              <a:rPr lang="en-US" b="1" dirty="0">
                <a:ea typeface="+mn-lt"/>
                <a:cs typeface="+mn-lt"/>
              </a:rPr>
              <a:t>/</a:t>
            </a:r>
            <a:r>
              <a:rPr lang="en-US" b="1" dirty="0" err="1">
                <a:ea typeface="+mn-lt"/>
                <a:cs typeface="+mn-lt"/>
              </a:rPr>
              <a:t>jen</a:t>
            </a:r>
            <a:r>
              <a:rPr lang="en-US" b="1" dirty="0">
                <a:ea typeface="+mn-lt"/>
                <a:cs typeface="+mn-lt"/>
              </a:rPr>
              <a:t> </a:t>
            </a:r>
            <a:r>
              <a:rPr lang="en-US" b="1" dirty="0" err="1">
                <a:ea typeface="+mn-lt"/>
                <a:cs typeface="+mn-lt"/>
              </a:rPr>
              <a:t>kel|ler</a:t>
            </a:r>
            <a:r>
              <a:rPr lang="en-US" b="1" dirty="0">
                <a:ea typeface="+mn-lt"/>
                <a:cs typeface="+mn-lt"/>
              </a:rPr>
              <a:t>/</a:t>
            </a:r>
            <a:r>
              <a:rPr lang="en-US" b="1" dirty="0" err="1">
                <a:ea typeface="+mn-lt"/>
                <a:cs typeface="+mn-lt"/>
              </a:rPr>
              <a:t>tä</a:t>
            </a:r>
            <a:r>
              <a:rPr lang="en-US" b="1" dirty="0">
                <a:ea typeface="+mn-lt"/>
                <a:cs typeface="+mn-lt"/>
              </a:rPr>
              <a:t>/</a:t>
            </a:r>
            <a:r>
              <a:rPr lang="en-US" b="1" dirty="0" err="1">
                <a:ea typeface="+mn-lt"/>
                <a:cs typeface="+mn-lt"/>
              </a:rPr>
              <a:t>väin</a:t>
            </a:r>
            <a:br>
              <a:rPr lang="en-US" b="1" dirty="0">
                <a:ea typeface="+mn-lt"/>
                <a:cs typeface="+mn-lt"/>
              </a:rPr>
            </a:br>
            <a:r>
              <a:rPr lang="en-US" b="1" dirty="0">
                <a:ea typeface="+mn-lt"/>
                <a:cs typeface="+mn-lt"/>
              </a:rPr>
              <a:t>sa/de </a:t>
            </a:r>
            <a:r>
              <a:rPr lang="en-US" b="1" dirty="0" err="1">
                <a:ea typeface="+mn-lt"/>
                <a:cs typeface="+mn-lt"/>
              </a:rPr>
              <a:t>ke|vät</a:t>
            </a:r>
            <a:r>
              <a:rPr lang="en-US" b="1" dirty="0">
                <a:ea typeface="+mn-lt"/>
                <a:cs typeface="+mn-lt"/>
              </a:rPr>
              <a:t>/</a:t>
            </a:r>
            <a:r>
              <a:rPr lang="en-US" b="1" dirty="0" err="1">
                <a:ea typeface="+mn-lt"/>
                <a:cs typeface="+mn-lt"/>
              </a:rPr>
              <a:t>tä</a:t>
            </a:r>
            <a:r>
              <a:rPr lang="en-US" b="1" dirty="0">
                <a:ea typeface="+mn-lt"/>
                <a:cs typeface="+mn-lt"/>
              </a:rPr>
              <a:t> </a:t>
            </a:r>
            <a:r>
              <a:rPr lang="en-US" b="1" dirty="0" err="1">
                <a:ea typeface="+mn-lt"/>
                <a:cs typeface="+mn-lt"/>
              </a:rPr>
              <a:t>kan|ta</a:t>
            </a:r>
            <a:r>
              <a:rPr lang="en-US" b="1" dirty="0">
                <a:ea typeface="+mn-lt"/>
                <a:cs typeface="+mn-lt"/>
              </a:rPr>
              <a:t>/en </a:t>
            </a:r>
            <a:r>
              <a:rPr lang="en-US" b="1" dirty="0" err="1">
                <a:ea typeface="+mn-lt"/>
                <a:cs typeface="+mn-lt"/>
              </a:rPr>
              <a:t>lan|ke</a:t>
            </a:r>
            <a:r>
              <a:rPr lang="en-US" b="1" dirty="0">
                <a:ea typeface="+mn-lt"/>
                <a:cs typeface="+mn-lt"/>
              </a:rPr>
              <a:t>/aa.</a:t>
            </a:r>
            <a:br>
              <a:rPr lang="en-US" b="1" dirty="0">
                <a:ea typeface="+mn-lt"/>
                <a:cs typeface="+mn-lt"/>
              </a:rPr>
            </a:br>
            <a:r>
              <a:rPr lang="en-US" b="1" dirty="0">
                <a:ea typeface="+mn-lt"/>
                <a:cs typeface="+mn-lt"/>
              </a:rPr>
              <a:t>(Saima </a:t>
            </a:r>
            <a:r>
              <a:rPr lang="en-US" b="1" dirty="0" err="1">
                <a:ea typeface="+mn-lt"/>
                <a:cs typeface="+mn-lt"/>
              </a:rPr>
              <a:t>Harmaja</a:t>
            </a:r>
            <a:r>
              <a:rPr lang="en-US" b="1" dirty="0">
                <a:ea typeface="+mn-lt"/>
                <a:cs typeface="+mn-lt"/>
              </a:rPr>
              <a:t>: </a:t>
            </a:r>
            <a:r>
              <a:rPr lang="en-US" b="1" dirty="0" err="1">
                <a:ea typeface="+mn-lt"/>
                <a:cs typeface="+mn-lt"/>
              </a:rPr>
              <a:t>Kaipaus</a:t>
            </a:r>
            <a:r>
              <a:rPr lang="en-US" b="1" dirty="0">
                <a:ea typeface="+mn-lt"/>
                <a:cs typeface="+mn-lt"/>
              </a:rPr>
              <a:t> </a:t>
            </a:r>
            <a:r>
              <a:rPr lang="en-US" b="1" dirty="0" err="1">
                <a:ea typeface="+mn-lt"/>
                <a:cs typeface="+mn-lt"/>
              </a:rPr>
              <a:t>kevätsateessa</a:t>
            </a:r>
            <a:r>
              <a:rPr lang="en-US" b="1" dirty="0">
                <a:ea typeface="+mn-lt"/>
                <a:cs typeface="+mn-lt"/>
              </a:rPr>
              <a:t>.)</a:t>
            </a:r>
          </a:p>
          <a:p>
            <a:pPr>
              <a:buSzPct val="114999"/>
            </a:pPr>
            <a:endParaRPr lang="en-US" dirty="0"/>
          </a:p>
          <a:p>
            <a:pPr marL="0" indent="0">
              <a:buSzPct val="114999"/>
              <a:buNone/>
            </a:pPr>
            <a:r>
              <a:rPr lang="en-US" dirty="0"/>
              <a:t>Joka </a:t>
            </a:r>
            <a:r>
              <a:rPr lang="en-US" dirty="0" err="1"/>
              <a:t>kolmas</a:t>
            </a:r>
            <a:r>
              <a:rPr lang="en-US" dirty="0"/>
              <a:t> </a:t>
            </a:r>
            <a:r>
              <a:rPr lang="en-US" dirty="0" err="1"/>
              <a:t>tavu</a:t>
            </a:r>
            <a:r>
              <a:rPr lang="en-US" dirty="0"/>
              <a:t> on </a:t>
            </a:r>
            <a:r>
              <a:rPr lang="en-US" dirty="0" err="1"/>
              <a:t>painollinen</a:t>
            </a:r>
            <a:r>
              <a:rPr lang="en-US" dirty="0"/>
              <a:t>. </a:t>
            </a:r>
          </a:p>
          <a:p>
            <a:pPr marL="0" indent="0">
              <a:buNone/>
            </a:pPr>
            <a:r>
              <a:rPr lang="en-US" dirty="0" err="1"/>
              <a:t>Runojalat</a:t>
            </a:r>
            <a:r>
              <a:rPr lang="en-US" dirty="0"/>
              <a:t> on </a:t>
            </a:r>
            <a:r>
              <a:rPr lang="en-US" dirty="0" err="1"/>
              <a:t>erotettu</a:t>
            </a:r>
            <a:r>
              <a:rPr lang="en-US" dirty="0"/>
              <a:t> </a:t>
            </a:r>
            <a:r>
              <a:rPr lang="en-US" dirty="0" err="1"/>
              <a:t>pystyviivoin</a:t>
            </a:r>
            <a:r>
              <a:rPr lang="en-US" dirty="0"/>
              <a:t> (|) ja 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 err="1"/>
              <a:t>sanansisäiset</a:t>
            </a:r>
            <a:r>
              <a:rPr lang="en-US" dirty="0"/>
              <a:t> </a:t>
            </a:r>
            <a:r>
              <a:rPr lang="en-US" dirty="0" err="1"/>
              <a:t>tavut</a:t>
            </a:r>
            <a:r>
              <a:rPr lang="en-US" dirty="0"/>
              <a:t> on </a:t>
            </a:r>
            <a:r>
              <a:rPr lang="en-US" dirty="0" err="1"/>
              <a:t>erotettu</a:t>
            </a:r>
            <a:r>
              <a:rPr lang="en-US" dirty="0"/>
              <a:t> </a:t>
            </a:r>
            <a:r>
              <a:rPr lang="en-US" dirty="0" err="1"/>
              <a:t>vinoviivoin</a:t>
            </a:r>
            <a:r>
              <a:rPr lang="en-US" dirty="0"/>
              <a:t> (/).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842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7BC8C-835F-49B7-BDD9-464F3B309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Jambi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06319-4B65-47CD-9210-F96165746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ea typeface="+mn-lt"/>
                <a:cs typeface="+mn-lt"/>
              </a:rPr>
              <a:t>Oon </a:t>
            </a:r>
            <a:r>
              <a:rPr lang="en-US" b="1" dirty="0" err="1">
                <a:ea typeface="+mn-lt"/>
                <a:cs typeface="+mn-lt"/>
              </a:rPr>
              <a:t>nä</a:t>
            </a:r>
            <a:r>
              <a:rPr lang="en-US" dirty="0" err="1">
                <a:ea typeface="+mn-lt"/>
                <a:cs typeface="+mn-lt"/>
              </a:rPr>
              <a:t>|län-</a:t>
            </a:r>
            <a:r>
              <a:rPr lang="en-US" b="1" dirty="0" err="1">
                <a:ea typeface="+mn-lt"/>
                <a:cs typeface="+mn-lt"/>
              </a:rPr>
              <a:t>kuo</a:t>
            </a:r>
            <a:r>
              <a:rPr lang="en-US" dirty="0" err="1">
                <a:ea typeface="+mn-lt"/>
                <a:cs typeface="+mn-lt"/>
              </a:rPr>
              <a:t>|loon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b="1" dirty="0" err="1">
                <a:ea typeface="+mn-lt"/>
                <a:cs typeface="+mn-lt"/>
              </a:rPr>
              <a:t>vih</a:t>
            </a:r>
            <a:r>
              <a:rPr lang="en-US" dirty="0" err="1">
                <a:ea typeface="+mn-lt"/>
                <a:cs typeface="+mn-lt"/>
              </a:rPr>
              <a:t>|ki</a:t>
            </a:r>
            <a:r>
              <a:rPr lang="en-US" dirty="0">
                <a:ea typeface="+mn-lt"/>
                <a:cs typeface="+mn-lt"/>
              </a:rPr>
              <a:t>/</a:t>
            </a:r>
            <a:r>
              <a:rPr lang="en-US" b="1" dirty="0" err="1">
                <a:ea typeface="+mn-lt"/>
                <a:cs typeface="+mn-lt"/>
              </a:rPr>
              <a:t>nyt</a:t>
            </a:r>
            <a:br>
              <a:rPr lang="en-US" b="1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sun </a:t>
            </a:r>
            <a:r>
              <a:rPr lang="en-US" b="1" dirty="0" err="1">
                <a:ea typeface="+mn-lt"/>
                <a:cs typeface="+mn-lt"/>
              </a:rPr>
              <a:t>mo</a:t>
            </a:r>
            <a:r>
              <a:rPr lang="en-US" dirty="0" err="1">
                <a:ea typeface="+mn-lt"/>
                <a:cs typeface="+mn-lt"/>
              </a:rPr>
              <a:t>|nin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b="1" dirty="0" err="1">
                <a:ea typeface="+mn-lt"/>
                <a:cs typeface="+mn-lt"/>
              </a:rPr>
              <a:t>kyy</a:t>
            </a:r>
            <a:r>
              <a:rPr lang="en-US" dirty="0" err="1">
                <a:ea typeface="+mn-lt"/>
                <a:cs typeface="+mn-lt"/>
              </a:rPr>
              <a:t>|ne</a:t>
            </a:r>
            <a:r>
              <a:rPr lang="en-US" dirty="0">
                <a:ea typeface="+mn-lt"/>
                <a:cs typeface="+mn-lt"/>
              </a:rPr>
              <a:t>/</a:t>
            </a:r>
            <a:r>
              <a:rPr lang="en-US" b="1" dirty="0" err="1">
                <a:ea typeface="+mn-lt"/>
                <a:cs typeface="+mn-lt"/>
              </a:rPr>
              <a:t>lein</a:t>
            </a:r>
            <a:r>
              <a:rPr lang="en-US" dirty="0">
                <a:ea typeface="+mn-lt"/>
                <a:cs typeface="+mn-lt"/>
              </a:rPr>
              <a:t>.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(Uuno Kailas: Midas-</a:t>
            </a:r>
            <a:r>
              <a:rPr lang="en-US" dirty="0" err="1">
                <a:ea typeface="+mn-lt"/>
                <a:cs typeface="+mn-lt"/>
              </a:rPr>
              <a:t>sydän</a:t>
            </a:r>
            <a:r>
              <a:rPr lang="en-US" dirty="0">
                <a:ea typeface="+mn-lt"/>
                <a:cs typeface="+mn-lt"/>
              </a:rPr>
              <a:t>)</a:t>
            </a:r>
          </a:p>
          <a:p>
            <a:pPr>
              <a:buSzPct val="114999"/>
            </a:pPr>
            <a:endParaRPr lang="en-US" dirty="0"/>
          </a:p>
          <a:p>
            <a:pPr marL="0" indent="0">
              <a:buSzPct val="114999"/>
              <a:buNone/>
            </a:pPr>
            <a:r>
              <a:rPr lang="en-US" dirty="0"/>
              <a:t>Paino on </a:t>
            </a:r>
            <a:r>
              <a:rPr lang="en-US" dirty="0" err="1"/>
              <a:t>toisella</a:t>
            </a:r>
            <a:r>
              <a:rPr lang="en-US" dirty="0"/>
              <a:t> </a:t>
            </a:r>
            <a:r>
              <a:rPr lang="en-US" dirty="0" err="1"/>
              <a:t>tavulla</a:t>
            </a:r>
            <a:r>
              <a:rPr lang="en-US" dirty="0"/>
              <a:t>. </a:t>
            </a:r>
          </a:p>
          <a:p>
            <a:pPr marL="0" indent="0">
              <a:buNone/>
            </a:pPr>
            <a:r>
              <a:rPr lang="en-US" dirty="0" err="1">
                <a:ea typeface="+mn-lt"/>
                <a:cs typeface="+mn-lt"/>
              </a:rPr>
              <a:t>Runojalat</a:t>
            </a:r>
            <a:r>
              <a:rPr lang="en-US" dirty="0">
                <a:ea typeface="+mn-lt"/>
                <a:cs typeface="+mn-lt"/>
              </a:rPr>
              <a:t> on </a:t>
            </a:r>
            <a:r>
              <a:rPr lang="en-US" dirty="0" err="1">
                <a:ea typeface="+mn-lt"/>
                <a:cs typeface="+mn-lt"/>
              </a:rPr>
              <a:t>erotettu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pystyviivoin</a:t>
            </a:r>
            <a:r>
              <a:rPr lang="en-US" dirty="0">
                <a:ea typeface="+mn-lt"/>
                <a:cs typeface="+mn-lt"/>
              </a:rPr>
              <a:t> (|) ja </a:t>
            </a:r>
          </a:p>
          <a:p>
            <a:pPr marL="0" indent="0">
              <a:buNone/>
            </a:pPr>
            <a:r>
              <a:rPr lang="en-US" dirty="0" err="1">
                <a:ea typeface="+mn-lt"/>
                <a:cs typeface="+mn-lt"/>
              </a:rPr>
              <a:t>sanansisäiset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tavut</a:t>
            </a:r>
            <a:r>
              <a:rPr lang="en-US" dirty="0">
                <a:ea typeface="+mn-lt"/>
                <a:cs typeface="+mn-lt"/>
              </a:rPr>
              <a:t> on </a:t>
            </a:r>
            <a:r>
              <a:rPr lang="en-US" dirty="0" err="1">
                <a:ea typeface="+mn-lt"/>
                <a:cs typeface="+mn-lt"/>
              </a:rPr>
              <a:t>erotettu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vinoviivoin</a:t>
            </a:r>
            <a:r>
              <a:rPr lang="en-US" dirty="0">
                <a:ea typeface="+mn-lt"/>
                <a:cs typeface="+mn-lt"/>
              </a:rPr>
              <a:t> (/).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66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2299B-C487-450F-BE9D-4B2E27889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modernissa</a:t>
            </a:r>
            <a:r>
              <a:rPr lang="en-US" dirty="0"/>
              <a:t>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perinteisessä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runossa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olla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9E20A-DB61-491A-886D-964FAFDE0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toistoa</a:t>
            </a:r>
          </a:p>
          <a:p>
            <a:pPr>
              <a:buSzPct val="114999"/>
            </a:pPr>
            <a:r>
              <a:rPr lang="en-US" dirty="0" err="1"/>
              <a:t>kertoa</a:t>
            </a:r>
            <a:endParaRPr lang="en-US" dirty="0"/>
          </a:p>
          <a:p>
            <a:pPr>
              <a:buSzPct val="114999"/>
            </a:pPr>
            <a:r>
              <a:rPr lang="en-US" dirty="0" err="1"/>
              <a:t>loppusointuja</a:t>
            </a:r>
            <a:r>
              <a:rPr lang="en-US" dirty="0"/>
              <a:t> </a:t>
            </a:r>
            <a:r>
              <a:rPr lang="en-US" dirty="0" err="1"/>
              <a:t>eli</a:t>
            </a:r>
            <a:r>
              <a:rPr lang="en-US" dirty="0"/>
              <a:t> </a:t>
            </a:r>
            <a:r>
              <a:rPr lang="en-US" dirty="0" err="1"/>
              <a:t>riimejä</a:t>
            </a:r>
            <a:endParaRPr lang="en-US" dirty="0"/>
          </a:p>
          <a:p>
            <a:pPr>
              <a:buSzPct val="114999"/>
            </a:pPr>
            <a:r>
              <a:rPr lang="en-US" dirty="0" err="1"/>
              <a:t>alkusointuja</a:t>
            </a:r>
            <a:r>
              <a:rPr lang="en-US" dirty="0"/>
              <a:t> </a:t>
            </a:r>
            <a:r>
              <a:rPr lang="en-US" dirty="0" err="1"/>
              <a:t>eli</a:t>
            </a:r>
            <a:r>
              <a:rPr lang="en-US" dirty="0"/>
              <a:t> </a:t>
            </a:r>
            <a:r>
              <a:rPr lang="en-US" dirty="0" err="1"/>
              <a:t>allitteraatiota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2573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81703-D024-4B34-A683-0360C0EAB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Toisto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1D4C7-5996-4F9F-B989-4B58C1807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ea typeface="+mn-lt"/>
                <a:cs typeface="+mn-lt"/>
              </a:rPr>
              <a:t>Sydämeni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laulu</a:t>
            </a:r>
            <a:r>
              <a:rPr lang="en-US" b="1" dirty="0">
                <a:ea typeface="+mn-lt"/>
                <a:cs typeface="+mn-lt"/>
              </a:rPr>
              <a:t> (Aleksis Kivi)</a:t>
            </a:r>
            <a:endParaRPr lang="en-US" dirty="0">
              <a:ea typeface="+mn-lt"/>
              <a:cs typeface="+mn-lt"/>
            </a:endParaRPr>
          </a:p>
          <a:p>
            <a:pPr marL="0" indent="0">
              <a:buSzPct val="114999"/>
              <a:buNone/>
            </a:pPr>
            <a:r>
              <a:rPr lang="en-US" dirty="0" err="1">
                <a:ea typeface="+mn-lt"/>
                <a:cs typeface="+mn-lt"/>
              </a:rPr>
              <a:t>Tuonen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lehto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,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öinen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lehto</a:t>
            </a:r>
            <a:r>
              <a:rPr lang="en-US" dirty="0">
                <a:ea typeface="+mn-lt"/>
                <a:cs typeface="+mn-lt"/>
              </a:rPr>
              <a:t>!</a:t>
            </a:r>
            <a:br>
              <a:rPr lang="en-US" dirty="0">
                <a:ea typeface="+mn-lt"/>
                <a:cs typeface="+mn-lt"/>
              </a:rPr>
            </a:br>
            <a:r>
              <a:rPr lang="en-US" dirty="0" err="1">
                <a:ea typeface="+mn-lt"/>
                <a:cs typeface="+mn-lt"/>
              </a:rPr>
              <a:t>Siell</a:t>
            </a:r>
            <a:r>
              <a:rPr lang="en-US" dirty="0">
                <a:ea typeface="+mn-lt"/>
                <a:cs typeface="+mn-lt"/>
              </a:rPr>
              <a:t>’ on </a:t>
            </a:r>
            <a:r>
              <a:rPr lang="en-US" dirty="0" err="1">
                <a:ea typeface="+mn-lt"/>
                <a:cs typeface="+mn-lt"/>
              </a:rPr>
              <a:t>hieno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hietakehto</a:t>
            </a:r>
            <a:r>
              <a:rPr lang="en-US" dirty="0">
                <a:ea typeface="+mn-lt"/>
                <a:cs typeface="+mn-lt"/>
              </a:rPr>
              <a:t>,</a:t>
            </a:r>
            <a:br>
              <a:rPr lang="en-US" dirty="0">
                <a:ea typeface="+mn-lt"/>
                <a:cs typeface="+mn-lt"/>
              </a:rPr>
            </a:br>
            <a:r>
              <a:rPr lang="en-US" dirty="0" err="1">
                <a:ea typeface="+mn-lt"/>
                <a:cs typeface="+mn-lt"/>
              </a:rPr>
              <a:t>Sinnepä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lapseni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saatan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pPr>
              <a:buSzPct val="114999"/>
            </a:pP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5178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759C4-618C-4629-9BC0-6754F79F6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Kerto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A443B-CF3C-4F2C-A6A1-45B50D76E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Sama </a:t>
            </a:r>
            <a:r>
              <a:rPr lang="en-US" dirty="0" err="1"/>
              <a:t>asia</a:t>
            </a:r>
            <a:r>
              <a:rPr lang="en-US" dirty="0"/>
              <a:t> </a:t>
            </a:r>
            <a:r>
              <a:rPr lang="en-US" dirty="0" err="1"/>
              <a:t>toistetaan</a:t>
            </a:r>
            <a:r>
              <a:rPr lang="en-US" dirty="0"/>
              <a:t> </a:t>
            </a:r>
            <a:r>
              <a:rPr lang="en-US" dirty="0" err="1"/>
              <a:t>hieman</a:t>
            </a:r>
            <a:r>
              <a:rPr lang="en-US" dirty="0"/>
              <a:t> </a:t>
            </a:r>
            <a:r>
              <a:rPr lang="en-US" dirty="0" err="1"/>
              <a:t>eri</a:t>
            </a:r>
            <a:r>
              <a:rPr lang="en-US" dirty="0"/>
              <a:t> </a:t>
            </a:r>
            <a:r>
              <a:rPr lang="en-US" dirty="0" err="1"/>
              <a:t>sanoin</a:t>
            </a:r>
            <a:r>
              <a:rPr lang="en-US" dirty="0"/>
              <a:t>.</a:t>
            </a:r>
            <a:endParaRPr lang="en-US" dirty="0" err="1"/>
          </a:p>
          <a:p>
            <a:pPr>
              <a:buNone/>
            </a:pPr>
            <a:r>
              <a:rPr lang="en-US" u="sng" dirty="0">
                <a:ea typeface="+mn-lt"/>
                <a:cs typeface="+mn-lt"/>
              </a:rPr>
              <a:t>Mie </a:t>
            </a:r>
            <a:r>
              <a:rPr lang="en-US" u="sng" dirty="0" err="1">
                <a:ea typeface="+mn-lt"/>
                <a:cs typeface="+mn-lt"/>
              </a:rPr>
              <a:t>tahon</a:t>
            </a:r>
            <a:r>
              <a:rPr lang="en-US" u="sng" dirty="0">
                <a:ea typeface="+mn-lt"/>
                <a:cs typeface="+mn-lt"/>
              </a:rPr>
              <a:t> </a:t>
            </a:r>
            <a:r>
              <a:rPr lang="en-US" u="sng" dirty="0" err="1">
                <a:ea typeface="+mn-lt"/>
                <a:cs typeface="+mn-lt"/>
              </a:rPr>
              <a:t>tasaista</a:t>
            </a:r>
            <a:r>
              <a:rPr lang="en-US" u="sng" dirty="0">
                <a:ea typeface="+mn-lt"/>
                <a:cs typeface="+mn-lt"/>
              </a:rPr>
              <a:t> </a:t>
            </a:r>
            <a:r>
              <a:rPr lang="en-US" u="sng" dirty="0" err="1">
                <a:ea typeface="+mn-lt"/>
                <a:cs typeface="+mn-lt"/>
              </a:rPr>
              <a:t>miestä</a:t>
            </a:r>
            <a:r>
              <a:rPr lang="en-US" u="sng" dirty="0">
                <a:ea typeface="+mn-lt"/>
                <a:cs typeface="+mn-lt"/>
              </a:rPr>
              <a:t> (</a:t>
            </a:r>
            <a:r>
              <a:rPr lang="en-US" u="sng" dirty="0" err="1">
                <a:ea typeface="+mn-lt"/>
                <a:cs typeface="+mn-lt"/>
              </a:rPr>
              <a:t>Kanteletar</a:t>
            </a:r>
            <a:r>
              <a:rPr lang="en-US" u="sng" dirty="0">
                <a:ea typeface="+mn-lt"/>
                <a:cs typeface="+mn-lt"/>
              </a:rPr>
              <a:t> 1840)</a:t>
            </a:r>
          </a:p>
          <a:p>
            <a:pPr marL="0" indent="0">
              <a:buNone/>
            </a:pPr>
            <a:r>
              <a:rPr lang="en-US" dirty="0" err="1"/>
              <a:t>Enpä</a:t>
            </a:r>
            <a:r>
              <a:rPr lang="en-US" dirty="0"/>
              <a:t> </a:t>
            </a:r>
            <a:r>
              <a:rPr lang="en-US" dirty="0" err="1"/>
              <a:t>huoli</a:t>
            </a:r>
            <a:r>
              <a:rPr lang="en-US" dirty="0"/>
              <a:t> </a:t>
            </a:r>
            <a:r>
              <a:rPr lang="en-US" dirty="0" err="1"/>
              <a:t>haalikkainen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en </a:t>
            </a:r>
            <a:r>
              <a:rPr lang="en-US" dirty="0" err="1">
                <a:highlight>
                  <a:srgbClr val="FFFF00"/>
                </a:highlight>
              </a:rPr>
              <a:t>mä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huoli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huntsukoista</a:t>
            </a:r>
            <a:r>
              <a:rPr lang="en-US" dirty="0">
                <a:highlight>
                  <a:srgbClr val="FFFF00"/>
                </a:highlight>
              </a:rPr>
              <a:t>, </a:t>
            </a:r>
          </a:p>
          <a:p>
            <a:pPr marL="0" indent="0">
              <a:buNone/>
            </a:pPr>
            <a:r>
              <a:rPr lang="en-US" dirty="0" err="1">
                <a:highlight>
                  <a:srgbClr val="FFFF00"/>
                </a:highlight>
              </a:rPr>
              <a:t>noista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poika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rantsukoista</a:t>
            </a:r>
            <a:r>
              <a:rPr lang="en-US" dirty="0">
                <a:highlight>
                  <a:srgbClr val="FFFF00"/>
                </a:highlight>
              </a:rPr>
              <a:t>, </a:t>
            </a:r>
          </a:p>
          <a:p>
            <a:pPr marL="0" indent="0">
              <a:buNone/>
            </a:pPr>
            <a:r>
              <a:rPr lang="en-US" dirty="0" err="1">
                <a:highlight>
                  <a:srgbClr val="FFFF00"/>
                </a:highlight>
              </a:rPr>
              <a:t>koirista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kotikyläni</a:t>
            </a:r>
            <a:r>
              <a:rPr lang="en-US" dirty="0">
                <a:highlight>
                  <a:srgbClr val="FFFF00"/>
                </a:highlight>
              </a:rPr>
              <a:t>, </a:t>
            </a:r>
          </a:p>
          <a:p>
            <a:pPr marL="0" indent="0">
              <a:buNone/>
            </a:pPr>
            <a:r>
              <a:rPr lang="en-US" dirty="0" err="1">
                <a:highlight>
                  <a:srgbClr val="FFFF00"/>
                </a:highlight>
              </a:rPr>
              <a:t>Nallikoista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naapurini</a:t>
            </a:r>
            <a:r>
              <a:rPr lang="en-US" dirty="0">
                <a:highlight>
                  <a:srgbClr val="FFFF00"/>
                </a:highlight>
              </a:rPr>
              <a:t>; </a:t>
            </a:r>
          </a:p>
        </p:txBody>
      </p:sp>
    </p:spTree>
    <p:extLst>
      <p:ext uri="{BB962C8B-B14F-4D97-AF65-F5344CB8AC3E}">
        <p14:creationId xmlns:p14="http://schemas.microsoft.com/office/powerpoint/2010/main" val="378075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A470A-8469-4ABC-828F-7763E1EFD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Loppusointu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CE091-57C3-4D75-94AC-7017C8F30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SzPct val="114999"/>
            </a:pPr>
            <a:r>
              <a:rPr lang="en-US" b="1" dirty="0" err="1"/>
              <a:t>Sydämeni</a:t>
            </a:r>
            <a:r>
              <a:rPr lang="en-US" b="1" dirty="0"/>
              <a:t> </a:t>
            </a:r>
            <a:r>
              <a:rPr lang="en-US" b="1" dirty="0" err="1"/>
              <a:t>laulu</a:t>
            </a:r>
            <a:r>
              <a:rPr lang="en-US" b="1" dirty="0"/>
              <a:t> (Aleksis Kivi)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 err="1"/>
              <a:t>Tuonen</a:t>
            </a:r>
            <a:r>
              <a:rPr lang="en-US" dirty="0"/>
              <a:t> </a:t>
            </a:r>
            <a:r>
              <a:rPr lang="en-US" dirty="0" err="1"/>
              <a:t>lehto</a:t>
            </a:r>
            <a:r>
              <a:rPr lang="en-US" dirty="0"/>
              <a:t>, </a:t>
            </a:r>
            <a:r>
              <a:rPr lang="en-US" dirty="0" err="1"/>
              <a:t>öinen</a:t>
            </a:r>
            <a:r>
              <a:rPr lang="en-US" dirty="0"/>
              <a:t> </a:t>
            </a:r>
            <a:r>
              <a:rPr lang="en-US" dirty="0" err="1">
                <a:highlight>
                  <a:srgbClr val="FFFF00"/>
                </a:highlight>
              </a:rPr>
              <a:t>lehto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 err="1"/>
              <a:t>Siell</a:t>
            </a:r>
            <a:r>
              <a:rPr lang="en-US" dirty="0"/>
              <a:t>’ on </a:t>
            </a:r>
            <a:r>
              <a:rPr lang="en-US" dirty="0" err="1"/>
              <a:t>hieno</a:t>
            </a:r>
            <a:r>
              <a:rPr lang="en-US" dirty="0"/>
              <a:t> </a:t>
            </a:r>
            <a:r>
              <a:rPr lang="en-US" dirty="0" err="1"/>
              <a:t>hieta</a:t>
            </a:r>
            <a:r>
              <a:rPr lang="en-US" dirty="0" err="1">
                <a:highlight>
                  <a:srgbClr val="FFFF00"/>
                </a:highlight>
              </a:rPr>
              <a:t>kehto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Sinnepä</a:t>
            </a:r>
            <a:r>
              <a:rPr lang="en-US" dirty="0"/>
              <a:t> </a:t>
            </a:r>
            <a:r>
              <a:rPr lang="en-US" dirty="0" err="1"/>
              <a:t>lapseni</a:t>
            </a:r>
            <a:r>
              <a:rPr lang="en-US" dirty="0"/>
              <a:t> </a:t>
            </a:r>
            <a:r>
              <a:rPr lang="en-US" dirty="0" err="1"/>
              <a:t>saatan</a:t>
            </a:r>
            <a:r>
              <a:rPr lang="en-US" dirty="0"/>
              <a:t>.</a:t>
            </a:r>
            <a:endParaRPr lang="en-US" dirty="0">
              <a:ea typeface="+mn-lt"/>
              <a:cs typeface="+mn-lt"/>
            </a:endParaRPr>
          </a:p>
          <a:p>
            <a:r>
              <a:rPr lang="en-US" b="1" dirty="0" err="1">
                <a:ea typeface="+mn-lt"/>
                <a:cs typeface="+mn-lt"/>
              </a:rPr>
              <a:t>Jättiläinen</a:t>
            </a:r>
            <a:r>
              <a:rPr lang="en-US" b="1" dirty="0">
                <a:ea typeface="+mn-lt"/>
                <a:cs typeface="+mn-lt"/>
              </a:rPr>
              <a:t> (</a:t>
            </a:r>
            <a:r>
              <a:rPr lang="en-US" b="1" dirty="0" err="1">
                <a:ea typeface="+mn-lt"/>
                <a:cs typeface="+mn-lt"/>
              </a:rPr>
              <a:t>Pyhimys</a:t>
            </a:r>
            <a:r>
              <a:rPr lang="en-US" b="1" dirty="0">
                <a:ea typeface="+mn-lt"/>
                <a:cs typeface="+mn-lt"/>
              </a:rPr>
              <a:t>)</a:t>
            </a:r>
          </a:p>
          <a:p>
            <a:pPr marL="0" indent="0">
              <a:buNone/>
            </a:pPr>
            <a:r>
              <a:rPr lang="en-US" dirty="0" err="1">
                <a:ea typeface="+mn-lt"/>
                <a:cs typeface="+mn-lt"/>
              </a:rPr>
              <a:t>Mä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oon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vaan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tää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tunnetilojen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tuuli</a:t>
            </a:r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viiri</a:t>
            </a:r>
            <a:br>
              <a:rPr lang="en-US" dirty="0">
                <a:highlight>
                  <a:srgbClr val="FFFF00"/>
                </a:highlight>
                <a:ea typeface="+mn-lt"/>
                <a:cs typeface="+mn-lt"/>
              </a:rPr>
            </a:br>
            <a:r>
              <a:rPr lang="en-US" dirty="0" err="1">
                <a:ea typeface="+mn-lt"/>
                <a:cs typeface="+mn-lt"/>
              </a:rPr>
              <a:t>Itsetuhosesti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pyörin</a:t>
            </a:r>
            <a:r>
              <a:rPr lang="en-US" dirty="0">
                <a:ea typeface="+mn-lt"/>
                <a:cs typeface="+mn-lt"/>
              </a:rPr>
              <a:t>, en </a:t>
            </a:r>
            <a:r>
              <a:rPr lang="en-US" dirty="0" err="1">
                <a:ea typeface="+mn-lt"/>
                <a:cs typeface="+mn-lt"/>
              </a:rPr>
              <a:t>saa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mistään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kiinni</a:t>
            </a:r>
            <a:br>
              <a:rPr lang="en-US" dirty="0">
                <a:highlight>
                  <a:srgbClr val="FFFF00"/>
                </a:highlight>
                <a:ea typeface="+mn-lt"/>
                <a:cs typeface="+mn-lt"/>
              </a:rPr>
            </a:br>
            <a:r>
              <a:rPr lang="en-US" dirty="0" err="1">
                <a:ea typeface="+mn-lt"/>
                <a:cs typeface="+mn-lt"/>
              </a:rPr>
              <a:t>Kompastelen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murusiin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pieniin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ongel</a:t>
            </a:r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miini</a:t>
            </a:r>
            <a:br>
              <a:rPr lang="en-US" dirty="0">
                <a:highlight>
                  <a:srgbClr val="FFFF00"/>
                </a:highlight>
                <a:ea typeface="+mn-lt"/>
                <a:cs typeface="+mn-lt"/>
              </a:rPr>
            </a:br>
            <a:r>
              <a:rPr lang="en-US" dirty="0" err="1">
                <a:ea typeface="+mn-lt"/>
                <a:cs typeface="+mn-lt"/>
              </a:rPr>
              <a:t>Mitätön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mitaton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rikkinäinen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riimi</a:t>
            </a:r>
            <a:endParaRPr lang="en-US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033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B2500-BE2F-4A01-84D2-912626CBD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Alkusointu</a:t>
            </a:r>
            <a:r>
              <a:rPr lang="en-US" dirty="0"/>
              <a:t> </a:t>
            </a:r>
            <a:r>
              <a:rPr lang="en-US" dirty="0" err="1"/>
              <a:t>eli</a:t>
            </a:r>
            <a:r>
              <a:rPr lang="en-US" dirty="0"/>
              <a:t> </a:t>
            </a:r>
            <a:r>
              <a:rPr lang="en-US" dirty="0" err="1"/>
              <a:t>allitteraatio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0FEA8-8689-4F4A-A8F6-BA7F94F43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Sydämeni</a:t>
            </a:r>
            <a:r>
              <a:rPr lang="en-US" b="1" dirty="0"/>
              <a:t> </a:t>
            </a:r>
            <a:r>
              <a:rPr lang="en-US" b="1" dirty="0" err="1"/>
              <a:t>laulu</a:t>
            </a:r>
            <a:r>
              <a:rPr lang="en-US" b="1" dirty="0"/>
              <a:t> (Aleksis Kivi)</a:t>
            </a:r>
            <a:endParaRPr lang="en-US" dirty="0">
              <a:ea typeface="+mn-lt"/>
              <a:cs typeface="+mn-lt"/>
            </a:endParaRPr>
          </a:p>
          <a:p>
            <a:pPr marL="0" indent="0">
              <a:buSzPct val="114999"/>
              <a:buNone/>
            </a:pPr>
            <a:r>
              <a:rPr lang="en-US" dirty="0" err="1"/>
              <a:t>Tuonen</a:t>
            </a:r>
            <a:r>
              <a:rPr lang="en-US" dirty="0"/>
              <a:t> </a:t>
            </a:r>
            <a:r>
              <a:rPr lang="en-US" dirty="0" err="1"/>
              <a:t>lehto</a:t>
            </a:r>
            <a:r>
              <a:rPr lang="en-US" dirty="0"/>
              <a:t>, </a:t>
            </a:r>
            <a:r>
              <a:rPr lang="en-US" dirty="0" err="1"/>
              <a:t>öinen</a:t>
            </a:r>
            <a:r>
              <a:rPr lang="en-US" dirty="0"/>
              <a:t> </a:t>
            </a:r>
            <a:r>
              <a:rPr lang="en-US" dirty="0" err="1"/>
              <a:t>lehto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 err="1"/>
              <a:t>Siell</a:t>
            </a:r>
            <a:r>
              <a:rPr lang="en-US" dirty="0"/>
              <a:t>’ on </a:t>
            </a:r>
            <a:r>
              <a:rPr lang="en-US" dirty="0" err="1">
                <a:highlight>
                  <a:srgbClr val="FFFF00"/>
                </a:highlight>
              </a:rPr>
              <a:t>hi</a:t>
            </a:r>
            <a:r>
              <a:rPr lang="en-US" dirty="0" err="1"/>
              <a:t>eno</a:t>
            </a:r>
            <a:r>
              <a:rPr lang="en-US" dirty="0"/>
              <a:t> </a:t>
            </a:r>
            <a:r>
              <a:rPr lang="en-US" dirty="0" err="1">
                <a:highlight>
                  <a:srgbClr val="FFFF00"/>
                </a:highlight>
              </a:rPr>
              <a:t>hi</a:t>
            </a:r>
            <a:r>
              <a:rPr lang="en-US" dirty="0" err="1"/>
              <a:t>etakehto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Sinnepä</a:t>
            </a:r>
            <a:r>
              <a:rPr lang="en-US" dirty="0"/>
              <a:t> </a:t>
            </a:r>
            <a:r>
              <a:rPr lang="en-US" dirty="0" err="1"/>
              <a:t>lapseni</a:t>
            </a:r>
            <a:r>
              <a:rPr lang="en-US" dirty="0"/>
              <a:t> </a:t>
            </a:r>
            <a:r>
              <a:rPr lang="en-US" dirty="0" err="1"/>
              <a:t>saatan</a:t>
            </a:r>
            <a:r>
              <a:rPr lang="en-US" dirty="0"/>
              <a:t>.</a:t>
            </a:r>
            <a:endParaRPr lang="en-US" dirty="0">
              <a:ea typeface="+mn-lt"/>
              <a:cs typeface="+mn-lt"/>
            </a:endParaRPr>
          </a:p>
          <a:p>
            <a:pPr>
              <a:buSzPct val="114999"/>
            </a:pPr>
            <a:endParaRPr lang="en-US" dirty="0"/>
          </a:p>
          <a:p>
            <a:pPr>
              <a:buSzPct val="114999"/>
            </a:pPr>
            <a:r>
              <a:rPr lang="en-US" dirty="0">
                <a:ea typeface="+mn-lt"/>
                <a:cs typeface="+mn-lt"/>
              </a:rPr>
              <a:t>Joka </a:t>
            </a:r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ku</a:t>
            </a:r>
            <a:r>
              <a:rPr lang="en-US" dirty="0" err="1">
                <a:ea typeface="+mn-lt"/>
                <a:cs typeface="+mn-lt"/>
              </a:rPr>
              <a:t>useen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ku</a:t>
            </a:r>
            <a:r>
              <a:rPr lang="en-US" dirty="0" err="1">
                <a:ea typeface="+mn-lt"/>
                <a:cs typeface="+mn-lt"/>
              </a:rPr>
              <a:t>rkottaa</a:t>
            </a:r>
            <a:r>
              <a:rPr lang="en-US" dirty="0">
                <a:ea typeface="+mn-lt"/>
                <a:cs typeface="+mn-lt"/>
              </a:rPr>
              <a:t>, se </a:t>
            </a:r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ka</a:t>
            </a:r>
            <a:r>
              <a:rPr lang="en-US" dirty="0" err="1">
                <a:ea typeface="+mn-lt"/>
                <a:cs typeface="+mn-lt"/>
              </a:rPr>
              <a:t>tajaan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ka</a:t>
            </a:r>
            <a:r>
              <a:rPr lang="en-US" dirty="0" err="1">
                <a:ea typeface="+mn-lt"/>
                <a:cs typeface="+mn-lt"/>
              </a:rPr>
              <a:t>psahtaa</a:t>
            </a:r>
            <a:r>
              <a:rPr lang="en-US" dirty="0">
                <a:ea typeface="+mn-lt"/>
                <a:cs typeface="+mn-lt"/>
              </a:rPr>
              <a:t>. (</a:t>
            </a:r>
            <a:r>
              <a:rPr lang="en-US" dirty="0" err="1">
                <a:ea typeface="+mn-lt"/>
                <a:cs typeface="+mn-lt"/>
              </a:rPr>
              <a:t>Vanha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sananlasku</a:t>
            </a:r>
            <a:r>
              <a:rPr lang="en-US" dirty="0">
                <a:ea typeface="+mn-lt"/>
                <a:cs typeface="+mn-lt"/>
              </a:rPr>
              <a:t>)</a:t>
            </a:r>
            <a:endParaRPr lang="en-US" dirty="0"/>
          </a:p>
          <a:p>
            <a:pPr>
              <a:buSzPct val="114999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51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870EC-CDC8-4479-A135-2A1B7133E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Perinteisessä</a:t>
            </a:r>
            <a:r>
              <a:rPr lang="en-US" dirty="0"/>
              <a:t> </a:t>
            </a:r>
            <a:r>
              <a:rPr lang="en-US" dirty="0" err="1"/>
              <a:t>runossa</a:t>
            </a:r>
            <a:r>
              <a:rPr lang="en-US" dirty="0"/>
              <a:t> </a:t>
            </a:r>
            <a:r>
              <a:rPr lang="en-US" dirty="0" err="1"/>
              <a:t>käytetään</a:t>
            </a:r>
            <a:r>
              <a:rPr lang="en-US" dirty="0"/>
              <a:t> </a:t>
            </a:r>
            <a:r>
              <a:rPr lang="en-US" dirty="0" err="1"/>
              <a:t>usein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106E2-6ECC-4249-8FA9-F978D4129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sidottua</a:t>
            </a:r>
            <a:r>
              <a:rPr lang="en-US" dirty="0"/>
              <a:t> </a:t>
            </a:r>
            <a:r>
              <a:rPr lang="en-US" dirty="0" err="1"/>
              <a:t>mittaa</a:t>
            </a:r>
            <a:r>
              <a:rPr lang="en-US" dirty="0"/>
              <a:t> </a:t>
            </a:r>
            <a:r>
              <a:rPr lang="en-US" dirty="0" err="1"/>
              <a:t>eli</a:t>
            </a:r>
            <a:r>
              <a:rPr lang="en-US" dirty="0"/>
              <a:t> </a:t>
            </a:r>
            <a:r>
              <a:rPr lang="en-US" dirty="0" err="1"/>
              <a:t>runomittaa</a:t>
            </a:r>
            <a:r>
              <a:rPr lang="en-US" dirty="0"/>
              <a:t> (</a:t>
            </a:r>
            <a:r>
              <a:rPr lang="en-US" dirty="0" err="1"/>
              <a:t>vastakohta</a:t>
            </a:r>
            <a:r>
              <a:rPr lang="en-US" dirty="0"/>
              <a:t> </a:t>
            </a:r>
            <a:r>
              <a:rPr lang="en-US" dirty="0" err="1"/>
              <a:t>vapaa</a:t>
            </a:r>
            <a:r>
              <a:rPr lang="en-US" dirty="0"/>
              <a:t> </a:t>
            </a:r>
            <a:r>
              <a:rPr lang="en-US" dirty="0" err="1"/>
              <a:t>mitta</a:t>
            </a:r>
            <a:r>
              <a:rPr lang="en-US" dirty="0"/>
              <a:t> </a:t>
            </a:r>
            <a:r>
              <a:rPr lang="en-US" dirty="0" err="1"/>
              <a:t>modernissa</a:t>
            </a:r>
            <a:r>
              <a:rPr lang="en-US" dirty="0"/>
              <a:t> </a:t>
            </a:r>
            <a:r>
              <a:rPr lang="en-US" dirty="0" err="1"/>
              <a:t>runossa</a:t>
            </a:r>
            <a:r>
              <a:rPr lang="en-US" dirty="0"/>
              <a:t>)</a:t>
            </a:r>
          </a:p>
          <a:p>
            <a:pPr>
              <a:buSzPct val="114999"/>
            </a:pPr>
            <a:r>
              <a:rPr lang="en-US" dirty="0" err="1"/>
              <a:t>loppusoinnillisuutta</a:t>
            </a:r>
            <a:r>
              <a:rPr lang="en-US" dirty="0"/>
              <a:t> </a:t>
            </a:r>
            <a:r>
              <a:rPr lang="en-US" dirty="0" err="1"/>
              <a:t>eli</a:t>
            </a:r>
            <a:r>
              <a:rPr lang="en-US" dirty="0"/>
              <a:t> </a:t>
            </a:r>
            <a:r>
              <a:rPr lang="en-US" dirty="0" err="1"/>
              <a:t>riimillisyyttä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5122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F5E32-FDE8-4DAA-9534-A84C5E692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Runomitta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3205E-D1B5-4531-8638-08EEE99A1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Painollisten</a:t>
            </a:r>
            <a:r>
              <a:rPr lang="en-US" dirty="0"/>
              <a:t> ja </a:t>
            </a:r>
            <a:r>
              <a:rPr lang="en-US" dirty="0" err="1"/>
              <a:t>painottomien</a:t>
            </a:r>
            <a:r>
              <a:rPr lang="en-US" dirty="0"/>
              <a:t> 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lyhyiden</a:t>
            </a:r>
            <a:r>
              <a:rPr lang="en-US" dirty="0"/>
              <a:t> ja </a:t>
            </a:r>
            <a:r>
              <a:rPr lang="en-US" dirty="0" err="1"/>
              <a:t>pitkien</a:t>
            </a:r>
            <a:r>
              <a:rPr lang="en-US" dirty="0"/>
              <a:t> </a:t>
            </a:r>
            <a:r>
              <a:rPr lang="en-US" dirty="0" err="1"/>
              <a:t>tavujen</a:t>
            </a:r>
            <a:r>
              <a:rPr lang="en-US" dirty="0"/>
              <a:t> </a:t>
            </a:r>
            <a:r>
              <a:rPr lang="en-US" dirty="0" err="1"/>
              <a:t>määrä</a:t>
            </a:r>
            <a:r>
              <a:rPr lang="en-US" dirty="0"/>
              <a:t> </a:t>
            </a:r>
            <a:r>
              <a:rPr lang="en-US" dirty="0" err="1"/>
              <a:t>noudattaa</a:t>
            </a:r>
            <a:r>
              <a:rPr lang="en-US" dirty="0"/>
              <a:t> </a:t>
            </a:r>
            <a:r>
              <a:rPr lang="en-US" dirty="0" err="1"/>
              <a:t>tiettyä</a:t>
            </a:r>
            <a:r>
              <a:rPr lang="en-US" dirty="0"/>
              <a:t> </a:t>
            </a:r>
            <a:r>
              <a:rPr lang="en-US" dirty="0" err="1"/>
              <a:t>kaavaa</a:t>
            </a:r>
            <a:r>
              <a:rPr lang="en-US" dirty="0"/>
              <a:t>. </a:t>
            </a:r>
          </a:p>
          <a:p>
            <a:pPr>
              <a:buSzPct val="114999"/>
            </a:pPr>
            <a:r>
              <a:rPr lang="en-US" b="1" dirty="0" err="1"/>
              <a:t>Nelipolvisessa</a:t>
            </a:r>
            <a:r>
              <a:rPr lang="en-US" b="1" dirty="0"/>
              <a:t> </a:t>
            </a:r>
            <a:r>
              <a:rPr lang="en-US" b="1" dirty="0" err="1"/>
              <a:t>trokeessa</a:t>
            </a:r>
            <a:r>
              <a:rPr lang="en-US" dirty="0"/>
              <a:t> </a:t>
            </a:r>
            <a:r>
              <a:rPr lang="en-US" dirty="0" err="1"/>
              <a:t>eli</a:t>
            </a:r>
            <a:r>
              <a:rPr lang="en-US" dirty="0"/>
              <a:t> </a:t>
            </a:r>
            <a:r>
              <a:rPr lang="en-US" dirty="0" err="1"/>
              <a:t>kalevalamitassa</a:t>
            </a:r>
            <a:r>
              <a:rPr lang="en-US" dirty="0"/>
              <a:t> on </a:t>
            </a:r>
            <a:r>
              <a:rPr lang="en-US" dirty="0" err="1"/>
              <a:t>säkeessä</a:t>
            </a:r>
            <a:r>
              <a:rPr lang="en-US" dirty="0"/>
              <a:t> </a:t>
            </a:r>
            <a:r>
              <a:rPr lang="en-US" dirty="0" err="1"/>
              <a:t>neljä</a:t>
            </a:r>
            <a:r>
              <a:rPr lang="en-US" dirty="0"/>
              <a:t> </a:t>
            </a:r>
            <a:r>
              <a:rPr lang="en-US" dirty="0" err="1"/>
              <a:t>runojalkaa</a:t>
            </a:r>
            <a:r>
              <a:rPr lang="en-US" dirty="0"/>
              <a:t>. </a:t>
            </a:r>
          </a:p>
          <a:p>
            <a:pPr marL="0" indent="0">
              <a:buSzPct val="114999"/>
              <a:buNone/>
            </a:pPr>
            <a:r>
              <a:rPr lang="en-US" dirty="0"/>
              <a:t>Vaka/</a:t>
            </a:r>
            <a:r>
              <a:rPr lang="en-US" dirty="0" err="1"/>
              <a:t>vanha</a:t>
            </a:r>
            <a:r>
              <a:rPr lang="en-US" dirty="0"/>
              <a:t>/</a:t>
            </a:r>
            <a:r>
              <a:rPr lang="en-US" dirty="0" err="1"/>
              <a:t>Väinä</a:t>
            </a:r>
            <a:r>
              <a:rPr lang="en-US" dirty="0"/>
              <a:t>/</a:t>
            </a:r>
            <a:r>
              <a:rPr lang="en-US" dirty="0" err="1"/>
              <a:t>möinen</a:t>
            </a:r>
            <a:r>
              <a:rPr lang="en-US" dirty="0"/>
              <a:t> </a:t>
            </a:r>
          </a:p>
          <a:p>
            <a:r>
              <a:rPr lang="en-US" b="1" dirty="0"/>
              <a:t>Haiku</a:t>
            </a:r>
            <a:r>
              <a:rPr lang="en-US" dirty="0"/>
              <a:t>: </a:t>
            </a:r>
            <a:r>
              <a:rPr lang="en-US" dirty="0" err="1"/>
              <a:t>Kolme</a:t>
            </a:r>
            <a:r>
              <a:rPr lang="en-US" dirty="0"/>
              <a:t> </a:t>
            </a:r>
            <a:r>
              <a:rPr lang="en-US" dirty="0" err="1"/>
              <a:t>säettä</a:t>
            </a:r>
            <a:r>
              <a:rPr lang="en-US" dirty="0"/>
              <a:t>, </a:t>
            </a:r>
            <a:r>
              <a:rPr lang="en-US" dirty="0" err="1"/>
              <a:t>joissa</a:t>
            </a:r>
            <a:r>
              <a:rPr lang="en-US" dirty="0"/>
              <a:t> 17 </a:t>
            </a:r>
            <a:r>
              <a:rPr lang="en-US" dirty="0" err="1"/>
              <a:t>tavua</a:t>
            </a:r>
            <a:r>
              <a:rPr lang="en-US" dirty="0"/>
              <a:t> (5 + 7 + 5)</a:t>
            </a:r>
          </a:p>
          <a:p>
            <a:pPr marL="342900" indent="-342900"/>
            <a:r>
              <a:rPr lang="en-US" b="1" dirty="0"/>
              <a:t>Muita </a:t>
            </a:r>
            <a:r>
              <a:rPr lang="en-US" b="1" dirty="0" err="1"/>
              <a:t>runomittoja</a:t>
            </a:r>
            <a:r>
              <a:rPr lang="en-US" b="1" dirty="0"/>
              <a:t> mm. </a:t>
            </a:r>
            <a:r>
              <a:rPr lang="en-US" b="1" dirty="0" err="1"/>
              <a:t>jambi</a:t>
            </a:r>
            <a:r>
              <a:rPr lang="en-US" b="1" dirty="0"/>
              <a:t>, </a:t>
            </a:r>
            <a:r>
              <a:rPr lang="en-US" b="1" dirty="0" err="1"/>
              <a:t>daktyyli</a:t>
            </a:r>
            <a:r>
              <a:rPr lang="en-US" b="1" dirty="0"/>
              <a:t> ja </a:t>
            </a:r>
            <a:r>
              <a:rPr lang="en-US" b="1" dirty="0" err="1"/>
              <a:t>anapesti</a:t>
            </a:r>
            <a:endParaRPr lang="en-US" b="1" dirty="0" err="1">
              <a:ea typeface="+mn-lt"/>
              <a:cs typeface="+mn-lt"/>
            </a:endParaRPr>
          </a:p>
          <a:p>
            <a:pPr>
              <a:buSzPct val="114999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407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C7C78-A791-4B51-B9A1-E1E7600E0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Daktyyli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FD076B-9C9C-4B16-8DAE-3055A1C5F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ea typeface="+mn-lt"/>
                <a:cs typeface="+mn-lt"/>
              </a:rPr>
              <a:t>Mont/tun/sa | </a:t>
            </a:r>
            <a:r>
              <a:rPr lang="en-US" b="1" dirty="0" err="1">
                <a:ea typeface="+mn-lt"/>
                <a:cs typeface="+mn-lt"/>
              </a:rPr>
              <a:t>reu</a:t>
            </a:r>
            <a:r>
              <a:rPr lang="en-US" b="1" dirty="0">
                <a:ea typeface="+mn-lt"/>
                <a:cs typeface="+mn-lt"/>
              </a:rPr>
              <a:t>/</a:t>
            </a:r>
            <a:r>
              <a:rPr lang="en-US" b="1" dirty="0" err="1">
                <a:ea typeface="+mn-lt"/>
                <a:cs typeface="+mn-lt"/>
              </a:rPr>
              <a:t>nal</a:t>
            </a:r>
            <a:r>
              <a:rPr lang="en-US" b="1" dirty="0">
                <a:ea typeface="+mn-lt"/>
                <a:cs typeface="+mn-lt"/>
              </a:rPr>
              <a:t>/la | met/</a:t>
            </a:r>
            <a:r>
              <a:rPr lang="en-US" b="1" dirty="0" err="1">
                <a:ea typeface="+mn-lt"/>
                <a:cs typeface="+mn-lt"/>
              </a:rPr>
              <a:t>si</a:t>
            </a:r>
            <a:r>
              <a:rPr lang="en-US" b="1" dirty="0">
                <a:ea typeface="+mn-lt"/>
                <a:cs typeface="+mn-lt"/>
              </a:rPr>
              <a:t>/</a:t>
            </a:r>
            <a:r>
              <a:rPr lang="en-US" b="1" dirty="0" err="1">
                <a:ea typeface="+mn-lt"/>
                <a:cs typeface="+mn-lt"/>
              </a:rPr>
              <a:t>kön</a:t>
            </a:r>
            <a:r>
              <a:rPr lang="en-US" b="1" dirty="0">
                <a:ea typeface="+mn-lt"/>
                <a:cs typeface="+mn-lt"/>
              </a:rPr>
              <a:t> | ta/ka/</a:t>
            </a:r>
            <a:r>
              <a:rPr lang="en-US" b="1" dirty="0" err="1">
                <a:ea typeface="+mn-lt"/>
                <a:cs typeface="+mn-lt"/>
              </a:rPr>
              <a:t>na</a:t>
            </a:r>
            <a:r>
              <a:rPr lang="en-US" b="1" dirty="0">
                <a:ea typeface="+mn-lt"/>
                <a:cs typeface="+mn-lt"/>
              </a:rPr>
              <a:t>,</a:t>
            </a:r>
            <a:br>
              <a:rPr lang="en-US" b="1" dirty="0">
                <a:ea typeface="+mn-lt"/>
                <a:cs typeface="+mn-lt"/>
              </a:rPr>
            </a:br>
            <a:r>
              <a:rPr lang="en-US" b="1" dirty="0" err="1">
                <a:ea typeface="+mn-lt"/>
                <a:cs typeface="+mn-lt"/>
              </a:rPr>
              <a:t>sil</a:t>
            </a:r>
            <a:r>
              <a:rPr lang="en-US" b="1" dirty="0">
                <a:ea typeface="+mn-lt"/>
                <a:cs typeface="+mn-lt"/>
              </a:rPr>
              <a:t>/mil/</a:t>
            </a:r>
            <a:r>
              <a:rPr lang="en-US" b="1" dirty="0" err="1">
                <a:ea typeface="+mn-lt"/>
                <a:cs typeface="+mn-lt"/>
              </a:rPr>
              <a:t>lä</a:t>
            </a:r>
            <a:r>
              <a:rPr lang="en-US" b="1" dirty="0">
                <a:ea typeface="+mn-lt"/>
                <a:cs typeface="+mn-lt"/>
              </a:rPr>
              <a:t> | li/kai/</a:t>
            </a:r>
            <a:r>
              <a:rPr lang="en-US" b="1" dirty="0" err="1">
                <a:ea typeface="+mn-lt"/>
                <a:cs typeface="+mn-lt"/>
              </a:rPr>
              <a:t>nen</a:t>
            </a:r>
            <a:r>
              <a:rPr lang="en-US" b="1" dirty="0">
                <a:ea typeface="+mn-lt"/>
                <a:cs typeface="+mn-lt"/>
              </a:rPr>
              <a:t> | lii/</a:t>
            </a:r>
            <a:r>
              <a:rPr lang="en-US" b="1" dirty="0" err="1">
                <a:ea typeface="+mn-lt"/>
                <a:cs typeface="+mn-lt"/>
              </a:rPr>
              <a:t>na</a:t>
            </a:r>
            <a:r>
              <a:rPr lang="en-US" b="1" dirty="0">
                <a:ea typeface="+mn-lt"/>
                <a:cs typeface="+mn-lt"/>
              </a:rPr>
              <a:t> tai | la/ka/</a:t>
            </a:r>
            <a:r>
              <a:rPr lang="en-US" b="1" dirty="0" err="1">
                <a:ea typeface="+mn-lt"/>
                <a:cs typeface="+mn-lt"/>
              </a:rPr>
              <a:t>na.</a:t>
            </a:r>
            <a:br>
              <a:rPr lang="en-US" b="1" dirty="0">
                <a:ea typeface="+mn-lt"/>
                <a:cs typeface="+mn-lt"/>
              </a:rPr>
            </a:br>
            <a:r>
              <a:rPr lang="en-US" b="1" dirty="0">
                <a:ea typeface="+mn-lt"/>
                <a:cs typeface="+mn-lt"/>
              </a:rPr>
              <a:t>(Lauri </a:t>
            </a:r>
            <a:r>
              <a:rPr lang="en-US" b="1" dirty="0" err="1">
                <a:ea typeface="+mn-lt"/>
                <a:cs typeface="+mn-lt"/>
              </a:rPr>
              <a:t>Viita</a:t>
            </a:r>
            <a:r>
              <a:rPr lang="en-US" b="1" dirty="0">
                <a:ea typeface="+mn-lt"/>
                <a:cs typeface="+mn-lt"/>
              </a:rPr>
              <a:t>: </a:t>
            </a:r>
            <a:r>
              <a:rPr lang="en-US" b="1" dirty="0" err="1">
                <a:ea typeface="+mn-lt"/>
                <a:cs typeface="+mn-lt"/>
              </a:rPr>
              <a:t>Vallankumous</a:t>
            </a:r>
            <a:r>
              <a:rPr lang="en-US" b="1" dirty="0">
                <a:ea typeface="+mn-lt"/>
                <a:cs typeface="+mn-lt"/>
              </a:rPr>
              <a:t>.)</a:t>
            </a:r>
          </a:p>
          <a:p>
            <a:pPr>
              <a:buSzPct val="114999"/>
            </a:pPr>
            <a:endParaRPr lang="en-US" dirty="0"/>
          </a:p>
          <a:p>
            <a:pPr marL="0" indent="0">
              <a:buSzPct val="114999"/>
              <a:buNone/>
            </a:pPr>
            <a:r>
              <a:rPr lang="en-US" dirty="0">
                <a:ea typeface="+mn-lt"/>
                <a:cs typeface="+mn-lt"/>
              </a:rPr>
              <a:t>Paino </a:t>
            </a:r>
            <a:r>
              <a:rPr lang="en-US" dirty="0" err="1">
                <a:ea typeface="+mn-lt"/>
                <a:cs typeface="+mn-lt"/>
              </a:rPr>
              <a:t>aina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ensimmäisellä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tavulla</a:t>
            </a:r>
            <a:r>
              <a:rPr lang="en-US" dirty="0">
                <a:ea typeface="+mn-lt"/>
                <a:cs typeface="+mn-lt"/>
              </a:rPr>
              <a:t>. </a:t>
            </a:r>
          </a:p>
          <a:p>
            <a:pPr marL="0" indent="0">
              <a:buNone/>
            </a:pPr>
            <a:r>
              <a:rPr lang="en-US" dirty="0" err="1">
                <a:ea typeface="+mn-lt"/>
                <a:cs typeface="+mn-lt"/>
              </a:rPr>
              <a:t>Runojalat</a:t>
            </a:r>
            <a:r>
              <a:rPr lang="en-US" dirty="0">
                <a:ea typeface="+mn-lt"/>
                <a:cs typeface="+mn-lt"/>
              </a:rPr>
              <a:t> on </a:t>
            </a:r>
            <a:r>
              <a:rPr lang="en-US" dirty="0" err="1">
                <a:ea typeface="+mn-lt"/>
                <a:cs typeface="+mn-lt"/>
              </a:rPr>
              <a:t>erotettu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pystyviivoin</a:t>
            </a:r>
            <a:r>
              <a:rPr lang="en-US" dirty="0">
                <a:ea typeface="+mn-lt"/>
                <a:cs typeface="+mn-lt"/>
              </a:rPr>
              <a:t> (|) ja </a:t>
            </a:r>
          </a:p>
          <a:p>
            <a:pPr marL="0" indent="0">
              <a:buNone/>
            </a:pPr>
            <a:r>
              <a:rPr lang="en-US" dirty="0" err="1">
                <a:ea typeface="+mn-lt"/>
                <a:cs typeface="+mn-lt"/>
              </a:rPr>
              <a:t>sanansisäiset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tavut</a:t>
            </a:r>
            <a:r>
              <a:rPr lang="en-US" dirty="0">
                <a:ea typeface="+mn-lt"/>
                <a:cs typeface="+mn-lt"/>
              </a:rPr>
              <a:t> on </a:t>
            </a:r>
            <a:r>
              <a:rPr lang="en-US" dirty="0" err="1">
                <a:ea typeface="+mn-lt"/>
                <a:cs typeface="+mn-lt"/>
              </a:rPr>
              <a:t>erotettu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vinoviivoin</a:t>
            </a:r>
            <a:r>
              <a:rPr lang="en-US" dirty="0">
                <a:ea typeface="+mn-lt"/>
                <a:cs typeface="+mn-lt"/>
              </a:rPr>
              <a:t> (/).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8041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aninen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aninen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Orgaaninen</vt:lpstr>
      <vt:lpstr>Runon rytmi</vt:lpstr>
      <vt:lpstr>Sekä modernissa että perinteisessä  runossa voi olla</vt:lpstr>
      <vt:lpstr>Toisto</vt:lpstr>
      <vt:lpstr>Kerto</vt:lpstr>
      <vt:lpstr>Loppusointu </vt:lpstr>
      <vt:lpstr>Alkusointu eli allitteraatio</vt:lpstr>
      <vt:lpstr>Perinteisessä runossa käytetään usein</vt:lpstr>
      <vt:lpstr>Runomitta</vt:lpstr>
      <vt:lpstr>Daktyyli</vt:lpstr>
      <vt:lpstr>Anapesti</vt:lpstr>
      <vt:lpstr>Jambi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231</cp:revision>
  <dcterms:created xsi:type="dcterms:W3CDTF">2020-11-04T08:35:39Z</dcterms:created>
  <dcterms:modified xsi:type="dcterms:W3CDTF">2020-11-04T12:19:33Z</dcterms:modified>
</cp:coreProperties>
</file>