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62" r:id="rId5"/>
    <p:sldId id="263" r:id="rId6"/>
    <p:sldId id="264" r:id="rId7"/>
    <p:sldId id="261" r:id="rId8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609"/>
    <p:restoredTop sz="94649"/>
  </p:normalViewPr>
  <p:slideViewPr>
    <p:cSldViewPr snapToGrid="0" snapToObjects="1">
      <p:cViewPr varScale="1">
        <p:scale>
          <a:sx n="121" d="100"/>
          <a:sy n="121" d="100"/>
        </p:scale>
        <p:origin x="139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9719605-7E96-A04D-B6D1-477CA8D32F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75473199-B326-D54F-A946-C1786B59A5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49E893FE-6F96-524B-91C8-16C86AFF8A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7D211-9BED-8748-A6BD-02DADD7B5E70}" type="datetimeFigureOut">
              <a:rPr lang="fi-FI" smtClean="0"/>
              <a:t>4.2.2021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E165A00E-1956-E54F-BC0E-EE2CAADB16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BD7C7C3F-4104-B94A-B7E5-B17CBEDA0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B64E5-E692-564F-BE69-AF63561A436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293315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45D2687-75EA-6746-8D8F-709E6145F4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6E76D3F7-ABB4-9D4C-8046-3C88F7127A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D41B9D02-8146-0D4A-9ADD-7E7CB977BF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7D211-9BED-8748-A6BD-02DADD7B5E70}" type="datetimeFigureOut">
              <a:rPr lang="fi-FI" smtClean="0"/>
              <a:t>4.2.2021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A6E6219E-CD1C-9347-B022-953B31D854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AF82BF0A-8D45-5846-9BDC-C00CD372B9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B64E5-E692-564F-BE69-AF63561A436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124622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C98250B9-AD96-DD48-B4B8-711762E19FC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4C9B0C56-7DB9-6049-8788-1C22665B51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109BB7B0-13FE-CF42-93F7-07FB3B538F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7D211-9BED-8748-A6BD-02DADD7B5E70}" type="datetimeFigureOut">
              <a:rPr lang="fi-FI" smtClean="0"/>
              <a:t>4.2.2021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85AF9FD7-5203-8A4F-BE2F-76048C809D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EDB04B7D-05BB-8B4A-9727-717A647AF5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B64E5-E692-564F-BE69-AF63561A436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199056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958F1C0-1CA8-DF4C-BBD5-A7E215E8AB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09C6153-1251-CA47-813D-5605876D08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2DC118CC-ADB8-A54A-A1E3-D554F32FF0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7D211-9BED-8748-A6BD-02DADD7B5E70}" type="datetimeFigureOut">
              <a:rPr lang="fi-FI" smtClean="0"/>
              <a:t>4.2.2021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094138EC-5245-C44F-BCF0-45E4715AFE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6A4B5EC6-7214-3C45-BFB2-94F43371F7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B64E5-E692-564F-BE69-AF63561A436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78692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1B7AB79-34AB-354C-A860-8B0FCC60C7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0C0F9633-3FC4-8449-9A03-FF146BCB2D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6E791D73-0F0D-6C40-B830-761228530D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7D211-9BED-8748-A6BD-02DADD7B5E70}" type="datetimeFigureOut">
              <a:rPr lang="fi-FI" smtClean="0"/>
              <a:t>4.2.2021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B0306DEF-5DAF-D44D-B76F-2E2B598AA1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1FF4DB2B-18CF-854A-AC0D-4DC6DD67CD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B64E5-E692-564F-BE69-AF63561A436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918210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015EF71-C49B-0C44-81CF-21120E3DC2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799C223-F0C1-EB48-AD9F-4203BB1BDB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93770F8C-C61E-8A45-9F37-F45CCED600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748D8762-A5D1-BE43-B470-4FB1C6E5C3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7D211-9BED-8748-A6BD-02DADD7B5E70}" type="datetimeFigureOut">
              <a:rPr lang="fi-FI" smtClean="0"/>
              <a:t>4.2.2021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77FB70EA-5CAD-F34B-A33D-04D1228D77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87276777-2824-DE41-BE81-9C4AF99C98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B64E5-E692-564F-BE69-AF63561A436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560771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628814C-73D2-D54D-A106-1E83DBEE95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97875D04-6578-5049-A696-367BDFE7C7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1239F220-5CD8-5042-A925-B64D3B36CC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F89BA41E-D349-AA40-A4AB-1AABF907FB6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D01B7EEF-6045-6441-B8D7-ED559F3C5D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6B822E10-128C-2E4B-AD8D-3AAEDF40EF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7D211-9BED-8748-A6BD-02DADD7B5E70}" type="datetimeFigureOut">
              <a:rPr lang="fi-FI" smtClean="0"/>
              <a:t>4.2.2021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3A119EA1-935F-0C44-97FE-F85AEFF976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5777AD0B-B0C3-4B40-9899-8F123BAF5A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B64E5-E692-564F-BE69-AF63561A436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983513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5FACA60-B504-EA43-914E-C349A8C819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52735822-86EC-9C44-82D5-7EEC95105A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7D211-9BED-8748-A6BD-02DADD7B5E70}" type="datetimeFigureOut">
              <a:rPr lang="fi-FI" smtClean="0"/>
              <a:t>4.2.2021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52B860A5-8AC1-9A4B-9F80-32A3D12230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A015963A-4C8D-E444-AB07-5C5FEB2CC9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B64E5-E692-564F-BE69-AF63561A436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582342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6760BB15-A8E1-C441-9798-0AC0ABFAFC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7D211-9BED-8748-A6BD-02DADD7B5E70}" type="datetimeFigureOut">
              <a:rPr lang="fi-FI" smtClean="0"/>
              <a:t>4.2.2021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3460A578-F3C2-1F4E-931B-D4959D4AD1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A1BA3D1B-58F2-D14E-9008-366F661D35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B64E5-E692-564F-BE69-AF63561A436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332300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1645CE1-4DD4-554C-A373-C1AF0F86B7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93D3B8B2-239A-3C43-A1D7-A3ADBC3932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B8BF8580-DE6A-B74B-BCC1-57825903F5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E976970B-1D5A-2E46-8294-73F0323A19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7D211-9BED-8748-A6BD-02DADD7B5E70}" type="datetimeFigureOut">
              <a:rPr lang="fi-FI" smtClean="0"/>
              <a:t>4.2.2021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68B46D79-216A-8F49-AC63-437228586A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36FBF1C1-7D4A-8A43-B1B5-A6D182E78C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B64E5-E692-564F-BE69-AF63561A436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71999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4CFD74A-2C98-3D48-9964-C1D060E47C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7623F452-9EFF-9A40-B025-B562A4DB431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CFA1B739-07F6-2345-A64B-54EC2BEBCF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8AC09221-DAE7-BE41-8155-3A253B1F33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7D211-9BED-8748-A6BD-02DADD7B5E70}" type="datetimeFigureOut">
              <a:rPr lang="fi-FI" smtClean="0"/>
              <a:t>4.2.2021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6AF0AA85-66D4-144F-876A-9973AED4B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197B05F2-3A46-3B46-9F26-E0CEE280E3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B64E5-E692-564F-BE69-AF63561A436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081360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0ECD83C8-3A1E-0649-AB16-400D35CA8C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82367631-218B-8E4A-8DE6-7D77C9B8BC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04585276-6C17-754A-87B9-4544519EE10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37D211-9BED-8748-A6BD-02DADD7B5E70}" type="datetimeFigureOut">
              <a:rPr lang="fi-FI" smtClean="0"/>
              <a:t>4.2.2021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57BFCC55-C56C-384D-A5AA-7650D3B651E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B1934286-CEFD-2541-B633-D2558131973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FB64E5-E692-564F-BE69-AF63561A436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989911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2F1F702-6856-5F4D-A5FB-D8A1D6E4D9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3999" y="2312276"/>
            <a:ext cx="9144000" cy="1392477"/>
          </a:xfrm>
        </p:spPr>
        <p:txBody>
          <a:bodyPr>
            <a:normAutofit/>
          </a:bodyPr>
          <a:lstStyle/>
          <a:p>
            <a:r>
              <a:rPr lang="fi-FI" dirty="0"/>
              <a:t>14 Tieteiden kirjo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C8490025-B0D0-4647-8564-B0583784F4A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999" y="4815085"/>
            <a:ext cx="9144000" cy="1655762"/>
          </a:xfrm>
        </p:spPr>
        <p:txBody>
          <a:bodyPr>
            <a:normAutofit/>
          </a:bodyPr>
          <a:lstStyle/>
          <a:p>
            <a:r>
              <a:rPr lang="fi-FI" sz="3600" dirty="0"/>
              <a:t>Keskeiset asiat</a:t>
            </a:r>
          </a:p>
        </p:txBody>
      </p:sp>
      <p:pic>
        <p:nvPicPr>
          <p:cNvPr id="4" name="Kuva 3">
            <a:extLst>
              <a:ext uri="{FF2B5EF4-FFF2-40B4-BE49-F238E27FC236}">
                <a16:creationId xmlns:a16="http://schemas.microsoft.com/office/drawing/2014/main" id="{F5CF2530-510A-9C46-BAC7-7EC8188505F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32632" y="878033"/>
            <a:ext cx="3726735" cy="1164883"/>
          </a:xfrm>
          <a:prstGeom prst="rect">
            <a:avLst/>
          </a:prstGeom>
        </p:spPr>
      </p:pic>
      <p:pic>
        <p:nvPicPr>
          <p:cNvPr id="5" name="Kuva 4">
            <a:extLst>
              <a:ext uri="{FF2B5EF4-FFF2-40B4-BE49-F238E27FC236}">
                <a16:creationId xmlns:a16="http://schemas.microsoft.com/office/drawing/2014/main" id="{C76669E8-38CF-884D-8BD3-B30ACF23F37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38459" y="6176963"/>
            <a:ext cx="1714500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02490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F7C924A-2544-4E45-AE32-17B79AD613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31435" y="1013720"/>
            <a:ext cx="4492487" cy="1143035"/>
          </a:xfrm>
        </p:spPr>
        <p:txBody>
          <a:bodyPr>
            <a:normAutofit/>
          </a:bodyPr>
          <a:lstStyle/>
          <a:p>
            <a:pPr algn="ctr"/>
            <a:r>
              <a:rPr lang="fi-FI" dirty="0"/>
              <a:t>Tieteiden kirjo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0364ACD-A1F4-9D48-8D13-9618AFF52C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39083" y="2180329"/>
            <a:ext cx="8958470" cy="3663951"/>
          </a:xfrm>
        </p:spPr>
        <p:txBody>
          <a:bodyPr>
            <a:normAutofit/>
          </a:bodyPr>
          <a:lstStyle/>
          <a:p>
            <a:pPr lvl="0"/>
            <a:r>
              <a:rPr lang="fi-FI" dirty="0"/>
              <a:t>Luonnontieteet (esim. fysiikka, biologia)</a:t>
            </a:r>
          </a:p>
          <a:p>
            <a:pPr lvl="0"/>
            <a:r>
              <a:rPr lang="fi-FI" dirty="0"/>
              <a:t>Ihmistieteet (esim. historia, sosiologia)</a:t>
            </a:r>
          </a:p>
          <a:p>
            <a:pPr lvl="0"/>
            <a:r>
              <a:rPr lang="fi-FI" dirty="0"/>
              <a:t>Formaalit tieteet (esim. matematiikka, logiikka)</a:t>
            </a:r>
          </a:p>
          <a:p>
            <a:pPr marL="0" indent="0">
              <a:buNone/>
            </a:pPr>
            <a:endParaRPr lang="fi-FI" dirty="0"/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9AB52E90-31B6-6D44-8E08-5FF399ADDE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38459" y="6176963"/>
            <a:ext cx="1714500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20669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19BE966-9191-A445-B35B-34389A4283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12804" y="736216"/>
            <a:ext cx="7883535" cy="1325563"/>
          </a:xfrm>
        </p:spPr>
        <p:txBody>
          <a:bodyPr>
            <a:normAutofit/>
          </a:bodyPr>
          <a:lstStyle/>
          <a:p>
            <a:r>
              <a:rPr lang="fi-FI" dirty="0"/>
              <a:t>Kvalitatiivinen tutkimus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5EFCBB9-DEF7-D349-9EF6-3DE6896B19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12804" y="2145252"/>
            <a:ext cx="8763001" cy="2552872"/>
          </a:xfrm>
        </p:spPr>
        <p:txBody>
          <a:bodyPr>
            <a:normAutofit/>
          </a:bodyPr>
          <a:lstStyle/>
          <a:p>
            <a:pPr lvl="0"/>
            <a:r>
              <a:rPr lang="fi-FI" dirty="0"/>
              <a:t>Laadullinen tutkimus</a:t>
            </a:r>
          </a:p>
          <a:p>
            <a:pPr lvl="0"/>
            <a:r>
              <a:rPr lang="fi-FI" dirty="0"/>
              <a:t>Tavoitteena on tutkimuskohteen ymmärtäminen</a:t>
            </a:r>
          </a:p>
          <a:p>
            <a:pPr lvl="0"/>
            <a:r>
              <a:rPr lang="fi-FI" dirty="0"/>
              <a:t>Harjoitetaan erityisesti ihmistieteissä</a:t>
            </a:r>
          </a:p>
          <a:p>
            <a:endParaRPr lang="fi-FI" dirty="0"/>
          </a:p>
        </p:txBody>
      </p:sp>
      <p:pic>
        <p:nvPicPr>
          <p:cNvPr id="4" name="Kuva 3">
            <a:extLst>
              <a:ext uri="{FF2B5EF4-FFF2-40B4-BE49-F238E27FC236}">
                <a16:creationId xmlns:a16="http://schemas.microsoft.com/office/drawing/2014/main" id="{A0144A66-4748-0946-9754-94853E140C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38459" y="6176963"/>
            <a:ext cx="1714500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34756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9DE4F11-30C6-A046-AACB-384BAF7C21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6203" y="657717"/>
            <a:ext cx="9619594" cy="1325563"/>
          </a:xfrm>
        </p:spPr>
        <p:txBody>
          <a:bodyPr/>
          <a:lstStyle/>
          <a:p>
            <a:r>
              <a:rPr lang="fi-FI" dirty="0"/>
              <a:t>Kvantitatiivinen tutkimus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43B791C-9519-324F-9335-A21DB88FE4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6203" y="2193486"/>
            <a:ext cx="8219090" cy="3376996"/>
          </a:xfrm>
        </p:spPr>
        <p:txBody>
          <a:bodyPr/>
          <a:lstStyle/>
          <a:p>
            <a:pPr lvl="0"/>
            <a:r>
              <a:rPr lang="fi-FI" dirty="0"/>
              <a:t>Määrällinen tutkimus</a:t>
            </a:r>
          </a:p>
          <a:p>
            <a:pPr lvl="0"/>
            <a:r>
              <a:rPr lang="fi-FI" dirty="0"/>
              <a:t>tutkimuskohdetta käsitellään määrien, numeroiden, tilastojen ja laskennallisten menetelmien avulla</a:t>
            </a:r>
          </a:p>
          <a:p>
            <a:endParaRPr lang="fi-FI" dirty="0"/>
          </a:p>
        </p:txBody>
      </p:sp>
      <p:pic>
        <p:nvPicPr>
          <p:cNvPr id="4" name="Kuva 3">
            <a:extLst>
              <a:ext uri="{FF2B5EF4-FFF2-40B4-BE49-F238E27FC236}">
                <a16:creationId xmlns:a16="http://schemas.microsoft.com/office/drawing/2014/main" id="{816933F2-E97F-D54B-8FD1-AADF6F9A2A6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38459" y="6176963"/>
            <a:ext cx="1714500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78524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A2821A4-65B9-DA44-8CA9-8D18D65A58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18592" y="456543"/>
            <a:ext cx="3720663" cy="1369082"/>
          </a:xfrm>
        </p:spPr>
        <p:txBody>
          <a:bodyPr/>
          <a:lstStyle/>
          <a:p>
            <a:r>
              <a:rPr lang="fi-FI" dirty="0"/>
              <a:t>Eksakti tiede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25431C6D-C242-8449-BBDF-F52A32FF20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18592" y="1825625"/>
            <a:ext cx="9735208" cy="4351338"/>
          </a:xfrm>
        </p:spPr>
        <p:txBody>
          <a:bodyPr/>
          <a:lstStyle/>
          <a:p>
            <a:pPr lvl="0"/>
            <a:r>
              <a:rPr lang="fi-FI" dirty="0"/>
              <a:t>Käytetään kvantitatiivisia menetelmiä</a:t>
            </a:r>
          </a:p>
          <a:p>
            <a:pPr lvl="0"/>
            <a:r>
              <a:rPr lang="fi-FI" dirty="0"/>
              <a:t>Tulokset, havainnot ja ennusteet esitetään matemaattisen tarkasti</a:t>
            </a:r>
          </a:p>
          <a:p>
            <a:pPr lvl="0"/>
            <a:r>
              <a:rPr lang="fi-FI" dirty="0"/>
              <a:t>Tulokset yleensä toistettavissa kokein</a:t>
            </a:r>
          </a:p>
          <a:p>
            <a:endParaRPr lang="fi-FI" dirty="0"/>
          </a:p>
        </p:txBody>
      </p:sp>
      <p:pic>
        <p:nvPicPr>
          <p:cNvPr id="4" name="Kuva 3">
            <a:extLst>
              <a:ext uri="{FF2B5EF4-FFF2-40B4-BE49-F238E27FC236}">
                <a16:creationId xmlns:a16="http://schemas.microsoft.com/office/drawing/2014/main" id="{9C1CD0DB-7CD4-6F4B-ABF0-1EC1C17627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38459" y="6176963"/>
            <a:ext cx="1714500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8931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8EBC4BB-E646-1D42-841E-84EEDD627E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63413" y="486377"/>
            <a:ext cx="3880945" cy="1325563"/>
          </a:xfrm>
        </p:spPr>
        <p:txBody>
          <a:bodyPr/>
          <a:lstStyle/>
          <a:p>
            <a:r>
              <a:rPr lang="fi-FI" dirty="0"/>
              <a:t>Ei-eksakti tiede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F9A0591-6094-8B4A-B95D-A8FF4A1177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63413" y="1826612"/>
            <a:ext cx="9031015" cy="2787430"/>
          </a:xfrm>
        </p:spPr>
        <p:txBody>
          <a:bodyPr/>
          <a:lstStyle/>
          <a:p>
            <a:r>
              <a:rPr lang="fi-FI" dirty="0"/>
              <a:t>Ei matemaattisen tarkkaa</a:t>
            </a:r>
          </a:p>
          <a:p>
            <a:pPr lvl="0"/>
            <a:r>
              <a:rPr lang="fi-FI" dirty="0"/>
              <a:t>Ei yleensä toistettavissa kokein</a:t>
            </a:r>
          </a:p>
          <a:p>
            <a:pPr lvl="0"/>
            <a:r>
              <a:rPr lang="fi-FI" dirty="0"/>
              <a:t>Perustuu yleensä tulkintaan ja kvalitatiivisiin menetelmiin</a:t>
            </a:r>
          </a:p>
          <a:p>
            <a:endParaRPr lang="fi-FI" b="1" dirty="0"/>
          </a:p>
        </p:txBody>
      </p:sp>
      <p:pic>
        <p:nvPicPr>
          <p:cNvPr id="4" name="Kuva 3">
            <a:extLst>
              <a:ext uri="{FF2B5EF4-FFF2-40B4-BE49-F238E27FC236}">
                <a16:creationId xmlns:a16="http://schemas.microsoft.com/office/drawing/2014/main" id="{21E15108-F15F-8F4B-85BB-315290F642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38459" y="6176963"/>
            <a:ext cx="1714500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90932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8EE2505-9691-5C45-9936-028532624D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12066" y="695739"/>
            <a:ext cx="6649278" cy="1325563"/>
          </a:xfrm>
        </p:spPr>
        <p:txBody>
          <a:bodyPr/>
          <a:lstStyle/>
          <a:p>
            <a:r>
              <a:rPr lang="fi-FI" dirty="0"/>
              <a:t>Luvun 14 keskeiset käsitteet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94BD74BA-DC09-3643-85B9-C7599498A1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71268" y="1943296"/>
            <a:ext cx="5054048" cy="4347967"/>
          </a:xfrm>
        </p:spPr>
        <p:txBody>
          <a:bodyPr>
            <a:normAutofit/>
          </a:bodyPr>
          <a:lstStyle/>
          <a:p>
            <a:r>
              <a:rPr lang="fi-FI" dirty="0"/>
              <a:t>eksakti</a:t>
            </a:r>
          </a:p>
          <a:p>
            <a:r>
              <a:rPr lang="fi-FI" dirty="0"/>
              <a:t>formaalinen tiede</a:t>
            </a:r>
          </a:p>
          <a:p>
            <a:r>
              <a:rPr lang="fi-FI" dirty="0"/>
              <a:t>ihmistiede</a:t>
            </a:r>
          </a:p>
          <a:p>
            <a:r>
              <a:rPr lang="fi-FI" dirty="0"/>
              <a:t>kvalitatiivinen tutkimus</a:t>
            </a:r>
          </a:p>
          <a:p>
            <a:r>
              <a:rPr lang="fi-FI" dirty="0"/>
              <a:t>kvantitatiivinen tutkimus</a:t>
            </a:r>
          </a:p>
          <a:p>
            <a:r>
              <a:rPr lang="fi-FI" dirty="0"/>
              <a:t>luonnontiede</a:t>
            </a:r>
          </a:p>
          <a:p>
            <a:r>
              <a:rPr lang="fi-FI" dirty="0"/>
              <a:t>perustutkimus</a:t>
            </a:r>
          </a:p>
          <a:p>
            <a:r>
              <a:rPr lang="fi-FI" dirty="0"/>
              <a:t>soveltama tutkimus</a:t>
            </a:r>
          </a:p>
        </p:txBody>
      </p:sp>
      <p:pic>
        <p:nvPicPr>
          <p:cNvPr id="4" name="Kuva 3">
            <a:extLst>
              <a:ext uri="{FF2B5EF4-FFF2-40B4-BE49-F238E27FC236}">
                <a16:creationId xmlns:a16="http://schemas.microsoft.com/office/drawing/2014/main" id="{95A2331A-2973-3745-8C28-144A9E9C05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38459" y="6176963"/>
            <a:ext cx="1714500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19680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106</Words>
  <Application>Microsoft Macintosh PowerPoint</Application>
  <PresentationFormat>Laajakuva</PresentationFormat>
  <Paragraphs>30</Paragraphs>
  <Slides>7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Office-teema</vt:lpstr>
      <vt:lpstr>14 Tieteiden kirjo</vt:lpstr>
      <vt:lpstr>Tieteiden kirjo</vt:lpstr>
      <vt:lpstr>Kvalitatiivinen tutkimus</vt:lpstr>
      <vt:lpstr>Kvantitatiivinen tutkimus</vt:lpstr>
      <vt:lpstr>Eksakti tiede</vt:lpstr>
      <vt:lpstr>Ei-eksakti tiede</vt:lpstr>
      <vt:lpstr>Luvun 14 keskeiset käsitteet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 Filosofia ja filosofian opiskelu</dc:title>
  <dc:creator>Senja Viitanen</dc:creator>
  <cp:lastModifiedBy>Senja Viitanen</cp:lastModifiedBy>
  <cp:revision>19</cp:revision>
  <dcterms:created xsi:type="dcterms:W3CDTF">2020-10-07T13:25:27Z</dcterms:created>
  <dcterms:modified xsi:type="dcterms:W3CDTF">2021-02-04T09:00:35Z</dcterms:modified>
</cp:coreProperties>
</file>