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55B3F4E-B513-42F9-A9F6-C214F8A64683}">
  <a:tblStyle styleId="{055B3F4E-B513-42F9-A9F6-C214F8A6468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fill>
          <a:solidFill>
            <a:srgbClr val="CCDFE8"/>
          </a:solidFill>
        </a:fill>
      </a:tcStyle>
    </a:band1H>
    <a:band2H>
      <a:tcTxStyle/>
    </a:band2H>
    <a:band1V>
      <a:tcTxStyle/>
      <a:tcStyle>
        <a:fill>
          <a:solidFill>
            <a:srgbClr val="CCDFE8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8" name="Google Shape;17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seuraavassa diassa.</a:t>
            </a:r>
            <a:endParaRPr/>
          </a:p>
        </p:txBody>
      </p:sp>
      <p:sp>
        <p:nvSpPr>
          <p:cNvPr id="103" name="Google Shape;103;p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457200" y="498571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50" name="Google Shape;150;p22"/>
          <p:cNvSpPr txBox="1"/>
          <p:nvPr>
            <p:ph idx="2" type="body"/>
          </p:nvPr>
        </p:nvSpPr>
        <p:spPr>
          <a:xfrm>
            <a:off x="179511" y="1412775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HUOM!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Muistathan epäsäännöllisen </a:t>
            </a:r>
            <a:r>
              <a:rPr i="1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’be’</a:t>
            </a:r>
            <a:r>
              <a:rPr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-verbin?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1" name="Google Shape;151;p22"/>
          <p:cNvGraphicFramePr/>
          <p:nvPr/>
        </p:nvGraphicFramePr>
        <p:xfrm>
          <a:off x="683568" y="26369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{055B3F4E-B513-42F9-A9F6-C214F8A64683}</a:tableStyleId>
              </a:tblPr>
              <a:tblGrid>
                <a:gridCol w="2616300"/>
                <a:gridCol w="2616300"/>
                <a:gridCol w="2616300"/>
              </a:tblGrid>
              <a:tr h="408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Väite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Kielto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Kysymys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08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I </a:t>
                      </a:r>
                      <a:r>
                        <a:rPr b="1" i="0" lang="fi-FI" sz="1800" u="none" cap="none" strike="noStrike"/>
                        <a:t>am</a:t>
                      </a:r>
                      <a:r>
                        <a:rPr i="0" lang="fi-FI" sz="1800" u="none" cap="none" strike="noStrike"/>
                        <a:t> 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"/>
                        <a:buFont typeface="Calibri"/>
                        <a:buNone/>
                      </a:pPr>
                      <a:r>
                        <a:rPr i="0" lang="fi-FI" sz="1800" u="none" cap="none" strike="noStrike"/>
                        <a:t>I </a:t>
                      </a:r>
                      <a:r>
                        <a:rPr b="1" i="0" lang="fi-FI" sz="1800" u="none" cap="none" strike="noStrike"/>
                        <a:t>am not </a:t>
                      </a:r>
                      <a:r>
                        <a:rPr i="0" lang="fi-FI" sz="1800" u="none" cap="none" strike="noStrike"/>
                        <a:t>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b="1" i="0" lang="fi-FI" sz="1800" u="none" cap="none" strike="noStrike"/>
                        <a:t>Am</a:t>
                      </a:r>
                      <a:r>
                        <a:rPr i="0" lang="fi-FI" sz="1800" u="none" cap="none" strike="noStrike"/>
                        <a:t> I 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78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You </a:t>
                      </a: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"/>
                        <a:buFont typeface="Calibri"/>
                        <a:buNone/>
                      </a:pPr>
                      <a:r>
                        <a:rPr i="0" lang="fi-FI" sz="1800" u="none" cap="none" strike="noStrike"/>
                        <a:t>You </a:t>
                      </a:r>
                      <a:r>
                        <a:rPr b="1" i="0" lang="fi-FI" sz="1800" u="none" cap="none" strike="noStrike"/>
                        <a:t>aren’t</a:t>
                      </a:r>
                      <a:r>
                        <a:rPr i="0" lang="fi-FI" sz="18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you 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He/She/It </a:t>
                      </a:r>
                      <a:r>
                        <a:rPr b="1" i="0" lang="fi-FI" sz="1800" u="none" cap="none" strike="noStrike"/>
                        <a:t>is</a:t>
                      </a:r>
                      <a:r>
                        <a:rPr i="0" lang="fi-FI" sz="1800" u="none" cap="none" strike="noStrike"/>
                        <a:t> 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He/She/It </a:t>
                      </a:r>
                      <a:r>
                        <a:rPr b="1" i="0" lang="fi-FI" sz="1800" u="none" cap="none" strike="noStrike"/>
                        <a:t>isn’t </a:t>
                      </a:r>
                      <a:r>
                        <a:rPr i="0" lang="fi-FI" sz="1800" u="none" cap="none" strike="noStrike"/>
                        <a:t>here</a:t>
                      </a:r>
                      <a:endParaRPr i="0"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b="1" i="0" lang="fi-FI" sz="1800" u="none" cap="none" strike="noStrike"/>
                        <a:t>Is</a:t>
                      </a:r>
                      <a:r>
                        <a:rPr i="0" lang="fi-FI" sz="1800" u="none" cap="none" strike="noStrike"/>
                        <a:t> he/she/it 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We </a:t>
                      </a: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"/>
                        <a:buFont typeface="Calibri"/>
                        <a:buNone/>
                      </a:pPr>
                      <a:r>
                        <a:rPr i="0" lang="fi-FI" sz="1800" u="none" cap="none" strike="noStrike"/>
                        <a:t>We </a:t>
                      </a:r>
                      <a:r>
                        <a:rPr b="1" i="0" lang="fi-FI" sz="1800" u="none" cap="none" strike="noStrike"/>
                        <a:t>aren’t</a:t>
                      </a:r>
                      <a:r>
                        <a:rPr i="0" lang="fi-FI" sz="18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"/>
                        <a:buFont typeface="Calibri"/>
                        <a:buNone/>
                      </a:pP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we 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08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You </a:t>
                      </a: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You </a:t>
                      </a:r>
                      <a:r>
                        <a:rPr b="1" i="0" lang="fi-FI" sz="1800" u="none" cap="none" strike="noStrike"/>
                        <a:t>aren’t </a:t>
                      </a:r>
                      <a:r>
                        <a:rPr i="0" lang="fi-FI" sz="1800" u="none" cap="none" strike="noStrike"/>
                        <a:t>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you 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08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They </a:t>
                      </a: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i="0" lang="fi-FI" sz="1800" u="none" cap="none" strike="noStrike"/>
                        <a:t>They </a:t>
                      </a:r>
                      <a:r>
                        <a:rPr b="1" i="0" lang="fi-FI" sz="1800" u="none" cap="none" strike="noStrike"/>
                        <a:t>aren’t </a:t>
                      </a:r>
                      <a:r>
                        <a:rPr i="0" lang="fi-FI" sz="1800" u="none" cap="none" strike="noStrike"/>
                        <a:t>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b="1" i="0" lang="fi-FI" sz="1800" u="none" cap="none" strike="noStrike"/>
                        <a:t>Are</a:t>
                      </a:r>
                      <a:r>
                        <a:rPr i="0" lang="fi-FI" sz="1800" u="none" cap="none" strike="noStrike"/>
                        <a:t> they 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372259" y="413974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Oikeinkirjoituksesta muistettavaa</a:t>
            </a:r>
            <a:endParaRPr/>
          </a:p>
        </p:txBody>
      </p:sp>
      <p:sp>
        <p:nvSpPr>
          <p:cNvPr id="157" name="Google Shape;157;p23"/>
          <p:cNvSpPr txBox="1"/>
          <p:nvPr>
            <p:ph idx="2" type="body"/>
          </p:nvPr>
        </p:nvSpPr>
        <p:spPr>
          <a:xfrm>
            <a:off x="372259" y="1647907"/>
            <a:ext cx="8501776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Mitä muutoksia yksikön 3. persoona aiheuttaa verbissä?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75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 	&gt;	lies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laugh	&gt;	laughs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fix	&gt;	fixes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dress	&gt;	dresses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carry	&gt;	carries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cry	&gt;	cries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play	&gt;	plays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do	&gt;	does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go	&gt;	goes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67543" y="576496"/>
            <a:ext cx="8229600" cy="8081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8"/>
              <a:buFont typeface="Calibri"/>
              <a:buNone/>
            </a:pPr>
            <a:br>
              <a:rPr b="1" i="0" lang="fi-FI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Mitä muutoksia yksikön 3. persoona aiheuttaa verbissä?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40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4"/>
          <p:cNvSpPr txBox="1"/>
          <p:nvPr>
            <p:ph idx="2" type="body"/>
          </p:nvPr>
        </p:nvSpPr>
        <p:spPr>
          <a:xfrm>
            <a:off x="3466119" y="1475656"/>
            <a:ext cx="550993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Char char="•"/>
            </a:pP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Normaalisti lisätään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-s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 perusmuotoon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Char char="•"/>
            </a:pP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Verbin päättyessä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s-äänteeseen 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lisätään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–es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Char char="•"/>
            </a:pP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Jos verbi päättyy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konsonantti + y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muuttuu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:ksi ja pääte on –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Char char="•"/>
            </a:pP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Vokaali +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&gt; vain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-s</a:t>
            </a: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Char char="•"/>
            </a:pPr>
            <a:r>
              <a:rPr b="0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’do’ ja ’go’ saavat päätteen </a:t>
            </a:r>
            <a:r>
              <a:rPr b="1"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80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4"/>
          <p:cNvSpPr txBox="1"/>
          <p:nvPr/>
        </p:nvSpPr>
        <p:spPr>
          <a:xfrm>
            <a:off x="602369" y="1475656"/>
            <a:ext cx="2611823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	lies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laugh	laughs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	fixes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	dresses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carry	carries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cry	cries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	plays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	does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	goes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80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395536" y="681869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395536" y="967399"/>
            <a:ext cx="8579295" cy="513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Julie tuntee sinut niin hyvin.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Julie knows you so well.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Isä ostaa meille usein kebabit päivälliseksi.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 often buys us kebabs for dinner.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Isoäitini lentää Kanarian saarille joka joulu.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grandmother flies to the Canary Islands every 	Christmas.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Tom on tunnollinen urheilija.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is a diligent athlete.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Hän tekee aina parhaansa.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always does his best.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395536" y="836712"/>
            <a:ext cx="8579295" cy="5328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En katsele TV:tä kovin usein.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don’t watch TV very often.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Veljeni ei käy lumilautailemassa arkipäivinä.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brother doesn’t go snowboarding on 	weekdays.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8. Tätini ei koskaan imuroi sohvan alta.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aunt never vacuums/hoovers under the 	couch.</a:t>
            </a: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9. Kukaan ei tiedä salaisuuttani.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Nobody knows my secret.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10. Te ette ole kovin urheilullisia, vai oletteko?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aren’t very athletic, are you?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idx="1" type="body"/>
          </p:nvPr>
        </p:nvSpPr>
        <p:spPr>
          <a:xfrm>
            <a:off x="323528" y="692695"/>
            <a:ext cx="8579295" cy="5616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11. Keräileekö Michael postimerkkejä?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Michael collect stamps?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12. Kuka keräilee mitään enää nykyään?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collects anything any longer?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13. Kuinka usein Eric käy kuntosalilla?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often does Eric go to the gym?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14. Kuunteleeko hän siellä musiikkia?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he listen to music there?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15. Kuka ei kuuntele musiikkia urheillessaan?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doesn’t listen to music while/when doing 	sports?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3453" y="1450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Preesens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57200" y="866865"/>
            <a:ext cx="8579295" cy="5274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Englannissa on kaksi preesensmuotoa: yleis- ja kestopreesens. Mitä eroa niillä on?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toast every morning. 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eating 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 now.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The sun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west.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Look, the sun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setting 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 those trees.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Mr Smith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fluent Japanese.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Mr Smith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speaking 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 tomorrow.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31066" y="22347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Preesens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457200" y="1124744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toast every morning.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sun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sets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west.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Smith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fluent Japanese.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Tapa, säännöllisesti toistuva tilanne, yleinen 	väittämä tai taito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eating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 now.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the sun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setting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 those trees.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Smith i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speaking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 tomorrow.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>
                <a:solidFill>
                  <a:srgbClr val="2DA2BF"/>
                </a:solidFill>
              </a:rPr>
              <a:t>P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arhaillaan tai väliaikaisesti tapahtuva toiminta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tai sovittu järjestely tulevaisuudessa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457199" y="3519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/>
          </a:p>
        </p:txBody>
      </p:sp>
      <p:sp>
        <p:nvSpPr>
          <p:cNvPr id="106" name="Google Shape;106;p16"/>
          <p:cNvSpPr txBox="1"/>
          <p:nvPr>
            <p:ph idx="2" type="body"/>
          </p:nvPr>
        </p:nvSpPr>
        <p:spPr>
          <a:xfrm>
            <a:off x="179511" y="1670710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>
                <a:solidFill>
                  <a:schemeClr val="accent1"/>
                </a:solidFill>
              </a:rPr>
              <a:t>Yhdistä lause ja…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First you press the handle…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I usually sleep late on weekends.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The bus leaves at 8:15 am.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Water boils at 100°C.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I wake up, eat breakfast, brush my teeth and get dressed.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Rovaniemi lies in the north.</a:t>
            </a:r>
            <a:endParaRPr/>
          </a:p>
        </p:txBody>
      </p:sp>
      <p:sp>
        <p:nvSpPr>
          <p:cNvPr id="107" name="Google Shape;107;p16"/>
          <p:cNvSpPr txBox="1"/>
          <p:nvPr>
            <p:ph idx="4" type="body"/>
          </p:nvPr>
        </p:nvSpPr>
        <p:spPr>
          <a:xfrm>
            <a:off x="5220072" y="1609750"/>
            <a:ext cx="3466727" cy="4095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None/>
            </a:pPr>
            <a:r>
              <a:rPr lang="fi-FI">
                <a:solidFill>
                  <a:schemeClr val="accent1"/>
                </a:solidFill>
              </a:rPr>
              <a:t>… perustelu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yleinen totuus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pysyvä olotila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toistuva tapa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ohje tai neuvo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aikataulu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f. tapahtumaselostus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85191" y="62068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8"/>
              <a:buNone/>
            </a:pPr>
            <a:br>
              <a:rPr b="0" i="0" lang="fi-FI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fi-FI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i-FI" sz="4000">
                <a:solidFill>
                  <a:schemeClr val="accent1"/>
                </a:solidFill>
              </a:rPr>
              <a:t>Yleispreesens 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lang="fi-FI" sz="4000">
                <a:solidFill>
                  <a:schemeClr val="accent1"/>
                </a:solidFill>
              </a:rPr>
              <a:t>Käyttö</a:t>
            </a:r>
            <a:br>
              <a:rPr b="0" i="0" lang="fi-FI" sz="4000" u="none" cap="none" strike="noStrike">
                <a:solidFill>
                  <a:schemeClr val="dk1"/>
                </a:solidFill>
              </a:rPr>
            </a:br>
            <a:br>
              <a:rPr b="0" i="0" lang="fi-FI" sz="4000" u="none" cap="none" strike="noStrike">
                <a:solidFill>
                  <a:schemeClr val="dk1"/>
                </a:solidFill>
              </a:rPr>
            </a:br>
            <a:endParaRPr b="0"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114" name="Google Shape;114;p17"/>
          <p:cNvSpPr txBox="1"/>
          <p:nvPr>
            <p:ph idx="2" type="body"/>
          </p:nvPr>
        </p:nvSpPr>
        <p:spPr>
          <a:xfrm>
            <a:off x="179511" y="1556791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1. First you press the handle…		</a:t>
            </a:r>
            <a:r>
              <a:rPr b="0" lang="fi-FI" u="none" cap="none" strike="noStrike">
                <a:solidFill>
                  <a:srgbClr val="2DA2BF"/>
                </a:solidFill>
              </a:rPr>
              <a:t>d. ohje tai neuvo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2. I usually sleep late on weekends.</a:t>
            </a:r>
            <a:r>
              <a:rPr b="0" lang="fi-FI" u="none" cap="none" strike="noStrike">
                <a:solidFill>
                  <a:srgbClr val="2DA2BF"/>
                </a:solidFill>
              </a:rPr>
              <a:t> 		</a:t>
            </a:r>
            <a:r>
              <a:rPr lang="fi-FI">
                <a:solidFill>
                  <a:srgbClr val="2DA2BF"/>
                </a:solidFill>
              </a:rPr>
              <a:t>c. </a:t>
            </a:r>
            <a:r>
              <a:rPr b="0" lang="fi-FI" u="none" cap="none" strike="noStrike">
                <a:solidFill>
                  <a:srgbClr val="2DA2BF"/>
                </a:solidFill>
              </a:rPr>
              <a:t>toistuva tapa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3. The bus leaves at 8:15 am.</a:t>
            </a:r>
            <a:r>
              <a:rPr b="0" lang="fi-FI" u="none" cap="none" strike="noStrike">
                <a:solidFill>
                  <a:srgbClr val="2DA2BF"/>
                </a:solidFill>
              </a:rPr>
              <a:t> 			</a:t>
            </a:r>
            <a:r>
              <a:rPr lang="fi-FI">
                <a:solidFill>
                  <a:srgbClr val="2DA2BF"/>
                </a:solidFill>
              </a:rPr>
              <a:t>e</a:t>
            </a:r>
            <a:r>
              <a:rPr b="0" lang="fi-FI" u="none" cap="none" strike="noStrike">
                <a:solidFill>
                  <a:srgbClr val="2DA2BF"/>
                </a:solidFill>
              </a:rPr>
              <a:t>. aikataulu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4. Water boils at 100°C.</a:t>
            </a:r>
            <a:r>
              <a:rPr b="0" lang="fi-FI" u="none" cap="none" strike="noStrike">
                <a:solidFill>
                  <a:srgbClr val="2DA2BF"/>
                </a:solidFill>
              </a:rPr>
              <a:t> 			</a:t>
            </a:r>
            <a:r>
              <a:rPr lang="fi-FI">
                <a:solidFill>
                  <a:srgbClr val="2DA2BF"/>
                </a:solidFill>
              </a:rPr>
              <a:t>a</a:t>
            </a:r>
            <a:r>
              <a:rPr b="0" lang="fi-FI" u="none" cap="none" strike="noStrike">
                <a:solidFill>
                  <a:srgbClr val="2DA2BF"/>
                </a:solidFill>
              </a:rPr>
              <a:t>. yleinen totuus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SzPts val="600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5. I wake up, eat breakfast, 			</a:t>
            </a:r>
            <a:r>
              <a:rPr lang="fi-FI">
                <a:solidFill>
                  <a:srgbClr val="2DA2BF"/>
                </a:solidFill>
              </a:rPr>
              <a:t>f. tapahtumaselostus</a:t>
            </a:r>
            <a:endParaRPr b="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brush my teeth and get dressed.</a:t>
            </a:r>
            <a:r>
              <a:rPr b="0" lang="fi-FI" u="none" cap="none" strike="noStrike">
                <a:solidFill>
                  <a:srgbClr val="2DA2BF"/>
                </a:solidFill>
              </a:rPr>
              <a:t> 		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6. Rovaniemi lies in the north.</a:t>
            </a:r>
            <a:r>
              <a:rPr b="0" lang="fi-FI" u="none" cap="none" strike="noStrike">
                <a:solidFill>
                  <a:srgbClr val="2DA2BF"/>
                </a:solidFill>
              </a:rPr>
              <a:t> </a:t>
            </a:r>
            <a:r>
              <a:rPr b="0" i="0" lang="fi-FI" u="none" cap="none" strike="noStrike">
                <a:solidFill>
                  <a:srgbClr val="2DA2BF"/>
                </a:solidFill>
              </a:rPr>
              <a:t>		b. pysyvä olotila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510"/>
              <a:buFont typeface="Arial"/>
              <a:buNone/>
            </a:pPr>
            <a:r>
              <a:t/>
            </a:r>
            <a:endParaRPr b="0" i="1" sz="20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510"/>
              <a:buFont typeface="Arial"/>
              <a:buNone/>
            </a:pPr>
            <a:r>
              <a:t/>
            </a:r>
            <a:endParaRPr b="0" i="1" sz="20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439783" y="40064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20" name="Google Shape;120;p18"/>
          <p:cNvSpPr txBox="1"/>
          <p:nvPr>
            <p:ph idx="2" type="body"/>
          </p:nvPr>
        </p:nvSpPr>
        <p:spPr>
          <a:xfrm>
            <a:off x="323528" y="4077071"/>
            <a:ext cx="8640960" cy="216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Yleispreesens on sama kuin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verbin perusmuoto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PAITSI yksikön kolmannessa persoonassa (he/she/it), jolloin verbiin lisätään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pääte -s/-es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373417" y="1637630"/>
            <a:ext cx="7914334" cy="492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yleispreesens muodostetaan?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744577" y="2309510"/>
            <a:ext cx="3528391" cy="1200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play badminton.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play badminton.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He/She plays badminton.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4788023" y="2204864"/>
            <a:ext cx="2959976" cy="13049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play badminton.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play badminton.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play badminton.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503040" y="4623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29" name="Google Shape;129;p19"/>
          <p:cNvSpPr txBox="1"/>
          <p:nvPr>
            <p:ph idx="2" type="body"/>
          </p:nvPr>
        </p:nvSpPr>
        <p:spPr>
          <a:xfrm>
            <a:off x="503040" y="1605313"/>
            <a:ext cx="8640960" cy="4462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Miten yleispreesensin kieltomuoto muodostetaan?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I don’t play tennis.		We don’t play tennis.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You don’t play tennis.		You don’t play tennis.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He/She doesn’t play tennis.	They don’t play tennis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Yleispreesensin kieltomuotoon lisätään apuverbi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Yksikön kolmannessa persoonassa apuverbinä on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doesn’t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jonka jälkeen verbi on perusmuodossa.</a:t>
            </a:r>
            <a:endParaRPr/>
          </a:p>
          <a:p>
            <a:pPr indent="-190500" lvl="0" marL="3429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448491" y="4137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35" name="Google Shape;135;p20"/>
          <p:cNvSpPr txBox="1"/>
          <p:nvPr>
            <p:ph idx="2" type="body"/>
          </p:nvPr>
        </p:nvSpPr>
        <p:spPr>
          <a:xfrm>
            <a:off x="179511" y="1556791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never play tennis.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Nobody here plays tennis anymore.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Lauseessa voi olla </a:t>
            </a:r>
            <a: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vain yksi kieltosana</a:t>
            </a:r>
            <a:r>
              <a:rPr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lauseen kieltosana on muu kuin ’</a:t>
            </a:r>
            <a:r>
              <a:rPr i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ei apuverbiä käytetä.</a:t>
            </a:r>
            <a:endParaRPr/>
          </a:p>
          <a:p>
            <a:pPr indent="-3048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fi-FI"/>
              <a:t>	Vrt.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 doesn’t play tennis.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 never plays tennis.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457200" y="4393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Yleispreesens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51520" y="1582332"/>
            <a:ext cx="8640960" cy="441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>
                <a:solidFill>
                  <a:schemeClr val="accent1"/>
                </a:solidFill>
              </a:rPr>
              <a:t>Miten yleispreesensin kysymys muodostetaan?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Do I play golf?			Do we play golf?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Do you play golf?		Do you play golf?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	Does he/she play golf?	Do they play golf?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sz="2800">
                <a:solidFill>
                  <a:srgbClr val="000000"/>
                </a:solidFill>
              </a:rPr>
              <a:t>Kysymys muodostetaan apuverbillä </a:t>
            </a:r>
            <a:r>
              <a:rPr b="1" lang="fi-FI" sz="2800">
                <a:solidFill>
                  <a:srgbClr val="000000"/>
                </a:solidFill>
              </a:rPr>
              <a:t>do</a:t>
            </a:r>
            <a:r>
              <a:rPr lang="fi-FI" sz="2800">
                <a:solidFill>
                  <a:srgbClr val="000000"/>
                </a:solidFill>
              </a:rPr>
              <a:t> ja</a:t>
            </a:r>
            <a:r>
              <a:rPr lang="fi-FI" sz="2800">
                <a:solidFill>
                  <a:srgbClr val="2DA2BF"/>
                </a:solidFill>
              </a:rPr>
              <a:t> </a:t>
            </a:r>
            <a:r>
              <a:rPr b="1" lang="fi-FI" sz="2800">
                <a:solidFill>
                  <a:srgbClr val="000000"/>
                </a:solidFill>
              </a:rPr>
              <a:t>pääverbin</a:t>
            </a:r>
            <a:r>
              <a:rPr lang="fi-FI" sz="2800">
                <a:solidFill>
                  <a:srgbClr val="000000"/>
                </a:solidFill>
              </a:rPr>
              <a:t> </a:t>
            </a:r>
            <a:r>
              <a:rPr b="1" lang="fi-FI" sz="2800">
                <a:solidFill>
                  <a:srgbClr val="000000"/>
                </a:solidFill>
              </a:rPr>
              <a:t>perusmuodolla</a:t>
            </a:r>
            <a:r>
              <a:rPr lang="fi-FI" sz="2800">
                <a:solidFill>
                  <a:srgbClr val="000000"/>
                </a:solidFill>
              </a:rPr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sz="2800">
                <a:solidFill>
                  <a:srgbClr val="000000"/>
                </a:solidFill>
              </a:rPr>
              <a:t>Yksikön kolmannessa persoonassa apuverbinä on </a:t>
            </a:r>
            <a:r>
              <a:rPr b="1" lang="fi-FI" sz="2800">
                <a:solidFill>
                  <a:srgbClr val="000000"/>
                </a:solidFill>
              </a:rPr>
              <a:t>does</a:t>
            </a:r>
            <a:r>
              <a:rPr lang="fi-FI" sz="2800">
                <a:solidFill>
                  <a:srgbClr val="000000"/>
                </a:solidFill>
              </a:rPr>
              <a:t>, jonka jälkeen verbi on perusmuodossa.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fi-FI" sz="2800">
                <a:solidFill>
                  <a:srgbClr val="000000"/>
                </a:solidFill>
              </a:rPr>
              <a:t>Apuverbin paikka on lauseessa subjektin edessä.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 sz="2800"/>
          </a:p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accent1"/>
              </a:solidFill>
            </a:endParaRPr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323528" y="1412775"/>
            <a:ext cx="7914334" cy="492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899591" y="2276872"/>
            <a:ext cx="3528391" cy="1200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5148064" y="2204864"/>
            <a:ext cx="2509283" cy="13049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