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6858000" cx="9144000"/>
  <p:notesSz cx="6805600" cy="99441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49099" cy="4972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54939" y="0"/>
            <a:ext cx="2949099" cy="4972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917575" y="746125"/>
            <a:ext cx="4972050" cy="37290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445169"/>
            <a:ext cx="2949099" cy="49720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fi-FI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917575" y="746125"/>
            <a:ext cx="4972050" cy="37290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0:notes"/>
          <p:cNvSpPr/>
          <p:nvPr>
            <p:ph idx="2" type="sldImg"/>
          </p:nvPr>
        </p:nvSpPr>
        <p:spPr>
          <a:xfrm>
            <a:off x="917575" y="746125"/>
            <a:ext cx="4972050" cy="37290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8" name="Google Shape;138;p10:notes"/>
          <p:cNvSpPr txBox="1"/>
          <p:nvPr>
            <p:ph idx="1" type="body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Animointiversio 1</a:t>
            </a:r>
            <a:endParaRPr/>
          </a:p>
        </p:txBody>
      </p:sp>
      <p:sp>
        <p:nvSpPr>
          <p:cNvPr id="139" name="Google Shape;139;p10:notes"/>
          <p:cNvSpPr txBox="1"/>
          <p:nvPr>
            <p:ph idx="12" type="sldNum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1:notes"/>
          <p:cNvSpPr/>
          <p:nvPr>
            <p:ph idx="2" type="sldImg"/>
          </p:nvPr>
        </p:nvSpPr>
        <p:spPr>
          <a:xfrm>
            <a:off x="917575" y="746125"/>
            <a:ext cx="4972050" cy="37290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5" name="Google Shape;145;p11:notes"/>
          <p:cNvSpPr txBox="1"/>
          <p:nvPr>
            <p:ph idx="1" type="body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Animointiversio 1</a:t>
            </a:r>
            <a:endParaRPr/>
          </a:p>
        </p:txBody>
      </p:sp>
      <p:sp>
        <p:nvSpPr>
          <p:cNvPr id="146" name="Google Shape;146;p11:notes"/>
          <p:cNvSpPr txBox="1"/>
          <p:nvPr>
            <p:ph idx="12" type="sldNum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/>
          <p:nvPr>
            <p:ph idx="1" type="body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2:notes"/>
          <p:cNvSpPr/>
          <p:nvPr>
            <p:ph idx="2" type="sldImg"/>
          </p:nvPr>
        </p:nvSpPr>
        <p:spPr>
          <a:xfrm>
            <a:off x="917575" y="746125"/>
            <a:ext cx="4972050" cy="37290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/>
          <p:nvPr>
            <p:ph idx="1" type="body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3:notes"/>
          <p:cNvSpPr/>
          <p:nvPr>
            <p:ph idx="2" type="sldImg"/>
          </p:nvPr>
        </p:nvSpPr>
        <p:spPr>
          <a:xfrm>
            <a:off x="917575" y="746125"/>
            <a:ext cx="4972050" cy="37290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/>
          <p:nvPr>
            <p:ph idx="1" type="body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4:notes"/>
          <p:cNvSpPr/>
          <p:nvPr>
            <p:ph idx="2" type="sldImg"/>
          </p:nvPr>
        </p:nvSpPr>
        <p:spPr>
          <a:xfrm>
            <a:off x="917575" y="746125"/>
            <a:ext cx="4972050" cy="37290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/>
          <p:nvPr>
            <p:ph idx="1" type="body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5:notes"/>
          <p:cNvSpPr/>
          <p:nvPr>
            <p:ph idx="2" type="sldImg"/>
          </p:nvPr>
        </p:nvSpPr>
        <p:spPr>
          <a:xfrm>
            <a:off x="917575" y="746125"/>
            <a:ext cx="4972050" cy="37290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:notes"/>
          <p:cNvSpPr txBox="1"/>
          <p:nvPr>
            <p:ph idx="1" type="body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6:notes"/>
          <p:cNvSpPr/>
          <p:nvPr>
            <p:ph idx="2" type="sldImg"/>
          </p:nvPr>
        </p:nvSpPr>
        <p:spPr>
          <a:xfrm>
            <a:off x="917575" y="746125"/>
            <a:ext cx="4972050" cy="37290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7:notes"/>
          <p:cNvSpPr txBox="1"/>
          <p:nvPr>
            <p:ph idx="1" type="body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7:notes"/>
          <p:cNvSpPr/>
          <p:nvPr>
            <p:ph idx="2" type="sldImg"/>
          </p:nvPr>
        </p:nvSpPr>
        <p:spPr>
          <a:xfrm>
            <a:off x="917575" y="746125"/>
            <a:ext cx="4972050" cy="37290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8:notes"/>
          <p:cNvSpPr txBox="1"/>
          <p:nvPr>
            <p:ph idx="1" type="body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8:notes"/>
          <p:cNvSpPr/>
          <p:nvPr>
            <p:ph idx="2" type="sldImg"/>
          </p:nvPr>
        </p:nvSpPr>
        <p:spPr>
          <a:xfrm>
            <a:off x="917575" y="746125"/>
            <a:ext cx="4972050" cy="37290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9:notes"/>
          <p:cNvSpPr txBox="1"/>
          <p:nvPr>
            <p:ph idx="1" type="body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9:notes"/>
          <p:cNvSpPr/>
          <p:nvPr>
            <p:ph idx="2" type="sldImg"/>
          </p:nvPr>
        </p:nvSpPr>
        <p:spPr>
          <a:xfrm>
            <a:off x="917575" y="746125"/>
            <a:ext cx="4972050" cy="37290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yhjä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tsikko ja pystysuora teksti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ystysuora otsikko ja teksti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nsigths_kielioppidiat" type="obj">
  <p:cSld name="OBJEC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  <a:defRPr b="1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3200"/>
              <a:buChar char="•"/>
              <a:defRPr>
                <a:solidFill>
                  <a:schemeClr val="accent1"/>
                </a:solidFill>
              </a:defRPr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i="1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ailu" type="twoTxTwoObj">
  <p:cSld name="TWO_OBJECTS_WITH_TEX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8" name="Google Shape;28;p4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29" name="Google Shape;29;p4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0" name="Google Shape;30;p4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31" name="Google Shape;31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tsikkodia" type="title">
  <p:cSld name="TITLE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5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san ylätunniste" type="secHead">
  <p:cSld name="SECTION_HEADER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3" name="Google Shape;43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Kaksi sisältökohdetta" type="twoObj">
  <p:cSld name="TWO_OBJECTS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9" name="Google Shape;49;p7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50" name="Google Shape;50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ain otsikko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tsikollinen sisältö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tsikollinen kuva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2"/>
          <p:cNvSpPr txBox="1"/>
          <p:nvPr>
            <p:ph type="title"/>
          </p:nvPr>
        </p:nvSpPr>
        <p:spPr>
          <a:xfrm>
            <a:off x="0" y="404664"/>
            <a:ext cx="8964488" cy="15701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959"/>
              <a:buFont typeface="Calibri"/>
              <a:buNone/>
            </a:pPr>
            <a:r>
              <a:rPr b="1" lang="fi-FI" sz="3959">
                <a:solidFill>
                  <a:schemeClr val="accent1"/>
                </a:solidFill>
              </a:rPr>
              <a:t>Yleisperfekti</a:t>
            </a:r>
            <a:br>
              <a:rPr b="1" lang="fi-FI" sz="3959"/>
            </a:br>
            <a:r>
              <a:rPr lang="fi-FI" sz="3240">
                <a:solidFill>
                  <a:schemeClr val="accent1"/>
                </a:solidFill>
              </a:rPr>
              <a:t>Huomaa ero yleisimperfektin ja -perfektin käytössä!</a:t>
            </a:r>
            <a:endParaRPr/>
          </a:p>
        </p:txBody>
      </p:sp>
      <p:sp>
        <p:nvSpPr>
          <p:cNvPr id="142" name="Google Shape;142;p22"/>
          <p:cNvSpPr txBox="1"/>
          <p:nvPr>
            <p:ph idx="4" type="body"/>
          </p:nvPr>
        </p:nvSpPr>
        <p:spPr>
          <a:xfrm>
            <a:off x="395536" y="2006463"/>
            <a:ext cx="8568952" cy="40953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fi-FI" sz="2800"/>
              <a:t>Vertaa suomen ja englannin aikamuotoja:</a:t>
            </a:r>
            <a:endParaRPr/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</a:pPr>
            <a:r>
              <a:rPr lang="fi-FI" sz="2800">
                <a:solidFill>
                  <a:schemeClr val="accent1"/>
                </a:solidFill>
              </a:rPr>
              <a:t>Aleksis Kivi </a:t>
            </a:r>
            <a:r>
              <a:rPr b="1" lang="fi-FI" sz="2800">
                <a:solidFill>
                  <a:schemeClr val="accent1"/>
                </a:solidFill>
              </a:rPr>
              <a:t>kirjoitti / on kirjoittanut </a:t>
            </a:r>
            <a:r>
              <a:rPr i="1" lang="fi-FI" sz="2800">
                <a:solidFill>
                  <a:schemeClr val="accent1"/>
                </a:solidFill>
              </a:rPr>
              <a:t>Seitsemän veljestä.</a:t>
            </a:r>
            <a:endParaRPr sz="2800">
              <a:solidFill>
                <a:schemeClr val="accent1"/>
              </a:solidFill>
            </a:endParaRPr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</a:pPr>
            <a:r>
              <a:rPr lang="fi-FI" sz="2800">
                <a:solidFill>
                  <a:schemeClr val="accent1"/>
                </a:solidFill>
              </a:rPr>
              <a:t>	</a:t>
            </a:r>
            <a:r>
              <a:rPr lang="fi-FI" sz="2800"/>
              <a:t>Aleksis Kivi </a:t>
            </a:r>
            <a:r>
              <a:rPr b="1" lang="fi-FI" sz="2800"/>
              <a:t>wrote</a:t>
            </a:r>
            <a:r>
              <a:rPr lang="fi-FI" sz="2800"/>
              <a:t> ’The Seven Brothers’.</a:t>
            </a:r>
            <a:endParaRPr/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</a:pPr>
            <a:r>
              <a:rPr lang="fi-FI" sz="2800">
                <a:solidFill>
                  <a:schemeClr val="accent1"/>
                </a:solidFill>
              </a:rPr>
              <a:t>Tämä talo </a:t>
            </a:r>
            <a:r>
              <a:rPr b="1" lang="fi-FI" sz="2800">
                <a:solidFill>
                  <a:schemeClr val="accent1"/>
                </a:solidFill>
              </a:rPr>
              <a:t>rakennettiin / on rakennettu </a:t>
            </a:r>
            <a:r>
              <a:rPr lang="fi-FI" sz="2800">
                <a:solidFill>
                  <a:schemeClr val="accent1"/>
                </a:solidFill>
              </a:rPr>
              <a:t>1800-luvulla.</a:t>
            </a:r>
            <a:endParaRPr/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</a:pPr>
            <a:r>
              <a:rPr lang="fi-FI" sz="2800">
                <a:solidFill>
                  <a:schemeClr val="accent1"/>
                </a:solidFill>
              </a:rPr>
              <a:t>	</a:t>
            </a:r>
            <a:r>
              <a:rPr lang="fi-FI" sz="2800"/>
              <a:t>This house </a:t>
            </a:r>
            <a:r>
              <a:rPr b="1" lang="fi-FI" sz="2800"/>
              <a:t>was built </a:t>
            </a:r>
            <a:r>
              <a:rPr lang="fi-FI" sz="2800"/>
              <a:t>in the 19th century.</a:t>
            </a:r>
            <a:endParaRPr/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</a:pPr>
            <a:r>
              <a:rPr lang="fi-FI" sz="2800">
                <a:solidFill>
                  <a:schemeClr val="accent1"/>
                </a:solidFill>
              </a:rPr>
              <a:t>Mistä </a:t>
            </a:r>
            <a:r>
              <a:rPr b="1" lang="fi-FI" sz="2800">
                <a:solidFill>
                  <a:schemeClr val="accent1"/>
                </a:solidFill>
              </a:rPr>
              <a:t>ostit / olet ostanut </a:t>
            </a:r>
            <a:r>
              <a:rPr lang="fi-FI" sz="2800">
                <a:solidFill>
                  <a:schemeClr val="accent1"/>
                </a:solidFill>
              </a:rPr>
              <a:t>tuon takin?</a:t>
            </a:r>
            <a:endParaRPr/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i="1" lang="fi-FI" sz="2800"/>
              <a:t>	</a:t>
            </a:r>
            <a:r>
              <a:rPr lang="fi-FI" sz="2800"/>
              <a:t>Where </a:t>
            </a:r>
            <a:r>
              <a:rPr b="1" lang="fi-FI" sz="2800"/>
              <a:t>did you buy </a:t>
            </a:r>
            <a:r>
              <a:rPr lang="fi-FI" sz="2800"/>
              <a:t>that jacket?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i="1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</a:pPr>
            <a:r>
              <a:rPr i="1" lang="fi-FI">
                <a:solidFill>
                  <a:schemeClr val="accent1"/>
                </a:solidFill>
              </a:rPr>
              <a:t>	</a:t>
            </a:r>
            <a:endParaRPr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3"/>
          <p:cNvSpPr txBox="1"/>
          <p:nvPr>
            <p:ph type="title"/>
          </p:nvPr>
        </p:nvSpPr>
        <p:spPr>
          <a:xfrm>
            <a:off x="107504" y="130622"/>
            <a:ext cx="9029622" cy="15701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959"/>
              <a:buFont typeface="Calibri"/>
              <a:buNone/>
            </a:pPr>
            <a:r>
              <a:rPr b="1" lang="fi-FI" sz="3959">
                <a:solidFill>
                  <a:schemeClr val="accent1"/>
                </a:solidFill>
              </a:rPr>
              <a:t>Yleisperfekti</a:t>
            </a:r>
            <a:br>
              <a:rPr b="1" lang="fi-FI" sz="3959"/>
            </a:br>
            <a:r>
              <a:rPr lang="fi-FI" sz="3240">
                <a:solidFill>
                  <a:schemeClr val="accent1"/>
                </a:solidFill>
              </a:rPr>
              <a:t>Huomaa ero yleisimperfektin ja -perfektin käytössä!</a:t>
            </a:r>
            <a:endParaRPr/>
          </a:p>
        </p:txBody>
      </p:sp>
      <p:sp>
        <p:nvSpPr>
          <p:cNvPr id="149" name="Google Shape;149;p23"/>
          <p:cNvSpPr txBox="1"/>
          <p:nvPr>
            <p:ph idx="4" type="body"/>
          </p:nvPr>
        </p:nvSpPr>
        <p:spPr>
          <a:xfrm>
            <a:off x="251520" y="1556792"/>
            <a:ext cx="9073008" cy="44553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fi-FI" sz="2800"/>
              <a:t>	</a:t>
            </a:r>
            <a:r>
              <a:rPr lang="fi-FI" sz="2200"/>
              <a:t>Aleksis Kivi </a:t>
            </a:r>
            <a:r>
              <a:rPr b="1" lang="fi-FI" sz="2200"/>
              <a:t>wrote</a:t>
            </a:r>
            <a:r>
              <a:rPr lang="fi-FI" sz="2200"/>
              <a:t> The Seven Brothers.</a:t>
            </a:r>
            <a:endParaRPr/>
          </a:p>
          <a:p>
            <a:pPr indent="0" lvl="0" marL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None/>
            </a:pPr>
            <a:r>
              <a:rPr lang="fi-FI" sz="2200">
                <a:solidFill>
                  <a:schemeClr val="accent1"/>
                </a:solidFill>
              </a:rPr>
              <a:t>	</a:t>
            </a:r>
            <a:r>
              <a:rPr lang="fi-FI" sz="2200"/>
              <a:t>This house </a:t>
            </a:r>
            <a:r>
              <a:rPr b="1" lang="fi-FI" sz="2200"/>
              <a:t>was built </a:t>
            </a:r>
            <a:r>
              <a:rPr lang="fi-FI" sz="2200"/>
              <a:t>in the 19th century.</a:t>
            </a:r>
            <a:endParaRPr/>
          </a:p>
          <a:p>
            <a:pPr indent="0" lvl="0" marL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lang="fi-FI" sz="2200"/>
              <a:t>	Where </a:t>
            </a:r>
            <a:r>
              <a:rPr b="1" lang="fi-FI" sz="2200"/>
              <a:t>did you buy </a:t>
            </a:r>
            <a:r>
              <a:rPr lang="fi-FI" sz="2200"/>
              <a:t>that jacket?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fi-FI" sz="2800"/>
              <a:t>Imperfekti kertoo menneisyydessä päättyneestä tekemisestä. Lauseessa on usein menneen ajan  ajanmääre.</a:t>
            </a:r>
            <a:endParaRPr/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fi-FI" sz="2800"/>
              <a:t>	</a:t>
            </a:r>
            <a:r>
              <a:rPr lang="fi-FI" sz="2200"/>
              <a:t>Where </a:t>
            </a:r>
            <a:r>
              <a:rPr b="1" lang="fi-FI" sz="2200"/>
              <a:t>did</a:t>
            </a:r>
            <a:r>
              <a:rPr lang="fi-FI" sz="2200"/>
              <a:t> you </a:t>
            </a:r>
            <a:r>
              <a:rPr b="1" lang="fi-FI" sz="2200"/>
              <a:t>buy</a:t>
            </a:r>
            <a:r>
              <a:rPr lang="fi-FI" sz="2200"/>
              <a:t> that jacket?  </a:t>
            </a:r>
            <a:r>
              <a:rPr lang="fi-FI" sz="2200">
                <a:solidFill>
                  <a:srgbClr val="2DA2BF"/>
                </a:solidFill>
              </a:rPr>
              <a:t>(ostohetki)</a:t>
            </a:r>
            <a:endParaRPr sz="2200"/>
          </a:p>
          <a:p>
            <a:pPr indent="0" lvl="0" marL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lang="fi-FI" sz="2200"/>
              <a:t>	</a:t>
            </a:r>
            <a:r>
              <a:rPr b="1" lang="fi-FI" sz="2200"/>
              <a:t>Have</a:t>
            </a:r>
            <a:r>
              <a:rPr lang="fi-FI" sz="2200"/>
              <a:t> you </a:t>
            </a:r>
            <a:r>
              <a:rPr b="1" lang="fi-FI" sz="2200"/>
              <a:t>bought</a:t>
            </a:r>
            <a:r>
              <a:rPr lang="fi-FI" sz="2200"/>
              <a:t> a new jacket? </a:t>
            </a:r>
            <a:r>
              <a:rPr lang="fi-FI" sz="2200">
                <a:solidFill>
                  <a:srgbClr val="2DA2BF"/>
                </a:solidFill>
              </a:rPr>
              <a:t>(uusi takki on nähtävillä)</a:t>
            </a:r>
            <a:endParaRPr sz="2200"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fi-FI" sz="2800"/>
              <a:t>Perfektimuodolla on yhteys nykyhetkeen. 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i="1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</a:pPr>
            <a:r>
              <a:rPr i="1" lang="fi-FI">
                <a:solidFill>
                  <a:schemeClr val="accent1"/>
                </a:solidFill>
              </a:rPr>
              <a:t>	</a:t>
            </a:r>
            <a:endParaRPr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/>
          <p:nvPr>
            <p:ph type="title"/>
          </p:nvPr>
        </p:nvSpPr>
        <p:spPr>
          <a:xfrm>
            <a:off x="472302" y="41379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alibri"/>
              <a:buNone/>
            </a:pPr>
            <a:r>
              <a:rPr lang="fi-FI" sz="4000"/>
              <a:t>Kaksi perfektiä: </a:t>
            </a:r>
            <a:r>
              <a:rPr b="0" lang="fi-FI" sz="3200"/>
              <a:t>Mitä eroa muodoilla on?</a:t>
            </a:r>
            <a:endParaRPr/>
          </a:p>
        </p:txBody>
      </p:sp>
      <p:sp>
        <p:nvSpPr>
          <p:cNvPr id="93" name="Google Shape;93;p14"/>
          <p:cNvSpPr txBox="1"/>
          <p:nvPr>
            <p:ph idx="1" type="body"/>
          </p:nvPr>
        </p:nvSpPr>
        <p:spPr>
          <a:xfrm>
            <a:off x="122606" y="1556792"/>
            <a:ext cx="4464496" cy="48245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</a:pPr>
            <a:r>
              <a:rPr lang="fi-FI" sz="2800"/>
              <a:t>Yleisperfekti</a:t>
            </a:r>
            <a:endParaRPr/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fi-FI" sz="2800">
                <a:solidFill>
                  <a:schemeClr val="dk1"/>
                </a:solidFill>
              </a:rPr>
              <a:t>He </a:t>
            </a:r>
            <a:r>
              <a:rPr b="1" lang="fi-FI" sz="2800">
                <a:solidFill>
                  <a:schemeClr val="dk1"/>
                </a:solidFill>
              </a:rPr>
              <a:t>has read </a:t>
            </a:r>
            <a:r>
              <a:rPr lang="fi-FI" sz="2800">
                <a:solidFill>
                  <a:schemeClr val="dk1"/>
                </a:solidFill>
              </a:rPr>
              <a:t>this book many times.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fi-FI" sz="2800">
                <a:solidFill>
                  <a:schemeClr val="dk1"/>
                </a:solidFill>
              </a:rPr>
              <a:t>I </a:t>
            </a:r>
            <a:r>
              <a:rPr b="1" lang="fi-FI" sz="2800">
                <a:solidFill>
                  <a:schemeClr val="dk1"/>
                </a:solidFill>
              </a:rPr>
              <a:t>have polished </a:t>
            </a:r>
            <a:r>
              <a:rPr lang="fi-FI" sz="2800">
                <a:solidFill>
                  <a:schemeClr val="dk1"/>
                </a:solidFill>
              </a:rPr>
              <a:t>my shoes. </a:t>
            </a:r>
            <a:endParaRPr/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fi-FI" sz="2800">
                <a:solidFill>
                  <a:schemeClr val="dk1"/>
                </a:solidFill>
              </a:rPr>
              <a:t>Look how they shine!</a:t>
            </a:r>
            <a:endParaRPr/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fi-FI" sz="2800">
                <a:solidFill>
                  <a:schemeClr val="dk1"/>
                </a:solidFill>
              </a:rPr>
              <a:t>We </a:t>
            </a:r>
            <a:r>
              <a:rPr b="1" lang="fi-FI" sz="2800">
                <a:solidFill>
                  <a:schemeClr val="dk1"/>
                </a:solidFill>
              </a:rPr>
              <a:t>have studied </a:t>
            </a:r>
            <a:r>
              <a:rPr lang="fi-FI" sz="2800">
                <a:solidFill>
                  <a:schemeClr val="dk1"/>
                </a:solidFill>
              </a:rPr>
              <a:t>Italian and Spanish.</a:t>
            </a:r>
            <a:endParaRPr/>
          </a:p>
        </p:txBody>
      </p:sp>
      <p:sp>
        <p:nvSpPr>
          <p:cNvPr id="94" name="Google Shape;94;p14"/>
          <p:cNvSpPr txBox="1"/>
          <p:nvPr/>
        </p:nvSpPr>
        <p:spPr>
          <a:xfrm>
            <a:off x="4427984" y="1547276"/>
            <a:ext cx="4716016" cy="45365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</a:pPr>
            <a:r>
              <a:rPr b="0" i="0" lang="fi-FI" sz="28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Kestoperfekti</a:t>
            </a:r>
            <a:endParaRPr/>
          </a:p>
          <a:p>
            <a:pPr indent="0" lvl="0" marL="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 </a:t>
            </a:r>
            <a:r>
              <a:rPr b="1"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has been reading </a:t>
            </a:r>
            <a:r>
              <a:rPr b="0"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</a:t>
            </a:r>
            <a:endParaRPr/>
          </a:p>
          <a:p>
            <a:pPr indent="0" lvl="0" marL="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book for a week now.</a:t>
            </a:r>
            <a:endParaRPr/>
          </a:p>
          <a:p>
            <a:pPr indent="0" lvl="0" marL="0" marR="0" rtl="0" algn="l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</a:t>
            </a:r>
            <a:r>
              <a:rPr b="1"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have been polishing </a:t>
            </a:r>
            <a:r>
              <a:rPr b="0"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my shoes but they still don’t shine.</a:t>
            </a:r>
            <a:endParaRPr/>
          </a:p>
          <a:p>
            <a: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</a:t>
            </a:r>
            <a:r>
              <a:rPr b="1"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have been studying </a:t>
            </a:r>
            <a:endParaRPr/>
          </a:p>
          <a:p>
            <a:pPr indent="0" lvl="0" marL="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French for some time now.</a:t>
            </a:r>
            <a:endParaRPr/>
          </a:p>
        </p:txBody>
      </p:sp>
      <p:cxnSp>
        <p:nvCxnSpPr>
          <p:cNvPr id="95" name="Google Shape;95;p14"/>
          <p:cNvCxnSpPr/>
          <p:nvPr/>
        </p:nvCxnSpPr>
        <p:spPr>
          <a:xfrm>
            <a:off x="4427984" y="1700808"/>
            <a:ext cx="0" cy="4382972"/>
          </a:xfrm>
          <a:prstGeom prst="straightConnector1">
            <a:avLst/>
          </a:prstGeom>
          <a:noFill/>
          <a:ln cap="flat" cmpd="sng" w="9525">
            <a:solidFill>
              <a:srgbClr val="27A0BD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5"/>
          <p:cNvSpPr txBox="1"/>
          <p:nvPr>
            <p:ph type="title"/>
          </p:nvPr>
        </p:nvSpPr>
        <p:spPr>
          <a:xfrm>
            <a:off x="467544" y="332656"/>
            <a:ext cx="8229600" cy="7920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alibri"/>
              <a:buNone/>
            </a:pPr>
            <a:r>
              <a:rPr lang="fi-FI" sz="4000"/>
              <a:t>Perfekti</a:t>
            </a:r>
            <a:endParaRPr/>
          </a:p>
        </p:txBody>
      </p:sp>
      <p:sp>
        <p:nvSpPr>
          <p:cNvPr id="101" name="Google Shape;101;p15"/>
          <p:cNvSpPr txBox="1"/>
          <p:nvPr>
            <p:ph idx="1" type="body"/>
          </p:nvPr>
        </p:nvSpPr>
        <p:spPr>
          <a:xfrm>
            <a:off x="457200" y="1340768"/>
            <a:ext cx="8686800" cy="49685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75"/>
              <a:buChar char="•"/>
            </a:pPr>
            <a:r>
              <a:rPr b="1" lang="fi-FI" sz="2775">
                <a:solidFill>
                  <a:schemeClr val="dk1"/>
                </a:solidFill>
              </a:rPr>
              <a:t>Yleisperfekti</a:t>
            </a:r>
            <a:r>
              <a:rPr lang="fi-FI" sz="2775">
                <a:solidFill>
                  <a:schemeClr val="dk1"/>
                </a:solidFill>
              </a:rPr>
              <a:t> kuvaa tapahtumaa, joka on hiljattain päättynyt tai jolla on selvä yhteys nykyhetkeen.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555"/>
              </a:spcBef>
              <a:spcAft>
                <a:spcPts val="0"/>
              </a:spcAft>
              <a:buClr>
                <a:schemeClr val="accent1"/>
              </a:buClr>
              <a:buSzPts val="2775"/>
              <a:buNone/>
            </a:pPr>
            <a:r>
              <a:rPr lang="fi-FI" sz="2775"/>
              <a:t>He </a:t>
            </a:r>
            <a:r>
              <a:rPr b="1" lang="fi-FI" sz="2775"/>
              <a:t>has read </a:t>
            </a:r>
            <a:r>
              <a:rPr lang="fi-FI" sz="2775"/>
              <a:t>this book many times.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555"/>
              </a:spcBef>
              <a:spcAft>
                <a:spcPts val="0"/>
              </a:spcAft>
              <a:buClr>
                <a:schemeClr val="accent1"/>
              </a:buClr>
              <a:buSzPts val="2775"/>
              <a:buNone/>
            </a:pPr>
            <a:r>
              <a:t/>
            </a:r>
            <a:endParaRPr sz="2775">
              <a:solidFill>
                <a:srgbClr val="2DA2BF"/>
              </a:solidFill>
            </a:endParaRPr>
          </a:p>
          <a:p>
            <a:pPr indent="-342900" lvl="0" marL="342900" rtl="0" algn="l">
              <a:lnSpc>
                <a:spcPct val="12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Char char="•"/>
            </a:pPr>
            <a:r>
              <a:rPr b="1" lang="fi-FI" sz="2775">
                <a:solidFill>
                  <a:schemeClr val="dk1"/>
                </a:solidFill>
              </a:rPr>
              <a:t>Kestoperfekti</a:t>
            </a:r>
            <a:r>
              <a:rPr lang="fi-FI" sz="2775">
                <a:solidFill>
                  <a:schemeClr val="dk1"/>
                </a:solidFill>
              </a:rPr>
              <a:t> kuvaa pidempikestoista tapahtumaa. Sen tekeminen on vielä käynnissä tai on jäänyt kesken.</a:t>
            </a:r>
            <a:endParaRPr b="1" sz="2775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20000"/>
              </a:lnSpc>
              <a:spcBef>
                <a:spcPts val="555"/>
              </a:spcBef>
              <a:spcAft>
                <a:spcPts val="0"/>
              </a:spcAft>
              <a:buClr>
                <a:schemeClr val="accent1"/>
              </a:buClr>
              <a:buSzPts val="2775"/>
              <a:buNone/>
            </a:pPr>
            <a:r>
              <a:rPr lang="fi-FI" sz="2775"/>
              <a:t>He </a:t>
            </a:r>
            <a:r>
              <a:rPr b="1" lang="fi-FI" sz="2775"/>
              <a:t>has been reading </a:t>
            </a:r>
            <a:r>
              <a:rPr lang="fi-FI" sz="2775"/>
              <a:t>this book for a week now.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rPr i="1" lang="fi-FI" sz="2960">
                <a:solidFill>
                  <a:schemeClr val="dk1"/>
                </a:solidFill>
              </a:rPr>
              <a:t>	</a:t>
            </a:r>
            <a:endParaRPr b="1" sz="3515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6"/>
          <p:cNvSpPr txBox="1"/>
          <p:nvPr>
            <p:ph type="title"/>
          </p:nvPr>
        </p:nvSpPr>
        <p:spPr>
          <a:xfrm>
            <a:off x="457200" y="40466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alibri"/>
              <a:buNone/>
            </a:pPr>
            <a:r>
              <a:rPr b="1" lang="fi-FI" sz="4000">
                <a:solidFill>
                  <a:schemeClr val="accent1"/>
                </a:solidFill>
              </a:rPr>
              <a:t>Yleisperfekti </a:t>
            </a:r>
            <a:br>
              <a:rPr b="1" lang="fi-FI" sz="4000">
                <a:solidFill>
                  <a:schemeClr val="accent1"/>
                </a:solidFill>
              </a:rPr>
            </a:br>
            <a:r>
              <a:rPr lang="fi-FI" sz="3200">
                <a:solidFill>
                  <a:schemeClr val="accent1"/>
                </a:solidFill>
              </a:rPr>
              <a:t>Muodostus</a:t>
            </a:r>
            <a:endParaRPr/>
          </a:p>
        </p:txBody>
      </p:sp>
      <p:sp>
        <p:nvSpPr>
          <p:cNvPr id="107" name="Google Shape;107;p16"/>
          <p:cNvSpPr txBox="1"/>
          <p:nvPr>
            <p:ph idx="2" type="body"/>
          </p:nvPr>
        </p:nvSpPr>
        <p:spPr>
          <a:xfrm>
            <a:off x="179512" y="1412776"/>
            <a:ext cx="8640960" cy="48245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fi-FI" sz="2800"/>
              <a:t>Yleisperfekti muodostetaan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fi-FI" sz="2800"/>
              <a:t>    apuverbillä </a:t>
            </a:r>
            <a:r>
              <a:rPr b="1" lang="fi-FI" sz="2800"/>
              <a:t>have/has</a:t>
            </a:r>
            <a:r>
              <a:rPr lang="fi-FI" sz="2800"/>
              <a:t> ja </a:t>
            </a:r>
            <a:r>
              <a:rPr b="1" lang="fi-FI" sz="2800"/>
              <a:t>pääverbin 3. muodolla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fi-FI"/>
              <a:t>	</a:t>
            </a:r>
            <a:r>
              <a:rPr lang="fi-FI" sz="2200"/>
              <a:t>I </a:t>
            </a:r>
            <a:r>
              <a:rPr b="1" lang="fi-FI" sz="2200"/>
              <a:t>have walked </a:t>
            </a:r>
            <a:r>
              <a:rPr lang="fi-FI" sz="2200"/>
              <a:t>a mile so far.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lang="fi-FI" sz="2200"/>
              <a:t>	Where </a:t>
            </a:r>
            <a:r>
              <a:rPr b="1" lang="fi-FI" sz="2200"/>
              <a:t>have</a:t>
            </a:r>
            <a:r>
              <a:rPr lang="fi-FI" sz="2200"/>
              <a:t> you </a:t>
            </a:r>
            <a:r>
              <a:rPr b="1" lang="fi-FI" sz="2200"/>
              <a:t>put</a:t>
            </a:r>
            <a:r>
              <a:rPr lang="fi-FI" sz="2200"/>
              <a:t> the scissors?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lang="fi-FI" sz="2200"/>
              <a:t>	Liam </a:t>
            </a:r>
            <a:r>
              <a:rPr b="1" lang="fi-FI" sz="2200"/>
              <a:t>has played </a:t>
            </a:r>
            <a:r>
              <a:rPr lang="fi-FI" sz="2200"/>
              <a:t>badminton for ten years.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lang="fi-FI" sz="2200"/>
              <a:t>	We </a:t>
            </a:r>
            <a:r>
              <a:rPr b="1" lang="fi-FI" sz="2200"/>
              <a:t>have had </a:t>
            </a:r>
            <a:r>
              <a:rPr lang="fi-FI" sz="2200"/>
              <a:t>an interesting day today.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fi-FI" sz="2800"/>
              <a:t>Säännöllisillä verbeillä 3. muodon pääte on </a:t>
            </a:r>
            <a:r>
              <a:rPr b="1" lang="fi-FI" sz="2800"/>
              <a:t>-ed</a:t>
            </a:r>
            <a:r>
              <a:rPr lang="fi-FI" sz="2800"/>
              <a:t>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fi-FI" sz="2800"/>
              <a:t>Apuverbin lyhennettyjen muotojen </a:t>
            </a:r>
            <a:r>
              <a:rPr b="1" lang="fi-FI" sz="2800"/>
              <a:t>’ve</a:t>
            </a:r>
            <a:r>
              <a:rPr lang="fi-FI" sz="2800"/>
              <a:t>/</a:t>
            </a:r>
            <a:r>
              <a:rPr b="1" lang="fi-FI" sz="2800"/>
              <a:t>’s</a:t>
            </a:r>
            <a:r>
              <a:rPr lang="fi-FI" sz="2800"/>
              <a:t> käyttö on yleistä.</a:t>
            </a:r>
            <a:endParaRPr i="1" sz="2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7"/>
          <p:cNvSpPr txBox="1"/>
          <p:nvPr>
            <p:ph type="title"/>
          </p:nvPr>
        </p:nvSpPr>
        <p:spPr>
          <a:xfrm>
            <a:off x="457200" y="40466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alibri"/>
              <a:buNone/>
            </a:pPr>
            <a:r>
              <a:rPr b="1" lang="fi-FI" sz="4000">
                <a:solidFill>
                  <a:schemeClr val="accent1"/>
                </a:solidFill>
              </a:rPr>
              <a:t>Yleisperfekti </a:t>
            </a:r>
            <a:br>
              <a:rPr b="1" lang="fi-FI" sz="4000">
                <a:solidFill>
                  <a:schemeClr val="accent1"/>
                </a:solidFill>
              </a:rPr>
            </a:br>
            <a:r>
              <a:rPr lang="fi-FI" sz="3200">
                <a:solidFill>
                  <a:schemeClr val="accent1"/>
                </a:solidFill>
              </a:rPr>
              <a:t>Muodostus</a:t>
            </a:r>
            <a:endParaRPr sz="3200"/>
          </a:p>
        </p:txBody>
      </p:sp>
      <p:sp>
        <p:nvSpPr>
          <p:cNvPr id="113" name="Google Shape;113;p17"/>
          <p:cNvSpPr txBox="1"/>
          <p:nvPr/>
        </p:nvSpPr>
        <p:spPr>
          <a:xfrm>
            <a:off x="488887" y="1700808"/>
            <a:ext cx="7914334" cy="42904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Yleisperfektin kieltomuoto muodostetaan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have not / has not </a:t>
            </a:r>
            <a:r>
              <a:rPr b="0"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+</a:t>
            </a:r>
            <a:r>
              <a:rPr b="1"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pääverbin 3. muoto</a:t>
            </a:r>
            <a:endParaRPr/>
          </a:p>
          <a:p>
            <a:pPr indent="0" lvl="2" marL="9144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</a:t>
            </a:r>
            <a:r>
              <a:rPr b="1" i="0" lang="fi-FI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have not </a:t>
            </a:r>
            <a:r>
              <a:rPr b="0" i="0" lang="fi-FI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 </a:t>
            </a:r>
            <a:r>
              <a:rPr b="1" i="0" lang="fi-FI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haven’t cleaned </a:t>
            </a:r>
            <a:r>
              <a:rPr b="0" i="0" lang="fi-FI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my room.</a:t>
            </a:r>
            <a:endParaRPr/>
          </a:p>
          <a:p>
            <a:pPr indent="0" lvl="2" marL="9144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School </a:t>
            </a:r>
            <a:r>
              <a:rPr b="1" i="0" lang="fi-FI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has not </a:t>
            </a:r>
            <a:r>
              <a:rPr b="0" i="0" lang="fi-FI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 </a:t>
            </a:r>
            <a:r>
              <a:rPr b="1" i="0" lang="fi-FI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hasn’t started </a:t>
            </a:r>
            <a:r>
              <a:rPr b="0" i="0" lang="fi-FI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yet.</a:t>
            </a:r>
            <a:endParaRPr/>
          </a:p>
          <a:p>
            <a:pPr indent="0" lvl="2" marL="9144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Lisa </a:t>
            </a:r>
            <a:r>
              <a:rPr b="1" i="0" lang="fi-FI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has not </a:t>
            </a:r>
            <a:r>
              <a:rPr b="0" i="0" lang="fi-FI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 </a:t>
            </a:r>
            <a:r>
              <a:rPr b="1" i="0" lang="fi-FI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hasn’t fed </a:t>
            </a:r>
            <a:r>
              <a:rPr b="0" i="0" lang="fi-FI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hamster, has she?</a:t>
            </a:r>
            <a:endParaRPr/>
          </a:p>
          <a:p>
            <a:pPr indent="0" lvl="2" marL="9144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My friends </a:t>
            </a:r>
            <a:r>
              <a:rPr b="1" i="0" lang="fi-FI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have never been </a:t>
            </a:r>
            <a:r>
              <a:rPr b="0" i="0" lang="fi-FI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Canada. 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</a:t>
            </a:r>
            <a:endParaRPr/>
          </a:p>
          <a:p>
            <a:pPr indent="-342900" lvl="0" marL="3429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Lyhennetyt muodot </a:t>
            </a:r>
            <a:r>
              <a:rPr b="1"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haven’t / hasn’t </a:t>
            </a:r>
            <a:r>
              <a:rPr b="0"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ovat yleisiä.</a:t>
            </a:r>
            <a:endParaRPr/>
          </a:p>
          <a:p>
            <a:pPr indent="-342900" lvl="0" marL="3429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Muista! Lauseessa voi olla vain yksi kieltosana.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8"/>
          <p:cNvSpPr txBox="1"/>
          <p:nvPr>
            <p:ph type="title"/>
          </p:nvPr>
        </p:nvSpPr>
        <p:spPr>
          <a:xfrm>
            <a:off x="457200" y="40466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alibri"/>
              <a:buNone/>
            </a:pPr>
            <a:r>
              <a:rPr b="1" lang="fi-FI" sz="4000">
                <a:solidFill>
                  <a:schemeClr val="accent1"/>
                </a:solidFill>
              </a:rPr>
              <a:t>Yleisperfekti </a:t>
            </a:r>
            <a:br>
              <a:rPr b="1" lang="fi-FI" sz="4000">
                <a:solidFill>
                  <a:schemeClr val="accent1"/>
                </a:solidFill>
              </a:rPr>
            </a:br>
            <a:r>
              <a:rPr lang="fi-FI" sz="3200">
                <a:solidFill>
                  <a:schemeClr val="accent1"/>
                </a:solidFill>
              </a:rPr>
              <a:t>Muodostus</a:t>
            </a:r>
            <a:endParaRPr sz="3200"/>
          </a:p>
        </p:txBody>
      </p:sp>
      <p:sp>
        <p:nvSpPr>
          <p:cNvPr id="119" name="Google Shape;119;p18"/>
          <p:cNvSpPr txBox="1"/>
          <p:nvPr/>
        </p:nvSpPr>
        <p:spPr>
          <a:xfrm>
            <a:off x="323528" y="1700808"/>
            <a:ext cx="7914334" cy="26653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Yleisperfektin kysymys muodostetaan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have / has + </a:t>
            </a:r>
            <a:r>
              <a:rPr b="1" i="0" lang="fi-FI" sz="28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SUBJEKTI</a:t>
            </a:r>
            <a:r>
              <a:rPr b="1"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+ pääverbin 3. muoto</a:t>
            </a:r>
            <a:endParaRPr/>
          </a:p>
          <a:p>
            <a:pPr indent="0" lvl="1" marL="4572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i-FI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Has</a:t>
            </a:r>
            <a:r>
              <a:rPr b="0" i="0" lang="fi-FI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Jenny</a:t>
            </a:r>
            <a:r>
              <a:rPr b="0" i="0" lang="fi-FI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fi-FI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locked</a:t>
            </a:r>
            <a:r>
              <a:rPr b="0" i="0" lang="fi-FI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the door?		</a:t>
            </a:r>
            <a:endParaRPr/>
          </a:p>
          <a:p>
            <a:pPr indent="0" lvl="1" marL="4572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i-FI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Have</a:t>
            </a:r>
            <a:r>
              <a:rPr b="0" i="0" lang="fi-FI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b="0" i="0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fi-FI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ever </a:t>
            </a:r>
            <a:r>
              <a:rPr b="1" i="0" lang="fi-FI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been</a:t>
            </a:r>
            <a:r>
              <a:rPr b="0" i="0" lang="fi-FI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North Korea?	</a:t>
            </a:r>
            <a:endParaRPr/>
          </a:p>
          <a:p>
            <a:pPr indent="0" lvl="1" marL="4572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how long </a:t>
            </a:r>
            <a:r>
              <a:rPr b="1" i="0" lang="fi-FI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have</a:t>
            </a:r>
            <a:r>
              <a:rPr b="0" i="0" lang="fi-FI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they</a:t>
            </a:r>
            <a:r>
              <a:rPr b="0" i="0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fi-FI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been</a:t>
            </a:r>
            <a:r>
              <a:rPr b="0" i="0" lang="fi-FI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on holiday?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9"/>
          <p:cNvSpPr txBox="1"/>
          <p:nvPr>
            <p:ph type="title"/>
          </p:nvPr>
        </p:nvSpPr>
        <p:spPr>
          <a:xfrm>
            <a:off x="467544" y="620688"/>
            <a:ext cx="8229600" cy="7920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br>
              <a:rPr lang="fi-FI" sz="2400">
                <a:solidFill>
                  <a:schemeClr val="dk1"/>
                </a:solidFill>
              </a:rPr>
            </a:br>
            <a:r>
              <a:rPr lang="fi-FI" sz="4000"/>
              <a:t>Activate </a:t>
            </a:r>
            <a:br>
              <a:rPr lang="fi-FI" sz="2400"/>
            </a:br>
            <a:endParaRPr sz="2400">
              <a:solidFill>
                <a:srgbClr val="000000"/>
              </a:solidFill>
            </a:endParaRPr>
          </a:p>
        </p:txBody>
      </p:sp>
      <p:sp>
        <p:nvSpPr>
          <p:cNvPr id="125" name="Google Shape;125;p19"/>
          <p:cNvSpPr txBox="1"/>
          <p:nvPr>
            <p:ph idx="1" type="body"/>
          </p:nvPr>
        </p:nvSpPr>
        <p:spPr>
          <a:xfrm>
            <a:off x="395536" y="1412776"/>
            <a:ext cx="8579296" cy="47525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</a:pPr>
            <a:r>
              <a:rPr lang="fi-FI" sz="2800"/>
              <a:t>Käännä.</a:t>
            </a:r>
            <a:endParaRPr/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</a:pPr>
            <a:r>
              <a:rPr lang="fi-FI" sz="2800"/>
              <a:t>1. Naapurimme ovat pesseet ja vahanneet autonsa.</a:t>
            </a:r>
            <a:endParaRPr/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i="1" lang="fi-FI" sz="2800">
                <a:solidFill>
                  <a:schemeClr val="dk1"/>
                </a:solidFill>
              </a:rPr>
              <a:t>	</a:t>
            </a:r>
            <a:r>
              <a:rPr lang="fi-FI" sz="2800">
                <a:solidFill>
                  <a:schemeClr val="dk1"/>
                </a:solidFill>
              </a:rPr>
              <a:t>Our neighbours have washed and waxed their car.</a:t>
            </a:r>
            <a:endParaRPr/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ts val="2800"/>
              <a:buNone/>
            </a:pPr>
            <a:r>
              <a:rPr lang="fi-FI" sz="2800">
                <a:solidFill>
                  <a:srgbClr val="2DA2BF"/>
                </a:solidFill>
              </a:rPr>
              <a:t>2. Carol on ollut puhelimessa jo tunnin.</a:t>
            </a:r>
            <a:endParaRPr/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i="1" lang="fi-FI" sz="2800">
                <a:solidFill>
                  <a:schemeClr val="dk1"/>
                </a:solidFill>
              </a:rPr>
              <a:t>	</a:t>
            </a:r>
            <a:r>
              <a:rPr lang="fi-FI" sz="2800">
                <a:solidFill>
                  <a:schemeClr val="dk1"/>
                </a:solidFill>
              </a:rPr>
              <a:t>Carol has been on the phone for an hour already.</a:t>
            </a:r>
            <a:endParaRPr/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ts val="2800"/>
              <a:buNone/>
            </a:pPr>
            <a:r>
              <a:rPr lang="fi-FI" sz="2800">
                <a:solidFill>
                  <a:srgbClr val="2DA2BF"/>
                </a:solidFill>
              </a:rPr>
              <a:t>3. Jack ei ole kastellut kasvejaan.</a:t>
            </a:r>
            <a:endParaRPr/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i="1" lang="fi-FI" sz="2800">
                <a:solidFill>
                  <a:schemeClr val="dk1"/>
                </a:solidFill>
              </a:rPr>
              <a:t>	</a:t>
            </a:r>
            <a:r>
              <a:rPr lang="fi-FI" sz="2800">
                <a:solidFill>
                  <a:schemeClr val="dk1"/>
                </a:solidFill>
              </a:rPr>
              <a:t>Jack hasn’t watered his plants</a:t>
            </a:r>
            <a:r>
              <a:rPr i="1" lang="fi-FI" sz="2800">
                <a:solidFill>
                  <a:schemeClr val="dk1"/>
                </a:solidFill>
              </a:rPr>
              <a:t>.</a:t>
            </a:r>
            <a:endParaRPr/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ts val="2800"/>
              <a:buNone/>
            </a:pPr>
            <a:r>
              <a:rPr lang="fi-FI" sz="2800">
                <a:solidFill>
                  <a:srgbClr val="2DA2BF"/>
                </a:solidFill>
              </a:rPr>
              <a:t>4. Sarah ei ole tyhjentänyt roskista.</a:t>
            </a:r>
            <a:endParaRPr/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i="1" lang="fi-FI" sz="2800">
                <a:solidFill>
                  <a:schemeClr val="dk1"/>
                </a:solidFill>
              </a:rPr>
              <a:t>	</a:t>
            </a:r>
            <a:r>
              <a:rPr lang="fi-FI" sz="2800">
                <a:solidFill>
                  <a:schemeClr val="dk1"/>
                </a:solidFill>
              </a:rPr>
              <a:t>Sarah hasn’t emptied the bin.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0"/>
          <p:cNvSpPr txBox="1"/>
          <p:nvPr>
            <p:ph idx="1" type="body"/>
          </p:nvPr>
        </p:nvSpPr>
        <p:spPr>
          <a:xfrm>
            <a:off x="395536" y="836712"/>
            <a:ext cx="8579296" cy="53285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ts val="2800"/>
              <a:buNone/>
            </a:pPr>
            <a:r>
              <a:rPr lang="fi-FI" sz="2800">
                <a:solidFill>
                  <a:srgbClr val="2DA2BF"/>
                </a:solidFill>
              </a:rPr>
              <a:t>5. Jason ja Helen eivät ole koskaan ajaneet Lamborghinilla.</a:t>
            </a:r>
            <a:endParaRPr/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i="1" lang="fi-FI" sz="2800">
                <a:solidFill>
                  <a:schemeClr val="dk1"/>
                </a:solidFill>
              </a:rPr>
              <a:t>	</a:t>
            </a:r>
            <a:r>
              <a:rPr lang="fi-FI" sz="2800">
                <a:solidFill>
                  <a:schemeClr val="dk1"/>
                </a:solidFill>
              </a:rPr>
              <a:t>Jason and Helen have never driven a Lamborghini.</a:t>
            </a:r>
            <a:endParaRPr/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ts val="2800"/>
              <a:buNone/>
            </a:pPr>
            <a:r>
              <a:rPr lang="fi-FI" sz="2800">
                <a:solidFill>
                  <a:srgbClr val="2DA2BF"/>
                </a:solidFill>
              </a:rPr>
              <a:t>6. En ole koskaan valehdellut sinulle.</a:t>
            </a:r>
            <a:endParaRPr/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i="1" lang="fi-FI" sz="2800">
                <a:solidFill>
                  <a:schemeClr val="dk1"/>
                </a:solidFill>
              </a:rPr>
              <a:t>	</a:t>
            </a:r>
            <a:r>
              <a:rPr lang="fi-FI" sz="2800">
                <a:solidFill>
                  <a:schemeClr val="dk1"/>
                </a:solidFill>
              </a:rPr>
              <a:t>I have never lied to you.</a:t>
            </a:r>
            <a:endParaRPr/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ts val="2800"/>
              <a:buNone/>
            </a:pPr>
            <a:r>
              <a:rPr lang="fi-FI" sz="2800">
                <a:solidFill>
                  <a:srgbClr val="2DA2BF"/>
                </a:solidFill>
              </a:rPr>
              <a:t>7. Onko Elaine maannut sängyssä koko päivän?</a:t>
            </a:r>
            <a:endParaRPr/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fi-FI" sz="2800">
                <a:solidFill>
                  <a:schemeClr val="dk1"/>
                </a:solidFill>
              </a:rPr>
              <a:t>	Has Elaine been lying in bed the whole day?</a:t>
            </a:r>
            <a:endParaRPr/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ts val="2800"/>
              <a:buNone/>
            </a:pPr>
            <a:r>
              <a:rPr lang="fi-FI" sz="2800">
                <a:solidFill>
                  <a:srgbClr val="2DA2BF"/>
                </a:solidFill>
              </a:rPr>
              <a:t>8. Eikö hän ole vielä pukeutunutkaan?</a:t>
            </a:r>
            <a:endParaRPr/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fi-FI" sz="2800">
                <a:solidFill>
                  <a:schemeClr val="dk1"/>
                </a:solidFill>
              </a:rPr>
              <a:t>	Hasn’t she even got(ten) dressed yet?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3200"/>
              <a:buNone/>
            </a:pPr>
            <a:r>
              <a:t/>
            </a:r>
            <a:endParaRPr i="1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1"/>
          <p:cNvSpPr txBox="1"/>
          <p:nvPr>
            <p:ph idx="1" type="body"/>
          </p:nvPr>
        </p:nvSpPr>
        <p:spPr>
          <a:xfrm>
            <a:off x="395536" y="836712"/>
            <a:ext cx="8579296" cy="53285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ts val="2800"/>
              <a:buNone/>
            </a:pPr>
            <a:r>
              <a:rPr lang="fi-FI" sz="2800">
                <a:solidFill>
                  <a:srgbClr val="2DA2BF"/>
                </a:solidFill>
              </a:rPr>
              <a:t>9. Minne olet vienyt hammastahnan?</a:t>
            </a:r>
            <a:endParaRPr/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fi-FI" sz="2800">
                <a:solidFill>
                  <a:schemeClr val="dk1"/>
                </a:solidFill>
              </a:rPr>
              <a:t>	Where have you taken the toothpaste?</a:t>
            </a:r>
            <a:endParaRPr/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ts val="2800"/>
              <a:buNone/>
            </a:pPr>
            <a:r>
              <a:rPr lang="fi-FI" sz="2800">
                <a:solidFill>
                  <a:srgbClr val="2DA2BF"/>
                </a:solidFill>
              </a:rPr>
              <a:t>10. Olemme nyt saavuttaneet huipun.</a:t>
            </a:r>
            <a:endParaRPr/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fi-FI" sz="2800">
                <a:solidFill>
                  <a:schemeClr val="dk1"/>
                </a:solidFill>
              </a:rPr>
              <a:t>	We have now reached the top.</a:t>
            </a:r>
            <a:endParaRPr/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</a:pPr>
            <a:r>
              <a:t/>
            </a:r>
            <a:endParaRPr i="1" sz="2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-teema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-teema">
  <a:themeElements>
    <a:clrScheme name="Aula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