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DC9C65B-A3C2-4EDA-B49F-7BD0EC761627}">
  <a:tblStyle styleId="{ADC9C65B-A3C2-4EDA-B49F-7BD0EC76162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F0F4"/>
          </a:solidFill>
        </a:fill>
      </a:tcStyle>
    </a:wholeTbl>
    <a:band1H>
      <a:tcTxStyle/>
      <a:tcStyle>
        <a:fill>
          <a:solidFill>
            <a:srgbClr val="CCDFE8"/>
          </a:solidFill>
        </a:fill>
      </a:tcStyle>
    </a:band1H>
    <a:band2H>
      <a:tcTxStyle/>
    </a:band2H>
    <a:band1V>
      <a:tcTxStyle/>
      <a:tcStyle>
        <a:fill>
          <a:solidFill>
            <a:srgbClr val="CCDFE8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4" name="Google Shape;174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4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5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1" name="Google Shape;14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hjä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 ja pystysuora teksti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ystysuora otsikko ja teksti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i sisältökohdetta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sigths_kielioppidia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1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ailu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kodia" type="title">
  <p:cSld name="TITL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3" name="Google Shape;43;p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san ylätunniste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ain otsikk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sisältö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tsikollinen kuv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457200" y="413975"/>
            <a:ext cx="8229600" cy="1066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Yleisimperfekti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fi-FI" sz="2800">
                <a:solidFill>
                  <a:schemeClr val="accent1"/>
                </a:solidFill>
              </a:rPr>
              <a:t>Oikeinkirjoituksesta muistettavaa</a:t>
            </a:r>
            <a:endParaRPr b="1" i="0" sz="2800" u="none" cap="none" strike="noStrike">
              <a:solidFill>
                <a:schemeClr val="accent1"/>
              </a:solidFill>
            </a:endParaRPr>
          </a:p>
        </p:txBody>
      </p:sp>
      <p:sp>
        <p:nvSpPr>
          <p:cNvPr id="151" name="Google Shape;151;p22"/>
          <p:cNvSpPr txBox="1"/>
          <p:nvPr>
            <p:ph idx="2" type="body"/>
          </p:nvPr>
        </p:nvSpPr>
        <p:spPr>
          <a:xfrm>
            <a:off x="606582" y="1548143"/>
            <a:ext cx="8537418" cy="4617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i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Millaisia muutoksia imperfektin pääte aiheuttaa verbissä?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worry</a:t>
            </a:r>
            <a:r>
              <a:rPr lang="fi-FI" sz="2200"/>
              <a:t>	&gt; 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worried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bully</a:t>
            </a:r>
            <a:r>
              <a:rPr lang="fi-FI" sz="2200"/>
              <a:t>	&gt;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bullied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delay</a:t>
            </a:r>
            <a:r>
              <a:rPr lang="fi-FI" sz="2200"/>
              <a:t>	&gt;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delayed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bake</a:t>
            </a:r>
            <a:r>
              <a:rPr lang="fi-FI" sz="2200"/>
              <a:t>	&gt;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baked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love</a:t>
            </a:r>
            <a:r>
              <a:rPr lang="fi-FI" sz="2200"/>
              <a:t>	&gt;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loved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fit</a:t>
            </a:r>
            <a:r>
              <a:rPr lang="fi-FI" sz="2200"/>
              <a:t>	&gt;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fitted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trap	&gt;	trapped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visit</a:t>
            </a:r>
            <a:r>
              <a:rPr lang="fi-FI" sz="2200"/>
              <a:t>	&gt;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panic</a:t>
            </a:r>
            <a:r>
              <a:rPr lang="fi-FI" sz="2200"/>
              <a:t>	&gt;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panicked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555"/>
              </a:spcBef>
              <a:spcAft>
                <a:spcPts val="0"/>
              </a:spcAft>
              <a:buClr>
                <a:schemeClr val="dk1"/>
              </a:buClr>
              <a:buSzPts val="550"/>
              <a:buFont typeface="Arial"/>
              <a:buNone/>
            </a:pP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label</a:t>
            </a:r>
            <a:r>
              <a:rPr lang="fi-FI" sz="2200"/>
              <a:t>	&gt;	</a:t>
            </a:r>
            <a:r>
              <a:rPr b="0" lang="fi-FI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label(l)ed</a:t>
            </a:r>
            <a:endParaRPr b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555"/>
              <a:buFont typeface="Arial"/>
              <a:buNone/>
            </a:pPr>
            <a:r>
              <a:t/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555"/>
              <a:buFont typeface="Arial"/>
              <a:buNone/>
            </a:pPr>
            <a:r>
              <a:t/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555"/>
              <a:buFont typeface="Arial"/>
              <a:buNone/>
            </a:pPr>
            <a:r>
              <a:t/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555"/>
              <a:buFont typeface="Arial"/>
              <a:buNone/>
            </a:pPr>
            <a:r>
              <a:t/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555"/>
              <a:buFont typeface="Arial"/>
              <a:buNone/>
            </a:pPr>
            <a:r>
              <a:t/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555"/>
              <a:buFont typeface="Arial"/>
              <a:buNone/>
            </a:pPr>
            <a:r>
              <a:t/>
            </a:r>
            <a:endParaRPr b="1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555"/>
              <a:buFont typeface="Arial"/>
              <a:buNone/>
            </a:pPr>
            <a:r>
              <a:t/>
            </a:r>
            <a:endParaRPr b="0" i="1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title"/>
          </p:nvPr>
        </p:nvSpPr>
        <p:spPr>
          <a:xfrm>
            <a:off x="465909" y="33559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fi-FI" sz="4000">
                <a:solidFill>
                  <a:schemeClr val="accent1"/>
                </a:solidFill>
              </a:rPr>
              <a:t>Yleisimperfekti</a:t>
            </a:r>
            <a:br>
              <a:rPr b="1" lang="fi-FI" sz="4000">
                <a:solidFill>
                  <a:schemeClr val="accent1"/>
                </a:solidFill>
              </a:rPr>
            </a:br>
            <a:r>
              <a:rPr b="1" lang="fi-FI" sz="2800">
                <a:solidFill>
                  <a:schemeClr val="accent1"/>
                </a:solidFill>
              </a:rPr>
              <a:t>Oikeinkirjoituksesta muistettavaa</a:t>
            </a:r>
            <a:endParaRPr sz="2800"/>
          </a:p>
        </p:txBody>
      </p:sp>
      <p:sp>
        <p:nvSpPr>
          <p:cNvPr id="157" name="Google Shape;157;p23"/>
          <p:cNvSpPr txBox="1"/>
          <p:nvPr>
            <p:ph idx="1" type="body"/>
          </p:nvPr>
        </p:nvSpPr>
        <p:spPr>
          <a:xfrm>
            <a:off x="62826" y="1478597"/>
            <a:ext cx="3981684" cy="43626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fi-FI" sz="2600"/>
              <a:t>worry	worried</a:t>
            </a:r>
            <a:endParaRPr sz="2600"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00"/>
              <a:buNone/>
            </a:pPr>
            <a:r>
              <a:rPr lang="fi-FI" sz="2600"/>
              <a:t>bully 		bullied</a:t>
            </a:r>
            <a:endParaRPr sz="2600"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00"/>
              <a:buNone/>
            </a:pPr>
            <a:r>
              <a:rPr lang="fi-FI" sz="2600"/>
              <a:t>delay		delayed</a:t>
            </a:r>
            <a:endParaRPr sz="2600"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00"/>
              <a:buNone/>
            </a:pPr>
            <a:r>
              <a:rPr lang="fi-FI" sz="2600"/>
              <a:t>bake		baked	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00"/>
              <a:buNone/>
            </a:pPr>
            <a:r>
              <a:rPr lang="fi-FI" sz="2600">
                <a:solidFill>
                  <a:schemeClr val="dk1"/>
                </a:solidFill>
              </a:rPr>
              <a:t>love		loved</a:t>
            </a:r>
            <a:endParaRPr sz="2600">
              <a:solidFill>
                <a:schemeClr val="dk1"/>
              </a:solidFill>
            </a:endParaRPr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600"/>
              <a:buNone/>
            </a:pPr>
            <a:r>
              <a:rPr lang="fi-FI" sz="2600">
                <a:solidFill>
                  <a:schemeClr val="dk1"/>
                </a:solidFill>
              </a:rPr>
              <a:t>fit		fitted	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fi-FI" sz="2600">
                <a:solidFill>
                  <a:schemeClr val="dk1"/>
                </a:solidFill>
              </a:rPr>
              <a:t>trap		trapped 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rPr lang="fi-FI"/>
              <a:t>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3773612" y="1597978"/>
            <a:ext cx="5034486" cy="492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Konsonantin jälkeinen 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–y 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muuttuu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-i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:ksi ja pääte on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–ed</a:t>
            </a:r>
            <a:endParaRPr b="1" i="0" sz="26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Vokaalin jälkeinen 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-y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säilyy 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-ed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-päätteen edellä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b="0" i="0" sz="26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Jos säännöllinen verbi päättyy 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:hen, siihen lisätään vain </a:t>
            </a:r>
            <a:r>
              <a:rPr b="1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–d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t/>
            </a:r>
            <a:endParaRPr b="1" i="0" sz="26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rial"/>
              <a:buNone/>
            </a:pPr>
            <a:r>
              <a:rPr b="0" i="0" lang="fi-FI" sz="2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Lyhyen painollisen vokaalin jälkeinen konsonantti kahdentuu</a:t>
            </a:r>
            <a:endParaRPr b="1" i="0" sz="26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422366" y="6316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fi-FI" sz="4000">
                <a:solidFill>
                  <a:schemeClr val="accent1"/>
                </a:solidFill>
              </a:rPr>
              <a:t>Yleisimperfekti</a:t>
            </a:r>
            <a:br>
              <a:rPr b="1" lang="fi-FI" sz="4000">
                <a:solidFill>
                  <a:schemeClr val="accent1"/>
                </a:solidFill>
              </a:rPr>
            </a:br>
            <a:r>
              <a:rPr b="1" lang="fi-FI" sz="2800">
                <a:solidFill>
                  <a:schemeClr val="accent1"/>
                </a:solidFill>
              </a:rPr>
              <a:t>Oikeinkirjoituksesta muistettavaa</a:t>
            </a:r>
            <a:endParaRPr sz="2800"/>
          </a:p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72428" y="1508171"/>
            <a:ext cx="3613164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fi-FI">
                <a:solidFill>
                  <a:schemeClr val="accent1"/>
                </a:solidFill>
              </a:rPr>
              <a:t>	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fi-FI"/>
              <a:t>visit		visited	</a:t>
            </a:r>
            <a:r>
              <a:rPr lang="fi-FI">
                <a:solidFill>
                  <a:schemeClr val="accent1"/>
                </a:solidFill>
              </a:rPr>
              <a:t>				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fi-FI"/>
              <a:t>panick	panicked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fi-FI"/>
              <a:t>label 	label(l)ed	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rPr lang="fi-FI"/>
              <a:t>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55"/>
              </a:spcBef>
              <a:spcAft>
                <a:spcPts val="0"/>
              </a:spcAft>
              <a:buSzPts val="700"/>
              <a:buNone/>
            </a:pPr>
            <a:r>
              <a:t/>
            </a:r>
            <a:endParaRPr/>
          </a:p>
        </p:txBody>
      </p:sp>
      <p:sp>
        <p:nvSpPr>
          <p:cNvPr id="165" name="Google Shape;165;p24"/>
          <p:cNvSpPr txBox="1"/>
          <p:nvPr/>
        </p:nvSpPr>
        <p:spPr>
          <a:xfrm>
            <a:off x="3836126" y="2026974"/>
            <a:ext cx="4815840" cy="3754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Konsonantti ei kahdennu, jos viimeinen tavu on painoton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Jos verbi päättyy </a:t>
            </a:r>
            <a:r>
              <a:rPr b="1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-ic</a:t>
            </a:r>
            <a:r>
              <a:rPr b="0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 on pääte </a:t>
            </a:r>
            <a:r>
              <a:rPr b="1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–cked</a:t>
            </a:r>
            <a:endParaRPr b="1" i="0" sz="28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BrE: </a:t>
            </a:r>
            <a:r>
              <a:rPr b="1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-el + -l </a:t>
            </a:r>
            <a:r>
              <a:rPr b="0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b="1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-ed</a:t>
            </a:r>
            <a:r>
              <a:rPr b="0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AmE: </a:t>
            </a:r>
            <a:r>
              <a:rPr b="1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-el </a:t>
            </a:r>
            <a:r>
              <a:rPr b="0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b="1" i="0" lang="fi-FI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-ed</a:t>
            </a:r>
            <a:endParaRPr b="1" i="0" sz="28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0" i="0" lang="fi-FI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494703" y="488887"/>
            <a:ext cx="8229600" cy="597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i="0" lang="fi-FI" sz="4000" u="none" cap="none" strike="noStrike"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i="0" sz="40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319855" y="1086850"/>
            <a:ext cx="8579295" cy="48974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Translate.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1. Se oli oikea päätös.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It was the right decision.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2. Äitini ja minä olimme puutarhassa.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My mother and I were in the garden.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3. Toivotimme vieraat lämpimästi tervetulleiksi.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We welcomed the guests warmly.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4. Opiskelijat toistivat kysymyksensä.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The students repeated their question(s).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5. Lumiukkoni ei sulanut auringonpaisteessa.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My snowman didn’t melt in the sunshine.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/>
          <p:nvPr>
            <p:ph idx="1" type="body"/>
          </p:nvPr>
        </p:nvSpPr>
        <p:spPr>
          <a:xfrm>
            <a:off x="467964" y="863873"/>
            <a:ext cx="8579295" cy="5328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6. Valehtelit, kun sanoit ostaneesi kissan.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You lied when you said you bough a cat.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7. Klikkasin nappia, mutta mitään ei tapahtunut.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clicked the button but nothing happened.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8. En koskaan halunnut tämän loppuvan.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never wanted this to end.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9. Söitkö eilen herkullisen päivällisen?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Did you have a delicious dinner yesterday?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latin typeface="Calibri"/>
                <a:ea typeface="Calibri"/>
                <a:cs typeface="Calibri"/>
                <a:sym typeface="Calibri"/>
              </a:rPr>
              <a:t>10. Etkö sanonut, ettet pitänyt etanoista?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lang="fi-FI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Didn’t you say that you didn’t like snails?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740"/>
              <a:buFont typeface="Arial"/>
              <a:buNone/>
            </a:pPr>
            <a:r>
              <a:t/>
            </a:r>
            <a:endParaRPr b="0" i="1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439092" y="473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br>
              <a:rPr b="1" lang="fi-FI" sz="4000">
                <a:solidFill>
                  <a:schemeClr val="accent1"/>
                </a:solidFill>
              </a:rPr>
            </a:br>
            <a:r>
              <a:rPr b="1" lang="fi-FI" sz="4000">
                <a:solidFill>
                  <a:schemeClr val="accent1"/>
                </a:solidFill>
              </a:rPr>
              <a:t>Imperfekti</a:t>
            </a:r>
            <a:br>
              <a:rPr b="1" lang="fi-FI" sz="4000">
                <a:solidFill>
                  <a:schemeClr val="accent1"/>
                </a:solidFill>
              </a:rPr>
            </a:br>
            <a:r>
              <a:rPr b="1" lang="fi-FI" sz="4000">
                <a:solidFill>
                  <a:schemeClr val="accent1"/>
                </a:solidFill>
              </a:rPr>
              <a:t>Mitä eroa muodoilla on?</a:t>
            </a:r>
            <a:br>
              <a:rPr b="1" lang="fi-FI" sz="4000">
                <a:solidFill>
                  <a:schemeClr val="accent1"/>
                </a:solidFill>
              </a:rPr>
            </a:br>
            <a:endParaRPr sz="4000">
              <a:solidFill>
                <a:schemeClr val="accent1"/>
              </a:solidFill>
            </a:endParaRPr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457200" y="1616813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fi-FI" sz="3200">
                <a:solidFill>
                  <a:schemeClr val="accent1"/>
                </a:solidFill>
              </a:rPr>
              <a:t>Yleisimperfekti	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fi-FI"/>
              <a:t>I </a:t>
            </a:r>
            <a:r>
              <a:rPr b="1" lang="fi-FI"/>
              <a:t>had breakfast </a:t>
            </a:r>
            <a:r>
              <a:rPr lang="fi-FI"/>
              <a:t>at a café this morning.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fi-FI"/>
              <a:t>The sun </a:t>
            </a:r>
            <a:r>
              <a:rPr b="1" lang="fi-FI"/>
              <a:t>set</a:t>
            </a:r>
            <a:r>
              <a:rPr lang="fi-FI"/>
              <a:t> at eight yesterday evening.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fi-FI"/>
              <a:t>Allison </a:t>
            </a:r>
            <a:r>
              <a:rPr b="1" lang="fi-FI"/>
              <a:t>did</a:t>
            </a:r>
            <a:r>
              <a:rPr lang="fi-FI"/>
              <a:t> her homework quickly.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4" name="Google Shape;94;p14"/>
          <p:cNvSpPr txBox="1"/>
          <p:nvPr>
            <p:ph idx="2" type="body"/>
          </p:nvPr>
        </p:nvSpPr>
        <p:spPr>
          <a:xfrm>
            <a:off x="4572000" y="1616813"/>
            <a:ext cx="4096692" cy="47085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fi-FI" sz="3200">
                <a:solidFill>
                  <a:schemeClr val="accent1"/>
                </a:solidFill>
              </a:rPr>
              <a:t>Kestoimperfekti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SzPts val="700"/>
              <a:buNone/>
            </a:pPr>
            <a:r>
              <a:rPr lang="fi-FI"/>
              <a:t>I </a:t>
            </a:r>
            <a:r>
              <a:rPr b="1" lang="fi-FI"/>
              <a:t>was having breakfast </a:t>
            </a:r>
            <a:r>
              <a:rPr lang="fi-FI"/>
              <a:t>when you </a:t>
            </a:r>
            <a:r>
              <a:rPr b="1" lang="fi-FI"/>
              <a:t>called</a:t>
            </a:r>
            <a:r>
              <a:rPr lang="fi-FI"/>
              <a:t>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700"/>
              <a:buNone/>
            </a:pPr>
            <a:r>
              <a:rPr lang="fi-FI"/>
              <a:t>The sun </a:t>
            </a:r>
            <a:r>
              <a:rPr b="1" lang="fi-FI"/>
              <a:t>was setting </a:t>
            </a:r>
            <a:r>
              <a:rPr lang="fi-FI"/>
              <a:t>as we </a:t>
            </a:r>
            <a:r>
              <a:rPr b="1" lang="fi-FI"/>
              <a:t>drove</a:t>
            </a:r>
            <a:r>
              <a:rPr lang="fi-FI"/>
              <a:t> home.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700"/>
              <a:buNone/>
            </a:pPr>
            <a:r>
              <a:rPr lang="fi-FI"/>
              <a:t>Allison </a:t>
            </a:r>
            <a:r>
              <a:rPr b="1" lang="fi-FI"/>
              <a:t>was doing </a:t>
            </a:r>
            <a:r>
              <a:rPr lang="fi-FI"/>
              <a:t>her homework at six in the evening. </a:t>
            </a:r>
            <a:endParaRPr/>
          </a:p>
          <a:p>
            <a:pPr indent="0" lvl="0" marL="1778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fi-FI" sz="4000"/>
              <a:t>Imperfekti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457200" y="1569592"/>
            <a:ext cx="8229600" cy="38906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0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fi-FI" sz="2800">
                <a:solidFill>
                  <a:schemeClr val="dk1"/>
                </a:solidFill>
              </a:rPr>
              <a:t>Yleisimperfekt</a:t>
            </a:r>
            <a:r>
              <a:rPr lang="fi-FI" sz="2800">
                <a:solidFill>
                  <a:schemeClr val="dk1"/>
                </a:solidFill>
              </a:rPr>
              <a:t>i kertoo, mitä tietyllä hetkellä tapahtui.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</a:pPr>
            <a:r>
              <a:rPr lang="fi-FI" sz="2800"/>
              <a:t>	I </a:t>
            </a:r>
            <a:r>
              <a:rPr b="1" lang="fi-FI" sz="2800"/>
              <a:t>had breakfast </a:t>
            </a:r>
            <a:r>
              <a:rPr lang="fi-FI" sz="2800"/>
              <a:t>at a café this morning.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</a:pPr>
            <a:r>
              <a:rPr b="1" lang="fi-FI" sz="2800">
                <a:solidFill>
                  <a:schemeClr val="dk1"/>
                </a:solidFill>
              </a:rPr>
              <a:t>Kestoimperfekti</a:t>
            </a:r>
            <a:r>
              <a:rPr lang="fi-FI" sz="2800">
                <a:solidFill>
                  <a:schemeClr val="dk1"/>
                </a:solidFill>
              </a:rPr>
              <a:t> kertoo pidempikestoisesta tapahtumasta. Se on usein taustakuvausta jollekin lyhytkestoisemmalle tapahtumalle.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</a:pPr>
            <a:r>
              <a:rPr lang="fi-FI" sz="2800"/>
              <a:t>	I </a:t>
            </a:r>
            <a:r>
              <a:rPr b="1" lang="fi-FI" sz="2800"/>
              <a:t>was having breakfast </a:t>
            </a:r>
            <a:r>
              <a:rPr lang="fi-FI" sz="2800"/>
              <a:t>when you </a:t>
            </a:r>
            <a:r>
              <a:rPr b="1" lang="fi-FI" sz="2800"/>
              <a:t>called</a:t>
            </a:r>
            <a:r>
              <a:rPr lang="fi-FI" sz="2800"/>
              <a:t>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SzPts val="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457200" y="4621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Calibri"/>
              <a:buNone/>
            </a:pPr>
            <a:r>
              <a:rPr b="1" i="0" lang="fi-FI" sz="3959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Yleisimperfekti</a:t>
            </a:r>
            <a:br>
              <a:rPr b="1" i="0" lang="fi-FI" sz="3959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3959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Käyttö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395536" y="1412775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Yhdistä lause ja…</a:t>
            </a:r>
            <a:endParaRPr/>
          </a:p>
        </p:txBody>
      </p:sp>
      <p:sp>
        <p:nvSpPr>
          <p:cNvPr id="108" name="Google Shape;108;p16"/>
          <p:cNvSpPr txBox="1"/>
          <p:nvPr>
            <p:ph idx="2" type="body"/>
          </p:nvPr>
        </p:nvSpPr>
        <p:spPr>
          <a:xfrm>
            <a:off x="179511" y="2060848"/>
            <a:ext cx="4248472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visited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grandmother last week.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The guest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came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in,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took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off his shoes and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down.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Mozart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only 35 years old when he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died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When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child we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travel a lot.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Ouch!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nail!</a:t>
            </a:r>
            <a:endParaRPr/>
          </a:p>
        </p:txBody>
      </p:sp>
      <p:sp>
        <p:nvSpPr>
          <p:cNvPr id="109" name="Google Shape;109;p16"/>
          <p:cNvSpPr txBox="1"/>
          <p:nvPr>
            <p:ph idx="3" type="body"/>
          </p:nvPr>
        </p:nvSpPr>
        <p:spPr>
          <a:xfrm>
            <a:off x="4867825" y="1412775"/>
            <a:ext cx="361074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 perustelu</a:t>
            </a:r>
            <a:endParaRPr/>
          </a:p>
        </p:txBody>
      </p:sp>
      <p:sp>
        <p:nvSpPr>
          <p:cNvPr id="110" name="Google Shape;110;p16"/>
          <p:cNvSpPr txBox="1"/>
          <p:nvPr>
            <p:ph idx="4" type="body"/>
          </p:nvPr>
        </p:nvSpPr>
        <p:spPr>
          <a:xfrm>
            <a:off x="4788022" y="2132856"/>
            <a:ext cx="4355977" cy="4095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tapahtumaketjun kuvaus menneisyydessä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toistuvat tavat menneisyydessä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tapahtuma tiettynä, tarkkana ajankohtana menneisyydessä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 mennyt tapahtuma, joka ei voi olla kestoltaan pitkä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varmasti menneisyydessä päättyneet tapahtumat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320923" y="4217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Yleisimperfekti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Käyttö</a:t>
            </a:r>
            <a:endParaRPr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395536" y="1412775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Yhdistä lause ja…</a:t>
            </a:r>
            <a:endParaRPr/>
          </a:p>
        </p:txBody>
      </p:sp>
      <p:sp>
        <p:nvSpPr>
          <p:cNvPr id="118" name="Google Shape;118;p17"/>
          <p:cNvSpPr txBox="1"/>
          <p:nvPr>
            <p:ph idx="2" type="body"/>
          </p:nvPr>
        </p:nvSpPr>
        <p:spPr>
          <a:xfrm>
            <a:off x="179511" y="1988840"/>
            <a:ext cx="4248472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visited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grandmother last week.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The guest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came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in,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took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off his shoes and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down.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Mozart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only 35 years old when he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died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When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child we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travel a lot.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Ouch! I </a:t>
            </a:r>
            <a:r>
              <a:rPr b="1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broke</a:t>
            </a:r>
            <a:r>
              <a:rPr b="0" lang="fi-FI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nail!</a:t>
            </a:r>
            <a:endParaRPr/>
          </a:p>
        </p:txBody>
      </p:sp>
      <p:sp>
        <p:nvSpPr>
          <p:cNvPr id="119" name="Google Shape;119;p17"/>
          <p:cNvSpPr txBox="1"/>
          <p:nvPr>
            <p:ph idx="3" type="body"/>
          </p:nvPr>
        </p:nvSpPr>
        <p:spPr>
          <a:xfrm>
            <a:off x="5076057" y="1421086"/>
            <a:ext cx="3610743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0" lang="fi-FI" sz="28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…perustelu</a:t>
            </a:r>
            <a:endParaRPr/>
          </a:p>
        </p:txBody>
      </p:sp>
      <p:sp>
        <p:nvSpPr>
          <p:cNvPr id="120" name="Google Shape;120;p17"/>
          <p:cNvSpPr txBox="1"/>
          <p:nvPr>
            <p:ph idx="4" type="body"/>
          </p:nvPr>
        </p:nvSpPr>
        <p:spPr>
          <a:xfrm>
            <a:off x="4716019" y="2052537"/>
            <a:ext cx="4402381" cy="40953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c. tapahtuma tiettynä, tarkkana ajankohtana menneisyydessä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a. tapahtumaketjun kuvaus menneisyydessä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e. varmasti menneisyydessä päättyneet tapahtumat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5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b. toistuvat tavat menneisyydessä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2DA2BF"/>
              </a:buClr>
              <a:buSzPts val="600"/>
              <a:buFont typeface="Arial"/>
              <a:buNone/>
            </a:pPr>
            <a:r>
              <a:rPr b="0" i="0" lang="fi-FI" sz="2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d. mennyt tapahtuma, joka ei voi olla kestoltaan pitkä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465909" y="4488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Yleisimperfekti </a:t>
            </a:r>
            <a:b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  <a:endParaRPr/>
          </a:p>
        </p:txBody>
      </p:sp>
      <p:sp>
        <p:nvSpPr>
          <p:cNvPr id="126" name="Google Shape;126;p18"/>
          <p:cNvSpPr txBox="1"/>
          <p:nvPr>
            <p:ph idx="2" type="body"/>
          </p:nvPr>
        </p:nvSpPr>
        <p:spPr>
          <a:xfrm>
            <a:off x="328246" y="1515122"/>
            <a:ext cx="8883008" cy="475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/>
              <a:t>Yleisimperfekti muodostetaan </a:t>
            </a:r>
            <a:r>
              <a:rPr lang="fi-FI">
                <a:solidFill>
                  <a:schemeClr val="dk1"/>
                </a:solidFill>
              </a:rPr>
              <a:t>lisäämällä pääverbiin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rPr lang="fi-FI">
                <a:solidFill>
                  <a:schemeClr val="dk1"/>
                </a:solidFill>
              </a:rPr>
              <a:t>pääte </a:t>
            </a:r>
            <a:r>
              <a:rPr b="1" lang="fi-FI">
                <a:solidFill>
                  <a:schemeClr val="dk1"/>
                </a:solidFill>
              </a:rPr>
              <a:t>-ed</a:t>
            </a:r>
            <a:r>
              <a:rPr lang="fi-FI">
                <a:solidFill>
                  <a:schemeClr val="dk1"/>
                </a:solidFill>
              </a:rPr>
              <a:t>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1" i="0" lang="fi-FI" u="none" cap="none" strike="noStrike">
                <a:solidFill>
                  <a:schemeClr val="dk1"/>
                </a:solidFill>
              </a:rPr>
              <a:t>		</a:t>
            </a:r>
            <a:r>
              <a:rPr b="0" lang="fi-FI" u="none" cap="none" strike="noStrike">
                <a:solidFill>
                  <a:schemeClr val="dk1"/>
                </a:solidFill>
              </a:rPr>
              <a:t>dance		danc</a:t>
            </a:r>
            <a:r>
              <a:rPr b="1" lang="fi-FI" u="none" cap="none" strike="noStrike">
                <a:solidFill>
                  <a:schemeClr val="dk1"/>
                </a:solidFill>
              </a:rPr>
              <a:t>ed</a:t>
            </a:r>
            <a:endParaRPr b="1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		walk		walk</a:t>
            </a:r>
            <a:r>
              <a:rPr b="1" lang="fi-FI" u="none" cap="none" strike="noStrike">
                <a:solidFill>
                  <a:schemeClr val="dk1"/>
                </a:solidFill>
              </a:rPr>
              <a:t>ed</a:t>
            </a:r>
            <a:endParaRPr b="1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		play		play</a:t>
            </a:r>
            <a:r>
              <a:rPr b="1" lang="fi-FI" u="none" cap="none" strike="noStrike">
                <a:solidFill>
                  <a:schemeClr val="dk1"/>
                </a:solidFill>
              </a:rPr>
              <a:t>ed</a:t>
            </a:r>
            <a:endParaRPr b="1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b="0" lang="fi-FI" u="none" cap="none" strike="noStrike">
                <a:solidFill>
                  <a:schemeClr val="dk1"/>
                </a:solidFill>
              </a:rPr>
              <a:t>		exercise	exercis</a:t>
            </a:r>
            <a:r>
              <a:rPr b="1" lang="fi-FI" u="none" cap="none" strike="noStrike">
                <a:solidFill>
                  <a:schemeClr val="dk1"/>
                </a:solidFill>
              </a:rPr>
              <a:t>ed</a:t>
            </a:r>
            <a:endParaRPr b="1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t/>
            </a:r>
            <a:endParaRPr b="1" i="0" u="none" cap="none" strike="noStrike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SzPts val="600"/>
              <a:buNone/>
            </a:pPr>
            <a:r>
              <a:rPr i="0" lang="fi-FI" u="none" cap="none" strike="noStrike">
                <a:solidFill>
                  <a:schemeClr val="dk1"/>
                </a:solidFill>
              </a:rPr>
              <a:t>Epäsäännölliset imperfektimuodot on opiskeltava ulkoa.</a:t>
            </a:r>
            <a:r>
              <a:rPr i="1" lang="fi-FI" u="none" cap="none" strike="noStrike">
                <a:solidFill>
                  <a:srgbClr val="000000"/>
                </a:solidFill>
              </a:rPr>
              <a:t>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ts val="555"/>
              <a:buFont typeface="Arial"/>
              <a:buNone/>
            </a:pPr>
            <a:r>
              <a:rPr b="0" i="1" lang="fi-FI" sz="22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0" lang="fi-FI" sz="22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write		wrote</a:t>
            </a:r>
            <a:endParaRPr b="0" sz="222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ts val="555"/>
              <a:buFont typeface="Arial"/>
              <a:buNone/>
            </a:pPr>
            <a:r>
              <a:rPr b="1" lang="fi-FI" sz="22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0" lang="fi-FI" sz="22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sing		sang</a:t>
            </a:r>
            <a:endParaRPr b="0" sz="222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ts val="555"/>
              <a:buNone/>
            </a:pPr>
            <a:r>
              <a:rPr b="0" lang="fi-FI" sz="22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cut		</a:t>
            </a:r>
            <a:r>
              <a:rPr lang="fi-FI" sz="2220">
                <a:solidFill>
                  <a:srgbClr val="000000"/>
                </a:solidFill>
              </a:rPr>
              <a:t>cut</a:t>
            </a:r>
            <a:endParaRPr b="0" sz="222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ts val="555"/>
              <a:buNone/>
            </a:pPr>
            <a:r>
              <a:rPr b="0" lang="fi-FI" sz="22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lie		lay</a:t>
            </a:r>
            <a:endParaRPr b="0" sz="222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None/>
            </a:pPr>
            <a:r>
              <a:t/>
            </a:r>
            <a:endParaRPr b="0" i="1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461726" y="38784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fi-FI" sz="4000"/>
              <a:t>Yleisimperfekti</a:t>
            </a:r>
            <a:br>
              <a:rPr lang="fi-FI" sz="3200"/>
            </a:br>
            <a:r>
              <a:rPr lang="fi-FI" sz="3200"/>
              <a:t>Muodostus</a:t>
            </a:r>
            <a:endParaRPr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226337" y="1600200"/>
            <a:ext cx="870037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0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Yleisimperfektin kieltomuoto muodostetaan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</a:pPr>
            <a:r>
              <a:rPr b="1" lang="fi-FI" sz="2800">
                <a:solidFill>
                  <a:schemeClr val="dk1"/>
                </a:solidFill>
              </a:rPr>
              <a:t>did not </a:t>
            </a:r>
            <a:r>
              <a:rPr lang="fi-FI" sz="2800">
                <a:solidFill>
                  <a:schemeClr val="dk1"/>
                </a:solidFill>
              </a:rPr>
              <a:t>/</a:t>
            </a:r>
            <a:r>
              <a:rPr b="1" lang="fi-FI" sz="2800">
                <a:solidFill>
                  <a:schemeClr val="dk1"/>
                </a:solidFill>
              </a:rPr>
              <a:t> didn’t </a:t>
            </a:r>
            <a:r>
              <a:rPr lang="fi-FI" sz="2800">
                <a:solidFill>
                  <a:schemeClr val="dk1"/>
                </a:solidFill>
              </a:rPr>
              <a:t> apuverbillä ja </a:t>
            </a:r>
            <a:r>
              <a:rPr b="1" lang="fi-FI" sz="2800">
                <a:solidFill>
                  <a:schemeClr val="dk1"/>
                </a:solidFill>
              </a:rPr>
              <a:t>pääverbin perusmuodolla</a:t>
            </a:r>
            <a:r>
              <a:rPr lang="fi-FI" sz="2800">
                <a:solidFill>
                  <a:schemeClr val="dk1"/>
                </a:solidFill>
              </a:rPr>
              <a:t>.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1" marL="5715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>
                <a:solidFill>
                  <a:schemeClr val="dk1"/>
                </a:solidFill>
              </a:rPr>
              <a:t>I </a:t>
            </a:r>
            <a:r>
              <a:rPr b="1" lang="fi-FI" sz="2200">
                <a:solidFill>
                  <a:schemeClr val="dk1"/>
                </a:solidFill>
              </a:rPr>
              <a:t>did not make </a:t>
            </a:r>
            <a:r>
              <a:rPr lang="fi-FI" sz="2200">
                <a:solidFill>
                  <a:schemeClr val="dk1"/>
                </a:solidFill>
              </a:rPr>
              <a:t>a mistake.		We </a:t>
            </a:r>
            <a:r>
              <a:rPr b="1" lang="fi-FI" sz="2200">
                <a:solidFill>
                  <a:schemeClr val="dk1"/>
                </a:solidFill>
              </a:rPr>
              <a:t>didn’t make </a:t>
            </a:r>
            <a:r>
              <a:rPr lang="fi-FI" sz="2200">
                <a:solidFill>
                  <a:schemeClr val="dk1"/>
                </a:solidFill>
              </a:rPr>
              <a:t>any speeches.</a:t>
            </a:r>
            <a:endParaRPr/>
          </a:p>
          <a:p>
            <a:pPr indent="0" lvl="1" marL="5715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>
                <a:solidFill>
                  <a:schemeClr val="dk1"/>
                </a:solidFill>
              </a:rPr>
              <a:t>You </a:t>
            </a:r>
            <a:r>
              <a:rPr b="1" lang="fi-FI" sz="2200">
                <a:solidFill>
                  <a:schemeClr val="dk1"/>
                </a:solidFill>
              </a:rPr>
              <a:t>didn’t make </a:t>
            </a:r>
            <a:r>
              <a:rPr lang="fi-FI" sz="2200">
                <a:solidFill>
                  <a:schemeClr val="dk1"/>
                </a:solidFill>
              </a:rPr>
              <a:t>your bed.		You </a:t>
            </a:r>
            <a:r>
              <a:rPr b="1" lang="fi-FI" sz="2200">
                <a:solidFill>
                  <a:schemeClr val="dk1"/>
                </a:solidFill>
              </a:rPr>
              <a:t>did not make </a:t>
            </a:r>
            <a:r>
              <a:rPr lang="fi-FI" sz="2200">
                <a:solidFill>
                  <a:schemeClr val="dk1"/>
                </a:solidFill>
              </a:rPr>
              <a:t>us coffee.</a:t>
            </a:r>
            <a:endParaRPr/>
          </a:p>
          <a:p>
            <a:pPr indent="0" lvl="1" marL="5715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>
                <a:solidFill>
                  <a:schemeClr val="dk1"/>
                </a:solidFill>
              </a:rPr>
              <a:t>He/She/It </a:t>
            </a:r>
            <a:r>
              <a:rPr b="1" lang="fi-FI" sz="2200">
                <a:solidFill>
                  <a:schemeClr val="dk1"/>
                </a:solidFill>
              </a:rPr>
              <a:t>didn’t make </a:t>
            </a:r>
            <a:r>
              <a:rPr lang="fi-FI" sz="2200">
                <a:solidFill>
                  <a:schemeClr val="dk1"/>
                </a:solidFill>
              </a:rPr>
              <a:t>a sound.	The police </a:t>
            </a:r>
            <a:r>
              <a:rPr b="1" lang="fi-FI" sz="2200">
                <a:solidFill>
                  <a:schemeClr val="dk1"/>
                </a:solidFill>
              </a:rPr>
              <a:t>did not make </a:t>
            </a:r>
            <a:r>
              <a:rPr lang="fi-FI" sz="2200">
                <a:solidFill>
                  <a:schemeClr val="dk1"/>
                </a:solidFill>
              </a:rPr>
              <a:t>an arrest. </a:t>
            </a:r>
            <a:endParaRPr/>
          </a:p>
          <a:p>
            <a:pPr indent="0" lvl="1" marL="5715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-457200" lvl="0" marL="457200" rtl="0" algn="l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sz="2800">
                <a:solidFill>
                  <a:schemeClr val="dk1"/>
                </a:solidFill>
              </a:rPr>
              <a:t>Lyhennetty muoto </a:t>
            </a:r>
            <a:r>
              <a:rPr b="1" lang="fi-FI" sz="2800">
                <a:solidFill>
                  <a:schemeClr val="dk1"/>
                </a:solidFill>
              </a:rPr>
              <a:t>didn’t</a:t>
            </a:r>
            <a:r>
              <a:rPr lang="fi-FI" sz="2800">
                <a:solidFill>
                  <a:schemeClr val="dk1"/>
                </a:solidFill>
              </a:rPr>
              <a:t> on hyvin yleinen.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457200" y="33249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</a:pPr>
            <a:r>
              <a:rPr lang="fi-FI" sz="4000"/>
              <a:t>Yleisimperfekti</a:t>
            </a:r>
            <a:br>
              <a:rPr lang="fi-FI" sz="3200"/>
            </a:br>
            <a:r>
              <a:rPr lang="fi-FI" sz="3200"/>
              <a:t>Muodostus</a:t>
            </a:r>
            <a:endParaRPr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457200" y="1392139"/>
            <a:ext cx="8229600" cy="48654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0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Yleisimperfektin kysymys muodostetaan 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</a:pPr>
            <a:r>
              <a:rPr b="1" lang="fi-FI" sz="2800">
                <a:solidFill>
                  <a:schemeClr val="dk1"/>
                </a:solidFill>
              </a:rPr>
              <a:t>did </a:t>
            </a:r>
            <a:r>
              <a:rPr lang="fi-FI" sz="2800">
                <a:solidFill>
                  <a:schemeClr val="dk1"/>
                </a:solidFill>
              </a:rPr>
              <a:t>+</a:t>
            </a:r>
            <a:r>
              <a:rPr b="1" lang="fi-FI" sz="2800">
                <a:solidFill>
                  <a:schemeClr val="dk1"/>
                </a:solidFill>
              </a:rPr>
              <a:t> SUBJEKTI </a:t>
            </a:r>
            <a:r>
              <a:rPr lang="fi-FI" sz="2800">
                <a:solidFill>
                  <a:schemeClr val="dk1"/>
                </a:solidFill>
              </a:rPr>
              <a:t>+</a:t>
            </a:r>
            <a:r>
              <a:rPr b="1" lang="fi-FI" sz="2800">
                <a:solidFill>
                  <a:schemeClr val="dk1"/>
                </a:solidFill>
              </a:rPr>
              <a:t> pääverbin perusmuoto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2" marL="8001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550"/>
              <a:buNone/>
            </a:pPr>
            <a:r>
              <a:rPr b="1" i="0" lang="fi-FI" sz="2200">
                <a:solidFill>
                  <a:schemeClr val="dk1"/>
                </a:solidFill>
              </a:rPr>
              <a:t>Did</a:t>
            </a:r>
            <a:r>
              <a:rPr i="0" lang="fi-FI" sz="2200">
                <a:solidFill>
                  <a:schemeClr val="dk1"/>
                </a:solidFill>
              </a:rPr>
              <a:t> I </a:t>
            </a:r>
            <a:r>
              <a:rPr b="1" i="0" lang="fi-FI" sz="2200">
                <a:solidFill>
                  <a:schemeClr val="dk1"/>
                </a:solidFill>
              </a:rPr>
              <a:t>hear</a:t>
            </a:r>
            <a:r>
              <a:rPr i="0" lang="fi-FI" sz="2200">
                <a:solidFill>
                  <a:schemeClr val="dk1"/>
                </a:solidFill>
              </a:rPr>
              <a:t> correctly?	</a:t>
            </a:r>
            <a:r>
              <a:rPr b="1" i="0" lang="fi-FI" sz="2200"/>
              <a:t>Did</a:t>
            </a:r>
            <a:r>
              <a:rPr i="0" lang="fi-FI" sz="2200"/>
              <a:t> we </a:t>
            </a:r>
            <a:r>
              <a:rPr b="1" i="0" lang="fi-FI" sz="2200"/>
              <a:t>get</a:t>
            </a:r>
            <a:r>
              <a:rPr i="0" lang="fi-FI" sz="2200"/>
              <a:t> much done?</a:t>
            </a:r>
            <a:endParaRPr/>
          </a:p>
          <a:p>
            <a:pPr indent="0" lvl="2" marL="8001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550"/>
              <a:buNone/>
            </a:pPr>
            <a:r>
              <a:rPr b="1" i="0" lang="fi-FI" sz="2200">
                <a:solidFill>
                  <a:schemeClr val="dk1"/>
                </a:solidFill>
              </a:rPr>
              <a:t>Did</a:t>
            </a:r>
            <a:r>
              <a:rPr i="0" lang="fi-FI" sz="2200">
                <a:solidFill>
                  <a:schemeClr val="dk1"/>
                </a:solidFill>
              </a:rPr>
              <a:t> you </a:t>
            </a:r>
            <a:r>
              <a:rPr b="1" i="0" lang="fi-FI" sz="2200">
                <a:solidFill>
                  <a:schemeClr val="dk1"/>
                </a:solidFill>
              </a:rPr>
              <a:t>say</a:t>
            </a:r>
            <a:r>
              <a:rPr i="0" lang="fi-FI" sz="2200">
                <a:solidFill>
                  <a:schemeClr val="dk1"/>
                </a:solidFill>
              </a:rPr>
              <a:t> something?	</a:t>
            </a:r>
            <a:r>
              <a:rPr b="1" i="0" lang="fi-FI" sz="2200"/>
              <a:t>Did</a:t>
            </a:r>
            <a:r>
              <a:rPr i="0" lang="fi-FI" sz="2200"/>
              <a:t> you </a:t>
            </a:r>
            <a:r>
              <a:rPr b="1" i="0" lang="fi-FI" sz="2200"/>
              <a:t>stay</a:t>
            </a:r>
            <a:r>
              <a:rPr i="0" lang="fi-FI" sz="2200"/>
              <a:t> up late? </a:t>
            </a:r>
            <a:endParaRPr/>
          </a:p>
          <a:p>
            <a:pPr indent="0" lvl="2" marL="8001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550"/>
              <a:buNone/>
            </a:pPr>
            <a:r>
              <a:rPr b="1" i="0" lang="fi-FI" sz="2200">
                <a:solidFill>
                  <a:schemeClr val="dk1"/>
                </a:solidFill>
              </a:rPr>
              <a:t>Did</a:t>
            </a:r>
            <a:r>
              <a:rPr i="0" lang="fi-FI" sz="2200">
                <a:solidFill>
                  <a:schemeClr val="dk1"/>
                </a:solidFill>
              </a:rPr>
              <a:t> he/she </a:t>
            </a:r>
            <a:r>
              <a:rPr b="1" i="0" lang="fi-FI" sz="2200">
                <a:solidFill>
                  <a:schemeClr val="dk1"/>
                </a:solidFill>
              </a:rPr>
              <a:t>do</a:t>
            </a:r>
            <a:r>
              <a:rPr i="0" lang="fi-FI" sz="2200">
                <a:solidFill>
                  <a:schemeClr val="dk1"/>
                </a:solidFill>
              </a:rPr>
              <a:t> well?	</a:t>
            </a:r>
            <a:r>
              <a:rPr b="1" i="0" lang="fi-FI" sz="2200"/>
              <a:t>Did</a:t>
            </a:r>
            <a:r>
              <a:rPr i="0" lang="fi-FI" sz="2200"/>
              <a:t> they </a:t>
            </a:r>
            <a:r>
              <a:rPr b="1" i="0" lang="fi-FI" sz="2200"/>
              <a:t>answer</a:t>
            </a:r>
            <a:r>
              <a:rPr i="0" lang="fi-FI" sz="2200"/>
              <a:t> your questions?</a:t>
            </a:r>
            <a:endParaRPr/>
          </a:p>
          <a:p>
            <a:pPr indent="0" lvl="1" marL="5715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-FI" sz="2200">
                <a:solidFill>
                  <a:schemeClr val="dk1"/>
                </a:solidFill>
              </a:rPr>
              <a:t>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Kysymyksen alussa voi olla myös kysymyssana: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2800">
                <a:solidFill>
                  <a:schemeClr val="dk1"/>
                </a:solidFill>
              </a:rPr>
              <a:t>	</a:t>
            </a:r>
            <a:r>
              <a:rPr b="1" lang="fi-FI" sz="2200">
                <a:solidFill>
                  <a:schemeClr val="dk1"/>
                </a:solidFill>
              </a:rPr>
              <a:t>When</a:t>
            </a:r>
            <a:r>
              <a:rPr lang="fi-FI" sz="2200">
                <a:solidFill>
                  <a:schemeClr val="dk1"/>
                </a:solidFill>
              </a:rPr>
              <a:t> did they answer your questions?</a:t>
            </a:r>
            <a:endParaRPr/>
          </a:p>
          <a:p>
            <a:pPr indent="0" lvl="0" marL="203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457200" y="418653"/>
            <a:ext cx="8229600" cy="10661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fi-FI" sz="4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Yleisimperfekti</a:t>
            </a:r>
            <a:r>
              <a:rPr b="1" i="0" lang="fi-FI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i="0" lang="fi-FI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i-FI" sz="32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BE-verbi</a:t>
            </a:r>
            <a:endParaRPr/>
          </a:p>
        </p:txBody>
      </p:sp>
      <p:sp>
        <p:nvSpPr>
          <p:cNvPr id="144" name="Google Shape;144;p21"/>
          <p:cNvSpPr txBox="1"/>
          <p:nvPr>
            <p:ph idx="2" type="body"/>
          </p:nvPr>
        </p:nvSpPr>
        <p:spPr>
          <a:xfrm>
            <a:off x="179511" y="1412775"/>
            <a:ext cx="8640960" cy="4824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0" i="1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21"/>
          <p:cNvGraphicFramePr/>
          <p:nvPr/>
        </p:nvGraphicFramePr>
        <p:xfrm>
          <a:off x="251519" y="148478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{ADC9C65B-A3C2-4EDA-B49F-7BD0EC761627}</a:tableStyleId>
              </a:tblPr>
              <a:tblGrid>
                <a:gridCol w="2880325"/>
                <a:gridCol w="2880325"/>
                <a:gridCol w="2880325"/>
              </a:tblGrid>
              <a:tr h="55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Väite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Kielto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fi-FI" sz="1800" u="none" cap="none" strike="noStrike">
                          <a:solidFill>
                            <a:srgbClr val="000000"/>
                          </a:solidFill>
                        </a:rPr>
                        <a:t>Kysymys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55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I was</a:t>
                      </a:r>
                      <a:endParaRPr i="0"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i="0" lang="fi-FI" sz="2000" u="none" cap="none" strike="noStrike"/>
                        <a:t>I </a:t>
                      </a:r>
                      <a:r>
                        <a:rPr b="1" i="0" lang="fi-FI" sz="2000" u="none" cap="none" strike="noStrike"/>
                        <a:t>wasn’t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Was </a:t>
                      </a:r>
                      <a:r>
                        <a:rPr i="0" lang="fi-FI" sz="2000" u="none" cap="none" strike="noStrike"/>
                        <a:t>I …?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654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You </a:t>
                      </a:r>
                      <a:r>
                        <a:rPr b="1" i="0" lang="fi-FI" sz="2000" u="none" cap="none" strike="noStrike"/>
                        <a:t>were</a:t>
                      </a:r>
                      <a:endParaRPr b="1" i="0"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i="0" lang="fi-FI" sz="2000" u="none" cap="none" strike="noStrike"/>
                        <a:t>You </a:t>
                      </a:r>
                      <a:r>
                        <a:rPr b="1" i="0" lang="fi-FI" sz="2000" u="none" cap="none" strike="noStrike"/>
                        <a:t>weren’t</a:t>
                      </a:r>
                      <a:endParaRPr b="1" i="0"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Were</a:t>
                      </a:r>
                      <a:r>
                        <a:rPr i="0" lang="fi-FI" sz="2000" u="none" cap="none" strike="noStrike"/>
                        <a:t> you …?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788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He/She/It </a:t>
                      </a:r>
                      <a:r>
                        <a:rPr b="1" i="0" lang="fi-FI" sz="2000" u="none" cap="none" strike="noStrike"/>
                        <a:t>was</a:t>
                      </a:r>
                      <a:endParaRPr i="0"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He/She/It </a:t>
                      </a:r>
                      <a:r>
                        <a:rPr b="1" i="0" lang="fi-FI" sz="2000" u="none" cap="none" strike="noStrike"/>
                        <a:t>wasn’t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Was</a:t>
                      </a:r>
                      <a:r>
                        <a:rPr i="0" lang="fi-FI" sz="2000" u="none" cap="none" strike="noStrike"/>
                        <a:t> he/she/it …?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91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We </a:t>
                      </a:r>
                      <a:r>
                        <a:rPr b="1" i="0" lang="fi-FI" sz="2000" u="none" cap="none" strike="noStrike"/>
                        <a:t>were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i="0" lang="fi-FI" sz="2000" u="none" cap="none" strike="noStrike"/>
                        <a:t>We </a:t>
                      </a:r>
                      <a:r>
                        <a:rPr b="1" i="0" lang="fi-FI" sz="2000" u="none" cap="none" strike="noStrike"/>
                        <a:t>weren’t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Calibri"/>
                        <a:buNone/>
                      </a:pPr>
                      <a:r>
                        <a:rPr b="1" i="0" lang="fi-FI" sz="2000" u="none" cap="none" strike="noStrike"/>
                        <a:t>Were</a:t>
                      </a:r>
                      <a:r>
                        <a:rPr i="0" lang="fi-FI" sz="2000" u="none" cap="none" strike="noStrike"/>
                        <a:t> we …?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5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You </a:t>
                      </a:r>
                      <a:r>
                        <a:rPr b="1" i="0" lang="fi-FI" sz="2000" u="none" cap="none" strike="noStrike"/>
                        <a:t>were</a:t>
                      </a:r>
                      <a:endParaRPr i="0" sz="20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You </a:t>
                      </a:r>
                      <a:r>
                        <a:rPr b="1" i="0" lang="fi-FI" sz="2000" u="none" cap="none" strike="noStrike"/>
                        <a:t>weren’t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Were</a:t>
                      </a:r>
                      <a:r>
                        <a:rPr i="0" lang="fi-FI" sz="2000" u="none" cap="none" strike="noStrike"/>
                        <a:t> you …?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59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They </a:t>
                      </a:r>
                      <a:r>
                        <a:rPr b="1" i="0" lang="fi-FI" sz="2000" u="none" cap="none" strike="noStrike"/>
                        <a:t>were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i="0" lang="fi-FI" sz="2000" u="none" cap="none" strike="noStrike"/>
                        <a:t>They </a:t>
                      </a:r>
                      <a:r>
                        <a:rPr b="1" i="0" lang="fi-FI" sz="2000" u="none" cap="none" strike="noStrike"/>
                        <a:t>weren’t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rPr b="1" i="0" lang="fi-FI" sz="2000" u="none" cap="none" strike="noStrike"/>
                        <a:t>Were</a:t>
                      </a:r>
                      <a:r>
                        <a:rPr i="0" lang="fi-FI" sz="2000" u="none" cap="none" strike="noStrike"/>
                        <a:t> they …?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