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1" name="Google Shape;17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6" name="Google Shape;17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6" name="Google Shape;18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sigths_kielioppidia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46754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</a:pPr>
            <a:r>
              <a:rPr lang="fi-FI" sz="4000">
                <a:solidFill>
                  <a:srgbClr val="2DA2BF"/>
                </a:solidFill>
              </a:rPr>
              <a:t>Pluskvamperfektin kestomuoto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457200" y="2060848"/>
            <a:ext cx="8291263" cy="3888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>
                <a:solidFill>
                  <a:schemeClr val="dk1"/>
                </a:solidFill>
              </a:rPr>
              <a:t>Kestopluskvamperfekti korostaa </a:t>
            </a:r>
            <a:r>
              <a:rPr b="1" lang="fi-FI" sz="2800">
                <a:solidFill>
                  <a:schemeClr val="dk1"/>
                </a:solidFill>
              </a:rPr>
              <a:t>tapahtuman kulkua </a:t>
            </a:r>
            <a:r>
              <a:rPr lang="fi-FI" sz="2800">
                <a:solidFill>
                  <a:schemeClr val="dk1"/>
                </a:solidFill>
              </a:rPr>
              <a:t>tai sen </a:t>
            </a:r>
            <a:r>
              <a:rPr b="1" lang="fi-FI" sz="2800">
                <a:solidFill>
                  <a:schemeClr val="dk1"/>
                </a:solidFill>
              </a:rPr>
              <a:t>kestoa</a:t>
            </a:r>
            <a:r>
              <a:rPr lang="fi-FI" sz="2800">
                <a:solidFill>
                  <a:schemeClr val="dk1"/>
                </a:solidFill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Jane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had been finishing </a:t>
            </a:r>
            <a:r>
              <a:rPr b="0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her work while she was waiting for us.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	She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had been eating </a:t>
            </a:r>
            <a:r>
              <a:rPr b="0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chocolate while working.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458834" y="48360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Kestopluskvamperfekti</a:t>
            </a: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45" name="Google Shape;145;p23"/>
          <p:cNvSpPr txBox="1"/>
          <p:nvPr>
            <p:ph idx="2" type="body"/>
          </p:nvPr>
        </p:nvSpPr>
        <p:spPr>
          <a:xfrm>
            <a:off x="179511" y="1879157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i-FI" sz="2800"/>
              <a:t>K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estopluskvamperfekti muodostetaan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fi-FI" sz="2800">
                <a:solidFill>
                  <a:srgbClr val="2DA2BF"/>
                </a:solidFill>
              </a:rPr>
              <a:t>      </a:t>
            </a:r>
            <a:r>
              <a:rPr b="1" lang="fi-FI" sz="2800">
                <a:solidFill>
                  <a:schemeClr val="dk1"/>
                </a:solidFill>
              </a:rPr>
              <a:t>had been + pääverbin -ing-muoto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been walking 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for hours before I finally got 	back home.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Why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you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been talking 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to the others before you talked to me?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Jim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been singing 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 the rain so he caught a cold.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My parents were still having the same discussion they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’d been 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having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when I went out.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1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413657" y="47493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Kestopluskvamperfekti</a:t>
            </a:r>
            <a:b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51" name="Google Shape;151;p24"/>
          <p:cNvSpPr txBox="1"/>
          <p:nvPr/>
        </p:nvSpPr>
        <p:spPr>
          <a:xfrm>
            <a:off x="314819" y="1883038"/>
            <a:ext cx="7914334" cy="4526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Kestopluskvamperfektin kieltomuoto muodostetaan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 not been </a:t>
            </a: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hadn’t been  </a:t>
            </a: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 </a:t>
            </a:r>
            <a:r>
              <a:rPr b="1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-ing-muoto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not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 been feeling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well so I didn’t go out in the 	evening.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Sam failed the course because he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not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 been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attending lessons.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been paying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attention to what the teacher said?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The tourists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never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skiing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before until they tried it 	in Lapland.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474617" y="5578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Kestopluskvamperfekti</a:t>
            </a:r>
            <a:b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57" name="Google Shape;157;p25"/>
          <p:cNvSpPr txBox="1"/>
          <p:nvPr/>
        </p:nvSpPr>
        <p:spPr>
          <a:xfrm>
            <a:off x="474617" y="2144945"/>
            <a:ext cx="7914334" cy="4319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Kestopluskvamperfektin kysymys muodostetaan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Font typeface="Calibri"/>
              <a:buNone/>
            </a:pPr>
            <a:r>
              <a:rPr b="0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0" i="0" lang="fi-FI" sz="2800" u="sng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SUBJEKTI</a:t>
            </a:r>
            <a:r>
              <a:rPr b="0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b="0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i="0" lang="fi-FI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pääverbin -ing-muoto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i-FI" sz="2200" u="sng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Jenny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been looking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for work for a year before she 	got the job?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i-FI" sz="2200" u="sng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been waiting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there long before your friend 	arrived?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For how long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i-FI" sz="2200" u="sng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been jogging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when you fainted?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498375" y="654803"/>
            <a:ext cx="8229600" cy="43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br>
              <a:rPr b="1" i="0" lang="fi-FI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40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6"/>
          <p:cNvSpPr txBox="1"/>
          <p:nvPr>
            <p:ph idx="1" type="body"/>
          </p:nvPr>
        </p:nvSpPr>
        <p:spPr>
          <a:xfrm>
            <a:off x="386902" y="1247715"/>
            <a:ext cx="8579295" cy="4736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/>
              <a:t>Täydennä yleis- tai kestopluskvamperfektillä.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b="1" lang="fi-FI" sz="2800"/>
            </a:br>
            <a:r>
              <a:rPr lang="fi-FI" sz="2800">
                <a:solidFill>
                  <a:schemeClr val="dk1"/>
                </a:solidFill>
              </a:rPr>
              <a:t>1. </a:t>
            </a:r>
            <a:r>
              <a:rPr b="0" lang="fi-FI" sz="2800" u="none" cap="none" strike="noStrike">
                <a:solidFill>
                  <a:schemeClr val="dk1"/>
                </a:solidFill>
              </a:rPr>
              <a:t>I ___ (drink) coffee all morning.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At lunchtime, my stomach felt really strange!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	</a:t>
            </a:r>
            <a:r>
              <a:rPr lang="fi-FI" sz="2800" u="none" cap="none" strike="noStrike"/>
              <a:t>I </a:t>
            </a:r>
            <a:r>
              <a:rPr b="1" lang="fi-FI" sz="2800" u="none" cap="none" strike="noStrike"/>
              <a:t>had been drinking </a:t>
            </a:r>
            <a:r>
              <a:rPr lang="fi-FI" sz="2800" u="none" cap="none" strike="noStrike"/>
              <a:t>coffee all morning. 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b="0" sz="28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2. My sister ___ (talk) to her friends on Skype for hours so now she wanted a break.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>
                <a:solidFill>
                  <a:schemeClr val="dk1"/>
                </a:solidFill>
              </a:rPr>
              <a:t>	</a:t>
            </a:r>
            <a:r>
              <a:rPr b="0" lang="fi-FI" sz="2800" u="none" cap="none" strike="noStrike"/>
              <a:t>My sister </a:t>
            </a:r>
            <a:r>
              <a:rPr b="1" lang="fi-FI" sz="2800" u="none" cap="none" strike="noStrike"/>
              <a:t>had been talking </a:t>
            </a:r>
            <a:r>
              <a:rPr b="0" lang="fi-FI" sz="2800" u="none" cap="none" strike="noStrike"/>
              <a:t>to her friends…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idx="1" type="body"/>
          </p:nvPr>
        </p:nvSpPr>
        <p:spPr>
          <a:xfrm>
            <a:off x="369411" y="1136832"/>
            <a:ext cx="8579295" cy="54726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3. When Mel came to school yesterday, her eyes were red. I think she ____ (cry) 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chemeClr val="dk1"/>
              </a:buClr>
              <a:buSzPts val="2790"/>
              <a:buNone/>
            </a:pPr>
            <a:r>
              <a:rPr lang="fi-FI" sz="2800">
                <a:solidFill>
                  <a:schemeClr val="dk1"/>
                </a:solidFill>
              </a:rPr>
              <a:t>	</a:t>
            </a:r>
            <a:r>
              <a:rPr lang="fi-FI" sz="2800"/>
              <a:t>I</a:t>
            </a:r>
            <a:r>
              <a:rPr b="0" lang="fi-FI" sz="2800" u="none" cap="none" strike="noStrike"/>
              <a:t> think she </a:t>
            </a:r>
            <a:r>
              <a:rPr b="1" lang="fi-FI" sz="2800" u="none" cap="none" strike="noStrike"/>
              <a:t>had been crying</a:t>
            </a:r>
            <a:r>
              <a:rPr b="0" lang="fi-FI" sz="2800" u="none" cap="none" strike="noStrike"/>
              <a:t>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2"/>
                </a:solidFill>
              </a:rPr>
              <a:t>4. Things ____ (go well) with her and her boyfriend since he moved to Stockholm.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rgbClr val="000000"/>
              </a:buClr>
              <a:buSzPts val="2790"/>
              <a:buNone/>
            </a:pPr>
            <a:r>
              <a:rPr b="0" lang="fi-FI" sz="2800" u="none" cap="none" strike="noStrike">
                <a:solidFill>
                  <a:srgbClr val="000000"/>
                </a:solidFill>
              </a:rPr>
              <a:t>	</a:t>
            </a:r>
            <a:r>
              <a:rPr b="0" lang="fi-FI" sz="2800" u="none" cap="none" strike="noStrike"/>
              <a:t>Things </a:t>
            </a:r>
            <a:r>
              <a:rPr b="1" lang="fi-FI" sz="2800" u="none" cap="none" strike="noStrike"/>
              <a:t>hadn't been going </a:t>
            </a:r>
            <a:r>
              <a:rPr b="0" lang="fi-FI" sz="2800" u="none" cap="none" strike="noStrike"/>
              <a:t>well 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rgbClr val="000000"/>
              </a:buClr>
              <a:buSzPts val="2790"/>
              <a:buNone/>
            </a:pPr>
            <a:r>
              <a:t/>
            </a:r>
            <a:endParaRPr b="0" sz="28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rgbClr val="000000"/>
              </a:solidFill>
            </a:endParaRPr>
          </a:p>
          <a:p>
            <a:pPr indent="-514350" lvl="0" marL="51435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accent1"/>
              </a:buClr>
              <a:buSzPts val="2460"/>
              <a:buFont typeface="Arial"/>
              <a:buNone/>
            </a:pPr>
            <a:r>
              <a:t/>
            </a:r>
            <a:endParaRPr b="0" i="1" sz="24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/>
          <p:nvPr>
            <p:ph idx="1" type="body"/>
          </p:nvPr>
        </p:nvSpPr>
        <p:spPr>
          <a:xfrm>
            <a:off x="386827" y="901701"/>
            <a:ext cx="8579295" cy="54726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</a:pPr>
            <a:r>
              <a:rPr lang="fi-FI" sz="2800">
                <a:solidFill>
                  <a:srgbClr val="464646"/>
                </a:solidFill>
              </a:rPr>
              <a:t>5. I ____ (see) many pictures of the pyramids before I went to Egypt. The pyramids are actually quite small. I _____ (expect) them to be bigger.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rgbClr val="000000"/>
              </a:buClr>
              <a:buSzPts val="2790"/>
              <a:buNone/>
            </a:pPr>
            <a:r>
              <a:rPr lang="fi-FI" sz="2800">
                <a:solidFill>
                  <a:srgbClr val="000000"/>
                </a:solidFill>
              </a:rPr>
              <a:t>	</a:t>
            </a:r>
            <a:r>
              <a:rPr lang="fi-FI" sz="2800">
                <a:solidFill>
                  <a:srgbClr val="2DA2BF"/>
                </a:solidFill>
              </a:rPr>
              <a:t>I </a:t>
            </a:r>
            <a:r>
              <a:rPr b="1" lang="fi-FI" sz="2800">
                <a:solidFill>
                  <a:srgbClr val="2DA2BF"/>
                </a:solidFill>
              </a:rPr>
              <a:t>had seen </a:t>
            </a:r>
            <a:r>
              <a:rPr lang="fi-FI" sz="2800">
                <a:solidFill>
                  <a:srgbClr val="2DA2BF"/>
                </a:solidFill>
              </a:rPr>
              <a:t>many pictures of the pyramids…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rgbClr val="000000"/>
              </a:buClr>
              <a:buSzPts val="2790"/>
              <a:buNone/>
            </a:pPr>
            <a:r>
              <a:rPr lang="fi-FI" sz="2800">
                <a:solidFill>
                  <a:srgbClr val="2DA2BF"/>
                </a:solidFill>
              </a:rPr>
              <a:t>	I </a:t>
            </a:r>
            <a:r>
              <a:rPr b="1" lang="fi-FI" sz="2800">
                <a:solidFill>
                  <a:srgbClr val="2DA2BF"/>
                </a:solidFill>
              </a:rPr>
              <a:t>had been expecting </a:t>
            </a:r>
            <a:r>
              <a:rPr lang="fi-FI" sz="2800">
                <a:solidFill>
                  <a:srgbClr val="2DA2BF"/>
                </a:solidFill>
              </a:rPr>
              <a:t>/ </a:t>
            </a:r>
            <a:r>
              <a:rPr b="1" lang="fi-FI" sz="2800">
                <a:solidFill>
                  <a:srgbClr val="2DA2BF"/>
                </a:solidFill>
              </a:rPr>
              <a:t>had expected </a:t>
            </a:r>
            <a:r>
              <a:rPr lang="fi-FI" sz="2800">
                <a:solidFill>
                  <a:srgbClr val="2DA2BF"/>
                </a:solidFill>
              </a:rPr>
              <a:t>them to be 	bigger.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rgbClr val="000000"/>
              </a:buClr>
              <a:buSzPts val="2790"/>
              <a:buNone/>
            </a:pPr>
            <a:r>
              <a:t/>
            </a:r>
            <a:endParaRPr b="0" sz="2800" u="none" cap="none" strike="noStrike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</a:pPr>
            <a:r>
              <a:rPr lang="fi-FI" sz="2800">
                <a:solidFill>
                  <a:srgbClr val="000000"/>
                </a:solidFill>
              </a:rPr>
              <a:t>6. Jenny _____ (climb) several mountains and _____ (go) on safaris by the time she turned twenty.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>
                <a:solidFill>
                  <a:srgbClr val="000000"/>
                </a:solidFill>
              </a:rPr>
              <a:t>	</a:t>
            </a:r>
            <a:r>
              <a:rPr lang="fi-FI" sz="2800"/>
              <a:t>Jenny </a:t>
            </a:r>
            <a:r>
              <a:rPr b="1" lang="fi-FI" sz="2800"/>
              <a:t>had climbed </a:t>
            </a:r>
            <a:r>
              <a:rPr lang="fi-FI" sz="2800"/>
              <a:t>several mountains and (</a:t>
            </a:r>
            <a:r>
              <a:rPr b="1" lang="fi-FI" sz="2800"/>
              <a:t>had</a:t>
            </a:r>
            <a:r>
              <a:rPr lang="fi-FI" sz="2800"/>
              <a:t>) 	</a:t>
            </a:r>
            <a:r>
              <a:rPr b="1" lang="fi-FI" sz="2800"/>
              <a:t>gone</a:t>
            </a:r>
            <a:r>
              <a:rPr lang="fi-FI" sz="2800"/>
              <a:t> on safaris…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58"/>
              </a:spcBef>
              <a:spcAft>
                <a:spcPts val="0"/>
              </a:spcAft>
              <a:buClr>
                <a:srgbClr val="000000"/>
              </a:buClr>
              <a:buSzPts val="2790"/>
              <a:buNone/>
            </a:pPr>
            <a:r>
              <a:t/>
            </a:r>
            <a:endParaRPr b="0" sz="28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rgbClr val="000000"/>
              </a:solidFill>
            </a:endParaRPr>
          </a:p>
          <a:p>
            <a:pPr indent="-514350" lvl="0" marL="51435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accent1"/>
              </a:buClr>
              <a:buSzPts val="2460"/>
              <a:buFont typeface="Arial"/>
              <a:buNone/>
            </a:pPr>
            <a:r>
              <a:t/>
            </a:r>
            <a:endParaRPr b="0" i="1" sz="24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/>
          <p:nvPr>
            <p:ph idx="1" type="body"/>
          </p:nvPr>
        </p:nvSpPr>
        <p:spPr>
          <a:xfrm>
            <a:off x="378119" y="997495"/>
            <a:ext cx="8579295" cy="54726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By then she _____ (experience) more than many of us do in our whole lives.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By then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she had experienced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been 	experiencing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more…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</a:pPr>
            <a:r>
              <a:rPr lang="fi-FI" sz="2800">
                <a:solidFill>
                  <a:srgbClr val="000000"/>
                </a:solidFill>
              </a:rPr>
              <a:t>8. We ____ (decide) to go and see ‘The Phantom of the Opera’. I ____ (try) to get tickets for that musical for months.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763"/>
              <a:buNone/>
            </a:pPr>
            <a:r>
              <a:rPr lang="fi-FI" sz="2800">
                <a:solidFill>
                  <a:srgbClr val="000000"/>
                </a:solidFill>
              </a:rPr>
              <a:t>	</a:t>
            </a:r>
            <a:r>
              <a:rPr lang="fi-FI" sz="2800"/>
              <a:t>We </a:t>
            </a:r>
            <a:r>
              <a:rPr b="1" lang="fi-FI" sz="2800"/>
              <a:t>had decided  </a:t>
            </a:r>
            <a:r>
              <a:rPr lang="fi-FI" sz="2800"/>
              <a:t>to go and see…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763"/>
              <a:buNone/>
            </a:pPr>
            <a:r>
              <a:rPr lang="fi-FI" sz="2800"/>
              <a:t>	I </a:t>
            </a:r>
            <a:r>
              <a:rPr b="1" lang="fi-FI" sz="2800"/>
              <a:t>had been trying  </a:t>
            </a:r>
            <a:r>
              <a:rPr lang="fi-FI" sz="2800"/>
              <a:t>to get tickets…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b="0" sz="2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idx="1" type="body"/>
          </p:nvPr>
        </p:nvSpPr>
        <p:spPr>
          <a:xfrm>
            <a:off x="251519" y="620687"/>
            <a:ext cx="8651304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 By the time I left the café where we ____ (say) we'd meet, I ____ (have) five mugs of latte and I ____ (wait) for over half an hour.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763"/>
              <a:buNone/>
            </a:pP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…where we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said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we'd meet</a:t>
            </a:r>
            <a:r>
              <a:rPr lang="fi-FI" sz="2800"/>
              <a:t>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763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had 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five mugs of latte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763"/>
              <a:buNone/>
            </a:pPr>
            <a:r>
              <a:rPr lang="fi-FI" sz="2800"/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and I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been waiting 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for over half 	an hour.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648"/>
              <a:buFont typeface="Arial"/>
              <a:buNone/>
            </a:pPr>
            <a:r>
              <a:t/>
            </a:r>
            <a:endParaRPr b="1" i="1" sz="259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10. I </a:t>
            </a:r>
            <a:r>
              <a:rPr lang="fi-FI" sz="2800">
                <a:solidFill>
                  <a:srgbClr val="000000"/>
                </a:solidFill>
              </a:rPr>
              <a:t>_____ </a:t>
            </a:r>
            <a:r>
              <a:rPr lang="fi-FI" sz="2800">
                <a:solidFill>
                  <a:schemeClr val="dk1"/>
                </a:solidFill>
              </a:rPr>
              <a:t>(arrange) to meet my mom at the theatre.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2841"/>
              <a:buNone/>
            </a:pPr>
            <a:r>
              <a:rPr lang="fi-FI" sz="2800">
                <a:solidFill>
                  <a:schemeClr val="dk1"/>
                </a:solidFill>
              </a:rPr>
              <a:t>	</a:t>
            </a:r>
            <a:r>
              <a:rPr lang="fi-FI" sz="2800"/>
              <a:t>I </a:t>
            </a:r>
            <a:r>
              <a:rPr b="1" lang="fi-FI" sz="2800"/>
              <a:t>had arranged </a:t>
            </a:r>
            <a:r>
              <a:rPr lang="fi-FI" sz="2800"/>
              <a:t>to meet…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1" i="1" sz="2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>
            <p:ph idx="1" type="body"/>
          </p:nvPr>
        </p:nvSpPr>
        <p:spPr>
          <a:xfrm>
            <a:off x="251519" y="620687"/>
            <a:ext cx="8651304" cy="583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When I arrived at the theatre, Mom 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(get, already) the tickets. </a:t>
            </a:r>
            <a:endParaRPr b="0" sz="2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2841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…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Mom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already got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ten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) the tickets.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She was really upset because she  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____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(wait) long as well. She said she 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_____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(go, almost) in without us.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2841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she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waited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been waiting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long as well.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2841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… she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had almost gone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in without us.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6754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Pluskvamperfekti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457200" y="1412775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Pluskvamperfekti kertoo, mitä oli tapahtunut ennen jotain toista ajankohtaa tai tapahtumaa menneisyydessä.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Before I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came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 to the gym, I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had spoken 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with the coach.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	Matti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had taken 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English lessons before he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joined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 his NHL 	team.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Yleis- ja kestopluskvamperfekti. Mitä eroa niillä on?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ts val="2190"/>
              <a:buNone/>
            </a:pPr>
            <a:r>
              <a:rPr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Jane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had finished 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her work by the time her parents got home.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ts val="2190"/>
              <a:buNone/>
            </a:pP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	Jane </a:t>
            </a:r>
            <a:r>
              <a:rPr b="1"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had been finishing </a:t>
            </a:r>
            <a:r>
              <a:rPr lang="fi-FI" sz="2200" u="none" cap="none" strike="noStrike">
                <a:latin typeface="Calibri"/>
                <a:ea typeface="Calibri"/>
                <a:cs typeface="Calibri"/>
                <a:sym typeface="Calibri"/>
              </a:rPr>
              <a:t>her work while she was waiting for us.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SzPts val="2190"/>
              <a:buNone/>
            </a:pPr>
            <a:r>
              <a:rPr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She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already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eaten</a:t>
            </a:r>
            <a:r>
              <a:rPr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SzPts val="2190"/>
              <a:buNone/>
            </a:pPr>
            <a:r>
              <a:rPr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She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been eating </a:t>
            </a:r>
            <a:r>
              <a:rPr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chocolate while working.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440"/>
              <a:buFont typeface="Arial"/>
              <a:buNone/>
            </a:pPr>
            <a:r>
              <a:t/>
            </a:r>
            <a:endParaRPr b="0" i="1" sz="17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150671" y="35981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</a:pPr>
            <a:r>
              <a:rPr lang="fi-FI" sz="4000"/>
              <a:t>Pluskvamperfekti</a:t>
            </a:r>
            <a:endParaRPr b="1" i="0" sz="4000" u="none" cap="none" strike="noStrike">
              <a:solidFill>
                <a:srgbClr val="000000"/>
              </a:solidFill>
            </a:endParaRPr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226337" y="1058597"/>
            <a:ext cx="8917663" cy="5040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Yleispluskvamperfektissä päähuomio on tosiseikassa, ei tekemisen kestossa.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700"/>
              <a:buNone/>
            </a:pPr>
            <a:r>
              <a:rPr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/>
              <a:t>Jane </a:t>
            </a:r>
            <a:r>
              <a:rPr b="1" lang="fi-FI" sz="2200"/>
              <a:t>had finished </a:t>
            </a:r>
            <a:r>
              <a:rPr lang="fi-FI" sz="2200"/>
              <a:t>her work when her parents got home.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550"/>
              <a:buNone/>
            </a:pPr>
            <a:r>
              <a:rPr lang="fi-FI" sz="2200"/>
              <a:t>	She </a:t>
            </a:r>
            <a:r>
              <a:rPr b="1" lang="fi-FI" sz="2200"/>
              <a:t>had</a:t>
            </a:r>
            <a:r>
              <a:rPr lang="fi-FI" sz="2200"/>
              <a:t> already </a:t>
            </a:r>
            <a:r>
              <a:rPr b="1" lang="fi-FI" sz="2200"/>
              <a:t>eaten</a:t>
            </a:r>
            <a:r>
              <a:rPr lang="fi-FI" sz="2200"/>
              <a:t>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Kestopluskvamperfekti korostaa tapahtuman kulkua tai sen kestoa.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550"/>
              <a:buNone/>
            </a:pPr>
            <a:r>
              <a:rPr lang="fi-FI" sz="2200">
                <a:solidFill>
                  <a:schemeClr val="accent1"/>
                </a:solidFill>
              </a:rPr>
              <a:t>	Jane </a:t>
            </a:r>
            <a:r>
              <a:rPr b="1" lang="fi-FI" sz="2200">
                <a:solidFill>
                  <a:schemeClr val="accent1"/>
                </a:solidFill>
              </a:rPr>
              <a:t>had been finishing </a:t>
            </a:r>
            <a:r>
              <a:rPr lang="fi-FI" sz="2200">
                <a:solidFill>
                  <a:schemeClr val="accent1"/>
                </a:solidFill>
              </a:rPr>
              <a:t>her work while she was waiting for her 	parents.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550"/>
              <a:buNone/>
            </a:pPr>
            <a:r>
              <a:rPr lang="fi-FI" sz="2200">
                <a:solidFill>
                  <a:schemeClr val="accent1"/>
                </a:solidFill>
              </a:rPr>
              <a:t>	She </a:t>
            </a:r>
            <a:r>
              <a:rPr b="1" lang="fi-FI" sz="2200">
                <a:solidFill>
                  <a:schemeClr val="accent1"/>
                </a:solidFill>
              </a:rPr>
              <a:t>had been eating </a:t>
            </a:r>
            <a:r>
              <a:rPr lang="fi-FI" sz="2200">
                <a:solidFill>
                  <a:schemeClr val="accent1"/>
                </a:solidFill>
              </a:rPr>
              <a:t>chocolate while working.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550"/>
              <a:buNone/>
            </a:pPr>
            <a:r>
              <a:t/>
            </a:r>
            <a:endParaRPr sz="2200"/>
          </a:p>
          <a:p>
            <a:pPr indent="-457200" lvl="0" marL="4572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Usein yleis- tai kestomuodon käyttö on keskenään vaihtoehtoista.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67888" y="4326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Yleispluskvamperfekti</a:t>
            </a:r>
            <a:br>
              <a:rPr b="1" lang="fi-FI" sz="4000">
                <a:solidFill>
                  <a:srgbClr val="2DA2BF"/>
                </a:solidFill>
              </a:rPr>
            </a:b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05" name="Google Shape;105;p16"/>
          <p:cNvSpPr txBox="1"/>
          <p:nvPr>
            <p:ph idx="2" type="body"/>
          </p:nvPr>
        </p:nvSpPr>
        <p:spPr>
          <a:xfrm>
            <a:off x="179511" y="1575663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sz="2800"/>
              <a:t>Yleispluskvamperfekti muodostetaan</a:t>
            </a:r>
            <a:r>
              <a:rPr b="1" lang="fi-FI"/>
              <a:t>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3200"/>
              <a:buNone/>
            </a:pPr>
            <a:r>
              <a:rPr b="1" lang="fi-FI" sz="3200">
                <a:solidFill>
                  <a:srgbClr val="2DA2BF"/>
                </a:solidFill>
              </a:rPr>
              <a:t>    </a:t>
            </a:r>
            <a:r>
              <a:rPr lang="fi-FI" sz="2800">
                <a:solidFill>
                  <a:schemeClr val="dk1"/>
                </a:solidFill>
              </a:rPr>
              <a:t>apuverbillä </a:t>
            </a:r>
            <a:r>
              <a:rPr b="1" lang="fi-FI" sz="2800">
                <a:solidFill>
                  <a:schemeClr val="dk1"/>
                </a:solidFill>
              </a:rPr>
              <a:t>had</a:t>
            </a:r>
            <a:r>
              <a:rPr lang="fi-FI" sz="2800">
                <a:solidFill>
                  <a:schemeClr val="dk1"/>
                </a:solidFill>
              </a:rPr>
              <a:t> ja </a:t>
            </a:r>
            <a:r>
              <a:rPr b="1" lang="fi-FI" sz="2800">
                <a:solidFill>
                  <a:schemeClr val="dk1"/>
                </a:solidFill>
              </a:rPr>
              <a:t>pääverbin 3. muodolla</a:t>
            </a:r>
            <a:r>
              <a:rPr b="1" lang="fi-FI" sz="3200">
                <a:solidFill>
                  <a:schemeClr val="dk1"/>
                </a:solidFill>
              </a:rPr>
              <a:t>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700"/>
              <a:buNone/>
            </a:pPr>
            <a:r>
              <a:rPr lang="fi-FI" sz="2800"/>
              <a:t>    (säännöllisillä verbeillä </a:t>
            </a:r>
            <a:r>
              <a:rPr lang="fi-FI" sz="2800">
                <a:solidFill>
                  <a:schemeClr val="dk1"/>
                </a:solidFill>
              </a:rPr>
              <a:t>pääte </a:t>
            </a:r>
            <a:r>
              <a:rPr lang="fi-FI" sz="2800">
                <a:solidFill>
                  <a:schemeClr val="accent1"/>
                </a:solidFill>
              </a:rPr>
              <a:t>-ed</a:t>
            </a:r>
            <a:r>
              <a:rPr lang="fi-FI" sz="2800"/>
              <a:t>)</a:t>
            </a:r>
            <a:endParaRPr sz="2800">
              <a:solidFill>
                <a:srgbClr val="2DA2BF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1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walked 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mile before I got to the station.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Why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you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called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Jenny before you called me?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Lucy 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 played 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badminton in a while.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They’d had 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an interesting discussion while I was out.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800"/>
              <a:buChar char="•"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Lyhennetyn muodon </a:t>
            </a:r>
            <a:r>
              <a:rPr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’d</a:t>
            </a:r>
            <a:r>
              <a:rPr b="1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käyttö on yleistä.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411933" y="42854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Yleispluskvamperfekti</a:t>
            </a:r>
            <a:br>
              <a:rPr b="1"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Muodostus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244444" y="1571546"/>
            <a:ext cx="8754701" cy="4299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Yleispluskvamperfektin kielteinen muoto muodostetaan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 not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hadn’t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3. muoto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4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not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 been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out very long before the rain started.</a:t>
            </a:r>
            <a:endParaRPr/>
          </a:p>
          <a:p>
            <a:pPr indent="0" lvl="4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We lost the match because we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 not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 trained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enough.</a:t>
            </a:r>
            <a:endParaRPr/>
          </a:p>
          <a:p>
            <a:pPr indent="0" lvl="4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Hadn’t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they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booked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 hotel room before flying to Lisbon? </a:t>
            </a:r>
            <a:endParaRPr/>
          </a:p>
          <a:p>
            <a:pPr indent="0" lvl="4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Muista! Lauseessa voi olla vain yksi kieltosana.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Lisa met a lot of people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none of whom she had 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met before.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libri"/>
              <a:buNone/>
            </a:pPr>
            <a:r>
              <a:rPr b="0" i="1" lang="fi-FI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libri"/>
              <a:buNone/>
            </a:pPr>
            <a:r>
              <a:rPr b="1" i="0" lang="fi-FI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i="0" sz="24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165895" y="48286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Yleispluskvamperfekti</a:t>
            </a:r>
            <a:br>
              <a:rPr b="1"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Muodostus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323528" y="1700807"/>
            <a:ext cx="7914334" cy="3704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Yleispluskvamperfektin kysymys muodostetaan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had + </a:t>
            </a:r>
            <a:r>
              <a:rPr b="0" i="0" lang="fi-FI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SUBJEKTI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pääverbin 3. muoto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i-FI" sz="2200" u="sng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ever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tasted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kimchi before you had it now?</a:t>
            </a:r>
            <a:endParaRPr/>
          </a:p>
          <a:p>
            <a:pPr indent="0" lvl="1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Hadn’t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i-FI" sz="2200" u="sng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Jenny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locked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the door before she left?	</a:t>
            </a:r>
            <a:endParaRPr/>
          </a:p>
          <a:p>
            <a:pPr indent="0" lvl="1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For how long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i-FI" sz="2200" u="sng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 sore throat before going to the 	doctor’s?</a:t>
            </a:r>
            <a:endParaRPr b="1" i="0" sz="22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467543" y="980728"/>
            <a:ext cx="8229600" cy="43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br>
              <a:rPr b="1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4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230729" y="1124745"/>
            <a:ext cx="8703227" cy="475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Arial"/>
              <a:buNone/>
            </a:pPr>
            <a:r>
              <a:rPr b="0" i="0" lang="fi-FI" sz="272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Translate.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1. Ystäväni keskustelivat elokuvasta, jonka olivat nähneet.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My friends talked about a film (which/that) they had 	seen.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Ihailin sitä valokuvaa, jonka Steve oli ottanut.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admired the photo (which/that) Steve had taken.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Koirani oli tyhjentänyt roskiksen ja jouduin siivoamaan sotkun.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My dog had emptied the bin and I had to clean up</a:t>
            </a:r>
            <a:r>
              <a:rPr lang="fi-FI" sz="2800">
                <a:solidFill>
                  <a:schemeClr val="dk1"/>
                </a:solidFill>
              </a:rPr>
              <a:t> 	the mess.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4. Phil ei ollut syönyt omenaa, hän oli syönyt appelsiinin.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Phil hadn’t eaten an apple, he had eaten an orange.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251519" y="620687"/>
            <a:ext cx="8651304" cy="54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t/>
            </a:r>
            <a:endParaRPr sz="2800">
              <a:solidFill>
                <a:srgbClr val="2DA2BF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5. Jason ja Helen eivät olleet koskaan ajaneet Jeepillä.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	Jason and Helen had never driven a Jeep.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6. Kukaan ei ollut nähnyt roiston tulevan pankkiin.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	Nobody had seen the robber come/coming into the 	bank.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7. Oliko Laura kopioinut kotitehtävät, joita hän ei ollut itse tehnyt?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Had Laura copied the homework (which/that) she 	had not done herself?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8. Etkö ollut syönyt mitään ennen kuin menit ulos?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	Hadn’t you eaten anything before you went out?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251519" y="620687"/>
            <a:ext cx="8651304" cy="54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t/>
            </a:r>
            <a:endParaRPr sz="2800">
              <a:solidFill>
                <a:srgbClr val="2DA2B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9. Kuka oli asunut asunnossa ennen kuin me muutimme sinne?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	Who had lived in the flat before we moved in 	(there)?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10. Kun palasin kotiin, huomasin, ettei mikään ollut muuttunut.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	When I came back home I noticed that nothing had 	changed.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SzPts val="200"/>
              <a:buNone/>
            </a:pPr>
            <a:r>
              <a:t/>
            </a:r>
            <a:endParaRPr i="1" sz="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