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3" name="Google Shape;13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hjä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pystysuora teksti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ystysuora otsikko ja teksti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ilu" type="twoTxTwoObj">
  <p:cSld name="TWO_OBJECTS_WITH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sigths_kielioppidia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1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dia" type="title">
  <p:cSld name="TITL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san ylätunniste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i sisältökohdetta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ain otsikk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sisältö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kuv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395536" y="476672"/>
            <a:ext cx="8229600" cy="1066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Kestoperfekti</a:t>
            </a:r>
            <a:r>
              <a:rPr b="0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Käyttö</a:t>
            </a:r>
            <a:endParaRPr/>
          </a:p>
        </p:txBody>
      </p:sp>
      <p:sp>
        <p:nvSpPr>
          <p:cNvPr id="94" name="Google Shape;94;p14"/>
          <p:cNvSpPr txBox="1"/>
          <p:nvPr>
            <p:ph idx="4" type="body"/>
          </p:nvPr>
        </p:nvSpPr>
        <p:spPr>
          <a:xfrm>
            <a:off x="395536" y="1700808"/>
            <a:ext cx="8435279" cy="44253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been writing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email for half an hour.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been living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since 2015.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been raining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whole day.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been waiting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something to happen.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SzPts val="700"/>
              <a:buNone/>
            </a:pPr>
            <a:r>
              <a:rPr i="1" lang="fi-FI" sz="2800"/>
              <a:t>	</a:t>
            </a: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Kestoperfekti kuvaa pidempikestoista 	tapahtumaa. Sen tekeminen on vielä käynnissä tai 	on jäänyt kesken.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385191" y="47910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Kestoperfekti 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00" name="Google Shape;100;p15"/>
          <p:cNvSpPr txBox="1"/>
          <p:nvPr>
            <p:ph idx="2" type="body"/>
          </p:nvPr>
        </p:nvSpPr>
        <p:spPr>
          <a:xfrm>
            <a:off x="179511" y="1698171"/>
            <a:ext cx="8640960" cy="4539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Miten kestoperfekti muodostetaan?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Nora has been sitting by the window for a while now.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She has been looking out the whole time.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We have been sitting here silently waiting for her to say 	something.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No one has been studying at all.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SzPts val="2800"/>
              <a:buChar char="•"/>
            </a:pPr>
            <a:r>
              <a:rPr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Kestoperfektin muodostus</a:t>
            </a:r>
            <a:endParaRPr/>
          </a:p>
          <a:p>
            <a:pPr indent="0" lvl="0" marL="0" marR="0" rtl="0" algn="ctr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rgbClr val="2DA2BF"/>
              </a:buClr>
              <a:buSzPts val="800"/>
              <a:buFont typeface="Arial"/>
              <a:buNone/>
            </a:pPr>
            <a:r>
              <a:rPr b="1" lang="fi-FI" sz="3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been / has been </a:t>
            </a:r>
            <a:r>
              <a:rPr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pääverbin -ing-muoto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387531" y="4134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chemeClr val="accent1"/>
                </a:solidFill>
              </a:rPr>
              <a:t>Kestoperfekti </a:t>
            </a:r>
            <a:br>
              <a:rPr b="1" lang="fi-FI" sz="4000">
                <a:solidFill>
                  <a:schemeClr val="accent1"/>
                </a:solidFill>
              </a:rPr>
            </a:br>
            <a:r>
              <a:rPr lang="fi-FI" sz="4000">
                <a:solidFill>
                  <a:schemeClr val="accent1"/>
                </a:solidFill>
              </a:rPr>
              <a:t>Muodostus</a:t>
            </a:r>
            <a:endParaRPr b="0" i="0" sz="4000" u="none" cap="none" strike="noStrike">
              <a:solidFill>
                <a:schemeClr val="dk1"/>
              </a:solidFill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323528" y="1412775"/>
            <a:ext cx="7914334" cy="492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215516" y="1700155"/>
            <a:ext cx="8928484" cy="4138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Calibri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Miten kestoperfektin kieltomuoto muodostetaan?</a:t>
            </a:r>
            <a:endParaRPr/>
          </a:p>
          <a:p>
            <a:pPr indent="0" lvl="2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have not been working a lot lately.</a:t>
            </a:r>
            <a:endParaRPr/>
          </a:p>
          <a:p>
            <a:pPr indent="0" lvl="2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You haven’t been reading books recently.</a:t>
            </a:r>
            <a:endParaRPr/>
          </a:p>
          <a:p>
            <a:pPr indent="0" lvl="2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Hazel hasn’t been thinking about him at all.</a:t>
            </a:r>
            <a:endParaRPr/>
          </a:p>
          <a:p>
            <a:pPr indent="0" lvl="2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Andy has not been out running for more than twenty minutes.</a:t>
            </a:r>
            <a:endParaRPr/>
          </a:p>
          <a:p>
            <a:pPr indent="0" lvl="8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8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Kielteinen muoto</a:t>
            </a:r>
            <a:endParaRPr/>
          </a:p>
          <a:p>
            <a:pPr indent="-457200" lvl="0" marL="457200" marR="0" rtl="0" algn="l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Char char="•"/>
            </a:pP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not been / has not been 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pääverbin -ing-muoto</a:t>
            </a:r>
            <a:endParaRPr/>
          </a:p>
          <a:p>
            <a:pPr indent="-457200" lvl="0" marL="45720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Lyhennetty muoto -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n’t 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yleinen.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388810" y="50361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Kestoperfekti </a:t>
            </a:r>
            <a:br>
              <a:rPr b="1" lang="fi-FI" sz="4000">
                <a:solidFill>
                  <a:srgbClr val="2DA2BF"/>
                </a:solidFill>
              </a:rPr>
            </a:br>
            <a:r>
              <a:rPr lang="fi-FI" sz="4000">
                <a:solidFill>
                  <a:srgbClr val="2DA2BF"/>
                </a:solidFill>
              </a:rPr>
              <a:t>Muodostus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215516" y="1646616"/>
            <a:ext cx="8928484" cy="4239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Calibri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Miten kestoperfektin kysymys muodostetaan?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Has Miriam been exercising at the gym today?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Have Matt and Jill been having problems in their 	relationship?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Haven’t the children been playing outside at all?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How long have you been waiting for me?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Kysymysmuoto</a:t>
            </a:r>
            <a:endParaRPr/>
          </a:p>
          <a:p>
            <a:pPr indent="-457200" lvl="0" marL="457200" marR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SUBJEKTI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pääverbin -ing-muoto</a:t>
            </a:r>
            <a:endParaRPr/>
          </a:p>
          <a:p>
            <a:pPr indent="-457200" lvl="0" marL="45720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Kysymyksen alussa voi olla myös kysymyssana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395535" y="758010"/>
            <a:ext cx="8229600" cy="43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br>
              <a:rPr b="1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4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200200" y="974033"/>
            <a:ext cx="8424935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Translate.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1. Me emme ole olleet vaeltamassa vuorilla.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We haven’t been hiking in the mountains.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Koirani on haukkunut jo tunnin.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My dog has been barking for an hour already.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3. Opiskelijat ovat työskennelleet hyvin ahkerasti tänään.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The students have been working very hard today.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4. On satanut lunta aamukuudesta lähtien.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It has been snowing since six in the morning.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5. Miksi et ole opiskellut tänään yhtään?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Why haven’t you been studying at all today?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395536" y="579761"/>
            <a:ext cx="8229600" cy="43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br>
              <a:rPr lang="fi-FI" sz="2800">
                <a:solidFill>
                  <a:schemeClr val="dk1"/>
                </a:solidFill>
              </a:rPr>
            </a:br>
            <a:endParaRPr b="1" i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278179" y="1111814"/>
            <a:ext cx="8865821" cy="4536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 sz="2400"/>
              <a:t>Yleis- vai kestoperfekti?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600"/>
              <a:buNone/>
            </a:pPr>
            <a:br>
              <a:rPr lang="fi-FI" sz="2400"/>
            </a:br>
            <a:r>
              <a:rPr b="0" lang="fi-FI" sz="2400" u="none" cap="none" strike="noStrike">
                <a:solidFill>
                  <a:schemeClr val="accent1"/>
                </a:solidFill>
              </a:rPr>
              <a:t>1. Minulla on ollut sama auto jo viisi vuotta.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</a:rPr>
              <a:t>	I have had the same car for five years already.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</a:rPr>
              <a:t>2. Olen harkinnut uuden auton ostamista.</a:t>
            </a:r>
            <a:r>
              <a:rPr b="0" lang="fi-FI" sz="2400" u="none" cap="none" strike="noStrike">
                <a:solidFill>
                  <a:schemeClr val="dk1"/>
                </a:solidFill>
              </a:rPr>
              <a:t>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</a:rPr>
              <a:t>	I have been thinking of buying a new car.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</a:rPr>
              <a:t>3. Kuinka kauan olet asunut täällä?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</a:rPr>
              <a:t>	How long have you lived / have you been living</a:t>
            </a:r>
            <a:r>
              <a:rPr lang="fi-FI" sz="2400">
                <a:solidFill>
                  <a:schemeClr val="dk1"/>
                </a:solidFill>
              </a:rPr>
              <a:t> </a:t>
            </a:r>
            <a:r>
              <a:rPr b="0" lang="fi-FI" sz="2400" u="none" cap="none" strike="noStrike">
                <a:solidFill>
                  <a:schemeClr val="dk1"/>
                </a:solidFill>
              </a:rPr>
              <a:t>here?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</a:rPr>
              <a:t>4. Olen opiskellut yliopistossa nyt vuoden.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</a:rPr>
              <a:t>	I have been studying at the university for a year now.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Arial"/>
              <a:buNone/>
            </a:pPr>
            <a:r>
              <a:t/>
            </a:r>
            <a:endParaRPr b="0" i="1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395536" y="764704"/>
            <a:ext cx="8684896" cy="5616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5. Olemme odotelleet täällä jo ikuisuuden!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have been waiting here for ages!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6. Mitä ihmettä olet puuhannut?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What on earth have you been doing?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7. Olen kävellyt ympäriinsä, sillä olen ollut täällä jo tunnin.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have been walking around because I have been here for an 	hour already.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8. Emme ole tavanneet tätiämme vuoteen, mutta olemme soitelleet paljon toisillemme.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We haven’t seen our aunt in a year but we have been calling 	each other a lot.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740"/>
              <a:buFont typeface="Arial"/>
              <a:buNone/>
            </a:pPr>
            <a:r>
              <a:t/>
            </a:r>
            <a:endParaRPr b="0" i="1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740"/>
              <a:buFont typeface="Arial"/>
              <a:buNone/>
            </a:pPr>
            <a:r>
              <a:t/>
            </a:r>
            <a:endParaRPr b="0" i="1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509044" y="800456"/>
            <a:ext cx="8723311" cy="576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9. Harry on rikkonut tämän maljakon.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Harry has broken this vase.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10. Hän on yrittänyt liimailla sitä kokoon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He has been trying to glue it together.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11. Hänellä ei ole koskaan ollut paljon onnea.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He has never had much luck.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12. Me olemme katselleet pilviä taivaalla ja keskustelleet tulevaisuudesta.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have been watching the clouds in the sky and 	discussing the future.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725"/>
              <a:buFont typeface="Arial"/>
              <a:buNone/>
            </a:pPr>
            <a:r>
              <a:t/>
            </a:r>
            <a:endParaRPr b="0" i="1" sz="2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725"/>
              <a:buFont typeface="Arial"/>
              <a:buNone/>
            </a:pPr>
            <a:r>
              <a:t/>
            </a:r>
            <a:endParaRPr b="0" i="1" sz="2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