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4CF8F27-A1CA-4387-8EA2-C506BD0976B4}">
  <a:tblStyle styleId="{A4CF8F27-A1CA-4387-8EA2-C506BD0976B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F0F4"/>
          </a:solidFill>
        </a:fill>
      </a:tcStyle>
    </a:wholeTbl>
    <a:band1H>
      <a:tcTxStyle/>
      <a:tcStyle>
        <a:fill>
          <a:solidFill>
            <a:srgbClr val="CCDFE8"/>
          </a:solidFill>
        </a:fill>
      </a:tcStyle>
    </a:band1H>
    <a:band2H>
      <a:tcTxStyle/>
    </a:band2H>
    <a:band1V>
      <a:tcTxStyle/>
      <a:tcStyle>
        <a:fill>
          <a:solidFill>
            <a:srgbClr val="CCDFE8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7" name="Google Shape;15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3" name="Google Shape;16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8" name="Google Shape;16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2</a:t>
            </a:r>
            <a:endParaRPr/>
          </a:p>
        </p:txBody>
      </p:sp>
      <p:sp>
        <p:nvSpPr>
          <p:cNvPr id="91" name="Google Shape;91;p2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2</a:t>
            </a:r>
            <a:endParaRPr/>
          </a:p>
        </p:txBody>
      </p:sp>
      <p:sp>
        <p:nvSpPr>
          <p:cNvPr id="99" name="Google Shape;99;p3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hjä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pystysuora teksti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ystysuora otsikko ja teksti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ailu" type="twoTxTwoObj">
  <p:cSld name="TWO_OBJECTS_WITH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ksi sisältökohdetta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sigths_kielioppidiat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1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dia" type="title">
  <p:cSld name="TITL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3" name="Google Shape;43;p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san ylätunniste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ain otsikk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sisältö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kuv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408864" y="299853"/>
            <a:ext cx="8404853" cy="13289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b="1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Huomaa seuraavat poikkeukset oikeinkirjoituksessa</a:t>
            </a:r>
            <a:endParaRPr/>
          </a:p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989018" y="1524297"/>
            <a:ext cx="1698252" cy="44253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</a:t>
            </a:r>
            <a:endParaRPr b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</a:t>
            </a:r>
            <a:endParaRPr b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picnic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mimic</a:t>
            </a:r>
            <a:endParaRPr b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cancel 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endParaRPr b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648"/>
              <a:buFont typeface="Arial"/>
              <a:buNone/>
            </a:pPr>
            <a:r>
              <a:t/>
            </a:r>
            <a:endParaRPr b="0" i="1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648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2"/>
          <p:cNvSpPr txBox="1"/>
          <p:nvPr>
            <p:ph idx="2" type="body"/>
          </p:nvPr>
        </p:nvSpPr>
        <p:spPr>
          <a:xfrm>
            <a:off x="3514503" y="1524297"/>
            <a:ext cx="5629497" cy="43819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63"/>
              <a:buNone/>
            </a:pPr>
            <a:r>
              <a:rPr b="0" i="0" lang="fi-FI" u="none" cap="none" strike="noStrike">
                <a:solidFill>
                  <a:schemeClr val="accent1"/>
                </a:solidFill>
              </a:rPr>
              <a:t>lying</a:t>
            </a:r>
            <a:endParaRPr b="0" i="0" u="none" cap="none" strike="noStrike"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763"/>
              <a:buNone/>
            </a:pPr>
            <a:r>
              <a:rPr b="0" i="0" lang="fi-FI" u="none" cap="none" strike="noStrike">
                <a:solidFill>
                  <a:schemeClr val="accent1"/>
                </a:solidFill>
              </a:rPr>
              <a:t>dying</a:t>
            </a:r>
            <a:endParaRPr b="0" i="0" u="none" cap="none" strike="noStrike"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763"/>
              <a:buNone/>
            </a:pPr>
            <a:r>
              <a:rPr b="0" i="0" lang="fi-FI" u="none" cap="none" strike="noStrike">
                <a:solidFill>
                  <a:schemeClr val="accent1"/>
                </a:solidFill>
              </a:rPr>
              <a:t>tying</a:t>
            </a:r>
            <a:endParaRPr b="0" i="0" u="none" cap="none" strike="noStrike">
              <a:solidFill>
                <a:schemeClr val="accent1"/>
              </a:solidFill>
            </a:endParaRPr>
          </a:p>
          <a:p>
            <a:pPr indent="-342900" lvl="0" marL="342900" marR="0" rtl="0" algn="l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763"/>
              <a:buFont typeface="Noto Sans Symbols"/>
              <a:buNone/>
            </a:pPr>
            <a:r>
              <a:t/>
            </a:r>
            <a:endParaRPr b="0" i="0" u="none" cap="none" strike="noStrike"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763"/>
              <a:buNone/>
            </a:pPr>
            <a:r>
              <a:rPr b="0" i="0" lang="fi-FI" u="none" cap="none" strike="noStrike">
                <a:solidFill>
                  <a:schemeClr val="accent1"/>
                </a:solidFill>
              </a:rPr>
              <a:t>-ic &gt; -ic</a:t>
            </a:r>
            <a:r>
              <a:rPr b="1" i="0" lang="fi-FI" u="none" cap="none" strike="noStrike">
                <a:solidFill>
                  <a:schemeClr val="accent1"/>
                </a:solidFill>
              </a:rPr>
              <a:t>k</a:t>
            </a:r>
            <a:r>
              <a:rPr b="0" i="0" lang="fi-FI" u="none" cap="none" strike="noStrike">
                <a:solidFill>
                  <a:schemeClr val="accent1"/>
                </a:solidFill>
              </a:rPr>
              <a:t>ing</a:t>
            </a:r>
            <a:endParaRPr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763"/>
              <a:buNone/>
            </a:pPr>
            <a:r>
              <a:rPr b="0" i="0" lang="fi-FI" u="none" cap="none" strike="noStrike">
                <a:solidFill>
                  <a:schemeClr val="accent1"/>
                </a:solidFill>
              </a:rPr>
              <a:t>picnicking, mimicking</a:t>
            </a:r>
            <a:endParaRPr b="0" i="0" u="none" cap="none" strike="noStrike"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u="none" cap="none" strike="noStrike"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763"/>
              <a:buNone/>
            </a:pPr>
            <a:r>
              <a:rPr i="0" lang="fi-FI" u="none" cap="none" strike="noStrike">
                <a:solidFill>
                  <a:schemeClr val="accent1"/>
                </a:solidFill>
              </a:rPr>
              <a:t>BrE: </a:t>
            </a:r>
            <a:r>
              <a:rPr b="0" i="0" lang="fi-FI" u="none" cap="none" strike="noStrike">
                <a:solidFill>
                  <a:schemeClr val="accent1"/>
                </a:solidFill>
              </a:rPr>
              <a:t>-el </a:t>
            </a:r>
            <a:r>
              <a:rPr b="1" i="0" lang="fi-FI" u="none" cap="none" strike="noStrike">
                <a:solidFill>
                  <a:schemeClr val="accent1"/>
                </a:solidFill>
              </a:rPr>
              <a:t>+ -l </a:t>
            </a:r>
            <a:r>
              <a:rPr b="0" i="0" lang="fi-FI" u="none" cap="none" strike="noStrike">
                <a:solidFill>
                  <a:schemeClr val="accent1"/>
                </a:solidFill>
              </a:rPr>
              <a:t>+ -ing</a:t>
            </a:r>
            <a:endParaRPr b="0" i="0" u="none" cap="none" strike="noStrike"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763"/>
              <a:buNone/>
            </a:pPr>
            <a:r>
              <a:rPr b="0" i="0" lang="fi-FI" u="none" cap="none" strike="noStrike">
                <a:solidFill>
                  <a:schemeClr val="accent1"/>
                </a:solidFill>
              </a:rPr>
              <a:t>cancelling, modelling</a:t>
            </a:r>
            <a:endParaRPr b="0" i="0" u="none" cap="none" strike="noStrike"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ts val="2763"/>
              <a:buNone/>
            </a:pPr>
            <a:r>
              <a:rPr b="0" i="0" lang="fi-FI" u="none" cap="none" strike="noStrike">
                <a:solidFill>
                  <a:schemeClr val="accent1"/>
                </a:solidFill>
              </a:rPr>
              <a:t>AmE: -el + -ing</a:t>
            </a:r>
            <a:endParaRPr>
              <a:solidFill>
                <a:schemeClr val="accent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763"/>
              <a:buNone/>
            </a:pPr>
            <a:r>
              <a:rPr b="0" i="0" lang="fi-FI" u="none" cap="none" strike="noStrike">
                <a:solidFill>
                  <a:schemeClr val="accent1"/>
                </a:solidFill>
              </a:rPr>
              <a:t>canceling, modeling</a:t>
            </a:r>
            <a:endParaRPr b="0" i="0" u="none" cap="none" strike="noStrike">
              <a:solidFill>
                <a:schemeClr val="accent1"/>
              </a:solidFill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80"/>
              <a:buFont typeface="Noto Sans Symbols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/>
          <p:nvPr>
            <p:ph type="title"/>
          </p:nvPr>
        </p:nvSpPr>
        <p:spPr>
          <a:xfrm>
            <a:off x="395534" y="594688"/>
            <a:ext cx="8229600" cy="432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br>
              <a:rPr b="1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4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3"/>
          <p:cNvSpPr txBox="1"/>
          <p:nvPr>
            <p:ph idx="1" type="body"/>
          </p:nvPr>
        </p:nvSpPr>
        <p:spPr>
          <a:xfrm>
            <a:off x="297866" y="913349"/>
            <a:ext cx="8424935" cy="518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Translate.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Arial"/>
              <a:buNone/>
            </a:pPr>
            <a:r>
              <a:t/>
            </a:r>
            <a:endParaRPr b="0" sz="24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1. Mitä teit kello kuudelta aamulla? – Nukuin.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What were you doing at 6am? – I was sleeping.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2. Luin kirjaa myöhään eilen illalla.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was reading a book late last night.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3. Naapurin koira haukkui tunnin ajan ja sitten se lopetti.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The neighbour’s dog was barking for an hour and then it 	stopped.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4. Me emme asuneet Ritzissä, kun olimme Lontoossa.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We weren’t staying at the Ritz when we were in 	London.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5. Sinä et opiskellut eilen, joten mitä sinä puuhasit?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You weren’t studying yesterday so what were you doing?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type="title"/>
          </p:nvPr>
        </p:nvSpPr>
        <p:spPr>
          <a:xfrm>
            <a:off x="232993" y="663857"/>
            <a:ext cx="8229600" cy="432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br>
              <a:rPr b="1" i="0" lang="fi-FI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40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4"/>
          <p:cNvSpPr txBox="1"/>
          <p:nvPr>
            <p:ph idx="1" type="body"/>
          </p:nvPr>
        </p:nvSpPr>
        <p:spPr>
          <a:xfrm>
            <a:off x="350268" y="1303294"/>
            <a:ext cx="8793732" cy="4536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fi-FI" sz="2400"/>
              <a:t>Yleis- vai kestoimperfekti?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br>
              <a:rPr b="1" lang="fi-FI" sz="2400"/>
            </a:br>
            <a:r>
              <a:rPr b="0" lang="fi-FI" sz="2400" u="none" cap="none" strike="noStrike">
                <a:solidFill>
                  <a:schemeClr val="accent1"/>
                </a:solidFill>
              </a:rPr>
              <a:t>1. Hän sai melkein sydänkohtauksen nähdessään hinnan.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</a:rPr>
              <a:t>	He almost had a heart attack when he saw the price.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</a:rPr>
              <a:t>2. Katselimme televisiota, kun valot sammuivat.</a:t>
            </a:r>
            <a:r>
              <a:rPr b="0" lang="fi-FI" sz="2400" u="none" cap="none" strike="noStrike">
                <a:solidFill>
                  <a:schemeClr val="dk1"/>
                </a:solidFill>
              </a:rPr>
              <a:t>	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</a:rPr>
              <a:t>	We were watching TV when the lights went off.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</a:rPr>
              <a:t>3. En nähnyt sinua ensin, sillä katsoin toiseen suuntaan.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</a:rPr>
              <a:t>	I didn’t see you at first because I was looking the other 	way.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</a:rPr>
              <a:t>4. Ajoimme nopeasti, kun hirvi yhtäkkiä ylitti tien.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</a:rPr>
              <a:t>	We were driving fast when the moose suddenly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fi-FI" sz="2400">
                <a:solidFill>
                  <a:schemeClr val="dk1"/>
                </a:solidFill>
              </a:rPr>
              <a:t>	</a:t>
            </a:r>
            <a:r>
              <a:rPr b="0" lang="fi-FI" sz="2400" u="none" cap="none" strike="noStrike">
                <a:solidFill>
                  <a:schemeClr val="dk1"/>
                </a:solidFill>
              </a:rPr>
              <a:t>crossed the road.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/>
          <p:nvPr>
            <p:ph idx="1" type="body"/>
          </p:nvPr>
        </p:nvSpPr>
        <p:spPr>
          <a:xfrm>
            <a:off x="368787" y="620688"/>
            <a:ext cx="8579295" cy="5616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5. Isosetäni Sam oli juoksemassa maratonia, kun hän äkkiä tunsi pistävän kivun rinnassaan.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My great uncle Sam was running a marathon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when he suddenly felt a sharp pain in his chest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6. Mitä puolustajat tekivät, kun hyökkääjä teki maalin?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were the defenders doing when the striker</a:t>
            </a:r>
            <a:r>
              <a:rPr lang="fi-FI" sz="2400">
                <a:solidFill>
                  <a:schemeClr val="dk1"/>
                </a:solidFill>
              </a:rPr>
              <a:t> 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scored a 	goal?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7. Onneksi en asunut tuossa kylässä silloin, kun tornado iski sinne.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Luckily I wasn’t living in that village when the tornado hit 	there.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None/>
            </a:pPr>
            <a:r>
              <a:rPr lang="fi-FI" sz="2400">
                <a:solidFill>
                  <a:srgbClr val="2DA2BF"/>
                </a:solidFill>
              </a:rPr>
              <a:t>8. Kimberley pakkasi laukkuja samaan aikaan, kun minä etsin              passeja.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36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</a:pPr>
            <a:r>
              <a:rPr lang="fi-FI" sz="2400">
                <a:solidFill>
                  <a:schemeClr val="dk1"/>
                </a:solidFill>
              </a:rPr>
              <a:t>	Kimberley </a:t>
            </a:r>
            <a:r>
              <a:rPr lang="fi-FI" sz="2400">
                <a:solidFill>
                  <a:srgbClr val="000000"/>
                </a:solidFill>
              </a:rPr>
              <a:t>was packing the bags, while I was looking for the 	passports.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 txBox="1"/>
          <p:nvPr>
            <p:ph idx="1" type="body"/>
          </p:nvPr>
        </p:nvSpPr>
        <p:spPr>
          <a:xfrm>
            <a:off x="207976" y="931817"/>
            <a:ext cx="8723311" cy="5595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9. Kirjoitin muutaman sähköpostin, kun odotin junaa.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wrote a few emails when I was waiting for the train.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10. Kirjoitin juuri viimeistä sähköpostia, kun juna saapui.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was just writing my last email when the train arrived.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11. Matkustaessani junassa katselin ikkunasta ja ajattelin sinua koko ajan.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36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While I was travelling in the train, I was looking out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36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of the window and thinking about you the whole time.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36"/>
              </a:spcBef>
              <a:spcAft>
                <a:spcPts val="0"/>
              </a:spcAft>
              <a:buClr>
                <a:schemeClr val="accent1"/>
              </a:buClr>
              <a:buSzPts val="671"/>
              <a:buFont typeface="Arial"/>
              <a:buNone/>
            </a:pPr>
            <a:r>
              <a:t/>
            </a:r>
            <a:endParaRPr b="0" i="1" sz="268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740"/>
              <a:buFont typeface="Arial"/>
              <a:buNone/>
            </a:pPr>
            <a:r>
              <a:t/>
            </a:r>
            <a:endParaRPr b="0" i="1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740"/>
              <a:buFont typeface="Arial"/>
              <a:buNone/>
            </a:pPr>
            <a:r>
              <a:t/>
            </a:r>
            <a:endParaRPr b="0" i="1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335705" y="50569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Kestoimperfekti</a:t>
            </a:r>
            <a:r>
              <a:rPr b="0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0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Käyttö</a:t>
            </a:r>
            <a:endParaRPr/>
          </a:p>
        </p:txBody>
      </p:sp>
      <p:sp>
        <p:nvSpPr>
          <p:cNvPr id="94" name="Google Shape;94;p14"/>
          <p:cNvSpPr txBox="1"/>
          <p:nvPr>
            <p:ph idx="2" type="body"/>
          </p:nvPr>
        </p:nvSpPr>
        <p:spPr>
          <a:xfrm>
            <a:off x="179512" y="1543865"/>
            <a:ext cx="4392488" cy="4104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550"/>
              <a:buNone/>
            </a:pPr>
            <a:r>
              <a:rPr lang="fi-FI" sz="2200">
                <a:solidFill>
                  <a:schemeClr val="accent1"/>
                </a:solidFill>
              </a:rPr>
              <a:t>Yhdistä lause ja…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lang="fi-FI" sz="2200" u="none" cap="none" strike="noStrike">
                <a:solidFill>
                  <a:schemeClr val="accent1"/>
                </a:solidFill>
              </a:rPr>
              <a:t>1. </a:t>
            </a:r>
            <a:r>
              <a:rPr lang="fi-FI" sz="2200" u="none" cap="none" strike="noStrike">
                <a:solidFill>
                  <a:schemeClr val="dk1"/>
                </a:solidFill>
              </a:rPr>
              <a:t>I was studying French the whole day yesterday.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lang="fi-FI" sz="2200" u="none" cap="none" strike="noStrike">
                <a:solidFill>
                  <a:schemeClr val="accent1"/>
                </a:solidFill>
              </a:rPr>
              <a:t>2. </a:t>
            </a:r>
            <a:r>
              <a:rPr lang="fi-FI" sz="2200" u="none" cap="none" strike="noStrike">
                <a:solidFill>
                  <a:schemeClr val="dk1"/>
                </a:solidFill>
              </a:rPr>
              <a:t>At 9 pm, we were still out gardening.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lang="fi-FI" sz="2200" u="none" cap="none" strike="noStrike">
                <a:solidFill>
                  <a:schemeClr val="accent1"/>
                </a:solidFill>
              </a:rPr>
              <a:t>3. </a:t>
            </a:r>
            <a:r>
              <a:rPr lang="fi-FI" sz="2200" u="none" cap="none" strike="noStrike">
                <a:solidFill>
                  <a:schemeClr val="dk1"/>
                </a:solidFill>
              </a:rPr>
              <a:t>While we were picnicking, the storm broke out.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lang="fi-FI" sz="2200" u="none" cap="none" strike="noStrike">
                <a:solidFill>
                  <a:schemeClr val="accent1"/>
                </a:solidFill>
              </a:rPr>
              <a:t>4. </a:t>
            </a:r>
            <a:r>
              <a:rPr lang="fi-FI" sz="2200" u="none" cap="none" strike="noStrike">
                <a:solidFill>
                  <a:schemeClr val="dk1"/>
                </a:solidFill>
              </a:rPr>
              <a:t>You were living in Paris for a year, weren’t you?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lang="fi-FI" sz="2200" u="none" cap="none" strike="noStrike">
                <a:solidFill>
                  <a:schemeClr val="accent1"/>
                </a:solidFill>
              </a:rPr>
              <a:t>5. </a:t>
            </a:r>
            <a:r>
              <a:rPr lang="fi-FI" sz="2200" u="none" cap="none" strike="noStrike">
                <a:solidFill>
                  <a:schemeClr val="dk1"/>
                </a:solidFill>
              </a:rPr>
              <a:t>Grandpa was always telling us jokes to cheer us up.</a:t>
            </a:r>
            <a:endParaRPr/>
          </a:p>
        </p:txBody>
      </p:sp>
      <p:sp>
        <p:nvSpPr>
          <p:cNvPr id="95" name="Google Shape;95;p14"/>
          <p:cNvSpPr txBox="1"/>
          <p:nvPr>
            <p:ph idx="4" type="body"/>
          </p:nvPr>
        </p:nvSpPr>
        <p:spPr>
          <a:xfrm>
            <a:off x="4450505" y="1543865"/>
            <a:ext cx="4513791" cy="4715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550"/>
              <a:buNone/>
            </a:pPr>
            <a:r>
              <a:rPr lang="fi-FI" sz="2200">
                <a:solidFill>
                  <a:schemeClr val="accent1"/>
                </a:solidFill>
              </a:rPr>
              <a:t>…perustelu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i="0" lang="fi-FI" sz="2200" u="none" cap="none" strike="noStrike">
                <a:solidFill>
                  <a:schemeClr val="dk1"/>
                </a:solidFill>
              </a:rPr>
              <a:t>a. </a:t>
            </a:r>
            <a:r>
              <a:rPr i="0" lang="fi-FI" sz="2200" u="none" cap="none" strike="noStrike">
                <a:solidFill>
                  <a:schemeClr val="accent1"/>
                </a:solidFill>
              </a:rPr>
              <a:t>kuvaa tekemisen olleen vielä kesken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i="0" lang="fi-FI" sz="2200" u="none" cap="none" strike="noStrike">
                <a:solidFill>
                  <a:schemeClr val="dk1"/>
                </a:solidFill>
              </a:rPr>
              <a:t>b. </a:t>
            </a:r>
            <a:r>
              <a:rPr i="0" lang="fi-FI" sz="2200" u="none" cap="none" strike="noStrike">
                <a:solidFill>
                  <a:schemeClr val="accent1"/>
                </a:solidFill>
              </a:rPr>
              <a:t>kuvaa toistuvasti tapahtunutta tekemistä (usein sana </a:t>
            </a:r>
            <a:r>
              <a:rPr i="1" lang="fi-FI" sz="2200" u="none" cap="none" strike="noStrike">
                <a:solidFill>
                  <a:schemeClr val="accent1"/>
                </a:solidFill>
              </a:rPr>
              <a:t>always</a:t>
            </a:r>
            <a:r>
              <a:rPr i="0" lang="fi-FI" sz="2200" u="none" cap="none" strike="noStrike">
                <a:solidFill>
                  <a:schemeClr val="accent1"/>
                </a:solidFill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i="0" lang="fi-FI" sz="2200" u="none" cap="none" strike="noStrike">
                <a:solidFill>
                  <a:schemeClr val="dk1"/>
                </a:solidFill>
              </a:rPr>
              <a:t>c. </a:t>
            </a:r>
            <a:r>
              <a:rPr i="0" lang="fi-FI" sz="2200" u="none" cap="none" strike="noStrike">
                <a:solidFill>
                  <a:schemeClr val="accent1"/>
                </a:solidFill>
              </a:rPr>
              <a:t>kuvaa tekemisen jatkumista ja pitkää kestoa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i="0" lang="fi-FI" sz="2200" u="none" cap="none" strike="noStrike">
                <a:solidFill>
                  <a:schemeClr val="dk1"/>
                </a:solidFill>
              </a:rPr>
              <a:t>d. </a:t>
            </a:r>
            <a:r>
              <a:rPr i="0" lang="fi-FI" sz="2200" u="none" cap="none" strike="noStrike">
                <a:solidFill>
                  <a:schemeClr val="accent1"/>
                </a:solidFill>
              </a:rPr>
              <a:t>kuvaa pidempikestoisen tekemisen keskeytymistä lyhytkestoisemmalla tapahtumalla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i="0" lang="fi-FI" sz="2200" u="none" cap="none" strike="noStrike">
                <a:solidFill>
                  <a:schemeClr val="dk1"/>
                </a:solidFill>
              </a:rPr>
              <a:t>e. </a:t>
            </a:r>
            <a:r>
              <a:rPr i="0" lang="fi-FI" sz="2200" u="none" cap="none" strike="noStrike">
                <a:solidFill>
                  <a:schemeClr val="accent1"/>
                </a:solidFill>
              </a:rPr>
              <a:t>korostaa tekemisen väliaikaisuutta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457200" y="47815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rgbClr val="2DA2BF"/>
                </a:solidFill>
              </a:rPr>
              <a:t>Kestoimperfekti</a:t>
            </a:r>
            <a:r>
              <a:rPr lang="fi-FI" sz="4000">
                <a:solidFill>
                  <a:srgbClr val="2DA2BF"/>
                </a:solidFill>
              </a:rPr>
              <a:t> </a:t>
            </a:r>
            <a:br>
              <a:rPr lang="fi-FI" sz="4000">
                <a:solidFill>
                  <a:srgbClr val="2DA2BF"/>
                </a:solidFill>
              </a:rPr>
            </a:br>
            <a:r>
              <a:rPr lang="fi-FI" sz="4000">
                <a:solidFill>
                  <a:srgbClr val="2DA2BF"/>
                </a:solidFill>
              </a:rPr>
              <a:t>Käyttö</a:t>
            </a:r>
            <a:endParaRPr b="0" i="0" sz="395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5"/>
          <p:cNvSpPr txBox="1"/>
          <p:nvPr>
            <p:ph idx="2" type="body"/>
          </p:nvPr>
        </p:nvSpPr>
        <p:spPr>
          <a:xfrm>
            <a:off x="135503" y="1703890"/>
            <a:ext cx="4392488" cy="4104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was studying French the whole day yesterday.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9 pm, we were still out gardening.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we were picnicking, the storm broke out.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were living in Paris for a year, weren’t you?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Grandpa was always telling us jokes to cheer us up.</a:t>
            </a:r>
            <a:endParaRPr/>
          </a:p>
        </p:txBody>
      </p:sp>
      <p:sp>
        <p:nvSpPr>
          <p:cNvPr id="103" name="Google Shape;103;p15"/>
          <p:cNvSpPr txBox="1"/>
          <p:nvPr>
            <p:ph idx="4" type="body"/>
          </p:nvPr>
        </p:nvSpPr>
        <p:spPr>
          <a:xfrm>
            <a:off x="4824405" y="1703890"/>
            <a:ext cx="4104456" cy="439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b="0" i="0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kuvaa tekemisen jatkumista ja pitkää kestoa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b="0" i="0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kuvaa tekemisen olleen vielä kesken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</a:t>
            </a:r>
            <a:r>
              <a:rPr b="0" i="0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kuvaa pidempikestoisen tekemisen keskeytymistä lyhytkestoisemmalla tapahtumalla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 </a:t>
            </a:r>
            <a:r>
              <a:rPr b="0" i="0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korostaa tekemisen väliaikaisuutta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b="0" i="0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kuvaa toistuvasti tapahtunutta tekemistä (usein sana </a:t>
            </a:r>
            <a:r>
              <a:rPr b="0" i="1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b="0" i="0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510"/>
              <a:buFont typeface="Arial"/>
              <a:buNone/>
            </a:pPr>
            <a:r>
              <a:t/>
            </a:r>
            <a:endParaRPr b="0" i="0" sz="204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457200" y="4884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rgbClr val="2DA2BF"/>
                </a:solidFill>
              </a:rPr>
              <a:t>Kestoimperfekti</a:t>
            </a:r>
            <a:r>
              <a:rPr lang="fi-FI" sz="4000">
                <a:solidFill>
                  <a:srgbClr val="2DA2BF"/>
                </a:solidFill>
              </a:rPr>
              <a:t> </a:t>
            </a:r>
            <a:br>
              <a:rPr lang="fi-FI" sz="4000">
                <a:solidFill>
                  <a:srgbClr val="2DA2BF"/>
                </a:solidFill>
              </a:rPr>
            </a:br>
            <a:r>
              <a:rPr lang="fi-FI" sz="4000">
                <a:solidFill>
                  <a:srgbClr val="2DA2BF"/>
                </a:solidFill>
              </a:rPr>
              <a:t>Muodostus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6"/>
          <p:cNvSpPr txBox="1"/>
          <p:nvPr>
            <p:ph idx="2" type="body"/>
          </p:nvPr>
        </p:nvSpPr>
        <p:spPr>
          <a:xfrm>
            <a:off x="160849" y="1631436"/>
            <a:ext cx="9155193" cy="468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Miten kestoimperfekti muodostetaan?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b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was planning to do it. 	  We were planning to do it.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You were planning to do it.	  You were planning to do it.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He/She was planning to do it.	  They were planning to do it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i="1"/>
          </a:p>
          <a:p>
            <a:pPr indent="-342900" lvl="0" marL="34290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800"/>
              <a:buChar char="•"/>
            </a:pP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Kestoimperfekti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’be’-verbin imperfektimuoto + pääverbin -ing-muoto</a:t>
            </a:r>
            <a:endParaRPr sz="2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-ing</a:t>
            </a:r>
            <a:endParaRPr b="1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457200" y="49776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rgbClr val="2DA2BF"/>
                </a:solidFill>
              </a:rPr>
              <a:t>Kestoimperfekti</a:t>
            </a:r>
            <a:br>
              <a:rPr lang="fi-FI" sz="4000">
                <a:solidFill>
                  <a:srgbClr val="2DA2BF"/>
                </a:solidFill>
              </a:rPr>
            </a:br>
            <a:r>
              <a:rPr lang="fi-FI" sz="4000">
                <a:solidFill>
                  <a:srgbClr val="2DA2BF"/>
                </a:solidFill>
              </a:rPr>
              <a:t>Muodostus</a:t>
            </a:r>
            <a:endParaRPr b="0" i="0" sz="4000" u="none" cap="none" strike="noStrike">
              <a:solidFill>
                <a:schemeClr val="dk1"/>
              </a:solidFill>
            </a:endParaRPr>
          </a:p>
        </p:txBody>
      </p:sp>
      <p:sp>
        <p:nvSpPr>
          <p:cNvPr id="115" name="Google Shape;115;p17"/>
          <p:cNvSpPr txBox="1"/>
          <p:nvPr>
            <p:ph idx="2" type="body"/>
          </p:nvPr>
        </p:nvSpPr>
        <p:spPr>
          <a:xfrm>
            <a:off x="179510" y="1679713"/>
            <a:ext cx="9155193" cy="468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i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Miten kestoimperfektin kieltomuoto muodostetaan?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was not planning to do it. 	  We weren’t planning to do it.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You weren’t planning to do it.	  You weren’t planning to do it.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He/She wasn’t planning to do it.	  They weren’t planning to do it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i="1"/>
          </a:p>
          <a:p>
            <a:pPr indent="-3429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fi-FI" sz="2800">
                <a:solidFill>
                  <a:schemeClr val="dk1"/>
                </a:solidFill>
              </a:rPr>
              <a:t>Kielteinen muoto</a:t>
            </a:r>
            <a:endParaRPr/>
          </a:p>
          <a:p>
            <a:pPr indent="-190500" lvl="0" marL="34290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fi-FI" sz="2800">
                <a:solidFill>
                  <a:schemeClr val="dk1"/>
                </a:solidFill>
              </a:rPr>
              <a:t>	</a:t>
            </a:r>
            <a:r>
              <a:rPr b="1" lang="fi-FI" sz="2800">
                <a:solidFill>
                  <a:schemeClr val="dk1"/>
                </a:solidFill>
              </a:rPr>
              <a:t>was</a:t>
            </a:r>
            <a:r>
              <a:rPr lang="fi-FI" sz="2800">
                <a:solidFill>
                  <a:schemeClr val="dk1"/>
                </a:solidFill>
              </a:rPr>
              <a:t>/</a:t>
            </a:r>
            <a:r>
              <a:rPr b="1" lang="fi-FI" sz="2800">
                <a:solidFill>
                  <a:schemeClr val="dk1"/>
                </a:solidFill>
              </a:rPr>
              <a:t>were</a:t>
            </a:r>
            <a:r>
              <a:rPr lang="fi-FI" sz="2800">
                <a:solidFill>
                  <a:schemeClr val="dk1"/>
                </a:solidFill>
              </a:rPr>
              <a:t> + </a:t>
            </a:r>
            <a:r>
              <a:rPr b="1" lang="fi-FI" sz="2800">
                <a:solidFill>
                  <a:schemeClr val="dk1"/>
                </a:solidFill>
              </a:rPr>
              <a:t>not</a:t>
            </a:r>
            <a:r>
              <a:rPr lang="fi-FI" sz="2800">
                <a:solidFill>
                  <a:schemeClr val="dk1"/>
                </a:solidFill>
              </a:rPr>
              <a:t> + </a:t>
            </a:r>
            <a:r>
              <a:rPr b="1" lang="fi-FI" sz="2800">
                <a:solidFill>
                  <a:schemeClr val="dk1"/>
                </a:solidFill>
              </a:rPr>
              <a:t>pääverbin -ing-muoto</a:t>
            </a:r>
            <a:endParaRPr/>
          </a:p>
          <a:p>
            <a:pPr indent="-342900" lvl="0" marL="34290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fi-FI" sz="2800">
                <a:solidFill>
                  <a:schemeClr val="dk1"/>
                </a:solidFill>
              </a:rPr>
              <a:t>Lyhennetty muoto -</a:t>
            </a:r>
            <a:r>
              <a:rPr b="1" lang="fi-FI" sz="2800">
                <a:solidFill>
                  <a:schemeClr val="dk1"/>
                </a:solidFill>
              </a:rPr>
              <a:t>n’t</a:t>
            </a:r>
            <a:r>
              <a:rPr lang="fi-FI" sz="2800">
                <a:solidFill>
                  <a:schemeClr val="dk1"/>
                </a:solidFill>
              </a:rPr>
              <a:t> on hyvin yleinen.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457199" y="45371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rgbClr val="2DA2BF"/>
                </a:solidFill>
              </a:rPr>
              <a:t>Kestoimperfekti</a:t>
            </a:r>
            <a:br>
              <a:rPr lang="fi-FI" sz="4000">
                <a:solidFill>
                  <a:srgbClr val="2DA2BF"/>
                </a:solidFill>
              </a:rPr>
            </a:br>
            <a:r>
              <a:rPr lang="fi-FI" sz="4000">
                <a:solidFill>
                  <a:srgbClr val="2DA2BF"/>
                </a:solidFill>
              </a:rPr>
              <a:t>Muodostus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215515" y="1690025"/>
            <a:ext cx="8712967" cy="450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Calibri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Miten kestoimperfektin kysymys muodostetaan?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Was I planning something?		Were we planning something?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Were you planning something?	Were you planning something? 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Was he/she planning something?	Were they planning something?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Kysymysmuoto</a:t>
            </a:r>
            <a:endParaRPr/>
          </a:p>
          <a:p>
            <a:pPr indent="0" lvl="0" marL="0" marR="0" rtl="0" algn="ctr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Calibri"/>
              <a:buNone/>
            </a:pP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b="0" i="0" lang="fi-FI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SUBJEKTI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pääverbin -ing-muoto</a:t>
            </a:r>
            <a:endParaRPr/>
          </a:p>
          <a:p>
            <a:pPr indent="-457200" lvl="0" marL="45720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Kysymyksen alussa voi olla myös kysymyssana</a:t>
            </a:r>
            <a:endParaRPr/>
          </a:p>
          <a:p>
            <a:pPr indent="0" lvl="3" marL="137160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planning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something?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457200" y="462196"/>
            <a:ext cx="8229600" cy="1066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rgbClr val="2DA2BF"/>
                </a:solidFill>
              </a:rPr>
              <a:t>Kestoimperfekti</a:t>
            </a:r>
            <a:r>
              <a:rPr lang="fi-FI" sz="4000">
                <a:solidFill>
                  <a:srgbClr val="2DA2BF"/>
                </a:solidFill>
              </a:rPr>
              <a:t> </a:t>
            </a:r>
            <a:br>
              <a:rPr lang="fi-FI" sz="4000">
                <a:solidFill>
                  <a:srgbClr val="2DA2BF"/>
                </a:solidFill>
              </a:rPr>
            </a:br>
            <a:r>
              <a:rPr lang="fi-FI" sz="4000">
                <a:solidFill>
                  <a:srgbClr val="2DA2BF"/>
                </a:solidFill>
              </a:rPr>
              <a:t>Muodostus</a:t>
            </a:r>
            <a:endParaRPr b="0" i="0" sz="28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179511" y="1412775"/>
            <a:ext cx="8640960" cy="482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8" name="Google Shape;128;p19"/>
          <p:cNvGraphicFramePr/>
          <p:nvPr/>
        </p:nvGraphicFramePr>
        <p:xfrm>
          <a:off x="251512" y="156375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{A4CF8F27-A1CA-4387-8EA2-C506BD0976B4}</a:tableStyleId>
              </a:tblPr>
              <a:tblGrid>
                <a:gridCol w="2880325"/>
                <a:gridCol w="2880325"/>
                <a:gridCol w="2880325"/>
              </a:tblGrid>
              <a:tr h="55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fi-FI" sz="1800" u="none" cap="none" strike="noStrike">
                          <a:solidFill>
                            <a:srgbClr val="000000"/>
                          </a:solidFill>
                        </a:rPr>
                        <a:t>Väite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fi-FI" sz="1800" u="none" cap="none" strike="noStrike">
                          <a:solidFill>
                            <a:srgbClr val="000000"/>
                          </a:solidFill>
                        </a:rPr>
                        <a:t>Kielto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fi-FI" sz="1800" u="none" cap="none" strike="noStrike">
                          <a:solidFill>
                            <a:srgbClr val="000000"/>
                          </a:solidFill>
                        </a:rPr>
                        <a:t>Kysymys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55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I </a:t>
                      </a:r>
                      <a:r>
                        <a:rPr b="1" i="0" lang="fi-FI" sz="2000" u="none" cap="none" strike="noStrike"/>
                        <a:t>was </a:t>
                      </a:r>
                      <a:r>
                        <a:rPr i="0" lang="fi-FI" sz="2000" u="none" cap="none" strike="noStrike"/>
                        <a:t>sitti</a:t>
                      </a:r>
                      <a:r>
                        <a:rPr b="1" i="0" lang="fi-FI" sz="2000" u="none" cap="none" strike="noStrike"/>
                        <a:t>ng</a:t>
                      </a:r>
                      <a:r>
                        <a:rPr i="0" lang="fi-FI" sz="2000" u="none" cap="none" strike="noStrike"/>
                        <a:t> 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i="0" lang="fi-FI" sz="2000" u="none" cap="none" strike="noStrike"/>
                        <a:t>I </a:t>
                      </a:r>
                      <a:r>
                        <a:rPr b="1" i="0" lang="fi-FI" sz="2000" u="none" cap="none" strike="noStrike"/>
                        <a:t>was not </a:t>
                      </a:r>
                      <a:r>
                        <a:rPr b="0" i="0" lang="fi-FI" sz="2000" u="none" cap="none" strike="noStrike"/>
                        <a:t>sitt</a:t>
                      </a:r>
                      <a:r>
                        <a:rPr b="1" i="0" lang="fi-FI" sz="2000" u="none" cap="none" strike="noStrike"/>
                        <a:t>ing </a:t>
                      </a:r>
                      <a:r>
                        <a:rPr i="0" lang="fi-FI" sz="2000" u="none" cap="none" strike="noStrike"/>
                        <a:t>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b="1" i="0" lang="fi-FI" sz="2000" u="none" cap="none" strike="noStrike"/>
                        <a:t>Was </a:t>
                      </a:r>
                      <a:r>
                        <a:rPr i="0" lang="fi-FI" sz="2000" u="none" cap="none" strike="noStrike"/>
                        <a:t>I sitti</a:t>
                      </a:r>
                      <a:r>
                        <a:rPr b="1" i="0" lang="fi-FI" sz="2000" u="none" cap="none" strike="noStrike"/>
                        <a:t>ng</a:t>
                      </a:r>
                      <a:r>
                        <a:rPr i="0" lang="fi-FI" sz="2000" u="none" cap="none" strike="noStrike"/>
                        <a:t> here?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654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You </a:t>
                      </a:r>
                      <a:r>
                        <a:rPr b="1" i="0" lang="fi-FI" sz="2000" u="none" cap="none" strike="noStrike"/>
                        <a:t>were </a:t>
                      </a:r>
                      <a:r>
                        <a:rPr i="0" lang="fi-FI" sz="2000" u="none" cap="none" strike="noStrike"/>
                        <a:t>sitti</a:t>
                      </a:r>
                      <a:r>
                        <a:rPr b="1" i="0" lang="fi-FI" sz="2000" u="none" cap="none" strike="noStrike"/>
                        <a:t>ng</a:t>
                      </a:r>
                      <a:r>
                        <a:rPr i="0" lang="fi-FI" sz="2000" u="none" cap="none" strike="noStrike"/>
                        <a:t> there.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i="0" lang="fi-FI" sz="2000" u="none" cap="none" strike="noStrike"/>
                        <a:t>You </a:t>
                      </a:r>
                      <a:r>
                        <a:rPr b="1" i="0" lang="fi-FI" sz="2000" u="none" cap="none" strike="noStrike"/>
                        <a:t>weren’t </a:t>
                      </a:r>
                      <a:r>
                        <a:rPr i="0" lang="fi-FI" sz="2000" u="none" cap="none" strike="noStrike"/>
                        <a:t>sitti</a:t>
                      </a:r>
                      <a:r>
                        <a:rPr b="1" i="0" lang="fi-FI" sz="2000" u="none" cap="none" strike="noStrike"/>
                        <a:t>ng</a:t>
                      </a:r>
                      <a:r>
                        <a:rPr i="0" lang="fi-FI" sz="2000" u="none" cap="none" strike="noStrike"/>
                        <a:t> there.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b="1" i="0" lang="fi-FI" sz="2000" u="none" cap="none" strike="noStrike"/>
                        <a:t>Were</a:t>
                      </a:r>
                      <a:r>
                        <a:rPr i="0" lang="fi-FI" sz="2000" u="none" cap="none" strike="noStrike"/>
                        <a:t> you sitti</a:t>
                      </a:r>
                      <a:r>
                        <a:rPr b="1" i="0" lang="fi-FI" sz="2000" u="none" cap="none" strike="noStrike"/>
                        <a:t>ng</a:t>
                      </a:r>
                      <a:r>
                        <a:rPr i="0" lang="fi-FI" sz="2000" u="none" cap="none" strike="noStrike"/>
                        <a:t> there?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788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He/She/It </a:t>
                      </a:r>
                      <a:r>
                        <a:rPr b="1" i="0" lang="fi-FI" sz="2000" u="none" cap="none" strike="noStrike"/>
                        <a:t>was </a:t>
                      </a:r>
                      <a:r>
                        <a:rPr i="0" lang="fi-FI" sz="2000" u="none" cap="none" strike="noStrike"/>
                        <a:t>sitti</a:t>
                      </a:r>
                      <a:r>
                        <a:rPr b="1" i="0" lang="fi-FI" sz="2000" u="none" cap="none" strike="noStrike"/>
                        <a:t>ng</a:t>
                      </a:r>
                      <a:r>
                        <a:rPr i="0" lang="fi-FI" sz="2000" u="none" cap="none" strike="noStrike"/>
                        <a:t> 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He/She/It </a:t>
                      </a:r>
                      <a:r>
                        <a:rPr b="1" i="0" lang="fi-FI" sz="2000" u="none" cap="none" strike="noStrike"/>
                        <a:t>wasn’t </a:t>
                      </a:r>
                      <a:r>
                        <a:rPr i="0" lang="fi-FI" sz="2000" u="none" cap="none" strike="noStrike"/>
                        <a:t>sitti</a:t>
                      </a:r>
                      <a:r>
                        <a:rPr b="1" i="0" lang="fi-FI" sz="2000" u="none" cap="none" strike="noStrike"/>
                        <a:t>ng </a:t>
                      </a:r>
                      <a:r>
                        <a:rPr i="0" lang="fi-FI" sz="2000" u="none" cap="none" strike="noStrike"/>
                        <a:t>here</a:t>
                      </a:r>
                      <a:endParaRPr i="0" sz="20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b="1" i="0" lang="fi-FI" sz="2000" u="none" cap="none" strike="noStrike"/>
                        <a:t>Was</a:t>
                      </a:r>
                      <a:r>
                        <a:rPr i="0" lang="fi-FI" sz="2000" u="none" cap="none" strike="noStrike"/>
                        <a:t> he/she/it sitti</a:t>
                      </a:r>
                      <a:r>
                        <a:rPr b="1" i="0" lang="fi-FI" sz="2000" u="none" cap="none" strike="noStrike"/>
                        <a:t>ng </a:t>
                      </a:r>
                      <a:r>
                        <a:rPr i="0" lang="fi-FI" sz="2000" u="none" cap="none" strike="noStrike"/>
                        <a:t>here?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591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We </a:t>
                      </a:r>
                      <a:r>
                        <a:rPr b="1" i="0" lang="fi-FI" sz="2000" u="none" cap="none" strike="noStrike"/>
                        <a:t>were </a:t>
                      </a:r>
                      <a:r>
                        <a:rPr i="0" lang="fi-FI" sz="2000" u="none" cap="none" strike="noStrike"/>
                        <a:t>sitti</a:t>
                      </a:r>
                      <a:r>
                        <a:rPr b="1" i="0" lang="fi-FI" sz="2000" u="none" cap="none" strike="noStrike"/>
                        <a:t>ng </a:t>
                      </a:r>
                      <a:r>
                        <a:rPr i="0" lang="fi-FI" sz="2000" u="none" cap="none" strike="noStrike"/>
                        <a:t>there.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i="0" lang="fi-FI" sz="2000" u="none" cap="none" strike="noStrike"/>
                        <a:t>We </a:t>
                      </a:r>
                      <a:r>
                        <a:rPr b="1" i="0" lang="fi-FI" sz="2000" u="none" cap="none" strike="noStrike"/>
                        <a:t>weren’t</a:t>
                      </a:r>
                      <a:r>
                        <a:rPr i="0" lang="fi-FI" sz="2000" u="none" cap="none" strike="noStrike"/>
                        <a:t> sitti</a:t>
                      </a:r>
                      <a:r>
                        <a:rPr b="1" i="0" lang="fi-FI" sz="2000" u="none" cap="none" strike="noStrike"/>
                        <a:t>ng </a:t>
                      </a:r>
                      <a:r>
                        <a:rPr i="0" lang="fi-FI" sz="2000" u="none" cap="none" strike="noStrike"/>
                        <a:t>there.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b="1" i="0" lang="fi-FI" sz="2000" u="none" cap="none" strike="noStrike"/>
                        <a:t>Were</a:t>
                      </a:r>
                      <a:r>
                        <a:rPr i="0" lang="fi-FI" sz="2000" u="none" cap="none" strike="noStrike"/>
                        <a:t> we sitti</a:t>
                      </a:r>
                      <a:r>
                        <a:rPr b="1" i="0" lang="fi-FI" sz="2000" u="none" cap="none" strike="noStrike"/>
                        <a:t>ng </a:t>
                      </a:r>
                      <a:r>
                        <a:rPr i="0" lang="fi-FI" sz="2000" u="none" cap="none" strike="noStrike"/>
                        <a:t>there?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55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You </a:t>
                      </a:r>
                      <a:r>
                        <a:rPr b="1" i="0" lang="fi-FI" sz="2000" u="none" cap="none" strike="noStrike"/>
                        <a:t>were </a:t>
                      </a:r>
                      <a:r>
                        <a:rPr i="0" lang="fi-FI" sz="2000" u="none" cap="none" strike="noStrike"/>
                        <a:t>sitti</a:t>
                      </a:r>
                      <a:r>
                        <a:rPr b="1" i="0" lang="fi-FI" sz="2000" u="none" cap="none" strike="noStrike"/>
                        <a:t>ng </a:t>
                      </a:r>
                      <a:r>
                        <a:rPr i="0" lang="fi-FI" sz="2000" u="none" cap="none" strike="noStrike"/>
                        <a:t>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You </a:t>
                      </a:r>
                      <a:r>
                        <a:rPr b="1" i="0" lang="fi-FI" sz="2000" u="none" cap="none" strike="noStrike"/>
                        <a:t>weren’t </a:t>
                      </a:r>
                      <a:r>
                        <a:rPr i="0" lang="fi-FI" sz="2000" u="none" cap="none" strike="noStrike"/>
                        <a:t>sitti</a:t>
                      </a:r>
                      <a:r>
                        <a:rPr b="1" i="0" lang="fi-FI" sz="2000" u="none" cap="none" strike="noStrike"/>
                        <a:t>ng </a:t>
                      </a:r>
                      <a:r>
                        <a:rPr i="0" lang="fi-FI" sz="2000" u="none" cap="none" strike="noStrike"/>
                        <a:t>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b="1" i="0" lang="fi-FI" sz="2000" u="none" cap="none" strike="noStrike"/>
                        <a:t>Were</a:t>
                      </a:r>
                      <a:r>
                        <a:rPr i="0" lang="fi-FI" sz="2000" u="none" cap="none" strike="noStrike"/>
                        <a:t> you sitti</a:t>
                      </a:r>
                      <a:r>
                        <a:rPr b="1" i="0" lang="fi-FI" sz="2000" u="none" cap="none" strike="noStrike"/>
                        <a:t>ng </a:t>
                      </a:r>
                      <a:r>
                        <a:rPr i="0" lang="fi-FI" sz="2000" u="none" cap="none" strike="noStrike"/>
                        <a:t>here?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55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They </a:t>
                      </a:r>
                      <a:r>
                        <a:rPr b="1" i="0" lang="fi-FI" sz="2000" u="none" cap="none" strike="noStrike"/>
                        <a:t>were </a:t>
                      </a:r>
                      <a:r>
                        <a:rPr i="0" lang="fi-FI" sz="2000" u="none" cap="none" strike="noStrike"/>
                        <a:t>sitti</a:t>
                      </a:r>
                      <a:r>
                        <a:rPr b="1" i="0" lang="fi-FI" sz="2000" u="none" cap="none" strike="noStrike"/>
                        <a:t>ng </a:t>
                      </a:r>
                      <a:r>
                        <a:rPr i="0" lang="fi-FI" sz="2000" u="none" cap="none" strike="noStrike"/>
                        <a:t>there.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They </a:t>
                      </a:r>
                      <a:r>
                        <a:rPr b="1" i="0" lang="fi-FI" sz="2000" u="none" cap="none" strike="noStrike"/>
                        <a:t>weren’t </a:t>
                      </a:r>
                      <a:r>
                        <a:rPr i="0" lang="fi-FI" sz="2000" u="none" cap="none" strike="noStrike"/>
                        <a:t>sitti</a:t>
                      </a:r>
                      <a:r>
                        <a:rPr b="1" i="0" lang="fi-FI" sz="2000" u="none" cap="none" strike="noStrike"/>
                        <a:t>ng </a:t>
                      </a:r>
                      <a:r>
                        <a:rPr i="0" lang="fi-FI" sz="2000" u="none" cap="none" strike="noStrike"/>
                        <a:t>there.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b="1" i="0" lang="fi-FI" sz="2000" u="none" cap="none" strike="noStrike"/>
                        <a:t>Were</a:t>
                      </a:r>
                      <a:r>
                        <a:rPr i="0" lang="fi-FI" sz="2000" u="none" cap="none" strike="noStrike"/>
                        <a:t> they sitti</a:t>
                      </a:r>
                      <a:r>
                        <a:rPr b="1" i="0" lang="fi-FI" sz="2000" u="none" cap="none" strike="noStrike"/>
                        <a:t>ng </a:t>
                      </a:r>
                      <a:r>
                        <a:rPr i="0" lang="fi-FI" sz="2000" u="none" cap="none" strike="noStrike"/>
                        <a:t>there?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457200" y="437395"/>
            <a:ext cx="8229600" cy="1066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lang="fi-FI" sz="4000">
                <a:solidFill>
                  <a:srgbClr val="2DA2BF"/>
                </a:solidFill>
              </a:rPr>
              <a:t>Kestoimperfekti</a:t>
            </a:r>
            <a:r>
              <a:rPr lang="fi-FI" sz="3600">
                <a:solidFill>
                  <a:srgbClr val="2DA2BF"/>
                </a:solidFill>
              </a:rPr>
              <a:t> </a:t>
            </a:r>
            <a:br>
              <a:rPr lang="fi-FI" sz="3200">
                <a:solidFill>
                  <a:srgbClr val="2DA2BF"/>
                </a:solidFill>
              </a:rPr>
            </a:br>
            <a:r>
              <a:rPr lang="fi-FI" sz="2800">
                <a:solidFill>
                  <a:srgbClr val="2DA2BF"/>
                </a:solidFill>
              </a:rPr>
              <a:t>Oikeinkirjoituksesta muistettavaa</a:t>
            </a:r>
            <a:endParaRPr b="0" i="0" sz="2800" u="none" cap="none" strike="noStrike">
              <a:solidFill>
                <a:schemeClr val="dk1"/>
              </a:solidFill>
            </a:endParaRPr>
          </a:p>
        </p:txBody>
      </p:sp>
      <p:sp>
        <p:nvSpPr>
          <p:cNvPr id="134" name="Google Shape;134;p20"/>
          <p:cNvSpPr txBox="1"/>
          <p:nvPr>
            <p:ph idx="2" type="body"/>
          </p:nvPr>
        </p:nvSpPr>
        <p:spPr>
          <a:xfrm>
            <a:off x="70832" y="1596070"/>
            <a:ext cx="7992887" cy="482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50"/>
              <a:buNone/>
            </a:pPr>
            <a:r>
              <a:rPr lang="fi-FI" sz="2600">
                <a:solidFill>
                  <a:schemeClr val="accent1"/>
                </a:solidFill>
              </a:rPr>
              <a:t>Mitä muutoksia </a:t>
            </a:r>
            <a:r>
              <a:rPr b="1" lang="fi-FI" sz="2600">
                <a:solidFill>
                  <a:schemeClr val="accent1"/>
                </a:solidFill>
              </a:rPr>
              <a:t>–ing</a:t>
            </a:r>
            <a:r>
              <a:rPr lang="fi-FI" sz="2600">
                <a:solidFill>
                  <a:schemeClr val="accent1"/>
                </a:solidFill>
              </a:rPr>
              <a:t>-pääte aiheuttaa verbissä?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</a:rPr>
              <a:t>	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/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	</a:t>
            </a:r>
            <a:r>
              <a:rPr lang="fi-FI" sz="2800"/>
              <a:t>   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	singing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700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make	</a:t>
            </a:r>
            <a:r>
              <a:rPr lang="fi-FI" sz="2800"/>
              <a:t>   &gt;	making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700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use	</a:t>
            </a:r>
            <a:r>
              <a:rPr lang="fi-FI" sz="2800"/>
              <a:t>   &gt;	using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700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agree	</a:t>
            </a:r>
            <a:r>
              <a:rPr lang="fi-FI" sz="2800"/>
              <a:t>   &gt;	agreeing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700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flee	</a:t>
            </a:r>
            <a:r>
              <a:rPr lang="fi-FI" sz="2800"/>
              <a:t>   &gt;	fleeing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700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carry	</a:t>
            </a:r>
            <a:r>
              <a:rPr lang="fi-FI" sz="2800"/>
              <a:t>   &gt;	carrying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700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play	</a:t>
            </a:r>
            <a:r>
              <a:rPr lang="fi-FI" sz="2800"/>
              <a:t>   &gt;	playing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700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sit	</a:t>
            </a:r>
            <a:r>
              <a:rPr lang="fi-FI" sz="2800"/>
              <a:t>   &gt;	sitting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700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jog	</a:t>
            </a:r>
            <a:r>
              <a:rPr lang="fi-FI" sz="2800"/>
              <a:t>   &gt;	jogging</a:t>
            </a:r>
            <a:endParaRPr b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467543" y="332655"/>
            <a:ext cx="8229600" cy="998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br>
              <a:rPr b="1" lang="fi-FI" sz="4000">
                <a:solidFill>
                  <a:srgbClr val="2DA2BF"/>
                </a:solidFill>
              </a:rPr>
            </a:br>
            <a:r>
              <a:rPr b="1" lang="fi-FI" sz="4000">
                <a:solidFill>
                  <a:srgbClr val="2DA2BF"/>
                </a:solidFill>
              </a:rPr>
              <a:t>Kestoimperfekti</a:t>
            </a:r>
            <a:r>
              <a:rPr lang="fi-FI" sz="4000">
                <a:solidFill>
                  <a:srgbClr val="2DA2BF"/>
                </a:solidFill>
              </a:rPr>
              <a:t> </a:t>
            </a:r>
            <a:br>
              <a:rPr lang="fi-FI" sz="4000">
                <a:solidFill>
                  <a:srgbClr val="2DA2BF"/>
                </a:solidFill>
              </a:rPr>
            </a:br>
            <a:r>
              <a:rPr lang="fi-FI" sz="2800">
                <a:solidFill>
                  <a:srgbClr val="2DA2BF"/>
                </a:solidFill>
              </a:rPr>
              <a:t>Oikeinkirjoituksesta muistettavaa</a:t>
            </a:r>
            <a:br>
              <a:rPr b="1" i="0" lang="fi-FI" sz="27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7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1"/>
          <p:cNvSpPr txBox="1"/>
          <p:nvPr>
            <p:ph idx="1" type="body"/>
          </p:nvPr>
        </p:nvSpPr>
        <p:spPr>
          <a:xfrm>
            <a:off x="457201" y="1600200"/>
            <a:ext cx="2520712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rPr b="0" lang="fi-FI" sz="2600" u="none" cap="none" strike="noStrike">
                <a:solidFill>
                  <a:schemeClr val="dk1"/>
                </a:solidFill>
              </a:rPr>
              <a:t>sing	singing</a:t>
            </a:r>
            <a:endParaRPr b="0" sz="2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t/>
            </a:r>
            <a:endParaRPr b="0" sz="2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rPr lang="fi-FI" sz="2600"/>
              <a:t>m</a:t>
            </a:r>
            <a:r>
              <a:rPr b="0" lang="fi-FI" sz="2600" u="none" cap="none" strike="noStrike">
                <a:solidFill>
                  <a:schemeClr val="dk1"/>
                </a:solidFill>
              </a:rPr>
              <a:t>ake	making</a:t>
            </a:r>
            <a:endParaRPr b="0" sz="2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rPr lang="fi-FI" sz="2600"/>
              <a:t>u</a:t>
            </a:r>
            <a:r>
              <a:rPr b="0" lang="fi-FI" sz="2600" u="none" cap="none" strike="noStrike">
                <a:solidFill>
                  <a:schemeClr val="dk1"/>
                </a:solidFill>
              </a:rPr>
              <a:t>se	using</a:t>
            </a:r>
            <a:endParaRPr b="0" sz="2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t/>
            </a:r>
            <a:endParaRPr b="0" sz="2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rPr lang="fi-FI" sz="2600"/>
              <a:t>a</a:t>
            </a:r>
            <a:r>
              <a:rPr b="0" lang="fi-FI" sz="2600" u="none" cap="none" strike="noStrike">
                <a:solidFill>
                  <a:schemeClr val="dk1"/>
                </a:solidFill>
              </a:rPr>
              <a:t>gree	agreeing</a:t>
            </a:r>
            <a:endParaRPr b="0" sz="2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rPr lang="fi-FI" sz="2600"/>
              <a:t>f</a:t>
            </a:r>
            <a:r>
              <a:rPr b="0" lang="fi-FI" sz="2600" u="none" cap="none" strike="noStrike">
                <a:solidFill>
                  <a:schemeClr val="dk1"/>
                </a:solidFill>
              </a:rPr>
              <a:t>lee	fleeing</a:t>
            </a:r>
            <a:endParaRPr b="0" sz="2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t/>
            </a:r>
            <a:endParaRPr b="0" sz="2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rPr lang="fi-FI" sz="2600"/>
              <a:t>c</a:t>
            </a:r>
            <a:r>
              <a:rPr b="0" lang="fi-FI" sz="2600" u="none" cap="none" strike="noStrike">
                <a:solidFill>
                  <a:schemeClr val="dk1"/>
                </a:solidFill>
              </a:rPr>
              <a:t>arry	carrying</a:t>
            </a:r>
            <a:endParaRPr b="0" sz="2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rPr lang="fi-FI" sz="2600"/>
              <a:t>p</a:t>
            </a:r>
            <a:r>
              <a:rPr b="0" lang="fi-FI" sz="2600" u="none" cap="none" strike="noStrike">
                <a:solidFill>
                  <a:schemeClr val="dk1"/>
                </a:solidFill>
              </a:rPr>
              <a:t>lay	playing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t/>
            </a:r>
            <a:endParaRPr b="0" sz="2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rPr b="0" lang="fi-FI" sz="2600" u="none" cap="none" strike="noStrike">
                <a:solidFill>
                  <a:schemeClr val="dk1"/>
                </a:solidFill>
              </a:rPr>
              <a:t>sit	sitting</a:t>
            </a:r>
            <a:endParaRPr b="0" sz="2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rPr lang="fi-FI" sz="2600"/>
              <a:t>j</a:t>
            </a:r>
            <a:r>
              <a:rPr b="0" lang="fi-FI" sz="2600" u="none" cap="none" strike="noStrike">
                <a:solidFill>
                  <a:schemeClr val="dk1"/>
                </a:solidFill>
              </a:rPr>
              <a:t>og	jogging</a:t>
            </a:r>
            <a:endParaRPr b="0" sz="2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6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595"/>
              <a:buFont typeface="Arial"/>
              <a:buNone/>
            </a:pPr>
            <a:r>
              <a:t/>
            </a:r>
            <a:endParaRPr b="0" i="1" sz="23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595"/>
              <a:buFont typeface="Arial"/>
              <a:buNone/>
            </a:pPr>
            <a:r>
              <a:t/>
            </a:r>
            <a:endParaRPr b="0" i="0" sz="23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1"/>
          <p:cNvSpPr txBox="1"/>
          <p:nvPr>
            <p:ph idx="2" type="body"/>
          </p:nvPr>
        </p:nvSpPr>
        <p:spPr>
          <a:xfrm>
            <a:off x="3239344" y="1600200"/>
            <a:ext cx="5904656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19"/>
              <a:buNone/>
            </a:pPr>
            <a:r>
              <a:rPr b="1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-ing</a:t>
            </a:r>
            <a:r>
              <a:rPr b="0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-pääte lisätään verbin perusmuotoon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19"/>
              <a:buNone/>
            </a:pPr>
            <a:r>
              <a:t/>
            </a:r>
            <a:endParaRPr b="0" i="0" sz="26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19"/>
              <a:buNone/>
            </a:pPr>
            <a:r>
              <a:rPr b="0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Verbin päättyessä </a:t>
            </a:r>
            <a:r>
              <a:rPr b="1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-kirjaimeen, jota ei äännetä, </a:t>
            </a:r>
            <a:r>
              <a:rPr b="1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katoaa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19"/>
              <a:buNone/>
            </a:pPr>
            <a:r>
              <a:t/>
            </a:r>
            <a:endParaRPr b="0" i="0" sz="26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19"/>
              <a:buNone/>
            </a:pPr>
            <a:r>
              <a:rPr b="0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Jos </a:t>
            </a:r>
            <a:r>
              <a:rPr b="1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äännetään, se jää paikalleen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19"/>
              <a:buNone/>
            </a:pPr>
            <a:r>
              <a:t/>
            </a:r>
            <a:endParaRPr b="0" i="0" sz="26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19"/>
              <a:buNone/>
            </a:pPr>
            <a:r>
              <a:rPr b="0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1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b="0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viimeisenä kirjaimena ei aiheuta muutoksia</a:t>
            </a:r>
            <a:br>
              <a:rPr b="0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6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19"/>
              <a:buNone/>
            </a:pPr>
            <a:r>
              <a:rPr b="0" i="0" lang="fi-FI" sz="2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Lyhyen painollisen vokaalin jälkeinen konsonantti kahdentuu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60"/>
              <a:buFont typeface="Noto Sans Symbols"/>
              <a:buNone/>
            </a:pPr>
            <a:r>
              <a:t/>
            </a:r>
            <a:endParaRPr b="0" i="0" sz="23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