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3"/>
  </p:sldMasterIdLst>
  <p:notesMasterIdLst>
    <p:notesMasterId r:id="rId30"/>
  </p:notesMasterIdLst>
  <p:sldIdLst>
    <p:sldId id="256" r:id="rId4"/>
    <p:sldId id="268" r:id="rId5"/>
    <p:sldId id="257" r:id="rId6"/>
    <p:sldId id="269" r:id="rId7"/>
    <p:sldId id="262" r:id="rId8"/>
    <p:sldId id="275" r:id="rId9"/>
    <p:sldId id="276" r:id="rId10"/>
    <p:sldId id="277" r:id="rId11"/>
    <p:sldId id="278" r:id="rId12"/>
    <p:sldId id="279" r:id="rId13"/>
    <p:sldId id="284" r:id="rId14"/>
    <p:sldId id="258" r:id="rId15"/>
    <p:sldId id="259" r:id="rId16"/>
    <p:sldId id="260" r:id="rId17"/>
    <p:sldId id="270" r:id="rId18"/>
    <p:sldId id="280" r:id="rId19"/>
    <p:sldId id="261" r:id="rId20"/>
    <p:sldId id="272" r:id="rId21"/>
    <p:sldId id="267" r:id="rId22"/>
    <p:sldId id="281" r:id="rId23"/>
    <p:sldId id="274" r:id="rId24"/>
    <p:sldId id="264" r:id="rId25"/>
    <p:sldId id="265" r:id="rId26"/>
    <p:sldId id="273" r:id="rId27"/>
    <p:sldId id="283" r:id="rId28"/>
    <p:sldId id="266" r:id="rId2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AC33C-8A98-47D3-85F5-954C3E0F1738}" v="110" dt="2026-05-07T05:43:20.190"/>
    <p1510:client id="{2A4B89B7-D2B5-BFF8-0C5E-0FDC50729278}" v="21" dt="2026-05-07T05:39:43.175"/>
    <p1510:client id="{BA3148FA-8925-5905-8B73-2A7E8044AD9D}" v="47" dt="2026-05-06T10:17:30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.puustinen@siunsote.fi" userId="S::urn:spo:guest#ilona.puustinen@siunsote.fi::" providerId="AD" clId="Web-{CC1F6FA9-1BE5-AE0D-E51D-75FC88609D5C}"/>
    <pc:docChg chg="modSld">
      <pc:chgData name="ilona.puustinen@siunsote.fi" userId="S::urn:spo:guest#ilona.puustinen@siunsote.fi::" providerId="AD" clId="Web-{CC1F6FA9-1BE5-AE0D-E51D-75FC88609D5C}" dt="2026-04-29T05:35:09.049" v="2" actId="20577"/>
      <pc:docMkLst>
        <pc:docMk/>
      </pc:docMkLst>
      <pc:sldChg chg="modSp">
        <pc:chgData name="ilona.puustinen@siunsote.fi" userId="S::urn:spo:guest#ilona.puustinen@siunsote.fi::" providerId="AD" clId="Web-{CC1F6FA9-1BE5-AE0D-E51D-75FC88609D5C}" dt="2026-04-29T05:35:09.049" v="2" actId="20577"/>
        <pc:sldMkLst>
          <pc:docMk/>
          <pc:sldMk cId="0" sldId="276"/>
        </pc:sldMkLst>
        <pc:spChg chg="mod">
          <ac:chgData name="ilona.puustinen@siunsote.fi" userId="S::urn:spo:guest#ilona.puustinen@siunsote.fi::" providerId="AD" clId="Web-{CC1F6FA9-1BE5-AE0D-E51D-75FC88609D5C}" dt="2026-04-29T05:35:09.049" v="2" actId="20577"/>
          <ac:spMkLst>
            <pc:docMk/>
            <pc:sldMk cId="0" sldId="276"/>
            <ac:spMk id="7" creationId="{91847E36-A384-3A12-4103-00B9CBC3D46D}"/>
          </ac:spMkLst>
        </pc:spChg>
      </pc:sldChg>
    </pc:docChg>
  </pc:docChgLst>
  <pc:docChgLst>
    <pc:chgData name="Härmä Nina" userId="S::susanne.harma@joensuu.fi::3b27a031-edd6-41ea-abff-386ccd8c52a6" providerId="AD" clId="Web-{BA3148FA-8925-5905-8B73-2A7E8044AD9D}"/>
    <pc:docChg chg="modSld">
      <pc:chgData name="Härmä Nina" userId="S::susanne.harma@joensuu.fi::3b27a031-edd6-41ea-abff-386ccd8c52a6" providerId="AD" clId="Web-{BA3148FA-8925-5905-8B73-2A7E8044AD9D}" dt="2026-05-06T10:17:30.046" v="47" actId="20577"/>
      <pc:docMkLst>
        <pc:docMk/>
      </pc:docMkLst>
      <pc:sldChg chg="addSp delSp modSp">
        <pc:chgData name="Härmä Nina" userId="S::susanne.harma@joensuu.fi::3b27a031-edd6-41ea-abff-386ccd8c52a6" providerId="AD" clId="Web-{BA3148FA-8925-5905-8B73-2A7E8044AD9D}" dt="2026-05-06T10:17:30.046" v="47" actId="20577"/>
        <pc:sldMkLst>
          <pc:docMk/>
          <pc:sldMk cId="1079006803" sldId="282"/>
        </pc:sldMkLst>
        <pc:spChg chg="mod">
          <ac:chgData name="Härmä Nina" userId="S::susanne.harma@joensuu.fi::3b27a031-edd6-41ea-abff-386ccd8c52a6" providerId="AD" clId="Web-{BA3148FA-8925-5905-8B73-2A7E8044AD9D}" dt="2026-05-06T10:17:30.046" v="47" actId="20577"/>
          <ac:spMkLst>
            <pc:docMk/>
            <pc:sldMk cId="1079006803" sldId="282"/>
            <ac:spMk id="2" creationId="{86113067-94E7-BA42-A41A-9C345A893B1A}"/>
          </ac:spMkLst>
        </pc:spChg>
        <pc:spChg chg="add del mod">
          <ac:chgData name="Härmä Nina" userId="S::susanne.harma@joensuu.fi::3b27a031-edd6-41ea-abff-386ccd8c52a6" providerId="AD" clId="Web-{BA3148FA-8925-5905-8B73-2A7E8044AD9D}" dt="2026-05-06T10:15:18.055" v="18"/>
          <ac:spMkLst>
            <pc:docMk/>
            <pc:sldMk cId="1079006803" sldId="282"/>
            <ac:spMk id="3" creationId="{D0AEA62E-3500-8B85-5A6C-FBD593B6E5D7}"/>
          </ac:spMkLst>
        </pc:spChg>
      </pc:sldChg>
    </pc:docChg>
  </pc:docChgLst>
  <pc:docChgLst>
    <pc:chgData name="Pasanen Pirjo" userId="81ed90a8-ec08-4bca-9f69-85738cf8b65e" providerId="ADAL" clId="{8914C9C6-0D4B-40BD-8499-BC078C62F1E3}"/>
    <pc:docChg chg="undo custSel addSld delSld modSld sldOrd modNotesMaster">
      <pc:chgData name="Pasanen Pirjo" userId="81ed90a8-ec08-4bca-9f69-85738cf8b65e" providerId="ADAL" clId="{8914C9C6-0D4B-40BD-8499-BC078C62F1E3}" dt="2026-05-07T05:43:20.190" v="4797" actId="2696"/>
      <pc:docMkLst>
        <pc:docMk/>
      </pc:docMkLst>
      <pc:sldChg chg="modSp mod">
        <pc:chgData name="Pasanen Pirjo" userId="81ed90a8-ec08-4bca-9f69-85738cf8b65e" providerId="ADAL" clId="{8914C9C6-0D4B-40BD-8499-BC078C62F1E3}" dt="2026-04-29T04:55:34.258" v="3966" actId="20577"/>
        <pc:sldMkLst>
          <pc:docMk/>
          <pc:sldMk cId="0" sldId="257"/>
        </pc:sldMkLst>
        <pc:spChg chg="mod">
          <ac:chgData name="Pasanen Pirjo" userId="81ed90a8-ec08-4bca-9f69-85738cf8b65e" providerId="ADAL" clId="{8914C9C6-0D4B-40BD-8499-BC078C62F1E3}" dt="2026-04-29T04:55:34.258" v="3966" actId="20577"/>
          <ac:spMkLst>
            <pc:docMk/>
            <pc:sldMk cId="0" sldId="257"/>
            <ac:spMk id="35843" creationId="{699A1E5A-583D-1CC2-9CE4-963E0C8714BC}"/>
          </ac:spMkLst>
        </pc:spChg>
      </pc:sldChg>
      <pc:sldChg chg="modSp mod">
        <pc:chgData name="Pasanen Pirjo" userId="81ed90a8-ec08-4bca-9f69-85738cf8b65e" providerId="ADAL" clId="{8914C9C6-0D4B-40BD-8499-BC078C62F1E3}" dt="2026-05-06T08:45:48.908" v="4405" actId="20577"/>
        <pc:sldMkLst>
          <pc:docMk/>
          <pc:sldMk cId="0" sldId="258"/>
        </pc:sldMkLst>
        <pc:spChg chg="mod">
          <ac:chgData name="Pasanen Pirjo" userId="81ed90a8-ec08-4bca-9f69-85738cf8b65e" providerId="ADAL" clId="{8914C9C6-0D4B-40BD-8499-BC078C62F1E3}" dt="2026-05-06T08:45:48.908" v="4405" actId="20577"/>
          <ac:spMkLst>
            <pc:docMk/>
            <pc:sldMk cId="0" sldId="258"/>
            <ac:spMk id="36867" creationId="{960C7390-1786-117B-7B01-3E86D686720F}"/>
          </ac:spMkLst>
        </pc:spChg>
      </pc:sldChg>
      <pc:sldChg chg="modSp mod">
        <pc:chgData name="Pasanen Pirjo" userId="81ed90a8-ec08-4bca-9f69-85738cf8b65e" providerId="ADAL" clId="{8914C9C6-0D4B-40BD-8499-BC078C62F1E3}" dt="2026-04-29T05:02:21.217" v="4213" actId="20577"/>
        <pc:sldMkLst>
          <pc:docMk/>
          <pc:sldMk cId="0" sldId="261"/>
        </pc:sldMkLst>
        <pc:spChg chg="mod">
          <ac:chgData name="Pasanen Pirjo" userId="81ed90a8-ec08-4bca-9f69-85738cf8b65e" providerId="ADAL" clId="{8914C9C6-0D4B-40BD-8499-BC078C62F1E3}" dt="2026-04-29T05:02:21.217" v="4213" actId="20577"/>
          <ac:spMkLst>
            <pc:docMk/>
            <pc:sldMk cId="0" sldId="261"/>
            <ac:spMk id="14339" creationId="{86A0D13A-3289-B8D2-847C-C8DBC6C64B2F}"/>
          </ac:spMkLst>
        </pc:spChg>
      </pc:sldChg>
      <pc:sldChg chg="modSp mod">
        <pc:chgData name="Pasanen Pirjo" userId="81ed90a8-ec08-4bca-9f69-85738cf8b65e" providerId="ADAL" clId="{8914C9C6-0D4B-40BD-8499-BC078C62F1E3}" dt="2026-05-06T08:46:13.978" v="4408" actId="20577"/>
        <pc:sldMkLst>
          <pc:docMk/>
          <pc:sldMk cId="0" sldId="264"/>
        </pc:sldMkLst>
        <pc:spChg chg="mod">
          <ac:chgData name="Pasanen Pirjo" userId="81ed90a8-ec08-4bca-9f69-85738cf8b65e" providerId="ADAL" clId="{8914C9C6-0D4B-40BD-8499-BC078C62F1E3}" dt="2026-05-06T08:46:13.978" v="4408" actId="20577"/>
          <ac:spMkLst>
            <pc:docMk/>
            <pc:sldMk cId="0" sldId="264"/>
            <ac:spMk id="20483" creationId="{1F80C335-851E-478C-0B99-B2981D5E1511}"/>
          </ac:spMkLst>
        </pc:spChg>
      </pc:sldChg>
      <pc:sldChg chg="modSp mod">
        <pc:chgData name="Pasanen Pirjo" userId="81ed90a8-ec08-4bca-9f69-85738cf8b65e" providerId="ADAL" clId="{8914C9C6-0D4B-40BD-8499-BC078C62F1E3}" dt="2026-04-29T05:20:18.851" v="4357" actId="20577"/>
        <pc:sldMkLst>
          <pc:docMk/>
          <pc:sldMk cId="0" sldId="269"/>
        </pc:sldMkLst>
        <pc:spChg chg="mod">
          <ac:chgData name="Pasanen Pirjo" userId="81ed90a8-ec08-4bca-9f69-85738cf8b65e" providerId="ADAL" clId="{8914C9C6-0D4B-40BD-8499-BC078C62F1E3}" dt="2026-04-29T05:20:18.851" v="4357" actId="20577"/>
          <ac:spMkLst>
            <pc:docMk/>
            <pc:sldMk cId="0" sldId="269"/>
            <ac:spMk id="7171" creationId="{2A02055F-0B18-4041-7C7D-C376092F3134}"/>
          </ac:spMkLst>
        </pc:spChg>
      </pc:sldChg>
      <pc:sldChg chg="modSp mod ord">
        <pc:chgData name="Pasanen Pirjo" userId="81ed90a8-ec08-4bca-9f69-85738cf8b65e" providerId="ADAL" clId="{8914C9C6-0D4B-40BD-8499-BC078C62F1E3}" dt="2026-05-07T05:32:58.488" v="4642" actId="20577"/>
        <pc:sldMkLst>
          <pc:docMk/>
          <pc:sldMk cId="0" sldId="273"/>
        </pc:sldMkLst>
        <pc:spChg chg="mod">
          <ac:chgData name="Pasanen Pirjo" userId="81ed90a8-ec08-4bca-9f69-85738cf8b65e" providerId="ADAL" clId="{8914C9C6-0D4B-40BD-8499-BC078C62F1E3}" dt="2026-05-07T05:32:58.488" v="4642" actId="20577"/>
          <ac:spMkLst>
            <pc:docMk/>
            <pc:sldMk cId="0" sldId="273"/>
            <ac:spMk id="3" creationId="{A9501EC5-75EB-9671-41C9-68CB7F717968}"/>
          </ac:spMkLst>
        </pc:spChg>
      </pc:sldChg>
      <pc:sldChg chg="modSp mod">
        <pc:chgData name="Pasanen Pirjo" userId="81ed90a8-ec08-4bca-9f69-85738cf8b65e" providerId="ADAL" clId="{8914C9C6-0D4B-40BD-8499-BC078C62F1E3}" dt="2026-04-29T05:03:30.516" v="4242" actId="20577"/>
        <pc:sldMkLst>
          <pc:docMk/>
          <pc:sldMk cId="0" sldId="274"/>
        </pc:sldMkLst>
        <pc:spChg chg="mod">
          <ac:chgData name="Pasanen Pirjo" userId="81ed90a8-ec08-4bca-9f69-85738cf8b65e" providerId="ADAL" clId="{8914C9C6-0D4B-40BD-8499-BC078C62F1E3}" dt="2026-04-29T05:03:30.516" v="4242" actId="20577"/>
          <ac:spMkLst>
            <pc:docMk/>
            <pc:sldMk cId="0" sldId="274"/>
            <ac:spMk id="3" creationId="{22CFF3EC-F829-E91E-C9B1-C01B75634886}"/>
          </ac:spMkLst>
        </pc:spChg>
      </pc:sldChg>
      <pc:sldChg chg="modSp mod">
        <pc:chgData name="Pasanen Pirjo" userId="81ed90a8-ec08-4bca-9f69-85738cf8b65e" providerId="ADAL" clId="{8914C9C6-0D4B-40BD-8499-BC078C62F1E3}" dt="2026-05-07T05:07:35.838" v="4426" actId="20577"/>
        <pc:sldMkLst>
          <pc:docMk/>
          <pc:sldMk cId="0" sldId="278"/>
        </pc:sldMkLst>
        <pc:spChg chg="mod">
          <ac:chgData name="Pasanen Pirjo" userId="81ed90a8-ec08-4bca-9f69-85738cf8b65e" providerId="ADAL" clId="{8914C9C6-0D4B-40BD-8499-BC078C62F1E3}" dt="2026-05-07T05:07:35.838" v="4426" actId="20577"/>
          <ac:spMkLst>
            <pc:docMk/>
            <pc:sldMk cId="0" sldId="278"/>
            <ac:spMk id="12291" creationId="{E8E20B8C-B2CC-F5AA-DB2A-57BA79C4B4E3}"/>
          </ac:spMkLst>
        </pc:spChg>
      </pc:sldChg>
      <pc:sldChg chg="modSp new del mod">
        <pc:chgData name="Pasanen Pirjo" userId="81ed90a8-ec08-4bca-9f69-85738cf8b65e" providerId="ADAL" clId="{8914C9C6-0D4B-40BD-8499-BC078C62F1E3}" dt="2026-05-07T05:43:20.190" v="4797" actId="2696"/>
        <pc:sldMkLst>
          <pc:docMk/>
          <pc:sldMk cId="1079006803" sldId="282"/>
        </pc:sldMkLst>
        <pc:spChg chg="mod">
          <ac:chgData name="Pasanen Pirjo" userId="81ed90a8-ec08-4bca-9f69-85738cf8b65e" providerId="ADAL" clId="{8914C9C6-0D4B-40BD-8499-BC078C62F1E3}" dt="2026-05-07T05:41:48.606" v="4766" actId="20577"/>
          <ac:spMkLst>
            <pc:docMk/>
            <pc:sldMk cId="1079006803" sldId="282"/>
            <ac:spMk id="2" creationId="{86113067-94E7-BA42-A41A-9C345A893B1A}"/>
          </ac:spMkLst>
        </pc:spChg>
      </pc:sldChg>
      <pc:sldChg chg="modSp new mod">
        <pc:chgData name="Pasanen Pirjo" userId="81ed90a8-ec08-4bca-9f69-85738cf8b65e" providerId="ADAL" clId="{8914C9C6-0D4B-40BD-8499-BC078C62F1E3}" dt="2026-05-07T05:38:31.319" v="4688" actId="1076"/>
        <pc:sldMkLst>
          <pc:docMk/>
          <pc:sldMk cId="3198851425" sldId="283"/>
        </pc:sldMkLst>
        <pc:spChg chg="mod">
          <ac:chgData name="Pasanen Pirjo" userId="81ed90a8-ec08-4bca-9f69-85738cf8b65e" providerId="ADAL" clId="{8914C9C6-0D4B-40BD-8499-BC078C62F1E3}" dt="2026-05-07T05:38:31.319" v="4688" actId="1076"/>
          <ac:spMkLst>
            <pc:docMk/>
            <pc:sldMk cId="3198851425" sldId="283"/>
            <ac:spMk id="2" creationId="{D658B7F6-7852-E015-D011-717DC47C9A20}"/>
          </ac:spMkLst>
        </pc:spChg>
      </pc:sldChg>
      <pc:sldChg chg="addSp delSp modSp new mod">
        <pc:chgData name="Pasanen Pirjo" userId="81ed90a8-ec08-4bca-9f69-85738cf8b65e" providerId="ADAL" clId="{8914C9C6-0D4B-40BD-8499-BC078C62F1E3}" dt="2026-05-07T05:43:15.717" v="4796" actId="14100"/>
        <pc:sldMkLst>
          <pc:docMk/>
          <pc:sldMk cId="775237048" sldId="284"/>
        </pc:sldMkLst>
        <pc:spChg chg="add del mod">
          <ac:chgData name="Pasanen Pirjo" userId="81ed90a8-ec08-4bca-9f69-85738cf8b65e" providerId="ADAL" clId="{8914C9C6-0D4B-40BD-8499-BC078C62F1E3}" dt="2026-05-07T05:39:41.603" v="4698"/>
          <ac:spMkLst>
            <pc:docMk/>
            <pc:sldMk cId="775237048" sldId="284"/>
            <ac:spMk id="2" creationId="{233EAB81-DC2A-C88D-E677-2D3E5F711B0C}"/>
          </ac:spMkLst>
        </pc:spChg>
        <pc:spChg chg="add mod">
          <ac:chgData name="Pasanen Pirjo" userId="81ed90a8-ec08-4bca-9f69-85738cf8b65e" providerId="ADAL" clId="{8914C9C6-0D4B-40BD-8499-BC078C62F1E3}" dt="2026-05-07T05:43:15.717" v="4796" actId="14100"/>
          <ac:spMkLst>
            <pc:docMk/>
            <pc:sldMk cId="775237048" sldId="284"/>
            <ac:spMk id="4" creationId="{0560C2FA-BD0C-7CF1-87C7-97A53B7088ED}"/>
          </ac:spMkLst>
        </pc:spChg>
        <pc:spChg chg="add mod">
          <ac:chgData name="Pasanen Pirjo" userId="81ed90a8-ec08-4bca-9f69-85738cf8b65e" providerId="ADAL" clId="{8914C9C6-0D4B-40BD-8499-BC078C62F1E3}" dt="2026-05-07T05:41:25.827" v="4724" actId="1076"/>
          <ac:spMkLst>
            <pc:docMk/>
            <pc:sldMk cId="775237048" sldId="284"/>
            <ac:spMk id="6" creationId="{5C0974A6-140A-FF22-7A8E-BDD1B38252F2}"/>
          </ac:spMkLst>
        </pc:spChg>
      </pc:sldChg>
    </pc:docChg>
  </pc:docChgLst>
  <pc:docChgLst>
    <pc:chgData name="Härmä Nina" userId="S::susanne.harma@joensuu.fi::3b27a031-edd6-41ea-abff-386ccd8c52a6" providerId="AD" clId="Web-{2A4B89B7-D2B5-BFF8-0C5E-0FDC50729278}"/>
    <pc:docChg chg="modSld">
      <pc:chgData name="Härmä Nina" userId="S::susanne.harma@joensuu.fi::3b27a031-edd6-41ea-abff-386ccd8c52a6" providerId="AD" clId="Web-{2A4B89B7-D2B5-BFF8-0C5E-0FDC50729278}" dt="2026-05-07T05:39:43.175" v="20" actId="20577"/>
      <pc:docMkLst>
        <pc:docMk/>
      </pc:docMkLst>
      <pc:sldChg chg="modSp">
        <pc:chgData name="Härmä Nina" userId="S::susanne.harma@joensuu.fi::3b27a031-edd6-41ea-abff-386ccd8c52a6" providerId="AD" clId="Web-{2A4B89B7-D2B5-BFF8-0C5E-0FDC50729278}" dt="2026-05-07T05:39:43.175" v="20" actId="20577"/>
        <pc:sldMkLst>
          <pc:docMk/>
          <pc:sldMk cId="1079006803" sldId="282"/>
        </pc:sldMkLst>
        <pc:spChg chg="mod">
          <ac:chgData name="Härmä Nina" userId="S::susanne.harma@joensuu.fi::3b27a031-edd6-41ea-abff-386ccd8c52a6" providerId="AD" clId="Web-{2A4B89B7-D2B5-BFF8-0C5E-0FDC50729278}" dt="2026-05-07T05:39:43.175" v="20" actId="20577"/>
          <ac:spMkLst>
            <pc:docMk/>
            <pc:sldMk cId="1079006803" sldId="282"/>
            <ac:spMk id="2" creationId="{86113067-94E7-BA42-A41A-9C345A893B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60361E0-C39F-B45D-8FE3-89A9E5E81C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F55E88C-F835-E955-720F-75F4BFEBEF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38958D-CDD6-46F0-8E52-CB842DB7E4D2}" type="datetimeFigureOut">
              <a:rPr lang="fi-FI"/>
              <a:pPr>
                <a:defRPr/>
              </a:pPr>
              <a:t>6.5.2026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403BE129-3C83-E6B9-8B06-B06AEE765F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76BBBA70-624E-480D-6707-DB077CEDD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A16F66-9DF3-A675-9888-6CA3DFF656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08382D0-754B-ACE4-2894-FEAFA567B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37C529-D28B-471B-94D0-EB2E2C462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n kuvan paikkamerkki 1">
            <a:extLst>
              <a:ext uri="{FF2B5EF4-FFF2-40B4-BE49-F238E27FC236}">
                <a16:creationId xmlns:a16="http://schemas.microsoft.com/office/drawing/2014/main" id="{CD218671-C97D-FD1E-FA69-41A4116C2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Huomautusten paikkamerkki 2">
            <a:extLst>
              <a:ext uri="{FF2B5EF4-FFF2-40B4-BE49-F238E27FC236}">
                <a16:creationId xmlns:a16="http://schemas.microsoft.com/office/drawing/2014/main" id="{267F0B5E-CBCA-B3BD-F858-E7EF3603D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100" name="Dian numeron paikkamerkki 3">
            <a:extLst>
              <a:ext uri="{FF2B5EF4-FFF2-40B4-BE49-F238E27FC236}">
                <a16:creationId xmlns:a16="http://schemas.microsoft.com/office/drawing/2014/main" id="{94E7AD86-263E-B11E-781C-BD7D2024A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903887-871E-4D9D-B770-9EDBA0D7566D}" type="slidenum">
              <a:rPr lang="fi-FI" altLang="fi-FI" smtClean="0">
                <a:latin typeface="Gill Sans MT" panose="020B05020201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altLang="fi-FI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1DB99-A5C5-1EF8-E3B7-3E84BE4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1C27-78F4-D529-4156-07EE1560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21A2-4318-FC49-39F8-F6B49479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3C8C-F1FC-4CC0-8DB9-34719B52631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656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397FD-4543-03AF-8F6F-0546B776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0506E-CDED-EB08-2700-70CFC2C9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3545E-0496-9702-47DF-5824DD75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5D51-69F6-42FC-838C-25721A123E0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9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C37E5-8190-29C4-904D-FB1DA268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FA0B2-A4B7-FE50-0FE7-0895364D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59F9-F61D-F16E-04C8-FBD225DE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7061-3020-486F-BCD9-5E2787D0743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231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0C86-7912-AD1C-12DA-CBEC65F5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47B0D-4719-F988-B544-B02129C2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EF182-B6A6-7F53-87A1-94040824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C6B0-9D05-4CD8-813D-D8791F5AD51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059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AA6DB-5542-B8A5-5222-0745F440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1327-E2F6-41DD-B696-26EC42C3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7B9DB-4063-D867-7690-85438838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8360-1973-40FD-BFB9-DB3C1C9D8D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3524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F5D8AF-8D9E-3021-FD6B-6E768674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97EE74-47CC-A7D4-B73F-7E338FCA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C95759-E1CB-2F04-C51B-C59A38F5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39D2-2981-4D81-B092-87E84CB0A81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40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D224FE-3BD1-0F20-C241-109763DC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7E5ED4-B93E-256A-C128-A71C7AF9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F091BF-A78F-5B38-A9FA-04C1E079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3C8F-9B3B-482A-B814-048B7104FB5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678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D88869-A888-66E8-7ADA-1AD50BD6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7C7060-5A0C-E26E-64FC-F29D70A2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1A839B-AB4E-DA4D-D595-793D436A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053F-CF92-47F1-A899-565DD3CAFBD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6656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797372-39D5-05A8-6C3D-F0478C37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7E865E-B938-2779-7452-160E4655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20D8DF-2BF8-88F0-3B00-00F0127F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3AD7-F596-45FC-BAAA-62707662E05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897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F8774-2B79-390D-361E-13942A5F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6D963-65CD-3D7E-D00F-0E16337F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D3EA2-6D15-A160-D45C-51EA62AE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AA49-9820-460D-97A0-3EEA8518846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554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B83C82-F796-8610-3225-A91C9895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E15514-A4CD-70BF-FDEB-959BED95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39AAF7-5A22-2865-D353-DB3C86BA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0F0D-CAD7-44F0-B3BD-EB90617799D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6904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5B1EBE-D56A-B9DF-6B55-5B0A50364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619625-77F8-CB8D-289C-7BF9F827B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257F6-7B51-B7F5-3C3C-6FDDE6784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34E3-5D86-3BCE-B218-EF9594F8A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FCE1-E0AF-93BE-4698-A4374258F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06BB5-841D-4E41-8CFD-DFA47948CFA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usanne.harma@joensuu.f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xPuvaxyJn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tunimi.sukunimi@joensuu.fi" TargetMode="External"/><Relationship Id="rId2" Type="http://schemas.openxmlformats.org/officeDocument/2006/relationships/hyperlink" Target="mailto:etunimi.sukunimi@edu.joensuu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ensuu.fi/utrankoul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siunsote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A6FFEF7-E408-491A-6FBA-68D4576B2C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22363"/>
            <a:ext cx="7772400" cy="4135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altLang="fi-FI"/>
            </a:br>
            <a:br>
              <a:rPr lang="fi-FI" altLang="fi-FI"/>
            </a:br>
            <a:br>
              <a:rPr lang="fi-FI" altLang="fi-FI"/>
            </a:br>
            <a:br>
              <a:rPr lang="fi-FI" altLang="fi-FI"/>
            </a:br>
            <a:r>
              <a:rPr lang="fi-FI" altLang="fi-FI"/>
              <a:t>Tervetuloa Utran kouluun!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DE4B59-4950-5B73-9E56-452B2FF95B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3675"/>
            <a:ext cx="8208963" cy="2116138"/>
          </a:xfrm>
        </p:spPr>
        <p:txBody>
          <a:bodyPr/>
          <a:lstStyle/>
          <a:p>
            <a:pPr eaLnBrk="1" hangingPunct="1"/>
            <a:r>
              <a:rPr lang="fi-FI" altLang="fi-FI" sz="3200"/>
              <a:t>Kouluun tutustumispäivä to 7.5.2026</a:t>
            </a:r>
          </a:p>
        </p:txBody>
      </p:sp>
      <p:pic>
        <p:nvPicPr>
          <p:cNvPr id="3076" name="Kuva 1">
            <a:extLst>
              <a:ext uri="{FF2B5EF4-FFF2-40B4-BE49-F238E27FC236}">
                <a16:creationId xmlns:a16="http://schemas.microsoft.com/office/drawing/2014/main" id="{639DAC52-24AC-9D3B-99A4-041307C3D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60350"/>
            <a:ext cx="23399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Kuva 1">
            <a:extLst>
              <a:ext uri="{FF2B5EF4-FFF2-40B4-BE49-F238E27FC236}">
                <a16:creationId xmlns:a16="http://schemas.microsoft.com/office/drawing/2014/main" id="{403D3021-524F-FBEA-7C6A-FD7CEFA05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29527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 descr="Kuva, joka sisältää kohteen taivas, piha-, leikkikenttä, pilvi">
            <a:extLst>
              <a:ext uri="{FF2B5EF4-FFF2-40B4-BE49-F238E27FC236}">
                <a16:creationId xmlns:a16="http://schemas.microsoft.com/office/drawing/2014/main" id="{343E2AE8-919B-753B-9E8B-47BE1CED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16" y="113258"/>
            <a:ext cx="6982544" cy="3717031"/>
          </a:xfrm>
          <a:prstGeom prst="rect">
            <a:avLst/>
          </a:prstGeom>
          <a:effectLst>
            <a:glow rad="127000">
              <a:schemeClr val="bg1"/>
            </a:glow>
            <a:softEdge rad="381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E5867AC-8209-9016-DD99-4CCF0F7B7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b="1" err="1">
                <a:latin typeface="+mn-lt"/>
              </a:rPr>
              <a:t>Terveydenhoitaja</a:t>
            </a:r>
            <a:r>
              <a:rPr lang="en-US" altLang="fi-FI" b="1">
                <a:latin typeface="+mn-lt"/>
              </a:rPr>
              <a:t> ja </a:t>
            </a:r>
            <a:r>
              <a:rPr lang="en-US" altLang="fi-FI" b="1" err="1">
                <a:latin typeface="+mn-lt"/>
              </a:rPr>
              <a:t>yhteystiedot</a:t>
            </a:r>
            <a:endParaRPr lang="en-US" altLang="fi-FI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495F-ADEE-C4C9-28A6-5AA13FD04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68580" tIns="34290" rIns="68580" bIns="34290" rtlCol="0">
            <a:normAutofit/>
          </a:bodyPr>
          <a:lstStyle/>
          <a:p>
            <a:pPr>
              <a:defRPr/>
            </a:pPr>
            <a:r>
              <a:rPr lang="en-US" err="1">
                <a:ea typeface="+mj-lt"/>
                <a:cs typeface="+mj-lt"/>
              </a:rPr>
              <a:t>Kouluterveydenhoitaja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huolehtii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oppilaiden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terveydestä</a:t>
            </a:r>
            <a:r>
              <a:rPr lang="en-US">
                <a:ea typeface="+mj-lt"/>
                <a:cs typeface="+mj-lt"/>
              </a:rPr>
              <a:t> ja </a:t>
            </a:r>
            <a:r>
              <a:rPr lang="en-US" err="1">
                <a:ea typeface="+mj-lt"/>
                <a:cs typeface="+mj-lt"/>
              </a:rPr>
              <a:t>hyvinvoinnista</a:t>
            </a:r>
            <a:r>
              <a:rPr lang="en-US">
                <a:ea typeface="+mj-lt"/>
                <a:cs typeface="+mj-lt"/>
              </a:rPr>
              <a:t>. Hän </a:t>
            </a:r>
            <a:r>
              <a:rPr lang="en-US" err="1">
                <a:ea typeface="+mj-lt"/>
                <a:cs typeface="+mj-lt"/>
              </a:rPr>
              <a:t>tekee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terveydenhuoltoa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kuten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rokotuksia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terveystarkastuksia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sekä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tarjoaa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tukea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fyysisen</a:t>
            </a:r>
            <a:r>
              <a:rPr lang="en-US">
                <a:ea typeface="+mj-lt"/>
                <a:cs typeface="+mj-lt"/>
              </a:rPr>
              <a:t> ja </a:t>
            </a:r>
            <a:r>
              <a:rPr lang="en-US" err="1">
                <a:ea typeface="+mj-lt"/>
                <a:cs typeface="+mj-lt"/>
              </a:rPr>
              <a:t>henkisen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hyvinvoinnin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edistämiseen</a:t>
            </a:r>
            <a:r>
              <a:rPr lang="en-US">
                <a:ea typeface="+mj-lt"/>
                <a:cs typeface="+mj-lt"/>
              </a:rPr>
              <a:t>.</a:t>
            </a:r>
          </a:p>
          <a:p>
            <a:pPr>
              <a:defRPr/>
            </a:pPr>
            <a:endParaRPr lang="en-US">
              <a:ea typeface="+mj-lt"/>
              <a:cs typeface="+mj-lt"/>
            </a:endParaRPr>
          </a:p>
          <a:p>
            <a:pPr>
              <a:defRPr/>
            </a:pPr>
            <a:r>
              <a:rPr lang="en-US" err="1">
                <a:ea typeface="+mj-lt"/>
                <a:cs typeface="+mj-lt"/>
              </a:rPr>
              <a:t>Terveydenhoitaja</a:t>
            </a:r>
            <a:r>
              <a:rPr lang="en-US">
                <a:ea typeface="+mj-lt"/>
                <a:cs typeface="+mj-lt"/>
              </a:rPr>
              <a:t> Anna Räsänen</a:t>
            </a:r>
            <a:endParaRPr lang="en-US"/>
          </a:p>
          <a:p>
            <a:pPr>
              <a:defRPr/>
            </a:pPr>
            <a:r>
              <a:rPr lang="en-US" err="1">
                <a:ea typeface="+mj-lt"/>
                <a:cs typeface="+mj-lt"/>
              </a:rPr>
              <a:t>Soittoaika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arkisin</a:t>
            </a:r>
            <a:r>
              <a:rPr lang="en-US">
                <a:ea typeface="+mj-lt"/>
                <a:cs typeface="+mj-lt"/>
              </a:rPr>
              <a:t> 8-9, puh. 0133305867. </a:t>
            </a:r>
            <a:r>
              <a:rPr lang="en-US" err="1">
                <a:ea typeface="+mj-lt"/>
                <a:cs typeface="+mj-lt"/>
              </a:rPr>
              <a:t>Myös</a:t>
            </a:r>
            <a:r>
              <a:rPr lang="en-US">
                <a:ea typeface="+mj-lt"/>
                <a:cs typeface="+mj-lt"/>
              </a:rPr>
              <a:t> Wilman </a:t>
            </a:r>
            <a:r>
              <a:rPr lang="en-US" err="1">
                <a:ea typeface="+mj-lt"/>
                <a:cs typeface="+mj-lt"/>
              </a:rPr>
              <a:t>kautta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voi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jättää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soittopyynnön</a:t>
            </a:r>
            <a:r>
              <a:rPr lang="en-US">
                <a:ea typeface="+mj-lt"/>
                <a:cs typeface="+mj-lt"/>
              </a:rPr>
              <a:t>. 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25D6E-52EC-49D0-0F72-8FE76FCCC0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B413C8-40C7-445A-8047-21963F12C546}" type="datetime1">
              <a:rPr lang="fi-FI"/>
              <a:pPr>
                <a:defRPr/>
              </a:pPr>
              <a:t>6.5.2026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0BFE-002A-623B-E987-505E741F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F9854-0311-6BA1-1CD8-F9B5F8D5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E6C92-7F47-4952-94CF-DABA21340E11}" type="slidenum">
              <a:rPr lang="en-US" dirty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560C2FA-BD0C-7CF1-87C7-97A53B7088ED}"/>
              </a:ext>
            </a:extLst>
          </p:cNvPr>
          <p:cNvSpPr txBox="1"/>
          <p:nvPr/>
        </p:nvSpPr>
        <p:spPr>
          <a:xfrm>
            <a:off x="107950" y="1305163"/>
            <a:ext cx="903605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  <a:t>Koulun arjessa läsnäoleva kiireetön ja kuunteleva aikuinen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  <a:t>Tavoitteena on tukea lapsen tai nuoren toimivaa arkea ja sitä kautta oppimista. Keskiössä on lapsen toimiva arki kotona ja koulussa.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  <a:t>Läsnä kouluarjessa välitunneilla, tsemppaamassa ja tukemassa oppilaita tunneilla ja retkillä.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  <a:t>Käytettävissä koko koulupäivän ajan kuunnellen huolia ja haasteita, sekä iloisia asioita.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  <a:t>Koulukoutsi voi tavata perheitä sekä koululla, että kotikäynneillä, tarjota Lapset puheeksi-keskusteluja ja tehdä yhteistyötä muiden toimijoiden kanssa. </a:t>
            </a:r>
            <a:br>
              <a:rPr lang="fi-FI" sz="20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</a:br>
            <a:b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</a:br>
            <a: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  <a:t>Koulukoutsi on koululla arkisin joka päivä, hänet tavoittaa puhelinnumerosta 050 5756634, sähköpostitse </a:t>
            </a:r>
            <a:r>
              <a:rPr lang="fi-FI" sz="2400" u="sng">
                <a:solidFill>
                  <a:srgbClr val="0026E1"/>
                </a:solidFill>
                <a:highlight>
                  <a:srgbClr val="FFFFFF"/>
                </a:highlight>
                <a:latin typeface="IBM Plex Sans"/>
                <a:ea typeface="Calibri Light"/>
                <a:cs typeface="Calibri Light"/>
                <a:hlinkClick r:id="rId2"/>
              </a:rPr>
              <a:t>susanne.harma@joensuu.fi</a:t>
            </a:r>
            <a:r>
              <a:rPr lang="fi-FI" sz="24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  <a:t> tai Wilman kautta</a:t>
            </a:r>
            <a:br>
              <a:rPr lang="fi-FI" sz="1800">
                <a:highlight>
                  <a:srgbClr val="FFFFFF"/>
                </a:highlight>
                <a:latin typeface="IBM Plex Sans"/>
                <a:ea typeface="Calibri Light"/>
                <a:cs typeface="Calibri Light"/>
              </a:rPr>
            </a:b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C0974A6-140A-FF22-7A8E-BDD1B38252F2}"/>
              </a:ext>
            </a:extLst>
          </p:cNvPr>
          <p:cNvSpPr txBox="1"/>
          <p:nvPr/>
        </p:nvSpPr>
        <p:spPr>
          <a:xfrm>
            <a:off x="358775" y="0"/>
            <a:ext cx="8426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000" b="1">
                <a:ea typeface="Calibri Light"/>
                <a:cs typeface="Calibri Light"/>
              </a:rPr>
              <a:t>Hyvinvointiohjaaja –koulukoutsi Susanne Härmä</a:t>
            </a: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77523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DE08CC83-81B4-DE9E-30C6-7705D3EBE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9175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Oppilaiden koulupäivät</a:t>
            </a:r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960C7390-1786-117B-7B01-3E86D6867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/>
              <a:t>1. luokkalaisten koulupäivä ajoittuu klo 8.00-14.00 välille (</a:t>
            </a:r>
            <a:r>
              <a:rPr lang="fi-FI" altLang="fi-FI" sz="2400" err="1"/>
              <a:t>max</a:t>
            </a:r>
            <a:r>
              <a:rPr lang="fi-FI" altLang="fi-FI" sz="2400"/>
              <a:t>. 5h päivässä)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/>
              <a:t>oppilaat saavat lukujärjestyksen 1. koulupäivänä ja se on nähtävissä myös Wilmassa 15.6. alkaen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/>
              <a:t>oppilaat jaetaan luokassa kahteen ryhmään (A ja B), joilla koulu joinakin päivinä alkaa ja loppuu eri aikaan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/>
              <a:t>oppilaita ryhmitellään joustavasti koulupäivän aikana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/>
              <a:t>Koululounas klo 10.30-11 tai 10.45-11.15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/>
              <a:t>välitunneilla aina 3-4 valvojaa, joilla on keltaiset liivit päällä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646FF9C-CD5B-E5DD-8E4B-B8873BD13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Tuntijako: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14DDE5C-98F2-0DE2-6545-673C81B717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784976" cy="5112568"/>
          </a:xfrm>
        </p:spPr>
        <p:txBody>
          <a:bodyPr rtlCol="0">
            <a:normAutofit/>
          </a:bodyPr>
          <a:lstStyle/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500"/>
              <a:t>SUK 8h			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500"/>
              <a:t>MA 3h				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600"/>
              <a:t>EN 1h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600"/>
              <a:t>YO 2h					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600"/>
              <a:t>UE/UO/UI/ET 1h     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600"/>
              <a:t>KU 1h 			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600"/>
              <a:t>MU 1h						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600"/>
              <a:t>KS 2h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i-FI" altLang="fi-FI" sz="3600"/>
              <a:t>LI 2h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85D8BAD-9C55-4DC5-85B2-50CA6BD02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59221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Työ- ja loma-ajat lv 26-27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B26C52C-78F2-EACA-425B-ECF3F6A78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4392488" cy="352839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i-FI" sz="2400" u="sng"/>
              <a:t>Syyslukukausi 2026</a:t>
            </a:r>
          </a:p>
          <a:p>
            <a:pPr marL="0" indent="0">
              <a:buNone/>
            </a:pPr>
            <a:r>
              <a:rPr lang="fi-FI" sz="2400"/>
              <a:t>Koulu alkaa </a:t>
            </a:r>
            <a:r>
              <a:rPr lang="fi-FI" sz="2400" b="1"/>
              <a:t>ke 12.8.</a:t>
            </a:r>
          </a:p>
          <a:p>
            <a:pPr marL="0" indent="0">
              <a:buNone/>
            </a:pPr>
            <a:r>
              <a:rPr lang="fi-FI" sz="2400"/>
              <a:t>Syysloma </a:t>
            </a:r>
            <a:r>
              <a:rPr lang="fi-FI" sz="2400" b="1"/>
              <a:t>viikko 42</a:t>
            </a:r>
            <a:r>
              <a:rPr lang="fi-FI" sz="2400"/>
              <a:t>, 12.–16.10.</a:t>
            </a:r>
          </a:p>
          <a:p>
            <a:pPr marL="0" indent="0">
              <a:buNone/>
            </a:pPr>
            <a:r>
              <a:rPr lang="fi-FI" sz="2400"/>
              <a:t>Itsenäisyyspäivä su 6.12.</a:t>
            </a:r>
          </a:p>
          <a:p>
            <a:pPr marL="0" indent="0">
              <a:buNone/>
            </a:pPr>
            <a:r>
              <a:rPr lang="fi-FI" sz="2400"/>
              <a:t>Syyslukukausi päättyy </a:t>
            </a:r>
            <a:r>
              <a:rPr lang="fi-FI" sz="2400" b="1"/>
              <a:t>ti 22.12.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EFC8CB-8915-8A16-F1F0-1E0A6577824A}"/>
              </a:ext>
            </a:extLst>
          </p:cNvPr>
          <p:cNvSpPr txBox="1"/>
          <p:nvPr/>
        </p:nvSpPr>
        <p:spPr>
          <a:xfrm>
            <a:off x="4860032" y="1484784"/>
            <a:ext cx="41044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u="sng"/>
              <a:t>Kevätlukukausi 2027</a:t>
            </a:r>
          </a:p>
          <a:p>
            <a:r>
              <a:rPr lang="fi-FI" sz="2400"/>
              <a:t>Koulu alkaa </a:t>
            </a:r>
            <a:r>
              <a:rPr lang="fi-FI" sz="2400" b="1"/>
              <a:t>to 7.1.</a:t>
            </a:r>
          </a:p>
          <a:p>
            <a:r>
              <a:rPr lang="fi-FI" sz="2400"/>
              <a:t>Talviloma </a:t>
            </a:r>
            <a:r>
              <a:rPr lang="fi-FI" sz="2400" b="1"/>
              <a:t>viikko 10, </a:t>
            </a:r>
            <a:r>
              <a:rPr lang="fi-FI" sz="2400"/>
              <a:t>8.–12.3.</a:t>
            </a:r>
          </a:p>
          <a:p>
            <a:r>
              <a:rPr lang="fi-FI" sz="2400"/>
              <a:t>Pääsiäinen 26.–29.3.</a:t>
            </a:r>
          </a:p>
          <a:p>
            <a:r>
              <a:rPr lang="fi-FI" sz="2400"/>
              <a:t>Vappupäivä la 1.5. </a:t>
            </a:r>
          </a:p>
          <a:p>
            <a:r>
              <a:rPr lang="fi-FI" sz="2400"/>
              <a:t>Helatorstai </a:t>
            </a:r>
            <a:r>
              <a:rPr lang="fi-FI" sz="2400" b="1"/>
              <a:t>to 6.5</a:t>
            </a:r>
            <a:r>
              <a:rPr lang="fi-FI" sz="2400"/>
              <a:t>.</a:t>
            </a:r>
          </a:p>
          <a:p>
            <a:r>
              <a:rPr lang="fi-FI" sz="2400"/>
              <a:t>Vapaapäivä </a:t>
            </a:r>
            <a:r>
              <a:rPr lang="fi-FI" sz="2400" b="1"/>
              <a:t>pe 7.5</a:t>
            </a:r>
            <a:r>
              <a:rPr lang="fi-FI" sz="2400"/>
              <a:t>.</a:t>
            </a:r>
          </a:p>
          <a:p>
            <a:r>
              <a:rPr lang="fi-FI" sz="2400"/>
              <a:t>Koulu päättyy </a:t>
            </a:r>
            <a:r>
              <a:rPr lang="fi-FI" sz="2400" b="1"/>
              <a:t>la 5.6.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48E37A2-A7D7-1379-776A-F609C2C7F015}"/>
              </a:ext>
            </a:extLst>
          </p:cNvPr>
          <p:cNvSpPr txBox="1"/>
          <p:nvPr/>
        </p:nvSpPr>
        <p:spPr>
          <a:xfrm>
            <a:off x="2286000" y="4970469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/>
              <a:t>Koulupäivien määrä</a:t>
            </a:r>
          </a:p>
          <a:p>
            <a:pPr marL="0" indent="0">
              <a:buNone/>
            </a:pPr>
            <a:r>
              <a:rPr lang="fi-FI" sz="2400"/>
              <a:t>Syyslukukaudella 90</a:t>
            </a:r>
          </a:p>
          <a:p>
            <a:pPr marL="0" indent="0">
              <a:buNone/>
            </a:pPr>
            <a:r>
              <a:rPr lang="fi-FI" sz="2400"/>
              <a:t>Kevätlukukaudella 99 </a:t>
            </a:r>
          </a:p>
          <a:p>
            <a:pPr marL="0" indent="0">
              <a:buNone/>
            </a:pPr>
            <a:r>
              <a:rPr lang="fi-FI" sz="2400"/>
              <a:t>Yhteensä 189 </a:t>
            </a:r>
            <a:endParaRPr lang="fi-FI" altLang="fi-FI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17D9EF5B-B1BC-A9D8-D850-9A87554E3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365125"/>
            <a:ext cx="7399734" cy="1325563"/>
          </a:xfrm>
        </p:spPr>
        <p:txBody>
          <a:bodyPr/>
          <a:lstStyle/>
          <a:p>
            <a:pPr eaLnBrk="1" hangingPunct="1"/>
            <a:br>
              <a:rPr lang="fi-FI" altLang="fi-FI"/>
            </a:br>
            <a:r>
              <a:rPr lang="fi-FI" altLang="fi-FI" b="1">
                <a:latin typeface="+mn-lt"/>
              </a:rPr>
              <a:t>Oppilaan oppimisen ja koulunkäynnin tuki</a:t>
            </a:r>
            <a:br>
              <a:rPr lang="fi-FI" altLang="fi-FI"/>
            </a:br>
            <a:endParaRPr lang="fi-FI" altLang="fi-FI" sz="6000"/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E3198C06-E678-DFB8-329D-24D17ABAE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556791"/>
            <a:ext cx="8352928" cy="493608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i-FI" altLang="fi-FI" b="1">
                <a:solidFill>
                  <a:srgbClr val="00B0F0"/>
                </a:solidFill>
              </a:rPr>
              <a:t>Oppimisen edellytyksiä tukevat opetusjärjestelyt ja ryhmäkohtainen tuki</a:t>
            </a:r>
          </a:p>
          <a:p>
            <a:pPr eaLnBrk="1" hangingPunct="1"/>
            <a:r>
              <a:rPr lang="fi-FI" altLang="fi-FI"/>
              <a:t>Oppimisen ja koulunkäynnin tuki: </a:t>
            </a:r>
          </a:p>
          <a:p>
            <a:pPr lvl="1" eaLnBrk="1" hangingPunct="1"/>
            <a:r>
              <a:rPr lang="fi-FI" altLang="fi-FI"/>
              <a:t>kunkin oppilaan ja opetusryhmän vahvuudet ja oppimis- ja kehitystarpeet</a:t>
            </a:r>
          </a:p>
          <a:p>
            <a:pPr lvl="1" eaLnBrk="1" hangingPunct="1"/>
            <a:r>
              <a:rPr lang="fi-FI" altLang="fi-FI"/>
              <a:t>varhainen tunnistaminen -&gt; tärkeää LAPSET PUHEEKSI-keskustelut</a:t>
            </a:r>
          </a:p>
          <a:p>
            <a:pPr lvl="1" eaLnBrk="1" hangingPunct="1"/>
            <a:r>
              <a:rPr lang="fi-FI" altLang="fi-FI"/>
              <a:t>eriyttäminen tehtävissä ja toiminnoissa</a:t>
            </a:r>
          </a:p>
          <a:p>
            <a:pPr eaLnBrk="1" hangingPunct="1"/>
            <a:r>
              <a:rPr lang="fi-FI" altLang="fi-FI"/>
              <a:t>Ryhmäkohtainen tuki:</a:t>
            </a:r>
          </a:p>
          <a:p>
            <a:pPr lvl="1" eaLnBrk="1" hangingPunct="1"/>
            <a:r>
              <a:rPr lang="fi-FI" altLang="fi-FI"/>
              <a:t>Yleinen tukiopetus</a:t>
            </a:r>
          </a:p>
          <a:p>
            <a:pPr lvl="1" eaLnBrk="1" hangingPunct="1"/>
            <a:r>
              <a:rPr lang="fi-FI" altLang="fi-FI"/>
              <a:t>Opetuskielen tukiopetus</a:t>
            </a:r>
          </a:p>
          <a:p>
            <a:pPr lvl="1" eaLnBrk="1" hangingPunct="1"/>
            <a:r>
              <a:rPr lang="fi-FI" altLang="fi-FI"/>
              <a:t>Erityisopettajan antama opetus muun opetuksen yhteydessä</a:t>
            </a:r>
            <a:br>
              <a:rPr lang="fi-FI" altLang="fi-FI"/>
            </a:br>
            <a:endParaRPr lang="fi-FI" alt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F993C-C749-E159-8227-498DE063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2"/>
            <a:ext cx="8119814" cy="5700291"/>
          </a:xfrm>
        </p:spPr>
        <p:txBody>
          <a:bodyPr/>
          <a:lstStyle/>
          <a:p>
            <a:pPr marL="0" indent="0">
              <a:buNone/>
            </a:pPr>
            <a:r>
              <a:rPr lang="fi-FI">
                <a:solidFill>
                  <a:srgbClr val="00B0F0"/>
                </a:solidFill>
              </a:rPr>
              <a:t>Oppilaskohtaiset tukitoimet</a:t>
            </a:r>
          </a:p>
          <a:p>
            <a:pPr lvl="1"/>
            <a:r>
              <a:rPr lang="fi-FI"/>
              <a:t>Erityisopettajan antama opetus osittain pienryhmässä ja muun opetuksen yhteydessä</a:t>
            </a:r>
          </a:p>
          <a:p>
            <a:pPr lvl="1"/>
            <a:r>
              <a:rPr lang="fi-FI"/>
              <a:t>Erityisopettajan tai erityisluokanopettajan antama opetus pienryhmässä (yli puolet oppiaineesta)</a:t>
            </a:r>
          </a:p>
          <a:p>
            <a:pPr lvl="1"/>
            <a:r>
              <a:rPr lang="fi-FI"/>
              <a:t>Erityisluokanopettajan opetus erityisluokassa</a:t>
            </a:r>
          </a:p>
          <a:p>
            <a:pPr lvl="1"/>
            <a:r>
              <a:rPr lang="fi-FI"/>
              <a:t>Tulkitsemispalvelut, avustajapalvelut, apuvälineet</a:t>
            </a:r>
          </a:p>
          <a:p>
            <a:endParaRPr lang="fi-FI"/>
          </a:p>
          <a:p>
            <a:r>
              <a:rPr lang="fi-FI"/>
              <a:t>Muuta:</a:t>
            </a:r>
          </a:p>
          <a:p>
            <a:pPr lvl="1"/>
            <a:r>
              <a:rPr lang="fi-FI"/>
              <a:t>S2</a:t>
            </a:r>
          </a:p>
          <a:p>
            <a:pPr lvl="1"/>
            <a:r>
              <a:rPr lang="fi-FI"/>
              <a:t>Inklusiivinen perusopetukseen valmistava opetus (VALO)</a:t>
            </a:r>
          </a:p>
          <a:p>
            <a:pPr marL="457200" lvl="1" indent="0">
              <a:buNone/>
            </a:pP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33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45A1FB-24DC-5384-9DE3-89A8B90D2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Oppilaiden lomat ja poissaolot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6A0D13A-3289-B8D2-847C-C8DBC6C64B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/>
              <a:t>ilmoitus omalle opettajalle aamulla, jos lapsi ei tule kouluun</a:t>
            </a:r>
          </a:p>
          <a:p>
            <a:pPr eaLnBrk="1" hangingPunct="1">
              <a:defRPr/>
            </a:pPr>
            <a:r>
              <a:rPr lang="fi-FI" altLang="fi-FI"/>
              <a:t>poissaolon syyksi kelpaavat samat syyt kuin aikuisilla töistä poissaoloon</a:t>
            </a:r>
          </a:p>
          <a:p>
            <a:pPr eaLnBrk="1" hangingPunct="1">
              <a:defRPr/>
            </a:pPr>
            <a:r>
              <a:rPr lang="fi-FI" altLang="fi-FI"/>
              <a:t>yli 5 päivän mittaiset poissaolot anotaan Wilmassa olevalla lomakkeella rehtorilta, joka tekee asiasta päätöksen; lapsen edun mukaista ei ole lomailla pitkiä aikoja kouluajalla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i-FI" sz="1800" u="sng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Poissaoloihin puuttuminen edistää lapsen hyvinvointia</a:t>
            </a:r>
            <a:endParaRPr lang="fi-FI" sz="1800" u="sng">
              <a:solidFill>
                <a:srgbClr val="0563C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altLang="fi-F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9AE8B876-C4AE-A87B-8BA8-96414EE67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85203"/>
            <a:ext cx="8102724" cy="1191667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Kiusaamisen vastainen toiminta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0DAB0167-843F-F359-87F2-70E2652391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263830" cy="512422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altLang="fi-FI"/>
              <a:t>Kiusaamisen selvittely: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Keskustelu oman opettajan kanssa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Sopu-tiimin kanssa selvittely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altLang="fi-FI"/>
              <a:t>Huoltajiin ollaan yhteydessä, jos kiusaamista koulussa esiintyy</a:t>
            </a:r>
            <a:br>
              <a:rPr lang="fi-FI" altLang="fi-FI"/>
            </a:br>
            <a:br>
              <a:rPr lang="fi-FI" altLang="fi-FI"/>
            </a:br>
            <a:r>
              <a:rPr lang="fi-FI" altLang="fi-FI"/>
              <a:t>Toivomme, että olette myös kouluun yhteydessä, jos lapsi kertoo kiusaamisesta!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altLang="fi-FI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err="1"/>
              <a:t>Huom</a:t>
            </a:r>
            <a:r>
              <a:rPr lang="fi-FI" altLang="fi-FI"/>
              <a:t>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/>
              <a:t>Koulun toimivalta ei ulotu koulumatkalle eikä vapaa-aikaan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76B2DC5-F4E0-A21D-31AB-69D525609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562" y="231775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Koulumatkat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06A7BBA-81B2-4CDE-4979-C13C5D8BA0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142287" cy="4919662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fi-FI" altLang="fi-FI" sz="510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Perusopetuslain mukaan koulumatkoilla tapahtuneen tapaturman hoito on oppilaalle maksuton.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fi-FI" altLang="fi-FI" sz="5100">
                <a:solidFill>
                  <a:schemeClr val="tx1">
                    <a:lumMod val="65000"/>
                    <a:lumOff val="35000"/>
                  </a:schemeClr>
                </a:solidFill>
                <a:cs typeface="Tahoma" panose="020B0604030504040204" pitchFamily="34" charset="0"/>
              </a:rPr>
              <a:t>Tapaturmavakuutus korvaa vain </a:t>
            </a:r>
            <a:r>
              <a:rPr lang="fi-FI" altLang="fi-FI" sz="5100" i="1">
                <a:solidFill>
                  <a:schemeClr val="tx1">
                    <a:lumMod val="65000"/>
                    <a:lumOff val="35000"/>
                  </a:schemeClr>
                </a:solidFill>
                <a:cs typeface="Tahoma" panose="020B0604030504040204" pitchFamily="34" charset="0"/>
              </a:rPr>
              <a:t>välittömät koulumatkat</a:t>
            </a:r>
            <a:r>
              <a:rPr lang="fi-FI" altLang="fi-FI" sz="5100">
                <a:solidFill>
                  <a:schemeClr val="tx1">
                    <a:lumMod val="65000"/>
                    <a:lumOff val="35000"/>
                  </a:schemeClr>
                </a:solidFill>
                <a:cs typeface="Tahoma" panose="020B0604030504040204" pitchFamily="34" charset="0"/>
              </a:rPr>
              <a:t>. Kotimatka kuuluu vakuutukseen, jos koululainen lähtee suhteellisen välittömästi koulun jälkeen kotiin (n. 30 min.) Jos hän jää koulun alueelle pidemmäksi aikaa leikkimään/pelailemaan, ei vakuutus enää kata kotimatkaa 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fi-FI" altLang="fi-FI" sz="5100">
                <a:solidFill>
                  <a:schemeClr val="tx1">
                    <a:lumMod val="65000"/>
                    <a:lumOff val="35000"/>
                  </a:schemeClr>
                </a:solidFill>
                <a:cs typeface="Tahoma" panose="020B0604030504040204" pitchFamily="34" charset="0"/>
              </a:rPr>
              <a:t> Myös koulumatkalla tehdyt satunnaiset kaverin luona poikkeamiset katkaisevat vakuutusturvan (ei ole välitön koulumatka)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      </a:t>
            </a: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Käyttäjä\My Documents\My Pictures\Utran koulu ylhäältä.jpg">
            <a:extLst>
              <a:ext uri="{FF2B5EF4-FFF2-40B4-BE49-F238E27FC236}">
                <a16:creationId xmlns:a16="http://schemas.microsoft.com/office/drawing/2014/main" id="{99231D76-60B2-A034-8027-74EECEF6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675688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Nuoli vasemmalle 1">
            <a:extLst>
              <a:ext uri="{FF2B5EF4-FFF2-40B4-BE49-F238E27FC236}">
                <a16:creationId xmlns:a16="http://schemas.microsoft.com/office/drawing/2014/main" id="{FCE7591B-DEF2-5C22-C0A5-C1EF01909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13100"/>
            <a:ext cx="1439863" cy="936625"/>
          </a:xfrm>
          <a:prstGeom prst="leftArrow">
            <a:avLst>
              <a:gd name="adj1" fmla="val 50000"/>
              <a:gd name="adj2" fmla="val 4998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>
                <a:latin typeface="Times New Roman" panose="02020603050405020304" pitchFamily="18" charset="0"/>
              </a:rPr>
              <a:t>Veisseli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1B2E81-9B9F-2739-44BF-422E8CD3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1"/>
            <a:ext cx="9001000" cy="1255200"/>
          </a:xfrm>
        </p:spPr>
        <p:txBody>
          <a:bodyPr/>
          <a:lstStyle/>
          <a:p>
            <a:r>
              <a:rPr lang="fi-FI" altLang="fi-FI" sz="3600" b="1"/>
              <a:t>Koulun kasvatukselliset ja kurinpidolliset toimet:</a:t>
            </a:r>
            <a:br>
              <a:rPr lang="fi-FI" altLang="fi-FI" u="sng"/>
            </a:b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2543CCF-9A05-B1A9-96F0-D020F2ED3257}"/>
              </a:ext>
            </a:extLst>
          </p:cNvPr>
          <p:cNvSpPr txBox="1"/>
          <p:nvPr/>
        </p:nvSpPr>
        <p:spPr>
          <a:xfrm>
            <a:off x="107504" y="764704"/>
            <a:ext cx="9001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b="1"/>
              <a:t>1</a:t>
            </a:r>
            <a:r>
              <a:rPr lang="fi-FI" altLang="fi-FI" sz="1600" b="1"/>
              <a:t>. Kasvatukselliset toimet: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Kasvatuskeskustelu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Siivousvelvoite</a:t>
            </a:r>
            <a:br>
              <a:rPr lang="fi-FI" altLang="fi-FI" sz="1600"/>
            </a:br>
            <a:endParaRPr lang="fi-FI" altLang="fi-FI" sz="160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altLang="fi-FI" sz="1600" b="1"/>
              <a:t>2. Kurinpidolliset toimet: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Jälki-istunto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Luokasta tai opetustilasta poistaminen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Opetuksen epääminen (loppupäivä + mahd. seuraava päivä): käytetään vain jos oppilas vaarantaa turvallisuuden tai vaikeuttaa opetusta kohtuuttomasti häirinnällä/riehumalla -&gt;huoltaja hakee pois koulusta</a:t>
            </a:r>
            <a:br>
              <a:rPr lang="fi-FI" altLang="fi-FI" sz="1600"/>
            </a:br>
            <a:r>
              <a:rPr lang="fi-FI" altLang="fi-FI" sz="1600"/>
              <a:t>------------------------------------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Kirjallinen varoitus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Määräaikainen erottaminen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sz="160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600" b="1"/>
              <a:t>3. Turvaamistoimet </a:t>
            </a:r>
            <a:r>
              <a:rPr lang="fi-FI" altLang="fi-FI" sz="1600"/>
              <a:t>(eivät ole rangaistuksia, vaan näillä taataan oppilaiden turvallisuutta)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Oppilaan poistaminen tilasta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Esineiden tai aineiden haltuunotto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/>
              <a:t>Oppilaan tavaroiden tarkastaminen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altLang="fi-FI" sz="160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600" b="1"/>
              <a:t>Periaatteet toimien käyttöön: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600"/>
              <a:t>Huoltajille ilmoitetaan aina kurinpitotoimista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600"/>
              <a:t>Ennen päätöstä oppilasta kuullaan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600"/>
              <a:t>Tavoitteena on muutoksen tukeminen, ei rankaisu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600"/>
              <a:t>Kasvatukselliset toimet ovat ensisijaisia, kurinpito vasta seuraava askel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altLang="fi-FI"/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5162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D55EB772-D4C6-058D-4103-0E71AFB8E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119188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Kodin ja koulun 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FF3EC-F829-E91E-C9B1-C01B7563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874"/>
            <a:ext cx="8047806" cy="5328493"/>
          </a:xfrm>
        </p:spPr>
        <p:txBody>
          <a:bodyPr/>
          <a:lstStyle/>
          <a:p>
            <a:pPr marL="533400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Vanhempien toivotaan ottavan aktiivisesti osaa kodin ja koulun väliseen yhteistyöhön. Vanhempien ja koulun rakentavalla yhteistyöllä on suuri vaikutus oppilaan koulunkäyntiin.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Kodin ja koulun välisen yhteistyön muodoiksi on koulussamme vakiintunut: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lvl="1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Vanhempainillat</a:t>
            </a:r>
          </a:p>
          <a:p>
            <a:pPr marL="990600" lvl="1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koulun yhteistyötoimikunta (KYTT)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lvl="1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juhlat, tapahtumat ja toimintapäivät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lvl="1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Oppimiskeskustelut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lvl="1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LP –keskustelut 1. </a:t>
            </a:r>
            <a:r>
              <a:rPr lang="fi-FI" sz="160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lk</a:t>
            </a: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ja muulloin aina tarvittaessa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lvl="1"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WILMAn</a:t>
            </a: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käyttö yhteydenpidossa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Vanhemmat ovat tervetulleita seuraamaan koulun toimintaa, opetusta ja tapahtumia. Ajankohdasta sovitaan suoraan oppilaan opettajan kanssa.</a:t>
            </a:r>
            <a:endParaRPr lang="fi-FI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89273E6-95B0-FCEB-A1E5-524FBC32A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Kouluyhteistyötoimikunta KYTT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80C335-851E-478C-0B99-B2981D5E15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kaksi vanhempien edustajaa jokaisesta luokasta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kokouksissa mukana opettajien edustajat ja rehtori tai apulaisjohtaja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edistää kodin ja koulun yhteistyötä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puheenjohtaja Petri Karvinen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>
                <a:solidFill>
                  <a:srgbClr val="00B050"/>
                </a:solidFill>
                <a:highlight>
                  <a:srgbClr val="FFFF00"/>
                </a:highlight>
              </a:rPr>
              <a:t>TULOSSA TULEVILLE EKALUOKKALAISILLE VANHEMPINEEN KOULUN PIHALLA PIHALEIKKI-ILTA MAANANTAINA </a:t>
            </a:r>
            <a:r>
              <a:rPr lang="fi-FI" altLang="fi-FI">
                <a:solidFill>
                  <a:srgbClr val="FF0000"/>
                </a:solidFill>
                <a:highlight>
                  <a:srgbClr val="FFFF00"/>
                </a:highlight>
              </a:rPr>
              <a:t>10.8. KLO 17-19!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839E20-BF78-5484-74E7-5A738836D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813" y="692150"/>
            <a:ext cx="7772400" cy="1143000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Yhteydenotot ja tiedottaminen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BA19A94-EFF1-69BC-1807-1B7DA1093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6750" y="1628775"/>
            <a:ext cx="7772400" cy="4395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 u="sng">
                <a:solidFill>
                  <a:schemeClr val="tx1">
                    <a:lumMod val="65000"/>
                    <a:lumOff val="35000"/>
                  </a:schemeClr>
                </a:solidFill>
              </a:rPr>
              <a:t>Wilma</a:t>
            </a:r>
            <a:r>
              <a:rPr lang="fi-FI" altLang="fi-FI" u="sng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Sähköposti (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etunimi.sukunimi@edu.joensuu.fi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rehtori, koulusihteeri ja koulukoutsi 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etunimi.sukunimi@joensuu.fi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puhelin/tekstiviesti, </a:t>
            </a:r>
            <a:r>
              <a:rPr lang="fi-FI" altLang="fi-FI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, jos opettaja antaa numeronsa (</a:t>
            </a:r>
            <a:r>
              <a:rPr lang="fi-FI" altLang="fi-FI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huom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! Henkilöstöhuoneen puhelimeen ei kannata lähettää viestejä!)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infoa koulun kotisivuilla 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http://www.joensuu.fi/utrankoulu</a:t>
            </a:r>
            <a:endParaRPr lang="fi-FI" altLang="fi-FI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Pedanet</a:t>
            </a:r>
            <a:r>
              <a:rPr lang="fi-FI" alt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ja Facebook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2845B182-FA51-0ACC-0CEF-F09883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725" y="188912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Koululaisen taitojen harjoittelu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501EC5-75EB-9671-41C9-68CB7F717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370180"/>
            <a:ext cx="5256584" cy="53283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Oman nimen kirjoittaminen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Tavaroiden paikoilleen laittaminen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Pukeminen ja takin vetoketjun kiinnilaitto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Kengännauhojen solmiminen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Paperin ja kankaan leikkaaminen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WC-</a:t>
            </a:r>
            <a:r>
              <a:rPr lang="fi-FI" sz="2200" err="1"/>
              <a:t>ssä</a:t>
            </a:r>
            <a:r>
              <a:rPr lang="fi-FI" sz="2200"/>
              <a:t> toimiminen ja käsien pesu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Haarukalla ja veitsellä syöminen sekä eri ruokalajien maistaminen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Koulumatkan kulkeminen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Kotona pienien hetkien yksinoleminen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/>
              <a:t>Oman vuoron odottaminen ja pienten pettymysten sietokyky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24580" name="Picture 2" descr="Tarinoiden">
            <a:extLst>
              <a:ext uri="{FF2B5EF4-FFF2-40B4-BE49-F238E27FC236}">
                <a16:creationId xmlns:a16="http://schemas.microsoft.com/office/drawing/2014/main" id="{43904AC4-61BB-DE71-C897-2703A0E13D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2204864"/>
            <a:ext cx="2455862" cy="316865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58B7F6-7852-E015-D011-717DC47C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76375"/>
            <a:ext cx="7886700" cy="1325563"/>
          </a:xfrm>
        </p:spPr>
        <p:txBody>
          <a:bodyPr/>
          <a:lstStyle/>
          <a:p>
            <a:pPr algn="ctr"/>
            <a:r>
              <a:rPr lang="fi-FI" b="1"/>
              <a:t>HERÄSIKÖ KYSYMYKSIÄ?</a:t>
            </a:r>
          </a:p>
        </p:txBody>
      </p:sp>
    </p:spTree>
    <p:extLst>
      <p:ext uri="{BB962C8B-B14F-4D97-AF65-F5344CB8AC3E}">
        <p14:creationId xmlns:p14="http://schemas.microsoft.com/office/powerpoint/2010/main" val="319885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15B3918-18C8-205F-D966-D4718E4D5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TERVETULOA UTRAN KOULUN VANHEMMAKSI!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3388B94-0505-07E0-3199-4D16C460A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i-FI" altLang="fi-FI"/>
              <a:t>Ja tästä alkaa vasta</a:t>
            </a:r>
          </a:p>
          <a:p>
            <a:pPr eaLnBrk="1" hangingPunct="1">
              <a:buFontTx/>
              <a:buNone/>
            </a:pPr>
            <a:r>
              <a:rPr lang="fi-FI" altLang="fi-FI"/>
              <a:t>tie monivuotinen.</a:t>
            </a:r>
          </a:p>
          <a:p>
            <a:pPr eaLnBrk="1" hangingPunct="1">
              <a:buFontTx/>
              <a:buNone/>
            </a:pPr>
            <a:r>
              <a:rPr lang="fi-FI" altLang="fi-FI"/>
              <a:t>Se johtaa koululaista</a:t>
            </a:r>
          </a:p>
          <a:p>
            <a:pPr eaLnBrk="1" hangingPunct="1">
              <a:buFontTx/>
              <a:buNone/>
            </a:pPr>
            <a:r>
              <a:rPr lang="fi-FI" altLang="fi-FI"/>
              <a:t>arkeen aikuisten.</a:t>
            </a:r>
          </a:p>
          <a:p>
            <a:pPr eaLnBrk="1" hangingPunct="1">
              <a:buFontTx/>
              <a:buNone/>
            </a:pPr>
            <a:r>
              <a:rPr lang="fi-FI" altLang="fi-FI"/>
              <a:t>Kun pienen koululaisen tie</a:t>
            </a:r>
          </a:p>
          <a:p>
            <a:pPr eaLnBrk="1" hangingPunct="1">
              <a:buFontTx/>
              <a:buNone/>
            </a:pPr>
            <a:r>
              <a:rPr lang="fi-FI" altLang="fi-FI"/>
              <a:t>niin suureen maailmaan vie.</a:t>
            </a:r>
          </a:p>
          <a:p>
            <a:pPr eaLnBrk="1" hangingPunct="1">
              <a:buFontTx/>
              <a:buNone/>
            </a:pPr>
            <a:r>
              <a:rPr lang="fi-FI" altLang="fi-FI"/>
              <a:t>(Jukka Niiranen)</a:t>
            </a:r>
          </a:p>
        </p:txBody>
      </p:sp>
      <p:pic>
        <p:nvPicPr>
          <p:cNvPr id="3" name="Kuva 2" descr="Kuva, joka sisältää kohteen rakennus, vaate, henkilö, piha-&#10;&#10;Kuvaus luotu automaattisesti">
            <a:extLst>
              <a:ext uri="{FF2B5EF4-FFF2-40B4-BE49-F238E27FC236}">
                <a16:creationId xmlns:a16="http://schemas.microsoft.com/office/drawing/2014/main" id="{9512BAC6-C025-9B05-77C7-5D0BB24C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25624"/>
            <a:ext cx="4176464" cy="5032375"/>
          </a:xfrm>
          <a:prstGeom prst="rect">
            <a:avLst/>
          </a:prstGeom>
          <a:effectLst>
            <a:softEdge rad="444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C1BE57-FDA3-3B51-3582-1025A5602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58750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Yleistietoa koulustamme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99A1E5A-583D-1CC2-9CE4-963E0C87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772400" cy="5373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lv 2026-2027 koulussamme tulee olemaan 18 yleisopetuksen ryhmää (joista 6 tiimiluokkaa),4 erityisluokkaa sekä valmistavan opetuksen ryhmä VALO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koulussa oppilaita </a:t>
            </a:r>
            <a:r>
              <a:rPr lang="fi-FI" altLang="fi-FI"/>
              <a:t>noin 400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henkilöstö: rehtori, 2 apulaisjohtajaa, koulusihteeri, 36 opettajaa,</a:t>
            </a:r>
            <a:r>
              <a:rPr lang="fi-FI" altLang="fi-FI"/>
              <a:t>16-17</a:t>
            </a: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 koulunkäynninohjaajaa ja hyvinvointiohjaaja (koulukoutsi)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Opiskeluhuollon työntekijöinä terveydenhoitaja, koulukuraattori ja koulupsykologi (</a:t>
            </a:r>
            <a:r>
              <a:rPr lang="fi-FI" alt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Siunsote</a:t>
            </a: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Kouluruokailusta ja siivouksesta vastaa Polkka Oy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alt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8CEBB903-8793-0809-C743-DAED4EF7A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>
                <a:latin typeface="+mn-lt"/>
              </a:rPr>
              <a:t>1. luokat</a:t>
            </a:r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2A02055F-0B18-4041-7C7D-C376092F31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/>
              <a:t>1. luokalla aloittaa 58 oppilasta </a:t>
            </a:r>
          </a:p>
          <a:p>
            <a:pPr eaLnBrk="1" hangingPunct="1">
              <a:defRPr/>
            </a:pPr>
            <a:r>
              <a:rPr lang="fi-FI" altLang="fi-FI"/>
              <a:t>Oppilaat jakautuvat luokkiin 1A (tiimiluokka) Kaisa Haanpää(lo) ja Kaisa Päiväpuro(</a:t>
            </a:r>
            <a:r>
              <a:rPr lang="fi-FI" altLang="fi-FI" err="1"/>
              <a:t>eo</a:t>
            </a:r>
            <a:r>
              <a:rPr lang="fi-FI" altLang="fi-FI"/>
              <a:t>), 1B Teija Hirvonen-Hukka (lo), 1C Emmi Kaipainen</a:t>
            </a:r>
            <a:r>
              <a:rPr lang="fi-FI" altLang="fi-FI">
                <a:solidFill>
                  <a:srgbClr val="FF0000"/>
                </a:solidFill>
              </a:rPr>
              <a:t> </a:t>
            </a:r>
            <a:r>
              <a:rPr lang="fi-FI" altLang="fi-FI"/>
              <a:t>(lo),</a:t>
            </a:r>
          </a:p>
          <a:p>
            <a:pPr eaLnBrk="1" hangingPunct="1">
              <a:defRPr/>
            </a:pPr>
            <a:r>
              <a:rPr lang="fi-FI" altLang="fi-FI"/>
              <a:t>Erityisopetus Kaisa Päiväpuro ja Mirka Kyllönen</a:t>
            </a:r>
            <a:br>
              <a:rPr lang="fi-FI" altLang="fi-FI"/>
            </a:br>
            <a:endParaRPr lang="fi-FI" altLang="fi-FI"/>
          </a:p>
          <a:p>
            <a:pPr eaLnBrk="1" hangingPunct="1">
              <a:defRPr/>
            </a:pPr>
            <a:r>
              <a:rPr lang="fi-FI" altLang="fi-FI">
                <a:sym typeface="Wingdings" panose="05000000000000000000" pitchFamily="2" charset="2"/>
              </a:rPr>
              <a:t>Yhteyden pito opettajiin Wilman kautta virka-aikana</a:t>
            </a:r>
          </a:p>
          <a:p>
            <a:pPr eaLnBrk="1" hangingPunct="1">
              <a:defRPr/>
            </a:pPr>
            <a:r>
              <a:rPr lang="fi-FI" altLang="fi-FI">
                <a:sym typeface="Wingdings" panose="05000000000000000000" pitchFamily="2" charset="2"/>
              </a:rPr>
              <a:t>Tiimiluokassa yhteydenotot </a:t>
            </a:r>
            <a:r>
              <a:rPr lang="fi-FI" altLang="fi-FI" u="sng">
                <a:sym typeface="Wingdings" panose="05000000000000000000" pitchFamily="2" charset="2"/>
              </a:rPr>
              <a:t>molemmille</a:t>
            </a:r>
            <a:r>
              <a:rPr lang="fi-FI" altLang="fi-FI">
                <a:sym typeface="Wingdings" panose="05000000000000000000" pitchFamily="2" charset="2"/>
              </a:rPr>
              <a:t> opettajille (Kaisa Ha. ja Kaisa </a:t>
            </a:r>
            <a:r>
              <a:rPr lang="fi-FI" altLang="fi-FI" err="1">
                <a:sym typeface="Wingdings" panose="05000000000000000000" pitchFamily="2" charset="2"/>
              </a:rPr>
              <a:t>Pä</a:t>
            </a:r>
            <a:r>
              <a:rPr lang="fi-FI" altLang="fi-FI">
                <a:sym typeface="Wingdings" panose="05000000000000000000" pitchFamily="2" charset="2"/>
              </a:rPr>
              <a:t>.)</a:t>
            </a:r>
            <a:endParaRPr lang="fi-FI" altLang="fi-FI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alt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B989F08-8A50-D7AD-514F-BC34CB21B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41438"/>
            <a:ext cx="8515350" cy="2852737"/>
          </a:xfrm>
        </p:spPr>
        <p:txBody>
          <a:bodyPr/>
          <a:lstStyle/>
          <a:p>
            <a:pPr algn="ctr"/>
            <a:r>
              <a:rPr lang="en-US" altLang="fi-FI" sz="4800" b="1"/>
              <a:t>OPISKELUHUOLTO</a:t>
            </a:r>
            <a:br>
              <a:rPr lang="en-US" altLang="fi-FI" sz="2400"/>
            </a:br>
            <a:r>
              <a:rPr lang="en-US" altLang="fi-FI" sz="2400" err="1"/>
              <a:t>Koulupsykologin</a:t>
            </a:r>
            <a:r>
              <a:rPr lang="en-US" altLang="fi-FI" sz="2400"/>
              <a:t>, </a:t>
            </a:r>
            <a:r>
              <a:rPr lang="en-US" altLang="fi-FI" sz="2400" err="1"/>
              <a:t>koulukuraattorin</a:t>
            </a:r>
            <a:r>
              <a:rPr lang="en-US" altLang="fi-FI" sz="2400"/>
              <a:t> ja </a:t>
            </a:r>
            <a:r>
              <a:rPr lang="en-US" altLang="fi-FI" sz="2400" err="1"/>
              <a:t>terveydenhoitajan</a:t>
            </a:r>
            <a:r>
              <a:rPr lang="en-US" altLang="fi-FI" sz="2400"/>
              <a:t> </a:t>
            </a:r>
            <a:r>
              <a:rPr lang="en-US" altLang="fi-FI" sz="2400" err="1"/>
              <a:t>esittely</a:t>
            </a:r>
            <a:endParaRPr lang="en-US" altLang="fi-FI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72037-3315-E4B4-20E1-201B501123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BB82DE-44B1-47E6-833A-6AA391B7A302}" type="datetime1">
              <a:rPr lang="fi-FI"/>
              <a:pPr>
                <a:defRPr/>
              </a:pPr>
              <a:t>6.5.2026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65A5-CD7A-C0ED-0FFE-407B0100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2F2C6-BB8D-DFFC-60A4-527E9F9F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589DF-AF2F-470B-AF68-0C4D3796CDEB}" type="slidenum">
              <a:rPr lang="en-US" dirty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7D5F05-6E99-30E7-6957-2FDDF0DBF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69225" cy="1079500"/>
          </a:xfrm>
        </p:spPr>
        <p:txBody>
          <a:bodyPr/>
          <a:lstStyle/>
          <a:p>
            <a:r>
              <a:rPr lang="en-US" altLang="fi-FI" b="1" err="1"/>
              <a:t>Mitä</a:t>
            </a:r>
            <a:r>
              <a:rPr lang="en-US" altLang="fi-FI" b="1"/>
              <a:t> </a:t>
            </a:r>
            <a:r>
              <a:rPr lang="en-US" altLang="fi-FI" b="1" err="1"/>
              <a:t>koulupsykologi</a:t>
            </a:r>
            <a:r>
              <a:rPr lang="en-US" altLang="fi-FI" b="1"/>
              <a:t> </a:t>
            </a:r>
            <a:r>
              <a:rPr lang="en-US" altLang="fi-FI" b="1" err="1"/>
              <a:t>tekee</a:t>
            </a:r>
            <a:r>
              <a:rPr lang="en-US" altLang="fi-FI" b="1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34F0-2A05-69AD-34A1-32C1E20B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7973"/>
            <a:ext cx="8047806" cy="5207371"/>
          </a:xfrm>
        </p:spPr>
        <p:txBody>
          <a:bodyPr lIns="68580" tIns="34290" rIns="68580" bIns="34290" rtlCol="0">
            <a:normAutofit fontScale="85000" lnSpcReduction="20000"/>
          </a:bodyPr>
          <a:lstStyle/>
          <a:p>
            <a:pPr>
              <a:defRPr/>
            </a:pPr>
            <a:r>
              <a:rPr lang="en-US" sz="3400" err="1"/>
              <a:t>Lainmukaiset</a:t>
            </a:r>
            <a:r>
              <a:rPr lang="en-US" sz="3400"/>
              <a:t> </a:t>
            </a:r>
            <a:r>
              <a:rPr lang="en-US" sz="3400" err="1"/>
              <a:t>oppilashuollon</a:t>
            </a:r>
            <a:r>
              <a:rPr lang="en-US" sz="3400"/>
              <a:t> </a:t>
            </a:r>
            <a:r>
              <a:rPr lang="en-US" sz="3400" err="1"/>
              <a:t>palvelut</a:t>
            </a:r>
            <a:endParaRPr lang="en-US" sz="3400"/>
          </a:p>
          <a:p>
            <a:pPr lvl="1">
              <a:buFont typeface="Arial"/>
              <a:buChar char="•"/>
              <a:defRPr/>
            </a:pPr>
            <a:r>
              <a:rPr lang="en-US" sz="3000" err="1"/>
              <a:t>Yhteisöllinen</a:t>
            </a:r>
            <a:r>
              <a:rPr lang="en-US" sz="3000"/>
              <a:t> </a:t>
            </a:r>
            <a:r>
              <a:rPr lang="en-US" sz="3000" err="1"/>
              <a:t>työ</a:t>
            </a:r>
          </a:p>
          <a:p>
            <a:pPr marL="671513" lvl="1" indent="-214313">
              <a:buFont typeface="Arial"/>
              <a:buChar char="•"/>
              <a:defRPr/>
            </a:pPr>
            <a:r>
              <a:rPr lang="en-US" sz="3000" err="1"/>
              <a:t>Yksilökohtainen</a:t>
            </a:r>
            <a:r>
              <a:rPr lang="en-US" sz="3000"/>
              <a:t> </a:t>
            </a:r>
            <a:r>
              <a:rPr lang="en-US" sz="3000" err="1"/>
              <a:t>työ</a:t>
            </a:r>
            <a:endParaRPr lang="en-US" sz="3000"/>
          </a:p>
          <a:p>
            <a:pPr marL="214313" indent="-214313">
              <a:buFont typeface="Arial"/>
              <a:buChar char="•"/>
              <a:defRPr/>
            </a:pP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Ohjaus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- ja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arviointityö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,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tutkimukset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ja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jatko-ohjaus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, 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kun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on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kyse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oppilaan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oppimiseen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ja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psyykkiseen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hyvinvointiin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liittyvistä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asioista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. </a:t>
            </a:r>
          </a:p>
          <a:p>
            <a:pPr marL="214313" indent="-214313">
              <a:buFont typeface="Arial"/>
              <a:buChar char="•"/>
              <a:defRPr/>
            </a:pPr>
            <a:endParaRPr lang="en-US" sz="3400">
              <a:solidFill>
                <a:srgbClr val="333333"/>
              </a:solidFill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lang="en-US" sz="3400" i="1" u="sng" err="1">
                <a:solidFill>
                  <a:srgbClr val="333333"/>
                </a:solidFill>
                <a:ea typeface="+mn-lt"/>
                <a:cs typeface="+mn-lt"/>
              </a:rPr>
              <a:t>Milloin</a:t>
            </a:r>
            <a:r>
              <a:rPr lang="en-US" sz="3400" i="1" u="sng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i="1" u="sng" err="1">
                <a:solidFill>
                  <a:srgbClr val="333333"/>
                </a:solidFill>
                <a:ea typeface="+mn-lt"/>
                <a:cs typeface="+mn-lt"/>
              </a:rPr>
              <a:t>kannattaa</a:t>
            </a:r>
            <a:r>
              <a:rPr lang="en-US" sz="3400" i="1" u="sng">
                <a:solidFill>
                  <a:srgbClr val="333333"/>
                </a:solidFill>
                <a:ea typeface="+mn-lt"/>
                <a:cs typeface="+mn-lt"/>
              </a:rPr>
              <a:t> olla </a:t>
            </a:r>
            <a:r>
              <a:rPr lang="en-US" sz="3400" i="1" u="sng" err="1">
                <a:solidFill>
                  <a:srgbClr val="333333"/>
                </a:solidFill>
                <a:ea typeface="+mn-lt"/>
                <a:cs typeface="+mn-lt"/>
              </a:rPr>
              <a:t>yhteydessä</a:t>
            </a:r>
            <a:r>
              <a:rPr lang="en-US" sz="3400" i="1" u="sng">
                <a:solidFill>
                  <a:srgbClr val="333333"/>
                </a:solidFill>
                <a:ea typeface="+mn-lt"/>
                <a:cs typeface="+mn-lt"/>
              </a:rPr>
              <a:t>?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Koulunkäyntiin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liittyvät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asiat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,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kehitys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,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tunne-elämä</a:t>
            </a:r>
            <a:r>
              <a:rPr lang="en-US" sz="3400">
                <a:solidFill>
                  <a:srgbClr val="333333"/>
                </a:solidFill>
                <a:ea typeface="+mn-lt"/>
                <a:cs typeface="+mn-lt"/>
              </a:rPr>
              <a:t> tai </a:t>
            </a:r>
            <a:r>
              <a:rPr lang="en-US" sz="3400" err="1">
                <a:solidFill>
                  <a:srgbClr val="333333"/>
                </a:solidFill>
                <a:ea typeface="+mn-lt"/>
                <a:cs typeface="+mn-lt"/>
              </a:rPr>
              <a:t>käyttäytyminen</a:t>
            </a:r>
            <a:endParaRPr lang="en-US" sz="3400">
              <a:solidFill>
                <a:srgbClr val="333333"/>
              </a:solidFill>
              <a:ea typeface="+mn-lt"/>
              <a:cs typeface="+mn-lt"/>
            </a:endParaRPr>
          </a:p>
          <a:p>
            <a:pPr marL="214313" indent="-214313">
              <a:buFont typeface="Arial"/>
              <a:buChar char="•"/>
              <a:defRPr/>
            </a:pPr>
            <a:r>
              <a:rPr lang="en-US" sz="3400" err="1">
                <a:solidFill>
                  <a:srgbClr val="333333"/>
                </a:solidFill>
              </a:rPr>
              <a:t>Yhteyttä</a:t>
            </a:r>
            <a:r>
              <a:rPr lang="en-US" sz="3400">
                <a:solidFill>
                  <a:srgbClr val="333333"/>
                </a:solidFill>
              </a:rPr>
              <a:t> </a:t>
            </a:r>
            <a:r>
              <a:rPr lang="en-US" sz="3400" err="1">
                <a:solidFill>
                  <a:srgbClr val="333333"/>
                </a:solidFill>
              </a:rPr>
              <a:t>kannattaa</a:t>
            </a:r>
            <a:r>
              <a:rPr lang="en-US" sz="3400">
                <a:solidFill>
                  <a:srgbClr val="333333"/>
                </a:solidFill>
              </a:rPr>
              <a:t> </a:t>
            </a:r>
            <a:r>
              <a:rPr lang="en-US" sz="3400" err="1">
                <a:solidFill>
                  <a:srgbClr val="333333"/>
                </a:solidFill>
              </a:rPr>
              <a:t>ottaa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matalalla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kynnyksellä</a:t>
            </a:r>
            <a:r>
              <a:rPr lang="en-US" sz="3400">
                <a:solidFill>
                  <a:srgbClr val="333333"/>
                </a:solidFill>
              </a:rPr>
              <a:t>. Jos </a:t>
            </a:r>
            <a:r>
              <a:rPr lang="en-US" sz="3400" err="1">
                <a:solidFill>
                  <a:srgbClr val="333333"/>
                </a:solidFill>
              </a:rPr>
              <a:t>ei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tiedä</a:t>
            </a:r>
            <a:r>
              <a:rPr lang="en-US" sz="3400">
                <a:solidFill>
                  <a:srgbClr val="333333"/>
                </a:solidFill>
              </a:rPr>
              <a:t>, </a:t>
            </a:r>
            <a:r>
              <a:rPr lang="en-US" sz="3400" err="1">
                <a:solidFill>
                  <a:srgbClr val="333333"/>
                </a:solidFill>
              </a:rPr>
              <a:t>onko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tämä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nyt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koulupsykologille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kuuluva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asia</a:t>
            </a:r>
            <a:r>
              <a:rPr lang="en-US" sz="3400">
                <a:solidFill>
                  <a:srgbClr val="333333"/>
                </a:solidFill>
              </a:rPr>
              <a:t>, </a:t>
            </a:r>
            <a:r>
              <a:rPr lang="en-US" sz="3400" err="1">
                <a:solidFill>
                  <a:srgbClr val="333333"/>
                </a:solidFill>
              </a:rPr>
              <a:t>niin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aina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kannattaa</a:t>
            </a:r>
            <a:r>
              <a:rPr lang="en-US" sz="3400">
                <a:solidFill>
                  <a:srgbClr val="333333"/>
                </a:solidFill>
              </a:rPr>
              <a:t> olla </a:t>
            </a:r>
            <a:r>
              <a:rPr lang="en-US" sz="3400" err="1">
                <a:solidFill>
                  <a:srgbClr val="333333"/>
                </a:solidFill>
              </a:rPr>
              <a:t>yhteydessä</a:t>
            </a:r>
            <a:r>
              <a:rPr lang="en-US" sz="3400">
                <a:solidFill>
                  <a:srgbClr val="333333"/>
                </a:solidFill>
              </a:rPr>
              <a:t> ja </a:t>
            </a:r>
            <a:r>
              <a:rPr lang="en-US" sz="3400" err="1">
                <a:solidFill>
                  <a:srgbClr val="333333"/>
                </a:solidFill>
              </a:rPr>
              <a:t>mietitään</a:t>
            </a:r>
            <a:r>
              <a:rPr lang="en-US" sz="3400">
                <a:solidFill>
                  <a:srgbClr val="333333"/>
                </a:solidFill>
              </a:rPr>
              <a:t> </a:t>
            </a:r>
            <a:r>
              <a:rPr lang="en-US" sz="3400" err="1">
                <a:solidFill>
                  <a:srgbClr val="333333"/>
                </a:solidFill>
              </a:rPr>
              <a:t>yhdessä</a:t>
            </a:r>
            <a:r>
              <a:rPr lang="en-US" sz="3400">
                <a:solidFill>
                  <a:srgbClr val="333333"/>
                </a:solidFill>
              </a:rPr>
              <a:t>. </a:t>
            </a:r>
          </a:p>
          <a:p>
            <a:pPr lvl="1">
              <a:buFont typeface="Arial"/>
              <a:buChar char="•"/>
              <a:defRPr/>
            </a:pPr>
            <a:endParaRPr lang="en-US"/>
          </a:p>
          <a:p>
            <a:pPr lvl="1">
              <a:buFont typeface="Arial"/>
              <a:buChar char="•"/>
              <a:defRPr/>
            </a:pPr>
            <a:endParaRPr lang="en-US"/>
          </a:p>
          <a:p>
            <a:pPr lvl="1">
              <a:buFont typeface="Arial"/>
              <a:buChar char="•"/>
              <a:defRPr/>
            </a:pPr>
            <a:endParaRPr lang="en-US"/>
          </a:p>
          <a:p>
            <a:pPr lvl="1">
              <a:buFont typeface="Arial"/>
              <a:buChar char="•"/>
              <a:defRPr/>
            </a:pPr>
            <a:endParaRPr lang="en-US"/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en-US"/>
          </a:p>
          <a:p>
            <a:pPr lvl="1">
              <a:buFont typeface="Arial"/>
              <a:buChar char="•"/>
              <a:defRPr/>
            </a:pPr>
            <a:endParaRPr lang="en-US"/>
          </a:p>
          <a:p>
            <a:pPr lvl="1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CAD67DC-23C5-E5EF-24B8-C4F2534AF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b="1" err="1"/>
              <a:t>Koulupsykologin</a:t>
            </a:r>
            <a:r>
              <a:rPr lang="en-US" altLang="fi-FI" b="1"/>
              <a:t> </a:t>
            </a:r>
            <a:r>
              <a:rPr lang="en-US" altLang="fi-FI" b="1" err="1"/>
              <a:t>yhteystiedot</a:t>
            </a:r>
            <a:endParaRPr lang="en-US" altLang="fi-FI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5A84-B0A0-FA95-B53F-1A77392DE4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6E491E-F9D2-4DB9-8235-1882812A0D6A}" type="datetime1">
              <a:rPr lang="fi-FI"/>
              <a:pPr>
                <a:defRPr/>
              </a:pPr>
              <a:t>6.5.2026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29B7-3BDD-A153-3411-B4D3C453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A6A6-1596-9F9D-C248-79EF221C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4717A-2AB7-4018-A354-FE1A79CCCC22}" type="slidenum">
              <a:rPr lang="en-US" dirty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1847E36-A384-3A12-4103-00B9CBC3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Koulupsykologi Ilona Puustinen</a:t>
            </a:r>
          </a:p>
          <a:p>
            <a:pPr marL="285750" indent="-285750"/>
            <a:r>
              <a:rPr lang="fi-FI" err="1"/>
              <a:t>Utrassa</a:t>
            </a:r>
            <a:r>
              <a:rPr lang="fi-FI"/>
              <a:t> pääsääntöisesti tiistai-torstai sekä parillisten viikkojen perjantaisin</a:t>
            </a:r>
          </a:p>
          <a:p>
            <a:r>
              <a:rPr lang="fi-FI"/>
              <a:t>Yhteydenotot:</a:t>
            </a:r>
          </a:p>
          <a:p>
            <a:pPr marL="285750" indent="-285750"/>
            <a:r>
              <a:rPr lang="fi-FI"/>
              <a:t>Wilma</a:t>
            </a:r>
          </a:p>
          <a:p>
            <a:pPr marL="285750" indent="-285750"/>
            <a:r>
              <a:rPr lang="fi-FI"/>
              <a:t>Puh. 013 330 5567</a:t>
            </a:r>
          </a:p>
          <a:p>
            <a:pPr marL="285750" indent="-285750"/>
            <a:r>
              <a:rPr lang="fi-FI"/>
              <a:t>ilona.puustinen@siunsote.fi</a:t>
            </a:r>
            <a:br>
              <a:rPr lang="fi-FI"/>
            </a:br>
            <a:endParaRPr lang="fi-FI"/>
          </a:p>
          <a:p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90CC4EF-0D48-32EE-A57F-C06D455A5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119659"/>
          </a:xfrm>
        </p:spPr>
        <p:txBody>
          <a:bodyPr/>
          <a:lstStyle/>
          <a:p>
            <a:r>
              <a:rPr lang="en-US" altLang="fi-FI" b="1" err="1">
                <a:latin typeface="+mn-lt"/>
              </a:rPr>
              <a:t>Mitä</a:t>
            </a:r>
            <a:r>
              <a:rPr lang="en-US" altLang="fi-FI" b="1">
                <a:latin typeface="+mn-lt"/>
              </a:rPr>
              <a:t> </a:t>
            </a:r>
            <a:r>
              <a:rPr lang="en-US" altLang="fi-FI" b="1" err="1">
                <a:latin typeface="+mn-lt"/>
              </a:rPr>
              <a:t>koulukuraattori</a:t>
            </a:r>
            <a:r>
              <a:rPr lang="en-US" altLang="fi-FI" b="1">
                <a:latin typeface="+mn-lt"/>
              </a:rPr>
              <a:t> </a:t>
            </a:r>
            <a:r>
              <a:rPr lang="en-US" altLang="fi-FI" b="1" err="1">
                <a:latin typeface="+mn-lt"/>
              </a:rPr>
              <a:t>tekee</a:t>
            </a:r>
            <a:r>
              <a:rPr lang="en-US" altLang="fi-FI" b="1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D9B7-A1B4-CD22-1780-0DF07119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19658"/>
            <a:ext cx="8712968" cy="5621709"/>
          </a:xfrm>
        </p:spPr>
        <p:txBody>
          <a:bodyPr lIns="68580" tIns="34290" rIns="68580" bIns="34290" rtlCol="0">
            <a:noAutofit/>
          </a:bodyPr>
          <a:lstStyle/>
          <a:p>
            <a:pPr>
              <a:defRPr/>
            </a:pP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Koulukuraattori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voi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työskennellä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oppilaiden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tukena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kun</a:t>
            </a:r>
            <a:r>
              <a:rPr lang="en-US">
                <a:ea typeface="+mn-lt"/>
                <a:cs typeface="+mn-lt"/>
              </a:rPr>
              <a:t> he </a:t>
            </a:r>
            <a:r>
              <a:rPr lang="en-US" err="1">
                <a:ea typeface="+mn-lt"/>
                <a:cs typeface="+mn-lt"/>
              </a:rPr>
              <a:t>kokevat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haasteita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koulunkäynnissä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ihmissuhteissa</a:t>
            </a:r>
            <a:r>
              <a:rPr lang="en-US">
                <a:ea typeface="+mn-lt"/>
                <a:cs typeface="+mn-lt"/>
              </a:rPr>
              <a:t> tai </a:t>
            </a:r>
            <a:r>
              <a:rPr lang="en-US" err="1">
                <a:ea typeface="+mn-lt"/>
                <a:cs typeface="+mn-lt"/>
              </a:rPr>
              <a:t>kotona</a:t>
            </a:r>
            <a:r>
              <a:rPr lang="en-US">
                <a:ea typeface="+mn-lt"/>
                <a:cs typeface="+mn-lt"/>
              </a:rPr>
              <a:t>. </a:t>
            </a:r>
          </a:p>
          <a:p>
            <a:pPr>
              <a:defRPr/>
            </a:pPr>
            <a:r>
              <a:rPr lang="en-US" err="1">
                <a:ea typeface="+mn-lt"/>
                <a:cs typeface="+mn-lt"/>
              </a:rPr>
              <a:t>Kuraattori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myös</a:t>
            </a:r>
            <a:r>
              <a:rPr lang="en-US">
                <a:ea typeface="+mn-lt"/>
                <a:cs typeface="+mn-lt"/>
              </a:rPr>
              <a:t> olla </a:t>
            </a:r>
            <a:r>
              <a:rPr lang="en-US" err="1">
                <a:ea typeface="+mn-lt"/>
                <a:cs typeface="+mn-lt"/>
              </a:rPr>
              <a:t>apuna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tunne-elämän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mielenterveyden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pulmissa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>
              <a:defRPr/>
            </a:pPr>
            <a:r>
              <a:rPr lang="en-US" err="1">
                <a:ea typeface="+mn-lt"/>
                <a:cs typeface="+mn-lt"/>
              </a:rPr>
              <a:t>Kuraattori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tekee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tiivistä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yhteistyötä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koulun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oppilashuollon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sekä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perheiden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kanssa</a:t>
            </a:r>
            <a:r>
              <a:rPr lang="en-US">
                <a:ea typeface="+mn-lt"/>
                <a:cs typeface="+mn-lt"/>
              </a:rPr>
              <a:t>. </a:t>
            </a:r>
            <a:endParaRPr lang="en-US"/>
          </a:p>
          <a:p>
            <a:pPr marL="0" indent="0">
              <a:buNone/>
              <a:defRPr/>
            </a:pPr>
            <a:r>
              <a:rPr lang="en-US" altLang="fi-FI" i="1" u="sng" err="1"/>
              <a:t>Milloin</a:t>
            </a:r>
            <a:r>
              <a:rPr lang="en-US" altLang="fi-FI" i="1" u="sng"/>
              <a:t> </a:t>
            </a:r>
            <a:r>
              <a:rPr lang="en-US" altLang="fi-FI" i="1" u="sng" err="1"/>
              <a:t>kannattaa</a:t>
            </a:r>
            <a:r>
              <a:rPr lang="en-US" altLang="fi-FI" i="1" u="sng"/>
              <a:t> olla </a:t>
            </a:r>
            <a:r>
              <a:rPr lang="en-US" altLang="fi-FI" i="1" u="sng" err="1"/>
              <a:t>yhteydessä</a:t>
            </a:r>
            <a:r>
              <a:rPr lang="en-US" altLang="fi-FI" i="1" u="sng"/>
              <a:t>?</a:t>
            </a:r>
            <a:endParaRPr lang="en-US" i="1" u="sng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i="1"/>
              <a:t>''</a:t>
            </a:r>
            <a:r>
              <a:rPr lang="en-US" i="1" err="1"/>
              <a:t>Mikään</a:t>
            </a:r>
            <a:r>
              <a:rPr lang="en-US" i="1"/>
              <a:t> </a:t>
            </a:r>
            <a:r>
              <a:rPr lang="en-US" i="1" err="1"/>
              <a:t>huoli</a:t>
            </a:r>
            <a:r>
              <a:rPr lang="en-US" i="1"/>
              <a:t> </a:t>
            </a:r>
            <a:r>
              <a:rPr lang="en-US" i="1" err="1"/>
              <a:t>ei</a:t>
            </a:r>
            <a:r>
              <a:rPr lang="en-US" i="1"/>
              <a:t> ole </a:t>
            </a:r>
            <a:r>
              <a:rPr lang="en-US" i="1" err="1"/>
              <a:t>niin</a:t>
            </a:r>
            <a:r>
              <a:rPr lang="en-US" i="1"/>
              <a:t> </a:t>
            </a:r>
            <a:r>
              <a:rPr lang="en-US" i="1" err="1"/>
              <a:t>pieni</a:t>
            </a:r>
            <a:r>
              <a:rPr lang="en-US" i="1"/>
              <a:t> tai </a:t>
            </a:r>
            <a:r>
              <a:rPr lang="en-US" i="1" err="1"/>
              <a:t>suuri</a:t>
            </a:r>
            <a:r>
              <a:rPr lang="en-US" i="1"/>
              <a:t>, </a:t>
            </a:r>
            <a:r>
              <a:rPr lang="en-US" i="1" err="1"/>
              <a:t>etteikö</a:t>
            </a:r>
            <a:r>
              <a:rPr lang="en-US" i="1"/>
              <a:t> </a:t>
            </a:r>
            <a:r>
              <a:rPr lang="en-US" i="1" err="1"/>
              <a:t>sitä</a:t>
            </a:r>
            <a:r>
              <a:rPr lang="en-US" i="1"/>
              <a:t> </a:t>
            </a:r>
            <a:r>
              <a:rPr lang="en-US" i="1" err="1"/>
              <a:t>kannattaisi</a:t>
            </a:r>
            <a:r>
              <a:rPr lang="en-US" i="1"/>
              <a:t> </a:t>
            </a:r>
            <a:r>
              <a:rPr lang="en-US" i="1" err="1"/>
              <a:t>jakaa</a:t>
            </a:r>
            <a:r>
              <a:rPr lang="en-US" i="1"/>
              <a:t>''</a:t>
            </a:r>
          </a:p>
          <a:p>
            <a:pPr>
              <a:defRPr/>
            </a:pPr>
            <a:r>
              <a:rPr lang="en-US" err="1"/>
              <a:t>Kuraattoriin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ja </a:t>
            </a:r>
            <a:r>
              <a:rPr lang="en-US" err="1"/>
              <a:t>kannattaa</a:t>
            </a:r>
            <a:r>
              <a:rPr lang="en-US"/>
              <a:t> olla </a:t>
            </a:r>
            <a:r>
              <a:rPr lang="en-US" err="1"/>
              <a:t>yhteydessä</a:t>
            </a:r>
            <a:r>
              <a:rPr lang="en-US"/>
              <a:t> </a:t>
            </a:r>
            <a:r>
              <a:rPr lang="en-US" err="1"/>
              <a:t>matalalla</a:t>
            </a:r>
            <a:r>
              <a:rPr lang="en-US"/>
              <a:t> </a:t>
            </a:r>
            <a:r>
              <a:rPr lang="en-US" err="1"/>
              <a:t>kynnyksellä</a:t>
            </a:r>
            <a:r>
              <a:rPr lang="en-US"/>
              <a:t>. </a:t>
            </a:r>
            <a:r>
              <a:rPr lang="en-US" err="1"/>
              <a:t>Tuumastellaan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, </a:t>
            </a:r>
            <a:r>
              <a:rPr lang="en-US" err="1"/>
              <a:t>millaisesta</a:t>
            </a:r>
            <a:r>
              <a:rPr lang="en-US"/>
              <a:t> </a:t>
            </a:r>
            <a:r>
              <a:rPr lang="en-US" err="1"/>
              <a:t>tuesta</a:t>
            </a:r>
            <a:r>
              <a:rPr lang="en-US"/>
              <a:t> </a:t>
            </a:r>
            <a:r>
              <a:rPr lang="en-US" err="1"/>
              <a:t>oppilas</a:t>
            </a:r>
            <a:r>
              <a:rPr lang="en-US"/>
              <a:t> </a:t>
            </a:r>
            <a:r>
              <a:rPr lang="en-US" err="1"/>
              <a:t>parhaiten</a:t>
            </a:r>
            <a:r>
              <a:rPr lang="en-US"/>
              <a:t> </a:t>
            </a:r>
            <a:r>
              <a:rPr lang="en-US" err="1"/>
              <a:t>hyötyisi</a:t>
            </a:r>
            <a:r>
              <a:rPr lang="en-US"/>
              <a:t>.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i="1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5716FC1-B558-D4A2-D28E-5806AB99F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b="1" err="1">
                <a:latin typeface="+mn-lt"/>
              </a:rPr>
              <a:t>Koulukuraattorin</a:t>
            </a:r>
            <a:r>
              <a:rPr lang="en-US" altLang="fi-FI" b="1">
                <a:latin typeface="+mn-lt"/>
              </a:rPr>
              <a:t> </a:t>
            </a:r>
            <a:r>
              <a:rPr lang="en-US" altLang="fi-FI" b="1" err="1">
                <a:latin typeface="+mn-lt"/>
              </a:rPr>
              <a:t>yhteystiedot</a:t>
            </a:r>
            <a:endParaRPr lang="en-US" altLang="fi-FI" b="1">
              <a:latin typeface="+mn-lt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8E20B8C-B2CC-F5AA-DB2A-57BA79C4B4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r>
              <a:rPr lang="en-US" altLang="fi-FI" err="1"/>
              <a:t>Koulukuraattori</a:t>
            </a:r>
            <a:r>
              <a:rPr lang="en-US" altLang="fi-FI"/>
              <a:t> xxx </a:t>
            </a:r>
            <a:r>
              <a:rPr lang="en-US" altLang="fi-FI" err="1"/>
              <a:t>xxx</a:t>
            </a:r>
            <a:endParaRPr lang="en-US" altLang="fi-FI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fi-FI" err="1"/>
              <a:t>Yhteydenotot</a:t>
            </a:r>
            <a:r>
              <a:rPr lang="en-US" altLang="fi-FI"/>
              <a:t>:</a:t>
            </a:r>
          </a:p>
          <a:p>
            <a:r>
              <a:rPr lang="en-US" altLang="fi-FI"/>
              <a:t>Wilma, </a:t>
            </a:r>
          </a:p>
          <a:p>
            <a:r>
              <a:rPr lang="en-US" altLang="fi-FI"/>
              <a:t>Puh. 013 330 1460 </a:t>
            </a:r>
          </a:p>
          <a:p>
            <a:r>
              <a:rPr lang="en-US" altLang="fi-FI">
                <a:hlinkClick r:id="rId2"/>
              </a:rPr>
              <a:t>etunimi.sukunimi@siunsote.fi</a:t>
            </a:r>
            <a:endParaRPr lang="en-US" altLang="fi-FI"/>
          </a:p>
          <a:p>
            <a:endParaRPr lang="en-US" alt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D76DA22DC9ECF42B040F9F85EC52E54" ma:contentTypeVersion="0" ma:contentTypeDescription="Luo uusi asiakirja." ma:contentTypeScope="" ma:versionID="2e2d82df82fcd360cfd239f605fd4c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d74e46f4f7cee68318c9f2f2a5ef2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BAF417-B099-42E8-80C0-49396F63A139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30ACAB-CA04-4E25-9C2C-EC70CD2D57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On-screen Show (4:3)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Office-teema</vt:lpstr>
      <vt:lpstr>    Tervetuloa Utran kouluun!</vt:lpstr>
      <vt:lpstr>PowerPoint Presentation</vt:lpstr>
      <vt:lpstr>Yleistietoa koulustamme</vt:lpstr>
      <vt:lpstr>1. luokat</vt:lpstr>
      <vt:lpstr>OPISKELUHUOLTO Koulupsykologin, koulukuraattorin ja terveydenhoitajan esittely</vt:lpstr>
      <vt:lpstr>Mitä koulupsykologi tekee?</vt:lpstr>
      <vt:lpstr>Koulupsykologin yhteystiedot</vt:lpstr>
      <vt:lpstr>Mitä koulukuraattori tekee?</vt:lpstr>
      <vt:lpstr>Koulukuraattorin yhteystiedot</vt:lpstr>
      <vt:lpstr>Terveydenhoitaja ja yhteystiedot</vt:lpstr>
      <vt:lpstr>PowerPoint Presentation</vt:lpstr>
      <vt:lpstr>Oppilaiden koulupäivät</vt:lpstr>
      <vt:lpstr>Tuntijako:</vt:lpstr>
      <vt:lpstr>Työ- ja loma-ajat lv 26-27</vt:lpstr>
      <vt:lpstr> Oppilaan oppimisen ja koulunkäynnin tuki </vt:lpstr>
      <vt:lpstr>PowerPoint Presentation</vt:lpstr>
      <vt:lpstr>Oppilaiden lomat ja poissaolot</vt:lpstr>
      <vt:lpstr>Kiusaamisen vastainen toiminta</vt:lpstr>
      <vt:lpstr>Koulumatkat</vt:lpstr>
      <vt:lpstr>Koulun kasvatukselliset ja kurinpidolliset toimet: </vt:lpstr>
      <vt:lpstr>Kodin ja koulun yhteistyö</vt:lpstr>
      <vt:lpstr>Kouluyhteistyötoimikunta KYTT</vt:lpstr>
      <vt:lpstr>Yhteydenotot ja tiedottaminen</vt:lpstr>
      <vt:lpstr>Koululaisen taitojen harjoittelu</vt:lpstr>
      <vt:lpstr>HERÄSIKÖ KYSYMYKSIÄ?</vt:lpstr>
      <vt:lpstr>TERVETULOA UTRAN KOULUN VANHEMMAKSI!</vt:lpstr>
    </vt:vector>
  </TitlesOfParts>
  <Company>Joensuun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Karsikon kouluun!</dc:title>
  <dc:creator>-</dc:creator>
  <cp:revision>1</cp:revision>
  <cp:lastPrinted>2026-05-07T05:08:00Z</cp:lastPrinted>
  <dcterms:created xsi:type="dcterms:W3CDTF">2008-05-16T07:12:58Z</dcterms:created>
  <dcterms:modified xsi:type="dcterms:W3CDTF">2026-05-07T05:43:34Z</dcterms:modified>
</cp:coreProperties>
</file>