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teksti"/>
          <p:cNvSpPr txBox="1"/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pPr/>
            <a:r>
              <a:t>Otsikkoteksti</a:t>
            </a:r>
          </a:p>
        </p:txBody>
      </p:sp>
      <p:sp>
        <p:nvSpPr>
          <p:cNvPr id="12" name="Leipätekstin taso yksi…"/>
          <p:cNvSpPr txBox="1"/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ohnny Appleseed"/>
          <p:cNvSpPr txBox="1"/>
          <p:nvPr>
            <p:ph type="body" sz="quarter" idx="13"/>
          </p:nvPr>
        </p:nvSpPr>
        <p:spPr>
          <a:xfrm>
            <a:off x="1270000" y="5689600"/>
            <a:ext cx="10464800" cy="50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pPr/>
            <a:r>
              <a:t>– Johnny Appleseed</a:t>
            </a:r>
          </a:p>
        </p:txBody>
      </p:sp>
      <p:sp>
        <p:nvSpPr>
          <p:cNvPr id="94" name="”Kirjoita lainaus tähän.”"/>
          <p:cNvSpPr txBox="1"/>
          <p:nvPr>
            <p:ph type="body" sz="quarter" idx="14"/>
          </p:nvPr>
        </p:nvSpPr>
        <p:spPr>
          <a:xfrm>
            <a:off x="1270000" y="41529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”Kirjoita lainaus tähän.”</a:t>
            </a:r>
          </a:p>
        </p:txBody>
      </p:sp>
      <p:sp>
        <p:nvSpPr>
          <p:cNvPr id="95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Kuva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"/>
          <p:cNvSpPr/>
          <p:nvPr>
            <p:ph type="pic" idx="13"/>
          </p:nvPr>
        </p:nvSpPr>
        <p:spPr>
          <a:xfrm>
            <a:off x="1346200" y="520700"/>
            <a:ext cx="10388600" cy="58602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Otsikkoteksti"/>
          <p:cNvSpPr txBox="1"/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22" name="Leipätekstin taso yksi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3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– k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tsikkoteksti"/>
          <p:cNvSpPr txBox="1"/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31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Kuva"/>
          <p:cNvSpPr/>
          <p:nvPr>
            <p:ph type="pic" sz="half" idx="13"/>
          </p:nvPr>
        </p:nvSpPr>
        <p:spPr>
          <a:xfrm>
            <a:off x="6705600" y="609600"/>
            <a:ext cx="5359400" cy="7759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Otsikkoteksti"/>
          <p:cNvSpPr txBox="1"/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pPr/>
            <a:r>
              <a:t>Otsikkoteksti</a:t>
            </a:r>
          </a:p>
        </p:txBody>
      </p:sp>
      <p:sp>
        <p:nvSpPr>
          <p:cNvPr id="40" name="Leipätekstin taso yksi…"/>
          <p:cNvSpPr txBox="1"/>
          <p:nvPr>
            <p:ph type="body" sz="quarter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1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– y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tsikkoteks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49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tsikkoteks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57" name="Leipätekstin taso yksi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8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, luettel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Kuva"/>
          <p:cNvSpPr/>
          <p:nvPr>
            <p:ph type="pic" sz="half" idx="13"/>
          </p:nvPr>
        </p:nvSpPr>
        <p:spPr>
          <a:xfrm>
            <a:off x="6870700" y="2781300"/>
            <a:ext cx="5283200" cy="618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Otsikkoteks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67" name="Leipätekstin taso yksi…"/>
          <p:cNvSpPr txBox="1"/>
          <p:nvPr>
            <p:ph type="body" sz="half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8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Leipätekstin taso yksi…"/>
          <p:cNvSpPr txBox="1"/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6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Kuva"/>
          <p:cNvSpPr/>
          <p:nvPr>
            <p:ph type="pic" sz="quarter" idx="13"/>
          </p:nvPr>
        </p:nvSpPr>
        <p:spPr>
          <a:xfrm>
            <a:off x="6654800" y="5029200"/>
            <a:ext cx="5803900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Kuva"/>
          <p:cNvSpPr/>
          <p:nvPr>
            <p:ph type="pic" sz="quarter" idx="14"/>
          </p:nvPr>
        </p:nvSpPr>
        <p:spPr>
          <a:xfrm>
            <a:off x="6664613" y="508000"/>
            <a:ext cx="5803901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Kuva"/>
          <p:cNvSpPr/>
          <p:nvPr>
            <p:ph type="pic" idx="15"/>
          </p:nvPr>
        </p:nvSpPr>
        <p:spPr>
          <a:xfrm>
            <a:off x="533400" y="508000"/>
            <a:ext cx="580823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teksti"/>
          <p:cNvSpPr txBox="1"/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Otsikkoteksti</a:t>
            </a:r>
          </a:p>
        </p:txBody>
      </p:sp>
      <p:sp>
        <p:nvSpPr>
          <p:cNvPr id="3" name="Leipätekstin taso yksi…"/>
          <p:cNvSpPr txBox="1"/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" name="Dian numero"/>
          <p:cNvSpPr txBox="1"/>
          <p:nvPr>
            <p:ph type="sldNum" sz="quarter" idx="2"/>
          </p:nvPr>
        </p:nvSpPr>
        <p:spPr>
          <a:xfrm>
            <a:off x="6324599" y="9270999"/>
            <a:ext cx="342901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431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863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295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1727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1590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2590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3022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3454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3886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Korppi ja kettu…"/>
          <p:cNvSpPr txBox="1"/>
          <p:nvPr>
            <p:ph type="ctrTitle"/>
          </p:nvPr>
        </p:nvSpPr>
        <p:spPr>
          <a:prstGeom prst="rect">
            <a:avLst/>
          </a:prstGeom>
          <a:ln w="190500">
            <a:solidFill>
              <a:srgbClr val="000000"/>
            </a:solidFill>
          </a:ln>
        </p:spPr>
        <p:txBody>
          <a:bodyPr/>
          <a:lstStyle/>
          <a:p>
            <a:pPr defTabSz="543305">
              <a:defRPr sz="6696">
                <a:solidFill>
                  <a:srgbClr val="AC34EB"/>
                </a:solidFill>
              </a:defRPr>
            </a:pPr>
            <a:r>
              <a:t>Korppi ja kettu</a:t>
            </a:r>
          </a:p>
          <a:p>
            <a:pPr defTabSz="543305">
              <a:defRPr sz="6696">
                <a:solidFill>
                  <a:srgbClr val="AC34EB"/>
                </a:solidFill>
              </a:defRPr>
            </a:pPr>
          </a:p>
          <a:p>
            <a:pPr defTabSz="543305">
              <a:defRPr sz="6696">
                <a:solidFill>
                  <a:srgbClr val="AC34EB"/>
                </a:solidFill>
              </a:defRPr>
            </a:pPr>
            <a:r>
              <a:t>Raven and fox</a:t>
            </a:r>
          </a:p>
        </p:txBody>
      </p:sp>
      <p:sp>
        <p:nvSpPr>
          <p:cNvPr id="120" name="Petri Alexi ja Laura"/>
          <p:cNvSpPr txBox="1"/>
          <p:nvPr>
            <p:ph type="subTitle" sz="quarter" idx="1"/>
          </p:nvPr>
        </p:nvSpPr>
        <p:spPr>
          <a:xfrm>
            <a:off x="570362" y="5270500"/>
            <a:ext cx="12293601" cy="1295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7"/>
                </a:solidFill>
              </a:defRPr>
            </a:lvl1pPr>
          </a:lstStyle>
          <a:p>
            <a:pPr/>
            <a:r>
              <a:t>Petri Alexi ja Laura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Olipa kerran korppi, joka oli kuuluisa tyhmyydestään.    Eräänä päivänä se löysi ison juustopalan. Se lenteli ympäriinsä ja esitteli juustoaan ylpeänä metsän väelle.…"/>
          <p:cNvSpPr txBox="1"/>
          <p:nvPr>
            <p:ph type="body" idx="1"/>
          </p:nvPr>
        </p:nvSpPr>
        <p:spPr>
          <a:xfrm>
            <a:off x="18115" y="-1881292"/>
            <a:ext cx="5590403" cy="1242967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149700"/>
                </a:solidFill>
              </a:defRPr>
            </a:pPr>
            <a:r>
              <a:t>Olipa kerran korppi, joka oli kuuluisa tyhmyydestään.    Eräänä päivänä se löysi ison juustopalan. Se lenteli ympäriinsä ja esitteli juustoaan ylpeänä metsän väelle.</a:t>
            </a:r>
          </a:p>
          <a:p>
            <a:pPr>
              <a:defRPr>
                <a:solidFill>
                  <a:srgbClr val="149700"/>
                </a:solidFill>
              </a:defRPr>
            </a:pPr>
            <a:r>
              <a:t>Once upon a time there was a raven who was famous by his stupidity. One day it found a piece of cheese.  It flied around and showed his cheese to forest animals.</a:t>
            </a:r>
          </a:p>
        </p:txBody>
      </p:sp>
      <p:pic>
        <p:nvPicPr>
          <p:cNvPr id="123" name="3C596F34-119E-4D7D-901B-A90D7BA4B0BD-L0-001.jpeg" descr="3C596F34-119E-4D7D-901B-A90D7BA4B0B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3925" y="1518679"/>
            <a:ext cx="6259872" cy="62598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illoin paikalle saapui ovela kettu, joka heti huomasi juuston korpin suussa.…"/>
          <p:cNvSpPr txBox="1"/>
          <p:nvPr>
            <p:ph type="body" sz="half" idx="1"/>
          </p:nvPr>
        </p:nvSpPr>
        <p:spPr>
          <a:xfrm>
            <a:off x="58818" y="231399"/>
            <a:ext cx="5453253" cy="8621002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B2A8"/>
                </a:solidFill>
              </a:defRPr>
            </a:pPr>
            <a:r>
              <a:t>Silloin paikalle saapui ovela kettu, joka heti huomasi juuston korpin suussa.</a:t>
            </a:r>
          </a:p>
          <a:p>
            <a:pPr>
              <a:defRPr>
                <a:solidFill>
                  <a:srgbClr val="00B2A8"/>
                </a:solidFill>
              </a:defRPr>
            </a:pPr>
            <a:r>
              <a:t>Ketun tuli nälkä, ja se päätti huijata herkkupalan itselleen</a:t>
            </a:r>
          </a:p>
          <a:p>
            <a:pPr>
              <a:defRPr>
                <a:solidFill>
                  <a:srgbClr val="00B2A8"/>
                </a:solidFill>
              </a:defRPr>
            </a:pPr>
            <a:r>
              <a:t> </a:t>
            </a:r>
          </a:p>
          <a:p>
            <a:pPr>
              <a:defRPr>
                <a:solidFill>
                  <a:srgbClr val="00B2A8"/>
                </a:solidFill>
              </a:defRPr>
            </a:pPr>
            <a:r>
              <a:t>Then a cunning fox came to the scene, who immediately noticed the cheese in the raven’s mouth. The fox became hungry and decided to trick the delicacy for himself.</a:t>
            </a:r>
          </a:p>
        </p:txBody>
      </p:sp>
      <p:pic>
        <p:nvPicPr>
          <p:cNvPr id="126" name="FA242FE1-9D36-434D-9E8E-5F0C91B658DC-L0-001.jpeg" descr="FA242FE1-9D36-434D-9E8E-5F0C91B658DC-L0-001.jpeg"/>
          <p:cNvPicPr>
            <a:picLocks noChangeAspect="1"/>
          </p:cNvPicPr>
          <p:nvPr/>
        </p:nvPicPr>
        <p:blipFill>
          <a:blip r:embed="rId2">
            <a:extLst/>
          </a:blip>
          <a:srcRect l="3999" t="3999" r="3999" b="3999"/>
          <a:stretch>
            <a:fillRect/>
          </a:stretch>
        </p:blipFill>
        <p:spPr>
          <a:xfrm>
            <a:off x="6392564" y="398844"/>
            <a:ext cx="6275212" cy="62752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ahat mielessään kettu käveli korpin luo ja kumarsi sille kohteliaasti.…"/>
          <p:cNvSpPr txBox="1"/>
          <p:nvPr>
            <p:ph type="body" idx="1"/>
          </p:nvPr>
        </p:nvSpPr>
        <p:spPr>
          <a:xfrm>
            <a:off x="355600" y="195402"/>
            <a:ext cx="5892800" cy="9301288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C00DE"/>
                </a:solidFill>
              </a:defRPr>
            </a:pPr>
            <a:r>
              <a:t>Pahat mielessään kettu käveli korpin luo ja kumarsi sille kohteliaasti.</a:t>
            </a:r>
          </a:p>
          <a:p>
            <a:pPr>
              <a:defRPr>
                <a:solidFill>
                  <a:srgbClr val="0C00DE"/>
                </a:solidFill>
              </a:defRPr>
            </a:pPr>
            <a:r>
              <a:t>”Hyvää päivää, rakas ystäväni. Kuinka kaunis sinä tänään oletkaan!”, kettu kehui. Ketun puheet ilahduttivat korppia.</a:t>
            </a:r>
          </a:p>
          <a:p>
            <a:pPr>
              <a:defRPr>
                <a:solidFill>
                  <a:srgbClr val="0C00DE"/>
                </a:solidFill>
              </a:defRPr>
            </a:pPr>
          </a:p>
          <a:p>
            <a:pPr>
              <a:defRPr>
                <a:solidFill>
                  <a:srgbClr val="0C00DE"/>
                </a:solidFill>
              </a:defRPr>
            </a:pPr>
            <a:r>
              <a:t>With an evil look in it’s eyes the fox walked to the raven and bowed politely to him. </a:t>
            </a:r>
          </a:p>
          <a:p>
            <a:pPr>
              <a:defRPr>
                <a:solidFill>
                  <a:srgbClr val="0C00DE"/>
                </a:solidFill>
              </a:defRPr>
            </a:pPr>
            <a:r>
              <a:t>Good day, my dear friend. How beautiful you are today. The raven was delighted by what fox said.</a:t>
            </a:r>
          </a:p>
        </p:txBody>
      </p:sp>
      <p:pic>
        <p:nvPicPr>
          <p:cNvPr id="129" name="0972A181-621D-4C93-9389-46FC32545E33-L0-001.jpeg" descr="0972A181-621D-4C93-9389-46FC32545E33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79903" y="536906"/>
            <a:ext cx="5788162" cy="57881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e ei kuitenkaan voinut vastata ketulle mitään, sillä sillähän oli juustopala suussaan.…"/>
          <p:cNvSpPr txBox="1"/>
          <p:nvPr>
            <p:ph type="body" idx="1"/>
          </p:nvPr>
        </p:nvSpPr>
        <p:spPr>
          <a:xfrm>
            <a:off x="687072" y="229941"/>
            <a:ext cx="6330620" cy="869301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D400D6"/>
                </a:solidFill>
              </a:defRPr>
            </a:pPr>
            <a:r>
              <a:t>Se ei kuitenkaan voinut vastata ketulle mitään, sillä sillähän oli juustopala suussaan.</a:t>
            </a:r>
          </a:p>
          <a:p>
            <a:pPr>
              <a:defRPr>
                <a:solidFill>
                  <a:srgbClr val="D400D6"/>
                </a:solidFill>
              </a:defRPr>
            </a:pPr>
            <a:r>
              <a:t>”sinulla on kauniit pyrstösulat”,jatkoi kettu kehumistaan. Korppi näytti entistä tyytyväisemmältä, mutta pysyi edelleen hiljaa.</a:t>
            </a:r>
          </a:p>
          <a:p>
            <a:pPr>
              <a:defRPr>
                <a:solidFill>
                  <a:srgbClr val="D400D6"/>
                </a:solidFill>
              </a:defRPr>
            </a:pPr>
          </a:p>
          <a:p>
            <a:pPr>
              <a:defRPr>
                <a:solidFill>
                  <a:srgbClr val="D400D6"/>
                </a:solidFill>
              </a:defRPr>
            </a:pPr>
            <a:r>
              <a:t>But it could not answer anything, because it had cheese in it’s mouth. You have beautiful tail, he continued to flaunt. Raven seemed more satisfied, but remained silent.</a:t>
            </a:r>
          </a:p>
        </p:txBody>
      </p:sp>
      <p:pic>
        <p:nvPicPr>
          <p:cNvPr id="132" name="6E6BE7CA-DA76-47C3-928D-37EAE4706FF3-L0-001.jpeg" descr="6E6BE7CA-DA76-47C3-928D-37EAE4706FF3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4603" y="449584"/>
            <a:ext cx="4795062" cy="56486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e ei kuitenkaan malttanut olla pyrähtelemättä ilmaan komeine sulkineensa. Kettu mietti hetken ja jatkoi sitten korpin imartelua:…"/>
          <p:cNvSpPr txBox="1"/>
          <p:nvPr>
            <p:ph type="body" idx="1"/>
          </p:nvPr>
        </p:nvSpPr>
        <p:spPr>
          <a:xfrm>
            <a:off x="-50915" y="-4021"/>
            <a:ext cx="8124798" cy="9792174"/>
          </a:xfrm>
          <a:prstGeom prst="rect">
            <a:avLst/>
          </a:prstGeom>
        </p:spPr>
        <p:txBody>
          <a:bodyPr/>
          <a:lstStyle/>
          <a:p>
            <a:pPr defTabSz="543305">
              <a:defRPr sz="3534">
                <a:solidFill>
                  <a:srgbClr val="EC002D"/>
                </a:solidFill>
              </a:defRPr>
            </a:pPr>
            <a:r>
              <a:t>Se ei kuitenkaan malttanut olla pyrähtelemättä ilmaan komeine sulkineensa. Kettu mietti hetken ja jatkoi sitten korpin imartelua: </a:t>
            </a:r>
          </a:p>
          <a:p>
            <a:pPr defTabSz="543305">
              <a:defRPr sz="3534">
                <a:solidFill>
                  <a:srgbClr val="EC002D"/>
                </a:solidFill>
              </a:defRPr>
            </a:pPr>
            <a:r>
              <a:t>”Olen kuullut , että sinulla on kaunis lauluääni. Voi jospa joskus saisin kuulla, kun sinä laulat.”</a:t>
            </a:r>
          </a:p>
          <a:p>
            <a:pPr defTabSz="543305">
              <a:defRPr sz="3534">
                <a:solidFill>
                  <a:srgbClr val="EC002D"/>
                </a:solidFill>
              </a:defRPr>
            </a:pPr>
            <a:r>
              <a:t>Nyt korppi oli kehuista niin mielissään, ettei se enää pystynyt olemaan hiljaa. Se halusi ylpeänä esitellä laulutaitoaan. Korppi avasi suunsa ja alkoi raakkua.</a:t>
            </a:r>
          </a:p>
          <a:p>
            <a:pPr defTabSz="543305">
              <a:defRPr sz="3534">
                <a:solidFill>
                  <a:srgbClr val="EC002D"/>
                </a:solidFill>
              </a:defRPr>
            </a:pPr>
          </a:p>
          <a:p>
            <a:pPr defTabSz="543305">
              <a:defRPr sz="3534">
                <a:solidFill>
                  <a:srgbClr val="EC002D"/>
                </a:solidFill>
              </a:defRPr>
            </a:pPr>
            <a:r>
              <a:t>However, it did a few twirls in the air.  The fox thought for a moment and continued to flaunt the raven. I’ve heard you have a beautiful singing voice. Maybe I could hear you sing. Now the raven could not be quiet anymore. It wanted to present her singing skills. The raven opened his mouth and started to sing.</a:t>
            </a:r>
          </a:p>
        </p:txBody>
      </p:sp>
      <p:pic>
        <p:nvPicPr>
          <p:cNvPr id="135" name="B864221F-011A-4569-A56D-838CFC101604-L0-001.jpeg" descr="B864221F-011A-4569-A56D-838CFC101604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1490" y="46020"/>
            <a:ext cx="4913771" cy="49137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Ja kuinka kävikään! Herkullinen juustonpala vatsassaan. ”Kehuin korppia kauniiksi mutta viisas se ei totisesti ole. Viisas ei nimittäin usko kaikkea, mitä hänestä sanotaan.”…"/>
          <p:cNvSpPr txBox="1"/>
          <p:nvPr>
            <p:ph type="body" sz="half" idx="1"/>
          </p:nvPr>
        </p:nvSpPr>
        <p:spPr>
          <a:xfrm>
            <a:off x="7091602" y="114889"/>
            <a:ext cx="5885754" cy="758085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C6BD00"/>
                </a:solidFill>
              </a:defRPr>
            </a:pPr>
            <a:r>
              <a:t>Ja kuinka kävikään! Herkullinen juustonpala vatsassaan. ”Kehuin korppia kauniiksi mutta viisas se ei totisesti ole. Viisas ei nimittäin usko kaikkea, mitä hänestä sanotaan.”</a:t>
            </a:r>
          </a:p>
          <a:p>
            <a:pPr>
              <a:defRPr>
                <a:solidFill>
                  <a:srgbClr val="C6BD00"/>
                </a:solidFill>
              </a:defRPr>
            </a:pPr>
          </a:p>
          <a:p>
            <a:pPr>
              <a:defRPr>
                <a:solidFill>
                  <a:srgbClr val="C6BD00"/>
                </a:solidFill>
              </a:defRPr>
            </a:pPr>
            <a:r>
              <a:t>And now the delicious cheese in her stomach, the fox said: I said the raven is beautiful, but it’s definitely not wise! The wise doesn’t believe everything that is said of him.</a:t>
            </a:r>
          </a:p>
        </p:txBody>
      </p:sp>
      <p:pic>
        <p:nvPicPr>
          <p:cNvPr id="138" name="315116EF-B652-4A2D-BEF2-2207A3CABBEA-L0-001.jpeg" descr="315116EF-B652-4A2D-BEF2-2207A3CABBE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051" y="4402305"/>
            <a:ext cx="6695711" cy="4577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