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0" r:id="rId4"/>
    <p:sldMasterId id="2147483702" r:id="rId5"/>
    <p:sldMasterId id="2147483720" r:id="rId6"/>
    <p:sldMasterId id="2147483738" r:id="rId7"/>
  </p:sld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ppilas Joensuu" initials="OJ" lastIdx="4" clrIdx="0">
    <p:extLst>
      <p:ext uri="{19B8F6BF-5375-455C-9EA6-DF929625EA0E}">
        <p15:presenceInfo xmlns:p15="http://schemas.microsoft.com/office/powerpoint/2012/main" userId="S-1-5-21-1163313214-3981587349-643186986-188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03" autoAdjust="0"/>
    <p:restoredTop sz="94660"/>
  </p:normalViewPr>
  <p:slideViewPr>
    <p:cSldViewPr snapToGrid="0">
      <p:cViewPr varScale="1">
        <p:scale>
          <a:sx n="78" d="100"/>
          <a:sy n="78" d="100"/>
        </p:scale>
        <p:origin x="102" y="7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slide" Target="slides/slide106.xml"/><Relationship Id="rId118"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smtClean="0"/>
              <a:t>Muokkaa perustyyl. napsautt.</a:t>
            </a:r>
            <a:endParaRPr lang="fi-FI"/>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fld id="{93ACF5DA-A910-4BBD-9C82-34E876D2C3C9}" type="datetimeFigureOut">
              <a:rPr lang="fi-FI" smtClean="0"/>
              <a:t>12.4.2016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33E772F4-89F5-467F-87AE-6179B274D294}" type="slidenum">
              <a:rPr lang="fi-FI" smtClean="0"/>
              <a:t>‹#›</a:t>
            </a:fld>
            <a:endParaRPr lang="fi-FI"/>
          </a:p>
        </p:txBody>
      </p:sp>
    </p:spTree>
    <p:extLst>
      <p:ext uri="{BB962C8B-B14F-4D97-AF65-F5344CB8AC3E}">
        <p14:creationId xmlns:p14="http://schemas.microsoft.com/office/powerpoint/2010/main" val="1559509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93ACF5DA-A910-4BBD-9C82-34E876D2C3C9}" type="datetimeFigureOut">
              <a:rPr lang="fi-FI" smtClean="0"/>
              <a:t>12.4.2016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33E772F4-89F5-467F-87AE-6179B274D294}" type="slidenum">
              <a:rPr lang="fi-FI" smtClean="0"/>
              <a:t>‹#›</a:t>
            </a:fld>
            <a:endParaRPr lang="fi-FI"/>
          </a:p>
        </p:txBody>
      </p:sp>
    </p:spTree>
    <p:extLst>
      <p:ext uri="{BB962C8B-B14F-4D97-AF65-F5344CB8AC3E}">
        <p14:creationId xmlns:p14="http://schemas.microsoft.com/office/powerpoint/2010/main" val="4025967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A8E232B9-0F6D-441C-9BED-8FE5E745889A}" type="datetimeFigureOut">
              <a:rPr lang="fi-FI" smtClean="0">
                <a:solidFill>
                  <a:prstClr val="white">
                    <a:tint val="75000"/>
                  </a:prstClr>
                </a:solidFill>
              </a:rPr>
              <a:pPr/>
              <a:t>12.4.2016</a:t>
            </a:fld>
            <a:endParaRPr lang="fi-FI">
              <a:solidFill>
                <a:prstClr val="white">
                  <a:tint val="75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prstClr>
              </a:solidFill>
            </a:endParaRPr>
          </a:p>
        </p:txBody>
      </p:sp>
      <p:sp>
        <p:nvSpPr>
          <p:cNvPr id="6" name="Slide Number Placeholder 5"/>
          <p:cNvSpPr>
            <a:spLocks noGrp="1"/>
          </p:cNvSpPr>
          <p:nvPr>
            <p:ph type="sldNum" sz="quarter" idx="12"/>
          </p:nvPr>
        </p:nvSpPr>
        <p:spPr/>
        <p:txBody>
          <a:bodyPr/>
          <a:lstStyle/>
          <a:p>
            <a:fld id="{08AEBEFF-DA2D-4820-B1C3-F86574A26103}"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25559180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fi-FI" smtClean="0"/>
              <a:t>Muokkaa perustyyl. napsautt.</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A8E232B9-0F6D-441C-9BED-8FE5E745889A}" type="datetimeFigureOut">
              <a:rPr lang="fi-FI" smtClean="0">
                <a:solidFill>
                  <a:prstClr val="white">
                    <a:tint val="75000"/>
                  </a:prstClr>
                </a:solidFill>
              </a:rPr>
              <a:pPr/>
              <a:t>12.4.2016</a:t>
            </a:fld>
            <a:endParaRPr lang="fi-FI">
              <a:solidFill>
                <a:prstClr val="white">
                  <a:tint val="75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prstClr>
              </a:solidFill>
            </a:endParaRPr>
          </a:p>
        </p:txBody>
      </p:sp>
      <p:sp>
        <p:nvSpPr>
          <p:cNvPr id="6" name="Slide Number Placeholder 5"/>
          <p:cNvSpPr>
            <a:spLocks noGrp="1"/>
          </p:cNvSpPr>
          <p:nvPr>
            <p:ph type="sldNum" sz="quarter" idx="12"/>
          </p:nvPr>
        </p:nvSpPr>
        <p:spPr/>
        <p:txBody>
          <a:bodyPr/>
          <a:lstStyle/>
          <a:p>
            <a:fld id="{08AEBEFF-DA2D-4820-B1C3-F86574A26103}"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897001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93ACF5DA-A910-4BBD-9C82-34E876D2C3C9}" type="datetimeFigureOut">
              <a:rPr lang="fi-FI" smtClean="0"/>
              <a:t>12.4.2016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33E772F4-89F5-467F-87AE-6179B274D294}" type="slidenum">
              <a:rPr lang="fi-FI" smtClean="0"/>
              <a:t>‹#›</a:t>
            </a:fld>
            <a:endParaRPr lang="fi-FI"/>
          </a:p>
        </p:txBody>
      </p:sp>
    </p:spTree>
    <p:extLst>
      <p:ext uri="{BB962C8B-B14F-4D97-AF65-F5344CB8AC3E}">
        <p14:creationId xmlns:p14="http://schemas.microsoft.com/office/powerpoint/2010/main" val="76836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i-FI" smtClean="0"/>
              <a:t>Muokkaa perustyyl. napsautt.</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p>
            <a:fld id="{724773E7-EA4E-4236-86CA-BE50628C7A0E}"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BC86FDBD-CBDE-4877-8068-C39C06206EED}"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58861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3"/>
          <p:cNvSpPr>
            <a:spLocks noGrp="1"/>
          </p:cNvSpPr>
          <p:nvPr>
            <p:ph type="dt" sz="half" idx="10"/>
          </p:nvPr>
        </p:nvSpPr>
        <p:spPr/>
        <p:txBody>
          <a:bodyPr/>
          <a:lstStyle/>
          <a:p>
            <a:fld id="{724773E7-EA4E-4236-86CA-BE50628C7A0E}"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BC86FDBD-CBDE-4877-8068-C39C06206EED}"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502641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i-FI" smtClean="0"/>
              <a:t>Muokkaa perustyyl. napsautt.</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724773E7-EA4E-4236-86CA-BE50628C7A0E}"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BC86FDBD-CBDE-4877-8068-C39C06206EED}"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242500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724773E7-EA4E-4236-86CA-BE50628C7A0E}"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fi-FI">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BC86FDBD-CBDE-4877-8068-C39C06206EED}"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02367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Muokkaa perustyyl. napsautt.</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724773E7-EA4E-4236-86CA-BE50628C7A0E}"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fi-FI">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BC86FDBD-CBDE-4877-8068-C39C06206EED}"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012023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7" name="Date Placeholder 2"/>
          <p:cNvSpPr>
            <a:spLocks noGrp="1"/>
          </p:cNvSpPr>
          <p:nvPr>
            <p:ph type="dt" sz="half" idx="10"/>
          </p:nvPr>
        </p:nvSpPr>
        <p:spPr/>
        <p:txBody>
          <a:bodyPr/>
          <a:lstStyle/>
          <a:p>
            <a:fld id="{724773E7-EA4E-4236-86CA-BE50628C7A0E}"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BC86FDBD-CBDE-4877-8068-C39C06206EED}"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2613377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24773E7-EA4E-4236-86CA-BE50628C7A0E}"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BC86FDBD-CBDE-4877-8068-C39C06206EED}"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943157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i-FI" smtClean="0"/>
              <a:t>Muokkaa perustyyl. napsautt.</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7" name="Date Placeholder 4"/>
          <p:cNvSpPr>
            <a:spLocks noGrp="1"/>
          </p:cNvSpPr>
          <p:nvPr>
            <p:ph type="dt" sz="half" idx="10"/>
          </p:nvPr>
        </p:nvSpPr>
        <p:spPr/>
        <p:txBody>
          <a:bodyPr/>
          <a:lstStyle/>
          <a:p>
            <a:fld id="{724773E7-EA4E-4236-86CA-BE50628C7A0E}"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BC86FDBD-CBDE-4877-8068-C39C06206EED}"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776895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93ACF5DA-A910-4BBD-9C82-34E876D2C3C9}" type="datetimeFigureOut">
              <a:rPr lang="fi-FI" smtClean="0"/>
              <a:t>12.4.2016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33E772F4-89F5-467F-87AE-6179B274D294}" type="slidenum">
              <a:rPr lang="fi-FI" smtClean="0"/>
              <a:t>‹#›</a:t>
            </a:fld>
            <a:endParaRPr lang="fi-FI"/>
          </a:p>
        </p:txBody>
      </p:sp>
    </p:spTree>
    <p:extLst>
      <p:ext uri="{BB962C8B-B14F-4D97-AF65-F5344CB8AC3E}">
        <p14:creationId xmlns:p14="http://schemas.microsoft.com/office/powerpoint/2010/main" val="4222141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724773E7-EA4E-4236-86CA-BE50628C7A0E}"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fi-FI">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BC86FDBD-CBDE-4877-8068-C39C06206EED}"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898099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724773E7-EA4E-4236-86CA-BE50628C7A0E}"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fi-FI">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BC86FDBD-CBDE-4877-8068-C39C06206EED}"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609161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i-FI" smtClean="0"/>
              <a:t>Muokkaa perustyyl. napsautt.</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724773E7-EA4E-4236-86CA-BE50628C7A0E}"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BC86FDBD-CBDE-4877-8068-C39C06206EED}"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4148275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i-FI" smtClean="0"/>
              <a:t>Muokkaa perustyyl. napsautt.</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i-FI" smtClean="0"/>
              <a:t>Muokkaa tekstin perustyylejä napsauttamalla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724773E7-EA4E-4236-86CA-BE50628C7A0E}"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BC86FDBD-CBDE-4877-8068-C39C06206EED}" type="slidenum">
              <a:rPr lang="fi-FI" smtClean="0">
                <a:solidFill>
                  <a:prstClr val="white">
                    <a:tint val="75000"/>
                  </a:prstClr>
                </a:solidFill>
              </a:rPr>
              <a:pPr/>
              <a:t>‹#›</a:t>
            </a:fld>
            <a:endParaRPr lang="fi-FI">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Tree>
    <p:extLst>
      <p:ext uri="{BB962C8B-B14F-4D97-AF65-F5344CB8AC3E}">
        <p14:creationId xmlns:p14="http://schemas.microsoft.com/office/powerpoint/2010/main" val="3351408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i-FI" smtClean="0"/>
              <a:t>Muokkaa perustyyl. napsautt.</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724773E7-EA4E-4236-86CA-BE50628C7A0E}"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BC86FDBD-CBDE-4877-8068-C39C06206EED}"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630460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sarak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i-FI" smtClean="0"/>
              <a:t>Muokkaa perustyyl. napsautt.</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24773E7-EA4E-4236-86CA-BE50628C7A0E}"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BC86FDBD-CBDE-4877-8068-C39C06206EED}"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534753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kuvan sarak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i-FI" smtClean="0"/>
              <a:t>Muokkaa perustyyl. napsautt.</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24773E7-EA4E-4236-86CA-BE50628C7A0E}"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BC86FDBD-CBDE-4877-8068-C39C06206EED}"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854282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anchor="t" anchorCtr="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724773E7-EA4E-4236-86CA-BE50628C7A0E}"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BC86FDBD-CBDE-4877-8068-C39C06206EED}"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180257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i-FI" smtClean="0"/>
              <a:t>Muokkaa perustyyl. napsautt.</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724773E7-EA4E-4236-86CA-BE50628C7A0E}"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BC86FDBD-CBDE-4877-8068-C39C06206EED}"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209930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smtClean="0"/>
              <a:t>Muokkaa perustyyl. napsautt.</a:t>
            </a:r>
            <a:endParaRPr lang="fi-FI"/>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fld id="{AA9D5484-B163-41FD-B603-7DB6E27F174B}" type="datetimeFigureOut">
              <a:rPr lang="fi-FI" smtClean="0">
                <a:solidFill>
                  <a:prstClr val="black">
                    <a:tint val="75000"/>
                  </a:prstClr>
                </a:solidFill>
              </a:rPr>
              <a:pPr/>
              <a:t>12.4.2016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665DB4E4-99B2-4C35-B90A-4A2FFD9465B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089393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smtClean="0"/>
              <a:t>Muokkaa perustyyl. napsautt.</a:t>
            </a:r>
            <a:endParaRPr lang="fi-FI"/>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fld id="{93ACF5DA-A910-4BBD-9C82-34E876D2C3C9}" type="datetimeFigureOut">
              <a:rPr lang="fi-FI" smtClean="0"/>
              <a:t>12.4.2016</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33E772F4-89F5-467F-87AE-6179B274D294}" type="slidenum">
              <a:rPr lang="fi-FI" smtClean="0"/>
              <a:t>‹#›</a:t>
            </a:fld>
            <a:endParaRPr lang="fi-FI"/>
          </a:p>
        </p:txBody>
      </p:sp>
    </p:spTree>
    <p:extLst>
      <p:ext uri="{BB962C8B-B14F-4D97-AF65-F5344CB8AC3E}">
        <p14:creationId xmlns:p14="http://schemas.microsoft.com/office/powerpoint/2010/main" val="1556360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AA9D5484-B163-41FD-B603-7DB6E27F174B}" type="datetimeFigureOut">
              <a:rPr lang="fi-FI" smtClean="0">
                <a:solidFill>
                  <a:prstClr val="black">
                    <a:tint val="75000"/>
                  </a:prstClr>
                </a:solidFill>
              </a:rPr>
              <a:pPr/>
              <a:t>12.4.2016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665DB4E4-99B2-4C35-B90A-4A2FFD9465B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417185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fld id="{AA9D5484-B163-41FD-B603-7DB6E27F174B}" type="datetimeFigureOut">
              <a:rPr lang="fi-FI" smtClean="0">
                <a:solidFill>
                  <a:prstClr val="black">
                    <a:tint val="75000"/>
                  </a:prstClr>
                </a:solidFill>
              </a:rPr>
              <a:pPr/>
              <a:t>12.4.2016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665DB4E4-99B2-4C35-B90A-4A2FFD9465B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481846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AA9D5484-B163-41FD-B603-7DB6E27F174B}" type="datetimeFigureOut">
              <a:rPr lang="fi-FI" smtClean="0">
                <a:solidFill>
                  <a:prstClr val="black">
                    <a:tint val="75000"/>
                  </a:prstClr>
                </a:solidFill>
              </a:rPr>
              <a:pPr/>
              <a:t>12.4.2016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665DB4E4-99B2-4C35-B90A-4A2FFD9465B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378891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AA9D5484-B163-41FD-B603-7DB6E27F174B}" type="datetimeFigureOut">
              <a:rPr lang="fi-FI" smtClean="0">
                <a:solidFill>
                  <a:prstClr val="black">
                    <a:tint val="75000"/>
                  </a:prstClr>
                </a:solidFill>
              </a:rPr>
              <a:pPr/>
              <a:t>12.4.2016</a:t>
            </a:fld>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665DB4E4-99B2-4C35-B90A-4A2FFD9465B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2143914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fld id="{AA9D5484-B163-41FD-B603-7DB6E27F174B}" type="datetimeFigureOut">
              <a:rPr lang="fi-FI" smtClean="0">
                <a:solidFill>
                  <a:prstClr val="black">
                    <a:tint val="75000"/>
                  </a:prstClr>
                </a:solidFill>
              </a:rPr>
              <a:pPr/>
              <a:t>12.4.2016</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665DB4E4-99B2-4C35-B90A-4A2FFD9465B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911991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A9D5484-B163-41FD-B603-7DB6E27F174B}" type="datetimeFigureOut">
              <a:rPr lang="fi-FI" smtClean="0">
                <a:solidFill>
                  <a:prstClr val="black">
                    <a:tint val="75000"/>
                  </a:prstClr>
                </a:solidFill>
              </a:rPr>
              <a:pPr/>
              <a:t>12.4.2016</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665DB4E4-99B2-4C35-B90A-4A2FFD9465B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066741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AA9D5484-B163-41FD-B603-7DB6E27F174B}" type="datetimeFigureOut">
              <a:rPr lang="fi-FI" smtClean="0">
                <a:solidFill>
                  <a:prstClr val="black">
                    <a:tint val="75000"/>
                  </a:prstClr>
                </a:solidFill>
              </a:rPr>
              <a:pPr/>
              <a:t>12.4.2016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665DB4E4-99B2-4C35-B90A-4A2FFD9465B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6380699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AA9D5484-B163-41FD-B603-7DB6E27F174B}" type="datetimeFigureOut">
              <a:rPr lang="fi-FI" smtClean="0">
                <a:solidFill>
                  <a:prstClr val="black">
                    <a:tint val="75000"/>
                  </a:prstClr>
                </a:solidFill>
              </a:rPr>
              <a:pPr/>
              <a:t>12.4.2016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665DB4E4-99B2-4C35-B90A-4A2FFD9465B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814030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AA9D5484-B163-41FD-B603-7DB6E27F174B}" type="datetimeFigureOut">
              <a:rPr lang="fi-FI" smtClean="0">
                <a:solidFill>
                  <a:prstClr val="black">
                    <a:tint val="75000"/>
                  </a:prstClr>
                </a:solidFill>
              </a:rPr>
              <a:pPr/>
              <a:t>12.4.2016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665DB4E4-99B2-4C35-B90A-4A2FFD9465B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4538971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AA9D5484-B163-41FD-B603-7DB6E27F174B}" type="datetimeFigureOut">
              <a:rPr lang="fi-FI" smtClean="0">
                <a:solidFill>
                  <a:prstClr val="black">
                    <a:tint val="75000"/>
                  </a:prstClr>
                </a:solidFill>
              </a:rPr>
              <a:pPr/>
              <a:t>12.4.2016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665DB4E4-99B2-4C35-B90A-4A2FFD9465B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09614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838200"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6172200"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93ACF5DA-A910-4BBD-9C82-34E876D2C3C9}" type="datetimeFigureOut">
              <a:rPr lang="fi-FI" smtClean="0"/>
              <a:t>12.4.2016</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33E772F4-89F5-467F-87AE-6179B274D294}" type="slidenum">
              <a:rPr lang="fi-FI" smtClean="0"/>
              <a:t>‹#›</a:t>
            </a:fld>
            <a:endParaRPr lang="fi-FI"/>
          </a:p>
        </p:txBody>
      </p:sp>
    </p:spTree>
    <p:extLst>
      <p:ext uri="{BB962C8B-B14F-4D97-AF65-F5344CB8AC3E}">
        <p14:creationId xmlns:p14="http://schemas.microsoft.com/office/powerpoint/2010/main" val="2316175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smtClean="0"/>
              <a:t>Muokkaa perustyyl. napsautt.</a:t>
            </a:r>
            <a:endParaRPr lang="fi-FI"/>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fld id="{15DFEE57-3AA8-4CC9-9D17-4FF256E2B87B}" type="datetimeFigureOut">
              <a:rPr lang="fi-FI" smtClean="0">
                <a:solidFill>
                  <a:prstClr val="black">
                    <a:tint val="75000"/>
                  </a:prstClr>
                </a:solidFill>
              </a:rPr>
              <a:pPr/>
              <a:t>12.4.2016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FEB9C15B-FB50-4D2F-A90E-9EDDB389446F}"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605739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15DFEE57-3AA8-4CC9-9D17-4FF256E2B87B}" type="datetimeFigureOut">
              <a:rPr lang="fi-FI" smtClean="0">
                <a:solidFill>
                  <a:prstClr val="black">
                    <a:tint val="75000"/>
                  </a:prstClr>
                </a:solidFill>
              </a:rPr>
              <a:pPr/>
              <a:t>12.4.2016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FEB9C15B-FB50-4D2F-A90E-9EDDB389446F}"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850613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smtClean="0"/>
              <a:t>Muokkaa perustyyl. napsautt.</a:t>
            </a:r>
            <a:endParaRPr lang="fi-FI"/>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fld id="{15DFEE57-3AA8-4CC9-9D17-4FF256E2B87B}" type="datetimeFigureOut">
              <a:rPr lang="fi-FI" smtClean="0">
                <a:solidFill>
                  <a:prstClr val="black">
                    <a:tint val="75000"/>
                  </a:prstClr>
                </a:solidFill>
              </a:rPr>
              <a:pPr/>
              <a:t>12.4.2016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FEB9C15B-FB50-4D2F-A90E-9EDDB389446F}"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6999034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838200"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6172200"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15DFEE57-3AA8-4CC9-9D17-4FF256E2B87B}" type="datetimeFigureOut">
              <a:rPr lang="fi-FI" smtClean="0">
                <a:solidFill>
                  <a:prstClr val="black">
                    <a:tint val="75000"/>
                  </a:prstClr>
                </a:solidFill>
              </a:rPr>
              <a:pPr/>
              <a:t>12.4.2016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FEB9C15B-FB50-4D2F-A90E-9EDDB389446F}"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0182524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smtClean="0"/>
              <a:t>Muokkaa perustyyl. napsautt.</a:t>
            </a:r>
            <a:endParaRPr lang="fi-FI"/>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15DFEE57-3AA8-4CC9-9D17-4FF256E2B87B}" type="datetimeFigureOut">
              <a:rPr lang="fi-FI" smtClean="0">
                <a:solidFill>
                  <a:prstClr val="black">
                    <a:tint val="75000"/>
                  </a:prstClr>
                </a:solidFill>
              </a:rPr>
              <a:pPr/>
              <a:t>12.4.2016</a:t>
            </a:fld>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FEB9C15B-FB50-4D2F-A90E-9EDDB389446F}"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8418468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fld id="{15DFEE57-3AA8-4CC9-9D17-4FF256E2B87B}" type="datetimeFigureOut">
              <a:rPr lang="fi-FI" smtClean="0">
                <a:solidFill>
                  <a:prstClr val="black">
                    <a:tint val="75000"/>
                  </a:prstClr>
                </a:solidFill>
              </a:rPr>
              <a:pPr/>
              <a:t>12.4.2016</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FEB9C15B-FB50-4D2F-A90E-9EDDB389446F}"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6512964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15DFEE57-3AA8-4CC9-9D17-4FF256E2B87B}" type="datetimeFigureOut">
              <a:rPr lang="fi-FI" smtClean="0">
                <a:solidFill>
                  <a:prstClr val="black">
                    <a:tint val="75000"/>
                  </a:prstClr>
                </a:solidFill>
              </a:rPr>
              <a:pPr/>
              <a:t>12.4.2016</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FEB9C15B-FB50-4D2F-A90E-9EDDB389446F}"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730413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15DFEE57-3AA8-4CC9-9D17-4FF256E2B87B}" type="datetimeFigureOut">
              <a:rPr lang="fi-FI" smtClean="0">
                <a:solidFill>
                  <a:prstClr val="black">
                    <a:tint val="75000"/>
                  </a:prstClr>
                </a:solidFill>
              </a:rPr>
              <a:pPr/>
              <a:t>12.4.2016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FEB9C15B-FB50-4D2F-A90E-9EDDB389446F}"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6500813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15DFEE57-3AA8-4CC9-9D17-4FF256E2B87B}" type="datetimeFigureOut">
              <a:rPr lang="fi-FI" smtClean="0">
                <a:solidFill>
                  <a:prstClr val="black">
                    <a:tint val="75000"/>
                  </a:prstClr>
                </a:solidFill>
              </a:rPr>
              <a:pPr/>
              <a:t>12.4.2016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FEB9C15B-FB50-4D2F-A90E-9EDDB389446F}"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5350028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15DFEE57-3AA8-4CC9-9D17-4FF256E2B87B}" type="datetimeFigureOut">
              <a:rPr lang="fi-FI" smtClean="0">
                <a:solidFill>
                  <a:prstClr val="black">
                    <a:tint val="75000"/>
                  </a:prstClr>
                </a:solidFill>
              </a:rPr>
              <a:pPr/>
              <a:t>12.4.2016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FEB9C15B-FB50-4D2F-A90E-9EDDB389446F}"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81603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smtClean="0"/>
              <a:t>Muokkaa perustyyl. napsautt.</a:t>
            </a:r>
            <a:endParaRPr lang="fi-FI"/>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93ACF5DA-A910-4BBD-9C82-34E876D2C3C9}" type="datetimeFigureOut">
              <a:rPr lang="fi-FI" smtClean="0"/>
              <a:t>12.4.2016</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33E772F4-89F5-467F-87AE-6179B274D294}" type="slidenum">
              <a:rPr lang="fi-FI" smtClean="0"/>
              <a:t>‹#›</a:t>
            </a:fld>
            <a:endParaRPr lang="fi-FI"/>
          </a:p>
        </p:txBody>
      </p:sp>
    </p:spTree>
    <p:extLst>
      <p:ext uri="{BB962C8B-B14F-4D97-AF65-F5344CB8AC3E}">
        <p14:creationId xmlns:p14="http://schemas.microsoft.com/office/powerpoint/2010/main" val="5733687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15DFEE57-3AA8-4CC9-9D17-4FF256E2B87B}" type="datetimeFigureOut">
              <a:rPr lang="fi-FI" smtClean="0">
                <a:solidFill>
                  <a:prstClr val="black">
                    <a:tint val="75000"/>
                  </a:prstClr>
                </a:solidFill>
              </a:rPr>
              <a:pPr/>
              <a:t>12.4.2016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FEB9C15B-FB50-4D2F-A90E-9EDDB389446F}"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4543608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i-FI" smtClean="0"/>
              <a:t>Muokkaa perustyyl. napsautt.</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p>
            <a:fld id="{E51F0770-FAC4-4306-A69A-A9B2926D855C}"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A5263D4-D815-42CB-AB9B-71B7402CCA67}"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9181211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3"/>
          <p:cNvSpPr>
            <a:spLocks noGrp="1"/>
          </p:cNvSpPr>
          <p:nvPr>
            <p:ph type="dt" sz="half" idx="10"/>
          </p:nvPr>
        </p:nvSpPr>
        <p:spPr/>
        <p:txBody>
          <a:bodyPr/>
          <a:lstStyle/>
          <a:p>
            <a:fld id="{E51F0770-FAC4-4306-A69A-A9B2926D855C}"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A5263D4-D815-42CB-AB9B-71B7402CCA67}"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916876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i-FI" smtClean="0"/>
              <a:t>Muokkaa perustyyl. napsautt.</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E51F0770-FAC4-4306-A69A-A9B2926D855C}"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A5263D4-D815-42CB-AB9B-71B7402CCA67}"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5036584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E51F0770-FAC4-4306-A69A-A9B2926D855C}"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fi-FI">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FA5263D4-D815-42CB-AB9B-71B7402CCA67}"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5440182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Muokkaa perustyyl. napsautt.</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E51F0770-FAC4-4306-A69A-A9B2926D855C}"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fi-FI">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FA5263D4-D815-42CB-AB9B-71B7402CCA67}"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26130540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7" name="Date Placeholder 2"/>
          <p:cNvSpPr>
            <a:spLocks noGrp="1"/>
          </p:cNvSpPr>
          <p:nvPr>
            <p:ph type="dt" sz="half" idx="10"/>
          </p:nvPr>
        </p:nvSpPr>
        <p:spPr/>
        <p:txBody>
          <a:bodyPr/>
          <a:lstStyle/>
          <a:p>
            <a:fld id="{E51F0770-FAC4-4306-A69A-A9B2926D855C}"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FA5263D4-D815-42CB-AB9B-71B7402CCA67}"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2065577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51F0770-FAC4-4306-A69A-A9B2926D855C}"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FA5263D4-D815-42CB-AB9B-71B7402CCA67}"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7599311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i-FI" smtClean="0"/>
              <a:t>Muokkaa perustyyl. napsautt.</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7" name="Date Placeholder 4"/>
          <p:cNvSpPr>
            <a:spLocks noGrp="1"/>
          </p:cNvSpPr>
          <p:nvPr>
            <p:ph type="dt" sz="half" idx="10"/>
          </p:nvPr>
        </p:nvSpPr>
        <p:spPr/>
        <p:txBody>
          <a:bodyPr/>
          <a:lstStyle/>
          <a:p>
            <a:fld id="{E51F0770-FAC4-4306-A69A-A9B2926D855C}"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FA5263D4-D815-42CB-AB9B-71B7402CCA67}"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286923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E51F0770-FAC4-4306-A69A-A9B2926D855C}"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fi-FI">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FA5263D4-D815-42CB-AB9B-71B7402CCA67}"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316427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fld id="{93ACF5DA-A910-4BBD-9C82-34E876D2C3C9}" type="datetimeFigureOut">
              <a:rPr lang="fi-FI" smtClean="0"/>
              <a:t>12.4.2016</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33E772F4-89F5-467F-87AE-6179B274D294}" type="slidenum">
              <a:rPr lang="fi-FI" smtClean="0"/>
              <a:t>‹#›</a:t>
            </a:fld>
            <a:endParaRPr lang="fi-FI"/>
          </a:p>
        </p:txBody>
      </p:sp>
    </p:spTree>
    <p:extLst>
      <p:ext uri="{BB962C8B-B14F-4D97-AF65-F5344CB8AC3E}">
        <p14:creationId xmlns:p14="http://schemas.microsoft.com/office/powerpoint/2010/main" val="3732331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E51F0770-FAC4-4306-A69A-A9B2926D855C}"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fi-FI">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FA5263D4-D815-42CB-AB9B-71B7402CCA67}"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9698827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i-FI" smtClean="0"/>
              <a:t>Muokkaa perustyyl. napsautt.</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E51F0770-FAC4-4306-A69A-A9B2926D855C}"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A5263D4-D815-42CB-AB9B-71B7402CCA67}"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9613605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i-FI" smtClean="0"/>
              <a:t>Muokkaa perustyyl. napsautt.</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i-FI" smtClean="0"/>
              <a:t>Muokkaa tekstin perustyylejä napsauttamalla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E51F0770-FAC4-4306-A69A-A9B2926D855C}"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A5263D4-D815-42CB-AB9B-71B7402CCA67}" type="slidenum">
              <a:rPr lang="fi-FI" smtClean="0">
                <a:solidFill>
                  <a:prstClr val="white">
                    <a:tint val="75000"/>
                  </a:prstClr>
                </a:solidFill>
              </a:rPr>
              <a:pPr/>
              <a:t>‹#›</a:t>
            </a:fld>
            <a:endParaRPr lang="fi-FI">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Tree>
    <p:extLst>
      <p:ext uri="{BB962C8B-B14F-4D97-AF65-F5344CB8AC3E}">
        <p14:creationId xmlns:p14="http://schemas.microsoft.com/office/powerpoint/2010/main" val="13107502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i-FI" smtClean="0"/>
              <a:t>Muokkaa perustyyl. napsautt.</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E51F0770-FAC4-4306-A69A-A9B2926D855C}"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A5263D4-D815-42CB-AB9B-71B7402CCA67}"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23862073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 sarak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i-FI" smtClean="0"/>
              <a:t>Muokkaa perustyyl. napsautt.</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51F0770-FAC4-4306-A69A-A9B2926D855C}"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A5263D4-D815-42CB-AB9B-71B7402CCA67}"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1694498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kuvan sarak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i-FI" smtClean="0"/>
              <a:t>Muokkaa perustyyl. napsautt.</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51F0770-FAC4-4306-A69A-A9B2926D855C}"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A5263D4-D815-42CB-AB9B-71B7402CCA67}"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350125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anchor="t" anchorCtr="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E51F0770-FAC4-4306-A69A-A9B2926D855C}"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A5263D4-D815-42CB-AB9B-71B7402CCA67}"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594072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i-FI" smtClean="0"/>
              <a:t>Muokkaa perustyyl. napsautt.</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E51F0770-FAC4-4306-A69A-A9B2926D855C}"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FA5263D4-D815-42CB-AB9B-71B7402CCA67}"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42167879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fi-FI" smtClean="0"/>
              <a:t>Muokkaa perustyyl. napsautt.</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p>
            <a:fld id="{8AA78474-B60B-4DB8-8A89-BB85D6297AF3}" type="datetimeFigureOut">
              <a:rPr lang="fi-FI" smtClean="0">
                <a:solidFill>
                  <a:srgbClr val="146194">
                    <a:lumMod val="50000"/>
                  </a:srgbClr>
                </a:solidFill>
              </a:rPr>
              <a:pPr/>
              <a:t>12.4.2016</a:t>
            </a:fld>
            <a:endParaRPr lang="fi-FI">
              <a:solidFill>
                <a:srgbClr val="146194">
                  <a:lumMod val="50000"/>
                </a:srgbClr>
              </a:solidFill>
            </a:endParaRPr>
          </a:p>
        </p:txBody>
      </p:sp>
      <p:sp>
        <p:nvSpPr>
          <p:cNvPr id="5" name="Footer Placeholder 4"/>
          <p:cNvSpPr>
            <a:spLocks noGrp="1"/>
          </p:cNvSpPr>
          <p:nvPr>
            <p:ph type="ftr" sz="quarter" idx="11"/>
          </p:nvPr>
        </p:nvSpPr>
        <p:spPr/>
        <p:txBody>
          <a:bodyPr/>
          <a:lstStyle/>
          <a:p>
            <a:endParaRPr lang="fi-FI">
              <a:solidFill>
                <a:srgbClr val="146194">
                  <a:lumMod val="50000"/>
                </a:srgbClr>
              </a:solidFill>
            </a:endParaRPr>
          </a:p>
        </p:txBody>
      </p:sp>
      <p:sp>
        <p:nvSpPr>
          <p:cNvPr id="6" name="Slide Number Placeholder 5"/>
          <p:cNvSpPr>
            <a:spLocks noGrp="1"/>
          </p:cNvSpPr>
          <p:nvPr>
            <p:ph type="sldNum" sz="quarter" idx="12"/>
          </p:nvPr>
        </p:nvSpPr>
        <p:spPr/>
        <p:txBody>
          <a:bodyPr/>
          <a:lstStyle/>
          <a:p>
            <a:fld id="{B0512F55-77D9-488A-85CC-DCB325ABFC6D}" type="slidenum">
              <a:rPr lang="fi-FI" smtClean="0">
                <a:solidFill>
                  <a:srgbClr val="146194">
                    <a:lumMod val="50000"/>
                  </a:srgbClr>
                </a:solidFill>
              </a:rPr>
              <a:pPr/>
              <a:t>‹#›</a:t>
            </a:fld>
            <a:endParaRPr lang="fi-FI">
              <a:solidFill>
                <a:srgbClr val="146194">
                  <a:lumMod val="50000"/>
                </a:srgbClr>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60146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idx="1"/>
          </p:nvPr>
        </p:nvSpPr>
        <p:spPr/>
        <p:txBody>
          <a:bodyPr anchor="ct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8AA78474-B60B-4DB8-8A89-BB85D6297AF3}" type="datetimeFigureOut">
              <a:rPr lang="fi-FI" smtClean="0">
                <a:solidFill>
                  <a:srgbClr val="146194">
                    <a:lumMod val="50000"/>
                  </a:srgbClr>
                </a:solidFill>
              </a:rPr>
              <a:pPr/>
              <a:t>12.4.2016</a:t>
            </a:fld>
            <a:endParaRPr lang="fi-FI">
              <a:solidFill>
                <a:srgbClr val="146194">
                  <a:lumMod val="50000"/>
                </a:srgbClr>
              </a:solidFill>
            </a:endParaRPr>
          </a:p>
        </p:txBody>
      </p:sp>
      <p:sp>
        <p:nvSpPr>
          <p:cNvPr id="5" name="Footer Placeholder 4"/>
          <p:cNvSpPr>
            <a:spLocks noGrp="1"/>
          </p:cNvSpPr>
          <p:nvPr>
            <p:ph type="ftr" sz="quarter" idx="11"/>
          </p:nvPr>
        </p:nvSpPr>
        <p:spPr/>
        <p:txBody>
          <a:bodyPr/>
          <a:lstStyle/>
          <a:p>
            <a:endParaRPr lang="fi-FI">
              <a:solidFill>
                <a:srgbClr val="146194">
                  <a:lumMod val="50000"/>
                </a:srgbClr>
              </a:solidFill>
            </a:endParaRPr>
          </a:p>
        </p:txBody>
      </p:sp>
      <p:sp>
        <p:nvSpPr>
          <p:cNvPr id="6" name="Slide Number Placeholder 5"/>
          <p:cNvSpPr>
            <a:spLocks noGrp="1"/>
          </p:cNvSpPr>
          <p:nvPr>
            <p:ph type="sldNum" sz="quarter" idx="12"/>
          </p:nvPr>
        </p:nvSpPr>
        <p:spPr/>
        <p:txBody>
          <a:bodyPr/>
          <a:lstStyle/>
          <a:p>
            <a:fld id="{B0512F55-77D9-488A-85CC-DCB325ABFC6D}" type="slidenum">
              <a:rPr lang="fi-FI" smtClean="0">
                <a:solidFill>
                  <a:srgbClr val="146194">
                    <a:lumMod val="50000"/>
                  </a:srgbClr>
                </a:solidFill>
              </a:rPr>
              <a:pPr/>
              <a:t>‹#›</a:t>
            </a:fld>
            <a:endParaRPr lang="fi-FI">
              <a:solidFill>
                <a:srgbClr val="146194">
                  <a:lumMod val="50000"/>
                </a:srgbClr>
              </a:solidFill>
            </a:endParaRPr>
          </a:p>
        </p:txBody>
      </p:sp>
    </p:spTree>
    <p:extLst>
      <p:ext uri="{BB962C8B-B14F-4D97-AF65-F5344CB8AC3E}">
        <p14:creationId xmlns:p14="http://schemas.microsoft.com/office/powerpoint/2010/main" val="3961586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93ACF5DA-A910-4BBD-9C82-34E876D2C3C9}" type="datetimeFigureOut">
              <a:rPr lang="fi-FI" smtClean="0"/>
              <a:t>12.4.2016</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33E772F4-89F5-467F-87AE-6179B274D294}" type="slidenum">
              <a:rPr lang="fi-FI" smtClean="0"/>
              <a:t>‹#›</a:t>
            </a:fld>
            <a:endParaRPr lang="fi-FI"/>
          </a:p>
        </p:txBody>
      </p:sp>
    </p:spTree>
    <p:extLst>
      <p:ext uri="{BB962C8B-B14F-4D97-AF65-F5344CB8AC3E}">
        <p14:creationId xmlns:p14="http://schemas.microsoft.com/office/powerpoint/2010/main" val="35538796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fi-FI" smtClean="0"/>
              <a:t>Muokkaa perustyyl. napsautt.</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8AA78474-B60B-4DB8-8A89-BB85D6297AF3}" type="datetimeFigureOut">
              <a:rPr lang="fi-FI" smtClean="0">
                <a:solidFill>
                  <a:srgbClr val="146194">
                    <a:lumMod val="50000"/>
                  </a:srgbClr>
                </a:solidFill>
              </a:rPr>
              <a:pPr/>
              <a:t>12.4.2016</a:t>
            </a:fld>
            <a:endParaRPr lang="fi-FI">
              <a:solidFill>
                <a:srgbClr val="146194">
                  <a:lumMod val="50000"/>
                </a:srgbClr>
              </a:solidFill>
            </a:endParaRPr>
          </a:p>
        </p:txBody>
      </p:sp>
      <p:sp>
        <p:nvSpPr>
          <p:cNvPr id="5" name="Footer Placeholder 4"/>
          <p:cNvSpPr>
            <a:spLocks noGrp="1"/>
          </p:cNvSpPr>
          <p:nvPr>
            <p:ph type="ftr" sz="quarter" idx="11"/>
          </p:nvPr>
        </p:nvSpPr>
        <p:spPr/>
        <p:txBody>
          <a:bodyPr/>
          <a:lstStyle/>
          <a:p>
            <a:endParaRPr lang="fi-FI">
              <a:solidFill>
                <a:srgbClr val="146194">
                  <a:lumMod val="50000"/>
                </a:srgbClr>
              </a:solidFill>
            </a:endParaRPr>
          </a:p>
        </p:txBody>
      </p:sp>
      <p:sp>
        <p:nvSpPr>
          <p:cNvPr id="6" name="Slide Number Placeholder 5"/>
          <p:cNvSpPr>
            <a:spLocks noGrp="1"/>
          </p:cNvSpPr>
          <p:nvPr>
            <p:ph type="sldNum" sz="quarter" idx="12"/>
          </p:nvPr>
        </p:nvSpPr>
        <p:spPr/>
        <p:txBody>
          <a:bodyPr/>
          <a:lstStyle/>
          <a:p>
            <a:fld id="{B0512F55-77D9-488A-85CC-DCB325ABFC6D}" type="slidenum">
              <a:rPr lang="fi-FI" smtClean="0">
                <a:solidFill>
                  <a:srgbClr val="146194">
                    <a:lumMod val="50000"/>
                  </a:srgbClr>
                </a:solidFill>
              </a:rPr>
              <a:pPr/>
              <a:t>‹#›</a:t>
            </a:fld>
            <a:endParaRPr lang="fi-FI">
              <a:solidFill>
                <a:srgbClr val="146194">
                  <a:lumMod val="50000"/>
                </a:srgbClr>
              </a:solidFill>
            </a:endParaRPr>
          </a:p>
        </p:txBody>
      </p:sp>
    </p:spTree>
    <p:extLst>
      <p:ext uri="{BB962C8B-B14F-4D97-AF65-F5344CB8AC3E}">
        <p14:creationId xmlns:p14="http://schemas.microsoft.com/office/powerpoint/2010/main" val="1081939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8AA78474-B60B-4DB8-8A89-BB85D6297AF3}" type="datetimeFigureOut">
              <a:rPr lang="fi-FI" smtClean="0">
                <a:solidFill>
                  <a:srgbClr val="146194">
                    <a:lumMod val="50000"/>
                  </a:srgbClr>
                </a:solidFill>
              </a:rPr>
              <a:pPr/>
              <a:t>12.4.2016</a:t>
            </a:fld>
            <a:endParaRPr lang="fi-FI">
              <a:solidFill>
                <a:srgbClr val="146194">
                  <a:lumMod val="50000"/>
                </a:srgbClr>
              </a:solidFill>
            </a:endParaRPr>
          </a:p>
        </p:txBody>
      </p:sp>
      <p:sp>
        <p:nvSpPr>
          <p:cNvPr id="6" name="Footer Placeholder 5"/>
          <p:cNvSpPr>
            <a:spLocks noGrp="1"/>
          </p:cNvSpPr>
          <p:nvPr>
            <p:ph type="ftr" sz="quarter" idx="11"/>
          </p:nvPr>
        </p:nvSpPr>
        <p:spPr/>
        <p:txBody>
          <a:bodyPr/>
          <a:lstStyle/>
          <a:p>
            <a:endParaRPr lang="fi-FI">
              <a:solidFill>
                <a:srgbClr val="146194">
                  <a:lumMod val="50000"/>
                </a:srgbClr>
              </a:solidFill>
            </a:endParaRPr>
          </a:p>
        </p:txBody>
      </p:sp>
      <p:sp>
        <p:nvSpPr>
          <p:cNvPr id="7" name="Slide Number Placeholder 6"/>
          <p:cNvSpPr>
            <a:spLocks noGrp="1"/>
          </p:cNvSpPr>
          <p:nvPr>
            <p:ph type="sldNum" sz="quarter" idx="12"/>
          </p:nvPr>
        </p:nvSpPr>
        <p:spPr/>
        <p:txBody>
          <a:bodyPr/>
          <a:lstStyle/>
          <a:p>
            <a:fld id="{B0512F55-77D9-488A-85CC-DCB325ABFC6D}" type="slidenum">
              <a:rPr lang="fi-FI" smtClean="0">
                <a:solidFill>
                  <a:srgbClr val="146194">
                    <a:lumMod val="50000"/>
                  </a:srgbClr>
                </a:solidFill>
              </a:rPr>
              <a:pPr/>
              <a:t>‹#›</a:t>
            </a:fld>
            <a:endParaRPr lang="fi-FI">
              <a:solidFill>
                <a:srgbClr val="146194">
                  <a:lumMod val="50000"/>
                </a:srgbClr>
              </a:solidFill>
            </a:endParaRPr>
          </a:p>
        </p:txBody>
      </p:sp>
    </p:spTree>
    <p:extLst>
      <p:ext uri="{BB962C8B-B14F-4D97-AF65-F5344CB8AC3E}">
        <p14:creationId xmlns:p14="http://schemas.microsoft.com/office/powerpoint/2010/main" val="22991547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Muokkaa perustyyl. napsautt.</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8AA78474-B60B-4DB8-8A89-BB85D6297AF3}" type="datetimeFigureOut">
              <a:rPr lang="fi-FI" smtClean="0">
                <a:solidFill>
                  <a:srgbClr val="146194">
                    <a:lumMod val="50000"/>
                  </a:srgbClr>
                </a:solidFill>
              </a:rPr>
              <a:pPr/>
              <a:t>12.4.2016</a:t>
            </a:fld>
            <a:endParaRPr lang="fi-FI">
              <a:solidFill>
                <a:srgbClr val="146194">
                  <a:lumMod val="50000"/>
                </a:srgbClr>
              </a:solidFill>
            </a:endParaRPr>
          </a:p>
        </p:txBody>
      </p:sp>
      <p:sp>
        <p:nvSpPr>
          <p:cNvPr id="8" name="Footer Placeholder 7"/>
          <p:cNvSpPr>
            <a:spLocks noGrp="1"/>
          </p:cNvSpPr>
          <p:nvPr>
            <p:ph type="ftr" sz="quarter" idx="11"/>
          </p:nvPr>
        </p:nvSpPr>
        <p:spPr/>
        <p:txBody>
          <a:bodyPr/>
          <a:lstStyle/>
          <a:p>
            <a:endParaRPr lang="fi-FI">
              <a:solidFill>
                <a:srgbClr val="146194">
                  <a:lumMod val="50000"/>
                </a:srgbClr>
              </a:solidFill>
            </a:endParaRPr>
          </a:p>
        </p:txBody>
      </p:sp>
      <p:sp>
        <p:nvSpPr>
          <p:cNvPr id="9" name="Slide Number Placeholder 8"/>
          <p:cNvSpPr>
            <a:spLocks noGrp="1"/>
          </p:cNvSpPr>
          <p:nvPr>
            <p:ph type="sldNum" sz="quarter" idx="12"/>
          </p:nvPr>
        </p:nvSpPr>
        <p:spPr/>
        <p:txBody>
          <a:bodyPr/>
          <a:lstStyle/>
          <a:p>
            <a:fld id="{B0512F55-77D9-488A-85CC-DCB325ABFC6D}" type="slidenum">
              <a:rPr lang="fi-FI" smtClean="0">
                <a:solidFill>
                  <a:srgbClr val="146194">
                    <a:lumMod val="50000"/>
                  </a:srgbClr>
                </a:solidFill>
              </a:rPr>
              <a:pPr/>
              <a:t>‹#›</a:t>
            </a:fld>
            <a:endParaRPr lang="fi-FI">
              <a:solidFill>
                <a:srgbClr val="146194">
                  <a:lumMod val="50000"/>
                </a:srgbClr>
              </a:solidFill>
            </a:endParaRPr>
          </a:p>
        </p:txBody>
      </p:sp>
    </p:spTree>
    <p:extLst>
      <p:ext uri="{BB962C8B-B14F-4D97-AF65-F5344CB8AC3E}">
        <p14:creationId xmlns:p14="http://schemas.microsoft.com/office/powerpoint/2010/main" val="32137823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Date Placeholder 2"/>
          <p:cNvSpPr>
            <a:spLocks noGrp="1"/>
          </p:cNvSpPr>
          <p:nvPr>
            <p:ph type="dt" sz="half" idx="10"/>
          </p:nvPr>
        </p:nvSpPr>
        <p:spPr/>
        <p:txBody>
          <a:bodyPr/>
          <a:lstStyle/>
          <a:p>
            <a:fld id="{8AA78474-B60B-4DB8-8A89-BB85D6297AF3}" type="datetimeFigureOut">
              <a:rPr lang="fi-FI" smtClean="0">
                <a:solidFill>
                  <a:srgbClr val="146194">
                    <a:lumMod val="50000"/>
                  </a:srgbClr>
                </a:solidFill>
              </a:rPr>
              <a:pPr/>
              <a:t>12.4.2016</a:t>
            </a:fld>
            <a:endParaRPr lang="fi-FI">
              <a:solidFill>
                <a:srgbClr val="146194">
                  <a:lumMod val="50000"/>
                </a:srgbClr>
              </a:solidFill>
            </a:endParaRPr>
          </a:p>
        </p:txBody>
      </p:sp>
      <p:sp>
        <p:nvSpPr>
          <p:cNvPr id="4" name="Footer Placeholder 3"/>
          <p:cNvSpPr>
            <a:spLocks noGrp="1"/>
          </p:cNvSpPr>
          <p:nvPr>
            <p:ph type="ftr" sz="quarter" idx="11"/>
          </p:nvPr>
        </p:nvSpPr>
        <p:spPr/>
        <p:txBody>
          <a:bodyPr/>
          <a:lstStyle/>
          <a:p>
            <a:endParaRPr lang="fi-FI">
              <a:solidFill>
                <a:srgbClr val="146194">
                  <a:lumMod val="50000"/>
                </a:srgbClr>
              </a:solidFill>
            </a:endParaRPr>
          </a:p>
        </p:txBody>
      </p:sp>
      <p:sp>
        <p:nvSpPr>
          <p:cNvPr id="5" name="Slide Number Placeholder 4"/>
          <p:cNvSpPr>
            <a:spLocks noGrp="1"/>
          </p:cNvSpPr>
          <p:nvPr>
            <p:ph type="sldNum" sz="quarter" idx="12"/>
          </p:nvPr>
        </p:nvSpPr>
        <p:spPr/>
        <p:txBody>
          <a:bodyPr/>
          <a:lstStyle/>
          <a:p>
            <a:fld id="{B0512F55-77D9-488A-85CC-DCB325ABFC6D}" type="slidenum">
              <a:rPr lang="fi-FI" smtClean="0">
                <a:solidFill>
                  <a:srgbClr val="146194">
                    <a:lumMod val="50000"/>
                  </a:srgbClr>
                </a:solidFill>
              </a:rPr>
              <a:pPr/>
              <a:t>‹#›</a:t>
            </a:fld>
            <a:endParaRPr lang="fi-FI">
              <a:solidFill>
                <a:srgbClr val="146194">
                  <a:lumMod val="50000"/>
                </a:srgbClr>
              </a:solidFill>
            </a:endParaRPr>
          </a:p>
        </p:txBody>
      </p:sp>
    </p:spTree>
    <p:extLst>
      <p:ext uri="{BB962C8B-B14F-4D97-AF65-F5344CB8AC3E}">
        <p14:creationId xmlns:p14="http://schemas.microsoft.com/office/powerpoint/2010/main" val="8567190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A78474-B60B-4DB8-8A89-BB85D6297AF3}" type="datetimeFigureOut">
              <a:rPr lang="fi-FI" smtClean="0">
                <a:solidFill>
                  <a:srgbClr val="146194">
                    <a:lumMod val="50000"/>
                  </a:srgbClr>
                </a:solidFill>
              </a:rPr>
              <a:pPr/>
              <a:t>12.4.2016</a:t>
            </a:fld>
            <a:endParaRPr lang="fi-FI">
              <a:solidFill>
                <a:srgbClr val="146194">
                  <a:lumMod val="50000"/>
                </a:srgbClr>
              </a:solidFill>
            </a:endParaRPr>
          </a:p>
        </p:txBody>
      </p:sp>
      <p:sp>
        <p:nvSpPr>
          <p:cNvPr id="3" name="Footer Placeholder 2"/>
          <p:cNvSpPr>
            <a:spLocks noGrp="1"/>
          </p:cNvSpPr>
          <p:nvPr>
            <p:ph type="ftr" sz="quarter" idx="11"/>
          </p:nvPr>
        </p:nvSpPr>
        <p:spPr/>
        <p:txBody>
          <a:bodyPr/>
          <a:lstStyle/>
          <a:p>
            <a:endParaRPr lang="fi-FI">
              <a:solidFill>
                <a:srgbClr val="146194">
                  <a:lumMod val="50000"/>
                </a:srgbClr>
              </a:solidFill>
            </a:endParaRPr>
          </a:p>
        </p:txBody>
      </p:sp>
      <p:sp>
        <p:nvSpPr>
          <p:cNvPr id="4" name="Slide Number Placeholder 3"/>
          <p:cNvSpPr>
            <a:spLocks noGrp="1"/>
          </p:cNvSpPr>
          <p:nvPr>
            <p:ph type="sldNum" sz="quarter" idx="12"/>
          </p:nvPr>
        </p:nvSpPr>
        <p:spPr/>
        <p:txBody>
          <a:bodyPr/>
          <a:lstStyle/>
          <a:p>
            <a:fld id="{B0512F55-77D9-488A-85CC-DCB325ABFC6D}" type="slidenum">
              <a:rPr lang="fi-FI" smtClean="0">
                <a:solidFill>
                  <a:srgbClr val="146194">
                    <a:lumMod val="50000"/>
                  </a:srgbClr>
                </a:solidFill>
              </a:rPr>
              <a:pPr/>
              <a:t>‹#›</a:t>
            </a:fld>
            <a:endParaRPr lang="fi-FI">
              <a:solidFill>
                <a:srgbClr val="146194">
                  <a:lumMod val="50000"/>
                </a:srgbClr>
              </a:solidFill>
            </a:endParaRPr>
          </a:p>
        </p:txBody>
      </p:sp>
    </p:spTree>
    <p:extLst>
      <p:ext uri="{BB962C8B-B14F-4D97-AF65-F5344CB8AC3E}">
        <p14:creationId xmlns:p14="http://schemas.microsoft.com/office/powerpoint/2010/main" val="7869255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fi-FI" smtClean="0"/>
              <a:t>Muokkaa perustyyl. napsautt.</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8AA78474-B60B-4DB8-8A89-BB85D6297AF3}" type="datetimeFigureOut">
              <a:rPr lang="fi-FI" smtClean="0">
                <a:solidFill>
                  <a:srgbClr val="146194">
                    <a:lumMod val="50000"/>
                  </a:srgbClr>
                </a:solidFill>
              </a:rPr>
              <a:pPr/>
              <a:t>12.4.2016</a:t>
            </a:fld>
            <a:endParaRPr lang="fi-FI">
              <a:solidFill>
                <a:srgbClr val="146194">
                  <a:lumMod val="50000"/>
                </a:srgbClr>
              </a:solidFill>
            </a:endParaRPr>
          </a:p>
        </p:txBody>
      </p:sp>
      <p:sp>
        <p:nvSpPr>
          <p:cNvPr id="6" name="Footer Placeholder 5"/>
          <p:cNvSpPr>
            <a:spLocks noGrp="1"/>
          </p:cNvSpPr>
          <p:nvPr>
            <p:ph type="ftr" sz="quarter" idx="11"/>
          </p:nvPr>
        </p:nvSpPr>
        <p:spPr/>
        <p:txBody>
          <a:bodyPr/>
          <a:lstStyle/>
          <a:p>
            <a:endParaRPr lang="fi-FI">
              <a:solidFill>
                <a:srgbClr val="146194">
                  <a:lumMod val="50000"/>
                </a:srgbClr>
              </a:solidFill>
            </a:endParaRPr>
          </a:p>
        </p:txBody>
      </p:sp>
      <p:sp>
        <p:nvSpPr>
          <p:cNvPr id="7" name="Slide Number Placeholder 6"/>
          <p:cNvSpPr>
            <a:spLocks noGrp="1"/>
          </p:cNvSpPr>
          <p:nvPr>
            <p:ph type="sldNum" sz="quarter" idx="12"/>
          </p:nvPr>
        </p:nvSpPr>
        <p:spPr/>
        <p:txBody>
          <a:bodyPr/>
          <a:lstStyle/>
          <a:p>
            <a:fld id="{B0512F55-77D9-488A-85CC-DCB325ABFC6D}" type="slidenum">
              <a:rPr lang="fi-FI" smtClean="0">
                <a:solidFill>
                  <a:srgbClr val="146194">
                    <a:lumMod val="50000"/>
                  </a:srgbClr>
                </a:solidFill>
              </a:rPr>
              <a:pPr/>
              <a:t>‹#›</a:t>
            </a:fld>
            <a:endParaRPr lang="fi-FI">
              <a:solidFill>
                <a:srgbClr val="146194">
                  <a:lumMod val="50000"/>
                </a:srgbClr>
              </a:solidFill>
            </a:endParaRPr>
          </a:p>
        </p:txBody>
      </p:sp>
    </p:spTree>
    <p:extLst>
      <p:ext uri="{BB962C8B-B14F-4D97-AF65-F5344CB8AC3E}">
        <p14:creationId xmlns:p14="http://schemas.microsoft.com/office/powerpoint/2010/main" val="15860048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fi-FI" smtClean="0"/>
              <a:t>Muokkaa perustyyl. napsautt.</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8AA78474-B60B-4DB8-8A89-BB85D6297AF3}" type="datetimeFigureOut">
              <a:rPr lang="fi-FI" smtClean="0">
                <a:solidFill>
                  <a:srgbClr val="146194">
                    <a:lumMod val="50000"/>
                  </a:srgbClr>
                </a:solidFill>
              </a:rPr>
              <a:pPr/>
              <a:t>12.4.2016</a:t>
            </a:fld>
            <a:endParaRPr lang="fi-FI">
              <a:solidFill>
                <a:srgbClr val="146194">
                  <a:lumMod val="50000"/>
                </a:srgbClr>
              </a:solidFill>
            </a:endParaRPr>
          </a:p>
        </p:txBody>
      </p:sp>
      <p:sp>
        <p:nvSpPr>
          <p:cNvPr id="6" name="Footer Placeholder 5"/>
          <p:cNvSpPr>
            <a:spLocks noGrp="1"/>
          </p:cNvSpPr>
          <p:nvPr>
            <p:ph type="ftr" sz="quarter" idx="11"/>
          </p:nvPr>
        </p:nvSpPr>
        <p:spPr/>
        <p:txBody>
          <a:bodyPr/>
          <a:lstStyle/>
          <a:p>
            <a:endParaRPr lang="fi-FI">
              <a:solidFill>
                <a:srgbClr val="146194">
                  <a:lumMod val="50000"/>
                </a:srgbClr>
              </a:solidFill>
            </a:endParaRPr>
          </a:p>
        </p:txBody>
      </p:sp>
      <p:sp>
        <p:nvSpPr>
          <p:cNvPr id="7" name="Slide Number Placeholder 6"/>
          <p:cNvSpPr>
            <a:spLocks noGrp="1"/>
          </p:cNvSpPr>
          <p:nvPr>
            <p:ph type="sldNum" sz="quarter" idx="12"/>
          </p:nvPr>
        </p:nvSpPr>
        <p:spPr/>
        <p:txBody>
          <a:bodyPr/>
          <a:lstStyle/>
          <a:p>
            <a:fld id="{B0512F55-77D9-488A-85CC-DCB325ABFC6D}" type="slidenum">
              <a:rPr lang="fi-FI" smtClean="0">
                <a:solidFill>
                  <a:srgbClr val="146194">
                    <a:lumMod val="50000"/>
                  </a:srgbClr>
                </a:solidFill>
              </a:rPr>
              <a:pPr/>
              <a:t>‹#›</a:t>
            </a:fld>
            <a:endParaRPr lang="fi-FI">
              <a:solidFill>
                <a:srgbClr val="146194">
                  <a:lumMod val="50000"/>
                </a:srgbClr>
              </a:solidFill>
            </a:endParaRPr>
          </a:p>
        </p:txBody>
      </p:sp>
    </p:spTree>
    <p:extLst>
      <p:ext uri="{BB962C8B-B14F-4D97-AF65-F5344CB8AC3E}">
        <p14:creationId xmlns:p14="http://schemas.microsoft.com/office/powerpoint/2010/main" val="16044926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smtClean="0"/>
              <a:t>Muokkaa tekstin perustyylejä napsauttamalla</a:t>
            </a:r>
          </a:p>
        </p:txBody>
      </p:sp>
      <p:sp>
        <p:nvSpPr>
          <p:cNvPr id="3" name="Date Placeholder 2"/>
          <p:cNvSpPr>
            <a:spLocks noGrp="1"/>
          </p:cNvSpPr>
          <p:nvPr>
            <p:ph type="dt" sz="half" idx="10"/>
          </p:nvPr>
        </p:nvSpPr>
        <p:spPr/>
        <p:txBody>
          <a:bodyPr/>
          <a:lstStyle/>
          <a:p>
            <a:fld id="{8AA78474-B60B-4DB8-8A89-BB85D6297AF3}" type="datetimeFigureOut">
              <a:rPr lang="fi-FI" smtClean="0">
                <a:solidFill>
                  <a:srgbClr val="146194">
                    <a:lumMod val="50000"/>
                  </a:srgbClr>
                </a:solidFill>
              </a:rPr>
              <a:pPr/>
              <a:t>12.4.2016</a:t>
            </a:fld>
            <a:endParaRPr lang="fi-FI">
              <a:solidFill>
                <a:srgbClr val="146194">
                  <a:lumMod val="50000"/>
                </a:srgbClr>
              </a:solidFill>
            </a:endParaRPr>
          </a:p>
        </p:txBody>
      </p:sp>
      <p:sp>
        <p:nvSpPr>
          <p:cNvPr id="4" name="Footer Placeholder 3"/>
          <p:cNvSpPr>
            <a:spLocks noGrp="1"/>
          </p:cNvSpPr>
          <p:nvPr>
            <p:ph type="ftr" sz="quarter" idx="11"/>
          </p:nvPr>
        </p:nvSpPr>
        <p:spPr/>
        <p:txBody>
          <a:bodyPr/>
          <a:lstStyle/>
          <a:p>
            <a:endParaRPr lang="fi-FI">
              <a:solidFill>
                <a:srgbClr val="146194">
                  <a:lumMod val="50000"/>
                </a:srgbClr>
              </a:solidFill>
            </a:endParaRPr>
          </a:p>
        </p:txBody>
      </p:sp>
      <p:sp>
        <p:nvSpPr>
          <p:cNvPr id="5" name="Slide Number Placeholder 4"/>
          <p:cNvSpPr>
            <a:spLocks noGrp="1"/>
          </p:cNvSpPr>
          <p:nvPr>
            <p:ph type="sldNum" sz="quarter" idx="12"/>
          </p:nvPr>
        </p:nvSpPr>
        <p:spPr/>
        <p:txBody>
          <a:bodyPr/>
          <a:lstStyle/>
          <a:p>
            <a:fld id="{B0512F55-77D9-488A-85CC-DCB325ABFC6D}" type="slidenum">
              <a:rPr lang="fi-FI" smtClean="0">
                <a:solidFill>
                  <a:srgbClr val="146194">
                    <a:lumMod val="50000"/>
                  </a:srgbClr>
                </a:solidFill>
              </a:rPr>
              <a:pPr/>
              <a:t>‹#›</a:t>
            </a:fld>
            <a:endParaRPr lang="fi-FI">
              <a:solidFill>
                <a:srgbClr val="146194">
                  <a:lumMod val="50000"/>
                </a:srgbClr>
              </a:solidFill>
            </a:endParaRPr>
          </a:p>
        </p:txBody>
      </p:sp>
    </p:spTree>
    <p:extLst>
      <p:ext uri="{BB962C8B-B14F-4D97-AF65-F5344CB8AC3E}">
        <p14:creationId xmlns:p14="http://schemas.microsoft.com/office/powerpoint/2010/main" val="26613115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fi-FI" smtClean="0"/>
              <a:t>Muokkaa perustyyl. napsautt.</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8AA78474-B60B-4DB8-8A89-BB85D6297AF3}" type="datetimeFigureOut">
              <a:rPr lang="fi-FI" smtClean="0">
                <a:solidFill>
                  <a:srgbClr val="146194">
                    <a:lumMod val="50000"/>
                  </a:srgbClr>
                </a:solidFill>
              </a:rPr>
              <a:pPr/>
              <a:t>12.4.2016</a:t>
            </a:fld>
            <a:endParaRPr lang="fi-FI">
              <a:solidFill>
                <a:srgbClr val="146194">
                  <a:lumMod val="50000"/>
                </a:srgbClr>
              </a:solidFill>
            </a:endParaRPr>
          </a:p>
        </p:txBody>
      </p:sp>
      <p:sp>
        <p:nvSpPr>
          <p:cNvPr id="5" name="Footer Placeholder 4"/>
          <p:cNvSpPr>
            <a:spLocks noGrp="1"/>
          </p:cNvSpPr>
          <p:nvPr>
            <p:ph type="ftr" sz="quarter" idx="11"/>
          </p:nvPr>
        </p:nvSpPr>
        <p:spPr/>
        <p:txBody>
          <a:bodyPr/>
          <a:lstStyle/>
          <a:p>
            <a:endParaRPr lang="fi-FI">
              <a:solidFill>
                <a:srgbClr val="146194">
                  <a:lumMod val="50000"/>
                </a:srgbClr>
              </a:solidFill>
            </a:endParaRPr>
          </a:p>
        </p:txBody>
      </p:sp>
      <p:sp>
        <p:nvSpPr>
          <p:cNvPr id="6" name="Slide Number Placeholder 5"/>
          <p:cNvSpPr>
            <a:spLocks noGrp="1"/>
          </p:cNvSpPr>
          <p:nvPr>
            <p:ph type="sldNum" sz="quarter" idx="12"/>
          </p:nvPr>
        </p:nvSpPr>
        <p:spPr/>
        <p:txBody>
          <a:bodyPr/>
          <a:lstStyle/>
          <a:p>
            <a:fld id="{B0512F55-77D9-488A-85CC-DCB325ABFC6D}" type="slidenum">
              <a:rPr lang="fi-FI" smtClean="0">
                <a:solidFill>
                  <a:srgbClr val="146194">
                    <a:lumMod val="50000"/>
                  </a:srgbClr>
                </a:solidFill>
              </a:rPr>
              <a:pPr/>
              <a:t>‹#›</a:t>
            </a:fld>
            <a:endParaRPr lang="fi-FI">
              <a:solidFill>
                <a:srgbClr val="146194">
                  <a:lumMod val="50000"/>
                </a:srgbClr>
              </a:solidFill>
            </a:endParaRPr>
          </a:p>
        </p:txBody>
      </p:sp>
    </p:spTree>
    <p:extLst>
      <p:ext uri="{BB962C8B-B14F-4D97-AF65-F5344CB8AC3E}">
        <p14:creationId xmlns:p14="http://schemas.microsoft.com/office/powerpoint/2010/main" val="32575895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fi-FI" smtClean="0"/>
              <a:t>Muokkaa perustyyl. napsautt.</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smtClean="0"/>
              <a:t>Muokkaa tekstin perustyylejä napsauttamalla</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8AA78474-B60B-4DB8-8A89-BB85D6297AF3}" type="datetimeFigureOut">
              <a:rPr lang="fi-FI" smtClean="0">
                <a:solidFill>
                  <a:srgbClr val="146194">
                    <a:lumMod val="50000"/>
                  </a:srgbClr>
                </a:solidFill>
              </a:rPr>
              <a:pPr/>
              <a:t>12.4.2016</a:t>
            </a:fld>
            <a:endParaRPr lang="fi-FI">
              <a:solidFill>
                <a:srgbClr val="146194">
                  <a:lumMod val="50000"/>
                </a:srgbClr>
              </a:solidFill>
            </a:endParaRPr>
          </a:p>
        </p:txBody>
      </p:sp>
      <p:sp>
        <p:nvSpPr>
          <p:cNvPr id="5" name="Footer Placeholder 4"/>
          <p:cNvSpPr>
            <a:spLocks noGrp="1"/>
          </p:cNvSpPr>
          <p:nvPr>
            <p:ph type="ftr" sz="quarter" idx="11"/>
          </p:nvPr>
        </p:nvSpPr>
        <p:spPr/>
        <p:txBody>
          <a:bodyPr/>
          <a:lstStyle/>
          <a:p>
            <a:endParaRPr lang="fi-FI">
              <a:solidFill>
                <a:srgbClr val="146194">
                  <a:lumMod val="50000"/>
                </a:srgbClr>
              </a:solidFill>
            </a:endParaRPr>
          </a:p>
        </p:txBody>
      </p:sp>
      <p:sp>
        <p:nvSpPr>
          <p:cNvPr id="6" name="Slide Number Placeholder 5"/>
          <p:cNvSpPr>
            <a:spLocks noGrp="1"/>
          </p:cNvSpPr>
          <p:nvPr>
            <p:ph type="sldNum" sz="quarter" idx="12"/>
          </p:nvPr>
        </p:nvSpPr>
        <p:spPr/>
        <p:txBody>
          <a:bodyPr/>
          <a:lstStyle/>
          <a:p>
            <a:fld id="{B0512F55-77D9-488A-85CC-DCB325ABFC6D}" type="slidenum">
              <a:rPr lang="fi-FI" smtClean="0">
                <a:solidFill>
                  <a:srgbClr val="146194">
                    <a:lumMod val="50000"/>
                  </a:srgbClr>
                </a:solidFill>
              </a:rPr>
              <a:pPr/>
              <a:t>‹#›</a:t>
            </a:fld>
            <a:endParaRPr lang="fi-FI">
              <a:solidFill>
                <a:srgbClr val="146194">
                  <a:lumMod val="50000"/>
                </a:srgbClr>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r>
              <a:rPr lang="en-US" sz="8000" dirty="0">
                <a:solidFill>
                  <a:prstClr val="white"/>
                </a:solidFill>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algn="r"/>
            <a:r>
              <a:rPr lang="en-US" sz="8000" dirty="0">
                <a:solidFill>
                  <a:prstClr val="white"/>
                </a:solidFill>
              </a:rPr>
              <a:t>”</a:t>
            </a:r>
          </a:p>
        </p:txBody>
      </p:sp>
    </p:spTree>
    <p:extLst>
      <p:ext uri="{BB962C8B-B14F-4D97-AF65-F5344CB8AC3E}">
        <p14:creationId xmlns:p14="http://schemas.microsoft.com/office/powerpoint/2010/main" val="1154801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93ACF5DA-A910-4BBD-9C82-34E876D2C3C9}" type="datetimeFigureOut">
              <a:rPr lang="fi-FI" smtClean="0"/>
              <a:t>12.4.2016</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33E772F4-89F5-467F-87AE-6179B274D294}" type="slidenum">
              <a:rPr lang="fi-FI" smtClean="0"/>
              <a:t>‹#›</a:t>
            </a:fld>
            <a:endParaRPr lang="fi-FI"/>
          </a:p>
        </p:txBody>
      </p:sp>
    </p:spTree>
    <p:extLst>
      <p:ext uri="{BB962C8B-B14F-4D97-AF65-F5344CB8AC3E}">
        <p14:creationId xmlns:p14="http://schemas.microsoft.com/office/powerpoint/2010/main" val="17408433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fi-FI" smtClean="0"/>
              <a:t>Muokkaa perustyyl. napsautt.</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8AA78474-B60B-4DB8-8A89-BB85D6297AF3}" type="datetimeFigureOut">
              <a:rPr lang="fi-FI" smtClean="0">
                <a:solidFill>
                  <a:srgbClr val="146194">
                    <a:lumMod val="50000"/>
                  </a:srgbClr>
                </a:solidFill>
              </a:rPr>
              <a:pPr/>
              <a:t>12.4.2016</a:t>
            </a:fld>
            <a:endParaRPr lang="fi-FI">
              <a:solidFill>
                <a:srgbClr val="146194">
                  <a:lumMod val="50000"/>
                </a:srgbClr>
              </a:solidFill>
            </a:endParaRPr>
          </a:p>
        </p:txBody>
      </p:sp>
      <p:sp>
        <p:nvSpPr>
          <p:cNvPr id="5" name="Footer Placeholder 4"/>
          <p:cNvSpPr>
            <a:spLocks noGrp="1"/>
          </p:cNvSpPr>
          <p:nvPr>
            <p:ph type="ftr" sz="quarter" idx="11"/>
          </p:nvPr>
        </p:nvSpPr>
        <p:spPr/>
        <p:txBody>
          <a:bodyPr/>
          <a:lstStyle/>
          <a:p>
            <a:endParaRPr lang="fi-FI">
              <a:solidFill>
                <a:srgbClr val="146194">
                  <a:lumMod val="50000"/>
                </a:srgbClr>
              </a:solidFill>
            </a:endParaRPr>
          </a:p>
        </p:txBody>
      </p:sp>
      <p:sp>
        <p:nvSpPr>
          <p:cNvPr id="6" name="Slide Number Placeholder 5"/>
          <p:cNvSpPr>
            <a:spLocks noGrp="1"/>
          </p:cNvSpPr>
          <p:nvPr>
            <p:ph type="sldNum" sz="quarter" idx="12"/>
          </p:nvPr>
        </p:nvSpPr>
        <p:spPr/>
        <p:txBody>
          <a:bodyPr/>
          <a:lstStyle/>
          <a:p>
            <a:fld id="{B0512F55-77D9-488A-85CC-DCB325ABFC6D}" type="slidenum">
              <a:rPr lang="fi-FI" smtClean="0">
                <a:solidFill>
                  <a:srgbClr val="146194">
                    <a:lumMod val="50000"/>
                  </a:srgbClr>
                </a:solidFill>
              </a:rPr>
              <a:pPr/>
              <a:t>‹#›</a:t>
            </a:fld>
            <a:endParaRPr lang="fi-FI">
              <a:solidFill>
                <a:srgbClr val="146194">
                  <a:lumMod val="50000"/>
                </a:srgbClr>
              </a:solidFill>
            </a:endParaRPr>
          </a:p>
        </p:txBody>
      </p:sp>
    </p:spTree>
    <p:extLst>
      <p:ext uri="{BB962C8B-B14F-4D97-AF65-F5344CB8AC3E}">
        <p14:creationId xmlns:p14="http://schemas.microsoft.com/office/powerpoint/2010/main" val="17041397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fi-FI" smtClean="0"/>
              <a:t>Muokkaa perustyyl. napsautt.</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i-FI" smtClean="0"/>
              <a:t>Muokkaa tekstin perustyylejä napsauttamalla</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8AA78474-B60B-4DB8-8A89-BB85D6297AF3}" type="datetimeFigureOut">
              <a:rPr lang="fi-FI" smtClean="0">
                <a:solidFill>
                  <a:srgbClr val="146194">
                    <a:lumMod val="50000"/>
                  </a:srgbClr>
                </a:solidFill>
              </a:rPr>
              <a:pPr/>
              <a:t>12.4.2016</a:t>
            </a:fld>
            <a:endParaRPr lang="fi-FI">
              <a:solidFill>
                <a:srgbClr val="146194">
                  <a:lumMod val="50000"/>
                </a:srgbClr>
              </a:solidFill>
            </a:endParaRPr>
          </a:p>
        </p:txBody>
      </p:sp>
      <p:sp>
        <p:nvSpPr>
          <p:cNvPr id="5" name="Footer Placeholder 4"/>
          <p:cNvSpPr>
            <a:spLocks noGrp="1"/>
          </p:cNvSpPr>
          <p:nvPr>
            <p:ph type="ftr" sz="quarter" idx="11"/>
          </p:nvPr>
        </p:nvSpPr>
        <p:spPr/>
        <p:txBody>
          <a:bodyPr/>
          <a:lstStyle/>
          <a:p>
            <a:endParaRPr lang="fi-FI">
              <a:solidFill>
                <a:srgbClr val="146194">
                  <a:lumMod val="50000"/>
                </a:srgbClr>
              </a:solidFill>
            </a:endParaRPr>
          </a:p>
        </p:txBody>
      </p:sp>
      <p:sp>
        <p:nvSpPr>
          <p:cNvPr id="6" name="Slide Number Placeholder 5"/>
          <p:cNvSpPr>
            <a:spLocks noGrp="1"/>
          </p:cNvSpPr>
          <p:nvPr>
            <p:ph type="sldNum" sz="quarter" idx="12"/>
          </p:nvPr>
        </p:nvSpPr>
        <p:spPr/>
        <p:txBody>
          <a:bodyPr/>
          <a:lstStyle/>
          <a:p>
            <a:fld id="{B0512F55-77D9-488A-85CC-DCB325ABFC6D}" type="slidenum">
              <a:rPr lang="fi-FI" smtClean="0">
                <a:solidFill>
                  <a:srgbClr val="146194">
                    <a:lumMod val="50000"/>
                  </a:srgbClr>
                </a:solidFill>
              </a:rPr>
              <a:pPr/>
              <a:t>‹#›</a:t>
            </a:fld>
            <a:endParaRPr lang="fi-FI">
              <a:solidFill>
                <a:srgbClr val="146194">
                  <a:lumMod val="50000"/>
                </a:srgbClr>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r>
              <a:rPr lang="en-US" sz="8000" dirty="0">
                <a:solidFill>
                  <a:prstClr val="white"/>
                </a:solidFill>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algn="r"/>
            <a:r>
              <a:rPr lang="en-US" sz="8000" dirty="0">
                <a:solidFill>
                  <a:prstClr val="white"/>
                </a:solidFill>
              </a:rPr>
              <a:t>”</a:t>
            </a:r>
          </a:p>
        </p:txBody>
      </p:sp>
    </p:spTree>
    <p:extLst>
      <p:ext uri="{BB962C8B-B14F-4D97-AF65-F5344CB8AC3E}">
        <p14:creationId xmlns:p14="http://schemas.microsoft.com/office/powerpoint/2010/main" val="6248269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fi-FI" smtClean="0"/>
              <a:t>Muokkaa perustyyl. napsautt.</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i-FI" smtClean="0"/>
              <a:t>Muokkaa tekstin perustyylejä napsauttamalla</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8AA78474-B60B-4DB8-8A89-BB85D6297AF3}" type="datetimeFigureOut">
              <a:rPr lang="fi-FI" smtClean="0">
                <a:solidFill>
                  <a:srgbClr val="146194">
                    <a:lumMod val="50000"/>
                  </a:srgbClr>
                </a:solidFill>
              </a:rPr>
              <a:pPr/>
              <a:t>12.4.2016</a:t>
            </a:fld>
            <a:endParaRPr lang="fi-FI">
              <a:solidFill>
                <a:srgbClr val="146194">
                  <a:lumMod val="50000"/>
                </a:srgbClr>
              </a:solidFill>
            </a:endParaRPr>
          </a:p>
        </p:txBody>
      </p:sp>
      <p:sp>
        <p:nvSpPr>
          <p:cNvPr id="5" name="Footer Placeholder 4"/>
          <p:cNvSpPr>
            <a:spLocks noGrp="1"/>
          </p:cNvSpPr>
          <p:nvPr>
            <p:ph type="ftr" sz="quarter" idx="11"/>
          </p:nvPr>
        </p:nvSpPr>
        <p:spPr/>
        <p:txBody>
          <a:bodyPr/>
          <a:lstStyle/>
          <a:p>
            <a:endParaRPr lang="fi-FI">
              <a:solidFill>
                <a:srgbClr val="146194">
                  <a:lumMod val="50000"/>
                </a:srgbClr>
              </a:solidFill>
            </a:endParaRPr>
          </a:p>
        </p:txBody>
      </p:sp>
      <p:sp>
        <p:nvSpPr>
          <p:cNvPr id="6" name="Slide Number Placeholder 5"/>
          <p:cNvSpPr>
            <a:spLocks noGrp="1"/>
          </p:cNvSpPr>
          <p:nvPr>
            <p:ph type="sldNum" sz="quarter" idx="12"/>
          </p:nvPr>
        </p:nvSpPr>
        <p:spPr/>
        <p:txBody>
          <a:bodyPr/>
          <a:lstStyle/>
          <a:p>
            <a:fld id="{B0512F55-77D9-488A-85CC-DCB325ABFC6D}" type="slidenum">
              <a:rPr lang="fi-FI" smtClean="0">
                <a:solidFill>
                  <a:srgbClr val="146194">
                    <a:lumMod val="50000"/>
                  </a:srgbClr>
                </a:solidFill>
              </a:rPr>
              <a:pPr/>
              <a:t>‹#›</a:t>
            </a:fld>
            <a:endParaRPr lang="fi-FI">
              <a:solidFill>
                <a:srgbClr val="146194">
                  <a:lumMod val="50000"/>
                </a:srgbClr>
              </a:solidFill>
            </a:endParaRPr>
          </a:p>
        </p:txBody>
      </p:sp>
    </p:spTree>
    <p:extLst>
      <p:ext uri="{BB962C8B-B14F-4D97-AF65-F5344CB8AC3E}">
        <p14:creationId xmlns:p14="http://schemas.microsoft.com/office/powerpoint/2010/main" val="870935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8AA78474-B60B-4DB8-8A89-BB85D6297AF3}" type="datetimeFigureOut">
              <a:rPr lang="fi-FI" smtClean="0">
                <a:solidFill>
                  <a:srgbClr val="146194">
                    <a:lumMod val="50000"/>
                  </a:srgbClr>
                </a:solidFill>
              </a:rPr>
              <a:pPr/>
              <a:t>12.4.2016</a:t>
            </a:fld>
            <a:endParaRPr lang="fi-FI">
              <a:solidFill>
                <a:srgbClr val="146194">
                  <a:lumMod val="50000"/>
                </a:srgbClr>
              </a:solidFill>
            </a:endParaRPr>
          </a:p>
        </p:txBody>
      </p:sp>
      <p:sp>
        <p:nvSpPr>
          <p:cNvPr id="5" name="Footer Placeholder 4"/>
          <p:cNvSpPr>
            <a:spLocks noGrp="1"/>
          </p:cNvSpPr>
          <p:nvPr>
            <p:ph type="ftr" sz="quarter" idx="11"/>
          </p:nvPr>
        </p:nvSpPr>
        <p:spPr/>
        <p:txBody>
          <a:bodyPr/>
          <a:lstStyle/>
          <a:p>
            <a:endParaRPr lang="fi-FI">
              <a:solidFill>
                <a:srgbClr val="146194">
                  <a:lumMod val="50000"/>
                </a:srgbClr>
              </a:solidFill>
            </a:endParaRPr>
          </a:p>
        </p:txBody>
      </p:sp>
      <p:sp>
        <p:nvSpPr>
          <p:cNvPr id="6" name="Slide Number Placeholder 5"/>
          <p:cNvSpPr>
            <a:spLocks noGrp="1"/>
          </p:cNvSpPr>
          <p:nvPr>
            <p:ph type="sldNum" sz="quarter" idx="12"/>
          </p:nvPr>
        </p:nvSpPr>
        <p:spPr/>
        <p:txBody>
          <a:bodyPr/>
          <a:lstStyle/>
          <a:p>
            <a:fld id="{B0512F55-77D9-488A-85CC-DCB325ABFC6D}" type="slidenum">
              <a:rPr lang="fi-FI" smtClean="0">
                <a:solidFill>
                  <a:srgbClr val="146194">
                    <a:lumMod val="50000"/>
                  </a:srgbClr>
                </a:solidFill>
              </a:rPr>
              <a:pPr/>
              <a:t>‹#›</a:t>
            </a:fld>
            <a:endParaRPr lang="fi-FI">
              <a:solidFill>
                <a:srgbClr val="146194">
                  <a:lumMod val="50000"/>
                </a:srgbClr>
              </a:solidFill>
            </a:endParaRPr>
          </a:p>
        </p:txBody>
      </p:sp>
    </p:spTree>
    <p:extLst>
      <p:ext uri="{BB962C8B-B14F-4D97-AF65-F5344CB8AC3E}">
        <p14:creationId xmlns:p14="http://schemas.microsoft.com/office/powerpoint/2010/main" val="21474101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fi-FI" smtClean="0"/>
              <a:t>Muokkaa perustyyl. napsautt.</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8AA78474-B60B-4DB8-8A89-BB85D6297AF3}" type="datetimeFigureOut">
              <a:rPr lang="fi-FI" smtClean="0">
                <a:solidFill>
                  <a:srgbClr val="146194">
                    <a:lumMod val="50000"/>
                  </a:srgbClr>
                </a:solidFill>
              </a:rPr>
              <a:pPr/>
              <a:t>12.4.2016</a:t>
            </a:fld>
            <a:endParaRPr lang="fi-FI">
              <a:solidFill>
                <a:srgbClr val="146194">
                  <a:lumMod val="50000"/>
                </a:srgbClr>
              </a:solidFill>
            </a:endParaRPr>
          </a:p>
        </p:txBody>
      </p:sp>
      <p:sp>
        <p:nvSpPr>
          <p:cNvPr id="5" name="Footer Placeholder 4"/>
          <p:cNvSpPr>
            <a:spLocks noGrp="1"/>
          </p:cNvSpPr>
          <p:nvPr>
            <p:ph type="ftr" sz="quarter" idx="11"/>
          </p:nvPr>
        </p:nvSpPr>
        <p:spPr/>
        <p:txBody>
          <a:bodyPr/>
          <a:lstStyle/>
          <a:p>
            <a:endParaRPr lang="fi-FI">
              <a:solidFill>
                <a:srgbClr val="146194">
                  <a:lumMod val="50000"/>
                </a:srgbClr>
              </a:solidFill>
            </a:endParaRPr>
          </a:p>
        </p:txBody>
      </p:sp>
      <p:sp>
        <p:nvSpPr>
          <p:cNvPr id="6" name="Slide Number Placeholder 5"/>
          <p:cNvSpPr>
            <a:spLocks noGrp="1"/>
          </p:cNvSpPr>
          <p:nvPr>
            <p:ph type="sldNum" sz="quarter" idx="12"/>
          </p:nvPr>
        </p:nvSpPr>
        <p:spPr/>
        <p:txBody>
          <a:bodyPr/>
          <a:lstStyle/>
          <a:p>
            <a:fld id="{B0512F55-77D9-488A-85CC-DCB325ABFC6D}" type="slidenum">
              <a:rPr lang="fi-FI" smtClean="0">
                <a:solidFill>
                  <a:srgbClr val="146194">
                    <a:lumMod val="50000"/>
                  </a:srgbClr>
                </a:solidFill>
              </a:rPr>
              <a:pPr/>
              <a:t>‹#›</a:t>
            </a:fld>
            <a:endParaRPr lang="fi-FI">
              <a:solidFill>
                <a:srgbClr val="146194">
                  <a:lumMod val="50000"/>
                </a:srgbClr>
              </a:solidFill>
            </a:endParaRPr>
          </a:p>
        </p:txBody>
      </p:sp>
    </p:spTree>
    <p:extLst>
      <p:ext uri="{BB962C8B-B14F-4D97-AF65-F5344CB8AC3E}">
        <p14:creationId xmlns:p14="http://schemas.microsoft.com/office/powerpoint/2010/main" val="11305667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fi-FI" smtClean="0"/>
              <a:t>Muokkaa perustyyl. napsautt.</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p>
            <a:fld id="{A8E232B9-0F6D-441C-9BED-8FE5E745889A}" type="datetimeFigureOut">
              <a:rPr lang="fi-FI" smtClean="0">
                <a:solidFill>
                  <a:prstClr val="white">
                    <a:tint val="75000"/>
                  </a:prstClr>
                </a:solidFill>
              </a:rPr>
              <a:pPr/>
              <a:t>12.4.2016</a:t>
            </a:fld>
            <a:endParaRPr lang="fi-FI">
              <a:solidFill>
                <a:prstClr val="white">
                  <a:tint val="75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prstClr>
              </a:solidFill>
            </a:endParaRPr>
          </a:p>
        </p:txBody>
      </p:sp>
      <p:sp>
        <p:nvSpPr>
          <p:cNvPr id="6" name="Slide Number Placeholder 5"/>
          <p:cNvSpPr>
            <a:spLocks noGrp="1"/>
          </p:cNvSpPr>
          <p:nvPr>
            <p:ph type="sldNum" sz="quarter" idx="12"/>
          </p:nvPr>
        </p:nvSpPr>
        <p:spPr/>
        <p:txBody>
          <a:bodyPr/>
          <a:lstStyle/>
          <a:p>
            <a:fld id="{08AEBEFF-DA2D-4820-B1C3-F86574A26103}"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6434128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A8E232B9-0F6D-441C-9BED-8FE5E745889A}" type="datetimeFigureOut">
              <a:rPr lang="fi-FI" smtClean="0">
                <a:solidFill>
                  <a:prstClr val="white">
                    <a:tint val="75000"/>
                  </a:prstClr>
                </a:solidFill>
              </a:rPr>
              <a:pPr/>
              <a:t>12.4.2016</a:t>
            </a:fld>
            <a:endParaRPr lang="fi-FI">
              <a:solidFill>
                <a:prstClr val="white">
                  <a:tint val="75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prstClr>
              </a:solidFill>
            </a:endParaRPr>
          </a:p>
        </p:txBody>
      </p:sp>
      <p:sp>
        <p:nvSpPr>
          <p:cNvPr id="6" name="Slide Number Placeholder 5"/>
          <p:cNvSpPr>
            <a:spLocks noGrp="1"/>
          </p:cNvSpPr>
          <p:nvPr>
            <p:ph type="sldNum" sz="quarter" idx="12"/>
          </p:nvPr>
        </p:nvSpPr>
        <p:spPr/>
        <p:txBody>
          <a:bodyPr/>
          <a:lstStyle/>
          <a:p>
            <a:fld id="{08AEBEFF-DA2D-4820-B1C3-F86574A26103}"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3619985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fi-FI" smtClean="0"/>
              <a:t>Muokkaa perustyyl. napsautt.</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A8E232B9-0F6D-441C-9BED-8FE5E745889A}" type="datetimeFigureOut">
              <a:rPr lang="fi-FI" smtClean="0">
                <a:solidFill>
                  <a:prstClr val="white">
                    <a:tint val="75000"/>
                  </a:prstClr>
                </a:solidFill>
              </a:rPr>
              <a:pPr/>
              <a:t>12.4.2016</a:t>
            </a:fld>
            <a:endParaRPr lang="fi-FI">
              <a:solidFill>
                <a:prstClr val="white">
                  <a:tint val="75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prstClr>
              </a:solidFill>
            </a:endParaRPr>
          </a:p>
        </p:txBody>
      </p:sp>
      <p:sp>
        <p:nvSpPr>
          <p:cNvPr id="6" name="Slide Number Placeholder 5"/>
          <p:cNvSpPr>
            <a:spLocks noGrp="1"/>
          </p:cNvSpPr>
          <p:nvPr>
            <p:ph type="sldNum" sz="quarter" idx="12"/>
          </p:nvPr>
        </p:nvSpPr>
        <p:spPr/>
        <p:txBody>
          <a:bodyPr/>
          <a:lstStyle/>
          <a:p>
            <a:fld id="{08AEBEFF-DA2D-4820-B1C3-F86574A26103}"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7599933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fi-FI" smtClean="0"/>
              <a:t>Muokkaa perustyyl. napsautt.</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A8E232B9-0F6D-441C-9BED-8FE5E745889A}" type="datetimeFigureOut">
              <a:rPr lang="fi-FI" smtClean="0">
                <a:solidFill>
                  <a:prstClr val="white">
                    <a:tint val="75000"/>
                  </a:prstClr>
                </a:solidFill>
              </a:rPr>
              <a:pPr/>
              <a:t>12.4.2016</a:t>
            </a:fld>
            <a:endParaRPr lang="fi-FI">
              <a:solidFill>
                <a:prstClr val="white">
                  <a:tint val="75000"/>
                </a:prstClr>
              </a:solidFill>
            </a:endParaRPr>
          </a:p>
        </p:txBody>
      </p:sp>
      <p:sp>
        <p:nvSpPr>
          <p:cNvPr id="6" name="Footer Placeholder 5"/>
          <p:cNvSpPr>
            <a:spLocks noGrp="1"/>
          </p:cNvSpPr>
          <p:nvPr>
            <p:ph type="ftr" sz="quarter" idx="11"/>
          </p:nvPr>
        </p:nvSpPr>
        <p:spPr/>
        <p:txBody>
          <a:bodyPr/>
          <a:lstStyle/>
          <a:p>
            <a:endParaRPr lang="fi-FI">
              <a:solidFill>
                <a:prstClr val="white">
                  <a:tint val="75000"/>
                </a:prstClr>
              </a:solidFill>
            </a:endParaRPr>
          </a:p>
        </p:txBody>
      </p:sp>
      <p:sp>
        <p:nvSpPr>
          <p:cNvPr id="7" name="Slide Number Placeholder 6"/>
          <p:cNvSpPr>
            <a:spLocks noGrp="1"/>
          </p:cNvSpPr>
          <p:nvPr>
            <p:ph type="sldNum" sz="quarter" idx="12"/>
          </p:nvPr>
        </p:nvSpPr>
        <p:spPr/>
        <p:txBody>
          <a:bodyPr/>
          <a:lstStyle/>
          <a:p>
            <a:fld id="{08AEBEFF-DA2D-4820-B1C3-F86574A26103}"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2431013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fi-FI" smtClean="0"/>
              <a:t>Muokkaa perustyyl. napsautt.</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913795" y="2912232"/>
            <a:ext cx="5107208" cy="287896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6172200" y="2912232"/>
            <a:ext cx="5095357" cy="287896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A8E232B9-0F6D-441C-9BED-8FE5E745889A}" type="datetimeFigureOut">
              <a:rPr lang="fi-FI" smtClean="0">
                <a:solidFill>
                  <a:prstClr val="white">
                    <a:tint val="75000"/>
                  </a:prstClr>
                </a:solidFill>
              </a:rPr>
              <a:pPr/>
              <a:t>12.4.2016</a:t>
            </a:fld>
            <a:endParaRPr lang="fi-FI">
              <a:solidFill>
                <a:prstClr val="white">
                  <a:tint val="75000"/>
                </a:prstClr>
              </a:solidFill>
            </a:endParaRPr>
          </a:p>
        </p:txBody>
      </p:sp>
      <p:sp>
        <p:nvSpPr>
          <p:cNvPr id="8" name="Footer Placeholder 7"/>
          <p:cNvSpPr>
            <a:spLocks noGrp="1"/>
          </p:cNvSpPr>
          <p:nvPr>
            <p:ph type="ftr" sz="quarter" idx="11"/>
          </p:nvPr>
        </p:nvSpPr>
        <p:spPr/>
        <p:txBody>
          <a:bodyPr/>
          <a:lstStyle/>
          <a:p>
            <a:endParaRPr lang="fi-FI">
              <a:solidFill>
                <a:prstClr val="white">
                  <a:tint val="75000"/>
                </a:prstClr>
              </a:solidFill>
            </a:endParaRPr>
          </a:p>
        </p:txBody>
      </p:sp>
      <p:sp>
        <p:nvSpPr>
          <p:cNvPr id="9" name="Slide Number Placeholder 8"/>
          <p:cNvSpPr>
            <a:spLocks noGrp="1"/>
          </p:cNvSpPr>
          <p:nvPr>
            <p:ph type="sldNum" sz="quarter" idx="12"/>
          </p:nvPr>
        </p:nvSpPr>
        <p:spPr/>
        <p:txBody>
          <a:bodyPr/>
          <a:lstStyle/>
          <a:p>
            <a:fld id="{08AEBEFF-DA2D-4820-B1C3-F86574A26103}"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786403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93ACF5DA-A910-4BBD-9C82-34E876D2C3C9}" type="datetimeFigureOut">
              <a:rPr lang="fi-FI" smtClean="0"/>
              <a:t>12.4.2016</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33E772F4-89F5-467F-87AE-6179B274D294}" type="slidenum">
              <a:rPr lang="fi-FI" smtClean="0"/>
              <a:t>‹#›</a:t>
            </a:fld>
            <a:endParaRPr lang="fi-FI"/>
          </a:p>
        </p:txBody>
      </p:sp>
    </p:spTree>
    <p:extLst>
      <p:ext uri="{BB962C8B-B14F-4D97-AF65-F5344CB8AC3E}">
        <p14:creationId xmlns:p14="http://schemas.microsoft.com/office/powerpoint/2010/main" val="7967392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Date Placeholder 2"/>
          <p:cNvSpPr>
            <a:spLocks noGrp="1"/>
          </p:cNvSpPr>
          <p:nvPr>
            <p:ph type="dt" sz="half" idx="10"/>
          </p:nvPr>
        </p:nvSpPr>
        <p:spPr/>
        <p:txBody>
          <a:bodyPr/>
          <a:lstStyle/>
          <a:p>
            <a:fld id="{A8E232B9-0F6D-441C-9BED-8FE5E745889A}" type="datetimeFigureOut">
              <a:rPr lang="fi-FI" smtClean="0">
                <a:solidFill>
                  <a:prstClr val="white">
                    <a:tint val="75000"/>
                  </a:prstClr>
                </a:solidFill>
              </a:rPr>
              <a:pPr/>
              <a:t>12.4.2016</a:t>
            </a:fld>
            <a:endParaRPr lang="fi-FI">
              <a:solidFill>
                <a:prstClr val="white">
                  <a:tint val="75000"/>
                </a:prstClr>
              </a:solidFill>
            </a:endParaRPr>
          </a:p>
        </p:txBody>
      </p:sp>
      <p:sp>
        <p:nvSpPr>
          <p:cNvPr id="4" name="Footer Placeholder 3"/>
          <p:cNvSpPr>
            <a:spLocks noGrp="1"/>
          </p:cNvSpPr>
          <p:nvPr>
            <p:ph type="ftr" sz="quarter" idx="11"/>
          </p:nvPr>
        </p:nvSpPr>
        <p:spPr/>
        <p:txBody>
          <a:bodyPr/>
          <a:lstStyle/>
          <a:p>
            <a:endParaRPr lang="fi-FI">
              <a:solidFill>
                <a:prstClr val="white">
                  <a:tint val="75000"/>
                </a:prstClr>
              </a:solidFill>
            </a:endParaRPr>
          </a:p>
        </p:txBody>
      </p:sp>
      <p:sp>
        <p:nvSpPr>
          <p:cNvPr id="5" name="Slide Number Placeholder 4"/>
          <p:cNvSpPr>
            <a:spLocks noGrp="1"/>
          </p:cNvSpPr>
          <p:nvPr>
            <p:ph type="sldNum" sz="quarter" idx="12"/>
          </p:nvPr>
        </p:nvSpPr>
        <p:spPr/>
        <p:txBody>
          <a:bodyPr/>
          <a:lstStyle/>
          <a:p>
            <a:fld id="{08AEBEFF-DA2D-4820-B1C3-F86574A26103}"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41891055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E232B9-0F6D-441C-9BED-8FE5E745889A}" type="datetimeFigureOut">
              <a:rPr lang="fi-FI" smtClean="0">
                <a:solidFill>
                  <a:prstClr val="white">
                    <a:tint val="75000"/>
                  </a:prstClr>
                </a:solidFill>
              </a:rPr>
              <a:pPr/>
              <a:t>12.4.2016</a:t>
            </a:fld>
            <a:endParaRPr lang="fi-FI">
              <a:solidFill>
                <a:prstClr val="white">
                  <a:tint val="75000"/>
                </a:prstClr>
              </a:solidFill>
            </a:endParaRPr>
          </a:p>
        </p:txBody>
      </p:sp>
      <p:sp>
        <p:nvSpPr>
          <p:cNvPr id="3" name="Footer Placeholder 2"/>
          <p:cNvSpPr>
            <a:spLocks noGrp="1"/>
          </p:cNvSpPr>
          <p:nvPr>
            <p:ph type="ftr" sz="quarter" idx="11"/>
          </p:nvPr>
        </p:nvSpPr>
        <p:spPr/>
        <p:txBody>
          <a:bodyPr/>
          <a:lstStyle/>
          <a:p>
            <a:endParaRPr lang="fi-FI">
              <a:solidFill>
                <a:prstClr val="white">
                  <a:tint val="75000"/>
                </a:prstClr>
              </a:solidFill>
            </a:endParaRPr>
          </a:p>
        </p:txBody>
      </p:sp>
      <p:sp>
        <p:nvSpPr>
          <p:cNvPr id="4" name="Slide Number Placeholder 3"/>
          <p:cNvSpPr>
            <a:spLocks noGrp="1"/>
          </p:cNvSpPr>
          <p:nvPr>
            <p:ph type="sldNum" sz="quarter" idx="12"/>
          </p:nvPr>
        </p:nvSpPr>
        <p:spPr/>
        <p:txBody>
          <a:bodyPr/>
          <a:lstStyle/>
          <a:p>
            <a:fld id="{08AEBEFF-DA2D-4820-B1C3-F86574A26103}"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2719769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fi-FI" smtClean="0"/>
              <a:t>Muokkaa perustyyl. napsautt.</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A8E232B9-0F6D-441C-9BED-8FE5E745889A}" type="datetimeFigureOut">
              <a:rPr lang="fi-FI" smtClean="0">
                <a:solidFill>
                  <a:prstClr val="white">
                    <a:tint val="75000"/>
                  </a:prstClr>
                </a:solidFill>
              </a:rPr>
              <a:pPr/>
              <a:t>12.4.2016</a:t>
            </a:fld>
            <a:endParaRPr lang="fi-FI">
              <a:solidFill>
                <a:prstClr val="white">
                  <a:tint val="75000"/>
                </a:prstClr>
              </a:solidFill>
            </a:endParaRPr>
          </a:p>
        </p:txBody>
      </p:sp>
      <p:sp>
        <p:nvSpPr>
          <p:cNvPr id="6" name="Footer Placeholder 5"/>
          <p:cNvSpPr>
            <a:spLocks noGrp="1"/>
          </p:cNvSpPr>
          <p:nvPr>
            <p:ph type="ftr" sz="quarter" idx="11"/>
          </p:nvPr>
        </p:nvSpPr>
        <p:spPr/>
        <p:txBody>
          <a:bodyPr/>
          <a:lstStyle/>
          <a:p>
            <a:endParaRPr lang="fi-FI">
              <a:solidFill>
                <a:prstClr val="white">
                  <a:tint val="75000"/>
                </a:prstClr>
              </a:solidFill>
            </a:endParaRPr>
          </a:p>
        </p:txBody>
      </p:sp>
      <p:sp>
        <p:nvSpPr>
          <p:cNvPr id="7" name="Slide Number Placeholder 6"/>
          <p:cNvSpPr>
            <a:spLocks noGrp="1"/>
          </p:cNvSpPr>
          <p:nvPr>
            <p:ph type="sldNum" sz="quarter" idx="12"/>
          </p:nvPr>
        </p:nvSpPr>
        <p:spPr/>
        <p:txBody>
          <a:bodyPr/>
          <a:lstStyle/>
          <a:p>
            <a:fld id="{08AEBEFF-DA2D-4820-B1C3-F86574A26103}"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21040206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A8E232B9-0F6D-441C-9BED-8FE5E745889A}" type="datetimeFigureOut">
              <a:rPr lang="fi-FI" smtClean="0">
                <a:solidFill>
                  <a:prstClr val="white">
                    <a:tint val="75000"/>
                  </a:prstClr>
                </a:solidFill>
              </a:rPr>
              <a:pPr/>
              <a:t>12.4.2016</a:t>
            </a:fld>
            <a:endParaRPr lang="fi-FI">
              <a:solidFill>
                <a:prstClr val="white">
                  <a:tint val="75000"/>
                </a:prstClr>
              </a:solidFill>
            </a:endParaRPr>
          </a:p>
        </p:txBody>
      </p:sp>
      <p:sp>
        <p:nvSpPr>
          <p:cNvPr id="6" name="Footer Placeholder 5"/>
          <p:cNvSpPr>
            <a:spLocks noGrp="1"/>
          </p:cNvSpPr>
          <p:nvPr>
            <p:ph type="ftr" sz="quarter" idx="11"/>
          </p:nvPr>
        </p:nvSpPr>
        <p:spPr/>
        <p:txBody>
          <a:bodyPr/>
          <a:lstStyle/>
          <a:p>
            <a:endParaRPr lang="fi-FI">
              <a:solidFill>
                <a:prstClr val="white">
                  <a:tint val="75000"/>
                </a:prstClr>
              </a:solidFill>
            </a:endParaRPr>
          </a:p>
        </p:txBody>
      </p:sp>
      <p:sp>
        <p:nvSpPr>
          <p:cNvPr id="7" name="Slide Number Placeholder 6"/>
          <p:cNvSpPr>
            <a:spLocks noGrp="1"/>
          </p:cNvSpPr>
          <p:nvPr>
            <p:ph type="sldNum" sz="quarter" idx="12"/>
          </p:nvPr>
        </p:nvSpPr>
        <p:spPr/>
        <p:txBody>
          <a:bodyPr/>
          <a:lstStyle/>
          <a:p>
            <a:fld id="{08AEBEFF-DA2D-4820-B1C3-F86574A26103}"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40912596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A8E232B9-0F6D-441C-9BED-8FE5E745889A}" type="datetimeFigureOut">
              <a:rPr lang="fi-FI" smtClean="0">
                <a:solidFill>
                  <a:prstClr val="white">
                    <a:tint val="75000"/>
                  </a:prstClr>
                </a:solidFill>
              </a:rPr>
              <a:pPr/>
              <a:t>12.4.2016</a:t>
            </a:fld>
            <a:endParaRPr lang="fi-FI">
              <a:solidFill>
                <a:prstClr val="white">
                  <a:tint val="75000"/>
                </a:prstClr>
              </a:solidFill>
            </a:endParaRPr>
          </a:p>
        </p:txBody>
      </p:sp>
      <p:sp>
        <p:nvSpPr>
          <p:cNvPr id="6" name="Footer Placeholder 5"/>
          <p:cNvSpPr>
            <a:spLocks noGrp="1"/>
          </p:cNvSpPr>
          <p:nvPr>
            <p:ph type="ftr" sz="quarter" idx="11"/>
          </p:nvPr>
        </p:nvSpPr>
        <p:spPr/>
        <p:txBody>
          <a:bodyPr/>
          <a:lstStyle/>
          <a:p>
            <a:endParaRPr lang="fi-FI">
              <a:solidFill>
                <a:prstClr val="white">
                  <a:tint val="75000"/>
                </a:prstClr>
              </a:solidFill>
            </a:endParaRPr>
          </a:p>
        </p:txBody>
      </p:sp>
      <p:sp>
        <p:nvSpPr>
          <p:cNvPr id="7" name="Slide Number Placeholder 6"/>
          <p:cNvSpPr>
            <a:spLocks noGrp="1"/>
          </p:cNvSpPr>
          <p:nvPr>
            <p:ph type="sldNum" sz="quarter" idx="12"/>
          </p:nvPr>
        </p:nvSpPr>
        <p:spPr/>
        <p:txBody>
          <a:bodyPr/>
          <a:lstStyle/>
          <a:p>
            <a:fld id="{08AEBEFF-DA2D-4820-B1C3-F86574A26103}"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29362328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fi-FI" smtClean="0"/>
              <a:t>Muokkaa perustyyl. napsautt.</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A8E232B9-0F6D-441C-9BED-8FE5E745889A}" type="datetimeFigureOut">
              <a:rPr lang="fi-FI" smtClean="0">
                <a:solidFill>
                  <a:prstClr val="white">
                    <a:tint val="75000"/>
                  </a:prstClr>
                </a:solidFill>
              </a:rPr>
              <a:pPr/>
              <a:t>12.4.2016</a:t>
            </a:fld>
            <a:endParaRPr lang="fi-FI">
              <a:solidFill>
                <a:prstClr val="white">
                  <a:tint val="75000"/>
                </a:prstClr>
              </a:solidFill>
            </a:endParaRPr>
          </a:p>
        </p:txBody>
      </p:sp>
      <p:sp>
        <p:nvSpPr>
          <p:cNvPr id="6" name="Footer Placeholder 5"/>
          <p:cNvSpPr>
            <a:spLocks noGrp="1"/>
          </p:cNvSpPr>
          <p:nvPr>
            <p:ph type="ftr" sz="quarter" idx="11"/>
          </p:nvPr>
        </p:nvSpPr>
        <p:spPr/>
        <p:txBody>
          <a:bodyPr/>
          <a:lstStyle/>
          <a:p>
            <a:endParaRPr lang="fi-FI">
              <a:solidFill>
                <a:prstClr val="white">
                  <a:tint val="75000"/>
                </a:prstClr>
              </a:solidFill>
            </a:endParaRPr>
          </a:p>
        </p:txBody>
      </p:sp>
      <p:sp>
        <p:nvSpPr>
          <p:cNvPr id="7" name="Slide Number Placeholder 6"/>
          <p:cNvSpPr>
            <a:spLocks noGrp="1"/>
          </p:cNvSpPr>
          <p:nvPr>
            <p:ph type="sldNum" sz="quarter" idx="12"/>
          </p:nvPr>
        </p:nvSpPr>
        <p:spPr/>
        <p:txBody>
          <a:bodyPr/>
          <a:lstStyle/>
          <a:p>
            <a:fld id="{08AEBEFF-DA2D-4820-B1C3-F86574A26103}"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6902513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fi-FI" smtClean="0"/>
              <a:t>Muokkaa perustyyl. napsautt.</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A8E232B9-0F6D-441C-9BED-8FE5E745889A}" type="datetimeFigureOut">
              <a:rPr lang="fi-FI" smtClean="0">
                <a:solidFill>
                  <a:prstClr val="white">
                    <a:tint val="75000"/>
                  </a:prstClr>
                </a:solidFill>
              </a:rPr>
              <a:pPr/>
              <a:t>12.4.2016</a:t>
            </a:fld>
            <a:endParaRPr lang="fi-FI">
              <a:solidFill>
                <a:prstClr val="white">
                  <a:tint val="75000"/>
                </a:prstClr>
              </a:solidFill>
            </a:endParaRPr>
          </a:p>
        </p:txBody>
      </p:sp>
      <p:sp>
        <p:nvSpPr>
          <p:cNvPr id="6" name="Footer Placeholder 5"/>
          <p:cNvSpPr>
            <a:spLocks noGrp="1"/>
          </p:cNvSpPr>
          <p:nvPr>
            <p:ph type="ftr" sz="quarter" idx="11"/>
          </p:nvPr>
        </p:nvSpPr>
        <p:spPr/>
        <p:txBody>
          <a:bodyPr/>
          <a:lstStyle/>
          <a:p>
            <a:endParaRPr lang="fi-FI">
              <a:solidFill>
                <a:prstClr val="white">
                  <a:tint val="75000"/>
                </a:prstClr>
              </a:solidFill>
            </a:endParaRPr>
          </a:p>
        </p:txBody>
      </p:sp>
      <p:sp>
        <p:nvSpPr>
          <p:cNvPr id="7" name="Slide Number Placeholder 6"/>
          <p:cNvSpPr>
            <a:spLocks noGrp="1"/>
          </p:cNvSpPr>
          <p:nvPr>
            <p:ph type="sldNum" sz="quarter" idx="12"/>
          </p:nvPr>
        </p:nvSpPr>
        <p:spPr/>
        <p:txBody>
          <a:bodyPr/>
          <a:lstStyle/>
          <a:p>
            <a:fld id="{08AEBEFF-DA2D-4820-B1C3-F86574A26103}" type="slidenum">
              <a:rPr lang="fi-FI" smtClean="0">
                <a:solidFill>
                  <a:prstClr val="white">
                    <a:tint val="75000"/>
                  </a:prstClr>
                </a:solidFill>
              </a:rPr>
              <a:pPr/>
              <a:t>‹#›</a:t>
            </a:fld>
            <a:endParaRPr lang="fi-FI">
              <a:solidFill>
                <a:prstClr val="white">
                  <a:tint val="75000"/>
                </a:prstClr>
              </a:solidFill>
            </a:endParaRP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1930447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fi-FI" smtClean="0"/>
              <a:t>Muokkaa perustyyl. napsautt.</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A8E232B9-0F6D-441C-9BED-8FE5E745889A}" type="datetimeFigureOut">
              <a:rPr lang="fi-FI" smtClean="0">
                <a:solidFill>
                  <a:prstClr val="white">
                    <a:tint val="75000"/>
                  </a:prstClr>
                </a:solidFill>
              </a:rPr>
              <a:pPr/>
              <a:t>12.4.2016</a:t>
            </a:fld>
            <a:endParaRPr lang="fi-FI">
              <a:solidFill>
                <a:prstClr val="white">
                  <a:tint val="75000"/>
                </a:prstClr>
              </a:solidFill>
            </a:endParaRPr>
          </a:p>
        </p:txBody>
      </p:sp>
      <p:sp>
        <p:nvSpPr>
          <p:cNvPr id="6" name="Footer Placeholder 5"/>
          <p:cNvSpPr>
            <a:spLocks noGrp="1"/>
          </p:cNvSpPr>
          <p:nvPr>
            <p:ph type="ftr" sz="quarter" idx="11"/>
          </p:nvPr>
        </p:nvSpPr>
        <p:spPr/>
        <p:txBody>
          <a:bodyPr/>
          <a:lstStyle/>
          <a:p>
            <a:endParaRPr lang="fi-FI">
              <a:solidFill>
                <a:prstClr val="white">
                  <a:tint val="75000"/>
                </a:prstClr>
              </a:solidFill>
            </a:endParaRPr>
          </a:p>
        </p:txBody>
      </p:sp>
      <p:sp>
        <p:nvSpPr>
          <p:cNvPr id="7" name="Slide Number Placeholder 6"/>
          <p:cNvSpPr>
            <a:spLocks noGrp="1"/>
          </p:cNvSpPr>
          <p:nvPr>
            <p:ph type="sldNum" sz="quarter" idx="12"/>
          </p:nvPr>
        </p:nvSpPr>
        <p:spPr/>
        <p:txBody>
          <a:bodyPr/>
          <a:lstStyle/>
          <a:p>
            <a:fld id="{08AEBEFF-DA2D-4820-B1C3-F86574A26103}"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9019399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3 saraketta">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fi-FI" smtClean="0"/>
              <a:t>Muokkaa perustyyl. napsautt.</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3" name="Date Placeholder 2"/>
          <p:cNvSpPr>
            <a:spLocks noGrp="1"/>
          </p:cNvSpPr>
          <p:nvPr>
            <p:ph type="dt" sz="half" idx="10"/>
          </p:nvPr>
        </p:nvSpPr>
        <p:spPr/>
        <p:txBody>
          <a:bodyPr/>
          <a:lstStyle/>
          <a:p>
            <a:fld id="{A8E232B9-0F6D-441C-9BED-8FE5E745889A}" type="datetimeFigureOut">
              <a:rPr lang="fi-FI" smtClean="0">
                <a:solidFill>
                  <a:prstClr val="white">
                    <a:tint val="75000"/>
                  </a:prstClr>
                </a:solidFill>
              </a:rPr>
              <a:pPr/>
              <a:t>12.4.2016</a:t>
            </a:fld>
            <a:endParaRPr lang="fi-FI">
              <a:solidFill>
                <a:prstClr val="white">
                  <a:tint val="75000"/>
                </a:prstClr>
              </a:solidFill>
            </a:endParaRPr>
          </a:p>
        </p:txBody>
      </p:sp>
      <p:sp>
        <p:nvSpPr>
          <p:cNvPr id="4" name="Footer Placeholder 3"/>
          <p:cNvSpPr>
            <a:spLocks noGrp="1"/>
          </p:cNvSpPr>
          <p:nvPr>
            <p:ph type="ftr" sz="quarter" idx="11"/>
          </p:nvPr>
        </p:nvSpPr>
        <p:spPr/>
        <p:txBody>
          <a:bodyPr/>
          <a:lstStyle/>
          <a:p>
            <a:endParaRPr lang="fi-FI">
              <a:solidFill>
                <a:prstClr val="white">
                  <a:tint val="75000"/>
                </a:prstClr>
              </a:solidFill>
            </a:endParaRPr>
          </a:p>
        </p:txBody>
      </p:sp>
      <p:sp>
        <p:nvSpPr>
          <p:cNvPr id="5" name="Slide Number Placeholder 4"/>
          <p:cNvSpPr>
            <a:spLocks noGrp="1"/>
          </p:cNvSpPr>
          <p:nvPr>
            <p:ph type="sldNum" sz="quarter" idx="12"/>
          </p:nvPr>
        </p:nvSpPr>
        <p:spPr/>
        <p:txBody>
          <a:bodyPr/>
          <a:lstStyle/>
          <a:p>
            <a:fld id="{08AEBEFF-DA2D-4820-B1C3-F86574A26103}"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2381391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3 kuvan sarake">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fi-FI" smtClean="0"/>
              <a:t>Muokkaa perustyyl. napsautt.</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3" name="Date Placeholder 2"/>
          <p:cNvSpPr>
            <a:spLocks noGrp="1"/>
          </p:cNvSpPr>
          <p:nvPr>
            <p:ph type="dt" sz="half" idx="10"/>
          </p:nvPr>
        </p:nvSpPr>
        <p:spPr/>
        <p:txBody>
          <a:bodyPr/>
          <a:lstStyle/>
          <a:p>
            <a:fld id="{A8E232B9-0F6D-441C-9BED-8FE5E745889A}" type="datetimeFigureOut">
              <a:rPr lang="fi-FI" smtClean="0">
                <a:solidFill>
                  <a:prstClr val="white">
                    <a:tint val="75000"/>
                  </a:prstClr>
                </a:solidFill>
              </a:rPr>
              <a:pPr/>
              <a:t>12.4.2016</a:t>
            </a:fld>
            <a:endParaRPr lang="fi-FI">
              <a:solidFill>
                <a:prstClr val="white">
                  <a:tint val="75000"/>
                </a:prstClr>
              </a:solidFill>
            </a:endParaRPr>
          </a:p>
        </p:txBody>
      </p:sp>
      <p:sp>
        <p:nvSpPr>
          <p:cNvPr id="4" name="Footer Placeholder 3"/>
          <p:cNvSpPr>
            <a:spLocks noGrp="1"/>
          </p:cNvSpPr>
          <p:nvPr>
            <p:ph type="ftr" sz="quarter" idx="11"/>
          </p:nvPr>
        </p:nvSpPr>
        <p:spPr/>
        <p:txBody>
          <a:bodyPr/>
          <a:lstStyle/>
          <a:p>
            <a:endParaRPr lang="fi-FI">
              <a:solidFill>
                <a:prstClr val="white">
                  <a:tint val="75000"/>
                </a:prstClr>
              </a:solidFill>
            </a:endParaRPr>
          </a:p>
        </p:txBody>
      </p:sp>
      <p:sp>
        <p:nvSpPr>
          <p:cNvPr id="5" name="Slide Number Placeholder 4"/>
          <p:cNvSpPr>
            <a:spLocks noGrp="1"/>
          </p:cNvSpPr>
          <p:nvPr>
            <p:ph type="sldNum" sz="quarter" idx="12"/>
          </p:nvPr>
        </p:nvSpPr>
        <p:spPr/>
        <p:txBody>
          <a:bodyPr/>
          <a:lstStyle/>
          <a:p>
            <a:fld id="{08AEBEFF-DA2D-4820-B1C3-F86574A26103}"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4168558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5.xml"/><Relationship Id="rId3" Type="http://schemas.openxmlformats.org/officeDocument/2006/relationships/slideLayout" Target="../slideLayouts/slideLayout53.xml"/><Relationship Id="rId21" Type="http://schemas.openxmlformats.org/officeDocument/2006/relationships/image" Target="../media/image4.png"/><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image" Target="../media/image2.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theme" Target="../theme/theme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ACF5DA-A910-4BBD-9C82-34E876D2C3C9}" type="datetimeFigureOut">
              <a:rPr lang="fi-FI" smtClean="0"/>
              <a:t>12.4.2016</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E772F4-89F5-467F-87AE-6179B274D294}" type="slidenum">
              <a:rPr lang="fi-FI" smtClean="0"/>
              <a:t>‹#›</a:t>
            </a:fld>
            <a:endParaRPr lang="fi-FI"/>
          </a:p>
        </p:txBody>
      </p:sp>
    </p:spTree>
    <p:extLst>
      <p:ext uri="{BB962C8B-B14F-4D97-AF65-F5344CB8AC3E}">
        <p14:creationId xmlns:p14="http://schemas.microsoft.com/office/powerpoint/2010/main" val="2895515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i-FI" smtClean="0"/>
              <a:t>Muokkaa perustyyl. napsautt.</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24773E7-EA4E-4236-86CA-BE50628C7A0E}"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i-FI">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C86FDBD-CBDE-4877-8068-C39C06206EED}"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41177143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9D5484-B163-41FD-B603-7DB6E27F174B}" type="datetimeFigureOut">
              <a:rPr lang="fi-FI" smtClean="0">
                <a:solidFill>
                  <a:prstClr val="black">
                    <a:tint val="75000"/>
                  </a:prstClr>
                </a:solidFill>
              </a:rPr>
              <a:pPr/>
              <a:t>12.4.2016</a:t>
            </a:fld>
            <a:endParaRPr lang="fi-FI">
              <a:solidFill>
                <a:prstClr val="black">
                  <a:tint val="75000"/>
                </a:prstClr>
              </a:solidFill>
            </a:endParaRPr>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solidFill>
                <a:prstClr val="black">
                  <a:tint val="75000"/>
                </a:prstClr>
              </a:solidFill>
            </a:endParaRPr>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DB4E4-99B2-4C35-B90A-4A2FFD9465B1}"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8258719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FF00">
                <a:alpha val="88000"/>
                <a:lumMod val="65000"/>
                <a:lumOff val="35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DFEE57-3AA8-4CC9-9D17-4FF256E2B87B}" type="datetimeFigureOut">
              <a:rPr lang="fi-FI" smtClean="0">
                <a:solidFill>
                  <a:prstClr val="black">
                    <a:tint val="75000"/>
                  </a:prstClr>
                </a:solidFill>
              </a:rPr>
              <a:pPr/>
              <a:t>12.4.2016</a:t>
            </a:fld>
            <a:endParaRPr lang="fi-FI">
              <a:solidFill>
                <a:prstClr val="black">
                  <a:tint val="75000"/>
                </a:prstClr>
              </a:solidFill>
            </a:endParaRPr>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solidFill>
                <a:prstClr val="black">
                  <a:tint val="75000"/>
                </a:prstClr>
              </a:solidFill>
            </a:endParaRP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B9C15B-FB50-4D2F-A90E-9EDDB389446F}"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59366361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i-FI" smtClean="0"/>
              <a:t>Muokkaa perustyyl. napsautt.</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51F0770-FAC4-4306-A69A-A9B2926D855C}" type="datetimeFigureOut">
              <a:rPr lang="fi-FI" smtClean="0">
                <a:solidFill>
                  <a:prstClr val="white">
                    <a:tint val="75000"/>
                    <a:alpha val="60000"/>
                  </a:prstClr>
                </a:solidFill>
              </a:rPr>
              <a:pPr/>
              <a:t>12.4.2016</a:t>
            </a:fld>
            <a:endParaRPr lang="fi-FI">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i-FI">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A5263D4-D815-42CB-AB9B-71B7402CCA67}"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2619178813"/>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fi-FI" smtClean="0"/>
              <a:t>Muokkaa perustyyl. napsautt.</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8AA78474-B60B-4DB8-8A89-BB85D6297AF3}" type="datetimeFigureOut">
              <a:rPr lang="fi-FI" smtClean="0">
                <a:solidFill>
                  <a:srgbClr val="146194">
                    <a:lumMod val="50000"/>
                  </a:srgbClr>
                </a:solidFill>
              </a:rPr>
              <a:pPr/>
              <a:t>12.4.2016</a:t>
            </a:fld>
            <a:endParaRPr lang="fi-FI">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fi-FI">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0512F55-77D9-488A-85CC-DCB325ABFC6D}" type="slidenum">
              <a:rPr lang="fi-FI" smtClean="0">
                <a:solidFill>
                  <a:srgbClr val="146194">
                    <a:lumMod val="50000"/>
                  </a:srgbClr>
                </a:solidFill>
              </a:rPr>
              <a:pPr/>
              <a:t>‹#›</a:t>
            </a:fld>
            <a:endParaRPr lang="fi-FI">
              <a:solidFill>
                <a:srgbClr val="146194">
                  <a:lumMod val="50000"/>
                </a:srgbClr>
              </a:solidFill>
            </a:endParaRPr>
          </a:p>
        </p:txBody>
      </p:sp>
    </p:spTree>
    <p:extLst>
      <p:ext uri="{BB962C8B-B14F-4D97-AF65-F5344CB8AC3E}">
        <p14:creationId xmlns:p14="http://schemas.microsoft.com/office/powerpoint/2010/main" val="3609047669"/>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fi-FI" smtClean="0"/>
              <a:t>Muokkaa perustyyl. napsautt.</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8E232B9-0F6D-441C-9BED-8FE5E745889A}" type="datetimeFigureOut">
              <a:rPr lang="fi-FI" smtClean="0">
                <a:solidFill>
                  <a:prstClr val="white">
                    <a:tint val="75000"/>
                  </a:prstClr>
                </a:solidFill>
              </a:rPr>
              <a:pPr/>
              <a:t>12.4.2016</a:t>
            </a:fld>
            <a:endParaRPr lang="fi-FI">
              <a:solidFill>
                <a:prstClr val="white">
                  <a:tint val="75000"/>
                </a:prstClr>
              </a:solidFill>
            </a:endParaRP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fi-FI">
              <a:solidFill>
                <a:prstClr val="white">
                  <a:tint val="75000"/>
                </a:prstClr>
              </a:solidFill>
            </a:endParaRP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8AEBEFF-DA2D-4820-B1C3-F86574A26103}"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147194720"/>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90.xml"/><Relationship Id="rId13" Type="http://schemas.openxmlformats.org/officeDocument/2006/relationships/hyperlink" Target="file:///\\10.110.74.10\Tallennukset\5.luokka\Eurooppa\maat.pptx#-1,1,PowerPoint-esitys" TargetMode="External"/><Relationship Id="rId3" Type="http://schemas.openxmlformats.org/officeDocument/2006/relationships/slide" Target="slide10.xml"/><Relationship Id="rId7" Type="http://schemas.openxmlformats.org/officeDocument/2006/relationships/slide" Target="slide41.xml"/><Relationship Id="rId12" Type="http://schemas.openxmlformats.org/officeDocument/2006/relationships/slide" Target="slide25.xml"/><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slide" Target="slide83.xml"/><Relationship Id="rId11" Type="http://schemas.openxmlformats.org/officeDocument/2006/relationships/slide" Target="slide20.xml"/><Relationship Id="rId5" Type="http://schemas.openxmlformats.org/officeDocument/2006/relationships/slide" Target="slide2.xml"/><Relationship Id="rId10" Type="http://schemas.openxmlformats.org/officeDocument/2006/relationships/slide" Target="slide73.xml"/><Relationship Id="rId4" Type="http://schemas.openxmlformats.org/officeDocument/2006/relationships/slide" Target="slide59.xml"/><Relationship Id="rId9" Type="http://schemas.openxmlformats.org/officeDocument/2006/relationships/slide" Target="slide100.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 Target="slide17.xml"/><Relationship Id="rId7" Type="http://schemas.openxmlformats.org/officeDocument/2006/relationships/hyperlink" Target="file:///\\10.110.74.10\Tallennukset\5.luokka\Eurooppa\Euroopan%20kartta.pptx" TargetMode="External"/><Relationship Id="rId2" Type="http://schemas.openxmlformats.org/officeDocument/2006/relationships/slide" Target="slide1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slide" Target="slide14.xml"/></Relationships>
</file>

<file path=ppt/slides/_rels/slide100.xml.rels><?xml version="1.0" encoding="UTF-8" standalone="yes"?>
<Relationships xmlns="http://schemas.openxmlformats.org/package/2006/relationships"><Relationship Id="rId3" Type="http://schemas.openxmlformats.org/officeDocument/2006/relationships/slide" Target="slide105.xml"/><Relationship Id="rId2" Type="http://schemas.openxmlformats.org/officeDocument/2006/relationships/slide" Target="slide101.xml"/><Relationship Id="rId1" Type="http://schemas.openxmlformats.org/officeDocument/2006/relationships/slideLayout" Target="../slideLayouts/slideLayout91.xml"/><Relationship Id="rId5" Type="http://schemas.openxmlformats.org/officeDocument/2006/relationships/image" Target="../media/image264.png"/><Relationship Id="rId4" Type="http://schemas.openxmlformats.org/officeDocument/2006/relationships/image" Target="../media/image263.png"/></Relationships>
</file>

<file path=ppt/slides/_rels/slide10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 Target="slide102.xml"/><Relationship Id="rId7" Type="http://schemas.openxmlformats.org/officeDocument/2006/relationships/slide" Target="slide100.xml"/><Relationship Id="rId2" Type="http://schemas.openxmlformats.org/officeDocument/2006/relationships/image" Target="../media/image265.png"/><Relationship Id="rId1" Type="http://schemas.openxmlformats.org/officeDocument/2006/relationships/slideLayout" Target="../slideLayouts/slideLayout85.xml"/><Relationship Id="rId6" Type="http://schemas.openxmlformats.org/officeDocument/2006/relationships/image" Target="../media/image267.png"/><Relationship Id="rId5" Type="http://schemas.openxmlformats.org/officeDocument/2006/relationships/slide" Target="slide104.xml"/><Relationship Id="rId4" Type="http://schemas.openxmlformats.org/officeDocument/2006/relationships/image" Target="../media/image266.png"/><Relationship Id="rId9" Type="http://schemas.openxmlformats.org/officeDocument/2006/relationships/image" Target="../media/image268.png"/></Relationships>
</file>

<file path=ppt/slides/_rels/slide102.xml.rels><?xml version="1.0" encoding="UTF-8" standalone="yes"?>
<Relationships xmlns="http://schemas.openxmlformats.org/package/2006/relationships"><Relationship Id="rId3" Type="http://schemas.openxmlformats.org/officeDocument/2006/relationships/image" Target="../media/image269.png"/><Relationship Id="rId7" Type="http://schemas.openxmlformats.org/officeDocument/2006/relationships/image" Target="../media/image271.png"/><Relationship Id="rId2" Type="http://schemas.openxmlformats.org/officeDocument/2006/relationships/slide" Target="slide101.xml"/><Relationship Id="rId1" Type="http://schemas.openxmlformats.org/officeDocument/2006/relationships/slideLayout" Target="../slideLayouts/slideLayout91.xml"/><Relationship Id="rId6" Type="http://schemas.openxmlformats.org/officeDocument/2006/relationships/audio" Target="../media/audio2.wav"/><Relationship Id="rId5" Type="http://schemas.openxmlformats.org/officeDocument/2006/relationships/slide" Target="slide103.xml"/><Relationship Id="rId4" Type="http://schemas.openxmlformats.org/officeDocument/2006/relationships/image" Target="../media/image270.png"/></Relationships>
</file>

<file path=ppt/slides/_rels/slide103.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image" Target="../media/image272.png"/><Relationship Id="rId1" Type="http://schemas.openxmlformats.org/officeDocument/2006/relationships/slideLayout" Target="../slideLayouts/slideLayout91.xml"/><Relationship Id="rId5" Type="http://schemas.openxmlformats.org/officeDocument/2006/relationships/image" Target="../media/image274.png"/><Relationship Id="rId4" Type="http://schemas.openxmlformats.org/officeDocument/2006/relationships/image" Target="../media/image273.png"/></Relationships>
</file>

<file path=ppt/slides/_rels/slide104.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slide" Target="slide101.xml"/><Relationship Id="rId1" Type="http://schemas.openxmlformats.org/officeDocument/2006/relationships/slideLayout" Target="../slideLayouts/slideLayout91.xml"/><Relationship Id="rId5" Type="http://schemas.openxmlformats.org/officeDocument/2006/relationships/image" Target="../media/image277.png"/><Relationship Id="rId4" Type="http://schemas.openxmlformats.org/officeDocument/2006/relationships/image" Target="../media/image276.png"/></Relationships>
</file>

<file path=ppt/slides/_rels/slide10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 Target="slide106.xml"/><Relationship Id="rId7" Type="http://schemas.openxmlformats.org/officeDocument/2006/relationships/slide" Target="slide109.xml"/><Relationship Id="rId2" Type="http://schemas.openxmlformats.org/officeDocument/2006/relationships/image" Target="../media/image278.png"/><Relationship Id="rId1" Type="http://schemas.openxmlformats.org/officeDocument/2006/relationships/slideLayout" Target="../slideLayouts/slideLayout91.xml"/><Relationship Id="rId6" Type="http://schemas.openxmlformats.org/officeDocument/2006/relationships/image" Target="../media/image280.png"/><Relationship Id="rId5" Type="http://schemas.openxmlformats.org/officeDocument/2006/relationships/slide" Target="slide108.xml"/><Relationship Id="rId4" Type="http://schemas.openxmlformats.org/officeDocument/2006/relationships/image" Target="../media/image279.png"/><Relationship Id="rId9" Type="http://schemas.openxmlformats.org/officeDocument/2006/relationships/image" Target="../media/image281.png"/></Relationships>
</file>

<file path=ppt/slides/_rels/slide106.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slide" Target="slide105.xml"/><Relationship Id="rId1" Type="http://schemas.openxmlformats.org/officeDocument/2006/relationships/slideLayout" Target="../slideLayouts/slideLayout91.xml"/><Relationship Id="rId5" Type="http://schemas.openxmlformats.org/officeDocument/2006/relationships/image" Target="../media/image283.png"/><Relationship Id="rId4" Type="http://schemas.openxmlformats.org/officeDocument/2006/relationships/slide" Target="slide107.xml"/></Relationships>
</file>

<file path=ppt/slides/_rels/slide107.xml.rels><?xml version="1.0" encoding="UTF-8" standalone="yes"?>
<Relationships xmlns="http://schemas.openxmlformats.org/package/2006/relationships"><Relationship Id="rId3" Type="http://schemas.openxmlformats.org/officeDocument/2006/relationships/slide" Target="slide105.xml"/><Relationship Id="rId2" Type="http://schemas.openxmlformats.org/officeDocument/2006/relationships/image" Target="../media/image284.png"/><Relationship Id="rId1" Type="http://schemas.openxmlformats.org/officeDocument/2006/relationships/slideLayout" Target="../slideLayouts/slideLayout91.xml"/><Relationship Id="rId5" Type="http://schemas.openxmlformats.org/officeDocument/2006/relationships/image" Target="../media/image285.png"/><Relationship Id="rId4" Type="http://schemas.openxmlformats.org/officeDocument/2006/relationships/image" Target="../media/image275.png"/></Relationships>
</file>

<file path=ppt/slides/_rels/slide108.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slide" Target="slide105.xml"/><Relationship Id="rId1" Type="http://schemas.openxmlformats.org/officeDocument/2006/relationships/slideLayout" Target="../slideLayouts/slideLayout91.xml"/><Relationship Id="rId5" Type="http://schemas.openxmlformats.org/officeDocument/2006/relationships/image" Target="../media/image287.png"/><Relationship Id="rId4" Type="http://schemas.openxmlformats.org/officeDocument/2006/relationships/image" Target="../media/image28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slide" Target="slide12.xml"/></Relationships>
</file>

<file path=ppt/slides/_rels/slide110.xml.rels><?xml version="1.0" encoding="UTF-8" standalone="yes"?>
<Relationships xmlns="http://schemas.openxmlformats.org/package/2006/relationships"><Relationship Id="rId2" Type="http://schemas.openxmlformats.org/officeDocument/2006/relationships/hyperlink" Target="file:///\\10.110.74.10\Tallennukset\5.luokka\Eurooppa\Euroopan%20kartta.pptx" TargetMode="Externa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1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eg"/><Relationship Id="rId7" Type="http://schemas.openxmlformats.org/officeDocument/2006/relationships/image" Target="../media/image46.jpg"/><Relationship Id="rId12" Type="http://schemas.openxmlformats.org/officeDocument/2006/relationships/slide" Target="slide10.xm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g"/><Relationship Id="rId4" Type="http://schemas.openxmlformats.org/officeDocument/2006/relationships/image" Target="../media/image43.jpeg"/><Relationship Id="rId9"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1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 Target="slide10.xml"/><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1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image" Target="../media/image74.png"/><Relationship Id="rId2"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jpeg"/><Relationship Id="rId10" Type="http://schemas.openxmlformats.org/officeDocument/2006/relationships/image" Target="../media/image72.png"/><Relationship Id="rId4" Type="http://schemas.openxmlformats.org/officeDocument/2006/relationships/image" Target="../media/image66.jpeg"/><Relationship Id="rId9" Type="http://schemas.openxmlformats.org/officeDocument/2006/relationships/image" Target="../media/image71.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3.xml"/><Relationship Id="rId1" Type="http://schemas.openxmlformats.org/officeDocument/2006/relationships/slideLayout" Target="../slideLayouts/slideLayout1.xml"/><Relationship Id="rId5" Type="http://schemas.openxmlformats.org/officeDocument/2006/relationships/slide" Target="slide9.xml"/><Relationship Id="rId4" Type="http://schemas.openxmlformats.org/officeDocument/2006/relationships/hyperlink" Target="file:///\\10.110.74.10\Tallennukset\5.luokka\Eurooppa\Euroopan%20kartta.pptx" TargetMode="External"/></Relationships>
</file>

<file path=ppt/slides/_rels/slide20.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21.xml"/><Relationship Id="rId1" Type="http://schemas.openxmlformats.org/officeDocument/2006/relationships/slideLayout" Target="../slideLayouts/slideLayout12.xml"/><Relationship Id="rId6" Type="http://schemas.openxmlformats.org/officeDocument/2006/relationships/hyperlink" Target="file:///\\10.110.74.10\Tallennukset\5.luokka\Eurooppa\Euroopan%20kartta.pptx" TargetMode="External"/><Relationship Id="rId5" Type="http://schemas.openxmlformats.org/officeDocument/2006/relationships/image" Target="../media/image77.jpg"/><Relationship Id="rId4" Type="http://schemas.openxmlformats.org/officeDocument/2006/relationships/image" Target="../media/image76.jpg"/></Relationships>
</file>

<file path=ppt/slides/_rels/slide21.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78.png"/><Relationship Id="rId1" Type="http://schemas.openxmlformats.org/officeDocument/2006/relationships/slideLayout" Target="../slideLayouts/slideLayout18.xm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80.png"/><Relationship Id="rId1" Type="http://schemas.openxmlformats.org/officeDocument/2006/relationships/slideLayout" Target="../slideLayouts/slideLayout18.xml"/><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slide" Target="slide20.xml"/><Relationship Id="rId1" Type="http://schemas.openxmlformats.org/officeDocument/2006/relationships/slideLayout" Target="../slideLayouts/slideLayout18.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88.jpeg"/></Relationships>
</file>

<file path=ppt/slides/_rels/slide2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18.xml"/><Relationship Id="rId6" Type="http://schemas.openxmlformats.org/officeDocument/2006/relationships/slide" Target="slide20.xml"/><Relationship Id="rId5" Type="http://schemas.openxmlformats.org/officeDocument/2006/relationships/image" Target="../media/image92.jpg"/><Relationship Id="rId4" Type="http://schemas.openxmlformats.org/officeDocument/2006/relationships/image" Target="../media/image91.jp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28.xml"/><Relationship Id="rId1" Type="http://schemas.openxmlformats.org/officeDocument/2006/relationships/slideLayout" Target="../slideLayouts/slideLayout35.xml"/><Relationship Id="rId6" Type="http://schemas.openxmlformats.org/officeDocument/2006/relationships/hyperlink" Target="file:///\\10.110.74.10\Tallennukset\5.luokka\Eurooppa\Euroopan%20kartta.pptx" TargetMode="External"/><Relationship Id="rId5" Type="http://schemas.openxmlformats.org/officeDocument/2006/relationships/slide" Target="slide26.xml"/><Relationship Id="rId4" Type="http://schemas.openxmlformats.org/officeDocument/2006/relationships/slide" Target="slide27.xml"/></Relationships>
</file>

<file path=ppt/slides/_rels/slide26.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95.png"/><Relationship Id="rId7" Type="http://schemas.openxmlformats.org/officeDocument/2006/relationships/slide" Target="slide30.xml"/><Relationship Id="rId2" Type="http://schemas.openxmlformats.org/officeDocument/2006/relationships/image" Target="../media/image94.jpeg"/><Relationship Id="rId1" Type="http://schemas.openxmlformats.org/officeDocument/2006/relationships/slideLayout" Target="../slideLayouts/slideLayout29.xml"/><Relationship Id="rId6" Type="http://schemas.openxmlformats.org/officeDocument/2006/relationships/slide" Target="slide25.xml"/><Relationship Id="rId5" Type="http://schemas.openxmlformats.org/officeDocument/2006/relationships/slide" Target="slide29.xml"/><Relationship Id="rId4" Type="http://schemas.openxmlformats.org/officeDocument/2006/relationships/image" Target="../media/image96.jpeg"/><Relationship Id="rId9" Type="http://schemas.openxmlformats.org/officeDocument/2006/relationships/slide" Target="slide32.xml"/></Relationships>
</file>

<file path=ppt/slides/_rels/slide27.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image" Target="../media/image98.png"/><Relationship Id="rId7" Type="http://schemas.openxmlformats.org/officeDocument/2006/relationships/slide" Target="slide25.xml"/><Relationship Id="rId2" Type="http://schemas.openxmlformats.org/officeDocument/2006/relationships/image" Target="../media/image97.gif"/><Relationship Id="rId1" Type="http://schemas.openxmlformats.org/officeDocument/2006/relationships/slideLayout" Target="../slideLayouts/slideLayout35.xml"/><Relationship Id="rId6" Type="http://schemas.openxmlformats.org/officeDocument/2006/relationships/slide" Target="slide34.xml"/><Relationship Id="rId5" Type="http://schemas.openxmlformats.org/officeDocument/2006/relationships/slide" Target="slide33.xml"/><Relationship Id="rId4" Type="http://schemas.openxmlformats.org/officeDocument/2006/relationships/image" Target="../media/image99.jpeg"/><Relationship Id="rId9" Type="http://schemas.openxmlformats.org/officeDocument/2006/relationships/slide" Target="slide36.xml"/></Relationships>
</file>

<file path=ppt/slides/_rels/slide28.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101.png"/><Relationship Id="rId7" Type="http://schemas.openxmlformats.org/officeDocument/2006/relationships/slide" Target="slide39.xml"/><Relationship Id="rId2" Type="http://schemas.openxmlformats.org/officeDocument/2006/relationships/image" Target="../media/image100.png"/><Relationship Id="rId1" Type="http://schemas.openxmlformats.org/officeDocument/2006/relationships/slideLayout" Target="../slideLayouts/slideLayout35.xml"/><Relationship Id="rId6" Type="http://schemas.openxmlformats.org/officeDocument/2006/relationships/slide" Target="slide38.xml"/><Relationship Id="rId5" Type="http://schemas.openxmlformats.org/officeDocument/2006/relationships/slide" Target="slide37.xml"/><Relationship Id="rId4" Type="http://schemas.openxmlformats.org/officeDocument/2006/relationships/image" Target="../media/image102.jpeg"/><Relationship Id="rId9" Type="http://schemas.openxmlformats.org/officeDocument/2006/relationships/slide" Target="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35.xml"/><Relationship Id="rId5" Type="http://schemas.openxmlformats.org/officeDocument/2006/relationships/image" Target="../media/image105.wmf"/><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5.xml"/><Relationship Id="rId7" Type="http://schemas.openxmlformats.org/officeDocument/2006/relationships/slide" Target="slide4.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8.xml"/><Relationship Id="rId4" Type="http://schemas.openxmlformats.org/officeDocument/2006/relationships/slide" Target="slide7.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35.xml"/><Relationship Id="rId6" Type="http://schemas.openxmlformats.org/officeDocument/2006/relationships/slide" Target="slide26.xml"/><Relationship Id="rId5" Type="http://schemas.openxmlformats.org/officeDocument/2006/relationships/image" Target="../media/image109.jpeg"/><Relationship Id="rId4" Type="http://schemas.openxmlformats.org/officeDocument/2006/relationships/image" Target="../media/image108.jpeg"/></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10.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11.jpe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5.xml"/><Relationship Id="rId6" Type="http://schemas.openxmlformats.org/officeDocument/2006/relationships/image" Target="../media/image115.jpeg"/><Relationship Id="rId5" Type="http://schemas.openxmlformats.org/officeDocument/2006/relationships/slide" Target="slide27.xml"/><Relationship Id="rId4" Type="http://schemas.openxmlformats.org/officeDocument/2006/relationships/image" Target="../media/image114.jpeg"/></Relationships>
</file>

<file path=ppt/slides/_rels/slide3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35.xml"/><Relationship Id="rId5" Type="http://schemas.openxmlformats.org/officeDocument/2006/relationships/image" Target="../media/image118.jpeg"/><Relationship Id="rId4" Type="http://schemas.openxmlformats.org/officeDocument/2006/relationships/slide" Target="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 Target="slide27.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120.jpeg"/><Relationship Id="rId1" Type="http://schemas.openxmlformats.org/officeDocument/2006/relationships/slideLayout" Target="../slideLayouts/slideLayout35.xml"/><Relationship Id="rId4" Type="http://schemas.openxmlformats.org/officeDocument/2006/relationships/image" Target="../media/image121.jpeg"/></Relationships>
</file>

<file path=ppt/slides/_rels/slide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5.xml"/><Relationship Id="rId5" Type="http://schemas.openxmlformats.org/officeDocument/2006/relationships/image" Target="../media/image124.jpeg"/><Relationship Id="rId4" Type="http://schemas.openxmlformats.org/officeDocument/2006/relationships/slide" Target="slide28.xml"/></Relationships>
</file>

<file path=ppt/slides/_rels/slide38.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125.jpe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35.xml"/><Relationship Id="rId5" Type="http://schemas.openxmlformats.org/officeDocument/2006/relationships/image" Target="../media/image128.jpeg"/><Relationship Id="rId4" Type="http://schemas.openxmlformats.org/officeDocument/2006/relationships/slide" Target="slide28.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35.xml"/><Relationship Id="rId5" Type="http://schemas.openxmlformats.org/officeDocument/2006/relationships/slide" Target="slide28.xml"/><Relationship Id="rId4" Type="http://schemas.openxmlformats.org/officeDocument/2006/relationships/image" Target="../media/image131.jpeg"/></Relationships>
</file>

<file path=ppt/slides/_rels/slide41.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4.png"/><Relationship Id="rId2" Type="http://schemas.openxmlformats.org/officeDocument/2006/relationships/slide" Target="slide42.xml"/><Relationship Id="rId1" Type="http://schemas.openxmlformats.org/officeDocument/2006/relationships/slideLayout" Target="../slideLayouts/slideLayout40.xml"/><Relationship Id="rId6" Type="http://schemas.openxmlformats.org/officeDocument/2006/relationships/slide" Target="slide53.xml"/><Relationship Id="rId5" Type="http://schemas.openxmlformats.org/officeDocument/2006/relationships/image" Target="../media/image133.png"/><Relationship Id="rId4" Type="http://schemas.openxmlformats.org/officeDocument/2006/relationships/slide" Target="slide48.xml"/></Relationships>
</file>

<file path=ppt/slides/_rels/slide4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5.png"/><Relationship Id="rId1" Type="http://schemas.openxmlformats.org/officeDocument/2006/relationships/slideLayout" Target="../slideLayouts/slideLayout41.xml"/><Relationship Id="rId5" Type="http://schemas.openxmlformats.org/officeDocument/2006/relationships/image" Target="../media/image136.gif"/><Relationship Id="rId4" Type="http://schemas.openxmlformats.org/officeDocument/2006/relationships/slide" Target="slide43.xml"/></Relationships>
</file>

<file path=ppt/slides/_rels/slide43.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39.jpeg"/><Relationship Id="rId2" Type="http://schemas.openxmlformats.org/officeDocument/2006/relationships/slide" Target="slide45.xml"/><Relationship Id="rId1" Type="http://schemas.openxmlformats.org/officeDocument/2006/relationships/slideLayout" Target="../slideLayouts/slideLayout41.xml"/><Relationship Id="rId6" Type="http://schemas.openxmlformats.org/officeDocument/2006/relationships/slide" Target="slide44.xml"/><Relationship Id="rId5" Type="http://schemas.openxmlformats.org/officeDocument/2006/relationships/image" Target="../media/image138.png"/><Relationship Id="rId4" Type="http://schemas.openxmlformats.org/officeDocument/2006/relationships/slide" Target="slide46.xml"/></Relationships>
</file>

<file path=ppt/slides/_rels/slide4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slide" Target="slide44.xml"/><Relationship Id="rId1" Type="http://schemas.openxmlformats.org/officeDocument/2006/relationships/slideLayout" Target="../slideLayouts/slideLayout41.xml"/><Relationship Id="rId4" Type="http://schemas.openxmlformats.org/officeDocument/2006/relationships/slide" Target="slide43.xml"/></Relationships>
</file>

<file path=ppt/slides/_rels/slide45.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140.pn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141.pn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image" Target="../media/image142.jp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slide" Target="slide49.xml"/><Relationship Id="rId1" Type="http://schemas.openxmlformats.org/officeDocument/2006/relationships/slideLayout" Target="../slideLayouts/slideLayout41.xml"/><Relationship Id="rId5" Type="http://schemas.openxmlformats.org/officeDocument/2006/relationships/image" Target="../media/image145.png"/><Relationship Id="rId4" Type="http://schemas.openxmlformats.org/officeDocument/2006/relationships/image" Target="../media/image144.png"/></Relationships>
</file>

<file path=ppt/slides/_rels/slide4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 Target="slide50.xml"/><Relationship Id="rId1" Type="http://schemas.openxmlformats.org/officeDocument/2006/relationships/slideLayout" Target="../slideLayouts/slideLayout41.xml"/><Relationship Id="rId6" Type="http://schemas.openxmlformats.org/officeDocument/2006/relationships/slide" Target="slide52.xml"/><Relationship Id="rId5" Type="http://schemas.openxmlformats.org/officeDocument/2006/relationships/image" Target="../media/image147.jpeg"/><Relationship Id="rId4" Type="http://schemas.openxmlformats.org/officeDocument/2006/relationships/slide" Target="slide51.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 Target="slide49.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slide" Target="slide49.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image" Target="../media/image150.jp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41.xml"/><Relationship Id="rId4" Type="http://schemas.openxmlformats.org/officeDocument/2006/relationships/slide" Target="slide54.xml"/></Relationships>
</file>

<file path=ppt/slides/_rels/slide54.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slide" Target="slide55.xml"/><Relationship Id="rId7" Type="http://schemas.openxmlformats.org/officeDocument/2006/relationships/slide" Target="slide57.xml"/><Relationship Id="rId2" Type="http://schemas.openxmlformats.org/officeDocument/2006/relationships/audio" Target="../media/audio1.wav"/><Relationship Id="rId1" Type="http://schemas.openxmlformats.org/officeDocument/2006/relationships/slideLayout" Target="../slideLayouts/slideLayout41.xml"/><Relationship Id="rId6" Type="http://schemas.openxmlformats.org/officeDocument/2006/relationships/image" Target="../media/image154.jpeg"/><Relationship Id="rId5" Type="http://schemas.openxmlformats.org/officeDocument/2006/relationships/slide" Target="slide56.xml"/><Relationship Id="rId4" Type="http://schemas.openxmlformats.org/officeDocument/2006/relationships/image" Target="../media/image153.jpeg"/></Relationships>
</file>

<file path=ppt/slides/_rels/slide5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slide" Target="slide54.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2" Type="http://schemas.openxmlformats.org/officeDocument/2006/relationships/slide" Target="slide58.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hyperlink" Target="file:///\\10.110.74.10\tallennukset\5.luokka\Eurooppa\Euroopan%20kartta.pptx" TargetMode="Externa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xml"/><Relationship Id="rId5" Type="http://schemas.openxmlformats.org/officeDocument/2006/relationships/hyperlink" Target="file:///\\10.110.74.10\tallennukset\5.luokka\Eurooppa\Euroopan%20kartta.pptx" TargetMode="External"/><Relationship Id="rId4" Type="http://schemas.openxmlformats.org/officeDocument/2006/relationships/slide" Target="slide60.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slide" Target="slide61.xml"/><Relationship Id="rId5" Type="http://schemas.openxmlformats.org/officeDocument/2006/relationships/image" Target="../media/image162.jpeg"/><Relationship Id="rId4" Type="http://schemas.openxmlformats.org/officeDocument/2006/relationships/image" Target="../media/image161.png"/></Relationships>
</file>

<file path=ppt/slides/_rels/slide6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 Id="rId5" Type="http://schemas.openxmlformats.org/officeDocument/2006/relationships/slide" Target="slide62.xml"/><Relationship Id="rId4" Type="http://schemas.openxmlformats.org/officeDocument/2006/relationships/image" Target="../media/image165.jpeg"/></Relationships>
</file>

<file path=ppt/slides/_rels/slide62.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167.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image" Target="../media/image167.JPG"/><Relationship Id="rId1" Type="http://schemas.openxmlformats.org/officeDocument/2006/relationships/slideLayout" Target="../slideLayouts/slideLayout7.xml"/><Relationship Id="rId4" Type="http://schemas.openxmlformats.org/officeDocument/2006/relationships/image" Target="../media/image168.jpeg"/></Relationships>
</file>

<file path=ppt/slides/_rels/slide6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g"/><Relationship Id="rId1" Type="http://schemas.openxmlformats.org/officeDocument/2006/relationships/slideLayout" Target="../slideLayouts/slideLayout7.xml"/><Relationship Id="rId4" Type="http://schemas.openxmlformats.org/officeDocument/2006/relationships/slide" Target="slide66.xml"/></Relationships>
</file>

<file path=ppt/slides/_rels/slide6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slide" Target="slide67.xml"/><Relationship Id="rId4" Type="http://schemas.openxmlformats.org/officeDocument/2006/relationships/image" Target="../media/image173.jpeg"/></Relationships>
</file>

<file path=ppt/slides/_rels/slide6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png"/><Relationship Id="rId1" Type="http://schemas.openxmlformats.org/officeDocument/2006/relationships/slideLayout" Target="../slideLayouts/slideLayout7.xml"/><Relationship Id="rId5" Type="http://schemas.openxmlformats.org/officeDocument/2006/relationships/slide" Target="slide68.xml"/><Relationship Id="rId4" Type="http://schemas.openxmlformats.org/officeDocument/2006/relationships/image" Target="../media/image177.jpg"/></Relationships>
</file>

<file path=ppt/slides/_rels/slide68.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slide" Target="slide7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slide" Target="slide7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xml"/><Relationship Id="rId5" Type="http://schemas.openxmlformats.org/officeDocument/2006/relationships/slide" Target="slide72.xml"/><Relationship Id="rId4" Type="http://schemas.openxmlformats.org/officeDocument/2006/relationships/image" Target="../media/image182.jpg"/></Relationships>
</file>

<file path=ppt/slides/_rels/slide72.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hyperlink" Target="file:///\\10.110.74.10\Tallennukset\5.luokka\Eurooppa\Euroopan%20kartta.pptx" TargetMode="External"/><Relationship Id="rId2" Type="http://schemas.openxmlformats.org/officeDocument/2006/relationships/image" Target="../media/image184.jpeg"/><Relationship Id="rId1" Type="http://schemas.openxmlformats.org/officeDocument/2006/relationships/slideLayout" Target="../slideLayouts/slideLayout7.xml"/><Relationship Id="rId6" Type="http://schemas.openxmlformats.org/officeDocument/2006/relationships/slide" Target="slide82.xml"/><Relationship Id="rId5" Type="http://schemas.openxmlformats.org/officeDocument/2006/relationships/slide" Target="slide78.xml"/><Relationship Id="rId4" Type="http://schemas.openxmlformats.org/officeDocument/2006/relationships/slide" Target="slide74.xml"/></Relationships>
</file>

<file path=ppt/slides/_rels/slide7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slide" Target="slide75.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png"/><Relationship Id="rId1" Type="http://schemas.openxmlformats.org/officeDocument/2006/relationships/slideLayout" Target="../slideLayouts/slideLayout7.xml"/><Relationship Id="rId5" Type="http://schemas.openxmlformats.org/officeDocument/2006/relationships/slide" Target="slide76.xml"/><Relationship Id="rId4" Type="http://schemas.openxmlformats.org/officeDocument/2006/relationships/image" Target="../media/image189.jpeg"/></Relationships>
</file>

<file path=ppt/slides/_rels/slide7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slide" Target="slide77.xml"/><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7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7.xml"/><Relationship Id="rId5" Type="http://schemas.openxmlformats.org/officeDocument/2006/relationships/slide" Target="slide73.xml"/><Relationship Id="rId4" Type="http://schemas.openxmlformats.org/officeDocument/2006/relationships/image" Target="../media/image194.jpeg"/></Relationships>
</file>

<file path=ppt/slides/_rels/slide78.xml.rels><?xml version="1.0" encoding="UTF-8" standalone="yes"?>
<Relationships xmlns="http://schemas.openxmlformats.org/package/2006/relationships"><Relationship Id="rId3" Type="http://schemas.openxmlformats.org/officeDocument/2006/relationships/image" Target="../media/image195.gif"/><Relationship Id="rId2" Type="http://schemas.openxmlformats.org/officeDocument/2006/relationships/slide" Target="slide7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png"/><Relationship Id="rId1" Type="http://schemas.openxmlformats.org/officeDocument/2006/relationships/slideLayout" Target="../slideLayouts/slideLayout7.xml"/><Relationship Id="rId5" Type="http://schemas.openxmlformats.org/officeDocument/2006/relationships/slide" Target="slide80.xml"/><Relationship Id="rId4" Type="http://schemas.openxmlformats.org/officeDocument/2006/relationships/image" Target="../media/image198.jpe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 Target="slide3.xml"/><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slide" Target="slide81.xml"/><Relationship Id="rId1" Type="http://schemas.openxmlformats.org/officeDocument/2006/relationships/slideLayout" Target="../slideLayouts/slideLayout7.xml"/><Relationship Id="rId4" Type="http://schemas.openxmlformats.org/officeDocument/2006/relationships/image" Target="../media/image200.jpeg"/></Relationships>
</file>

<file path=ppt/slides/_rels/slide8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jpeg"/><Relationship Id="rId1" Type="http://schemas.openxmlformats.org/officeDocument/2006/relationships/slideLayout" Target="../slideLayouts/slideLayout7.xml"/><Relationship Id="rId5" Type="http://schemas.openxmlformats.org/officeDocument/2006/relationships/slide" Target="slide73.xml"/><Relationship Id="rId4" Type="http://schemas.openxmlformats.org/officeDocument/2006/relationships/image" Target="../media/image203.png"/></Relationships>
</file>

<file path=ppt/slides/_rels/slide82.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slide" Target="slide86.xml"/><Relationship Id="rId7" Type="http://schemas.openxmlformats.org/officeDocument/2006/relationships/slide" Target="slide84.xml"/><Relationship Id="rId2" Type="http://schemas.openxmlformats.org/officeDocument/2006/relationships/image" Target="../media/image205.png"/><Relationship Id="rId1" Type="http://schemas.openxmlformats.org/officeDocument/2006/relationships/slideLayout" Target="../slideLayouts/slideLayout51.xml"/><Relationship Id="rId6" Type="http://schemas.openxmlformats.org/officeDocument/2006/relationships/image" Target="../media/image207.png"/><Relationship Id="rId5" Type="http://schemas.openxmlformats.org/officeDocument/2006/relationships/slide" Target="slide88.xml"/><Relationship Id="rId4" Type="http://schemas.openxmlformats.org/officeDocument/2006/relationships/image" Target="../media/image206.jpeg"/><Relationship Id="rId9" Type="http://schemas.openxmlformats.org/officeDocument/2006/relationships/hyperlink" Target="file:///\\10.110.74.10\Tallennukset\5.luokka\Eurooppa\Euroopan%20kartta.pptx" TargetMode="External"/></Relationships>
</file>

<file path=ppt/slides/_rels/slide84.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image" Target="../media/image209.png"/><Relationship Id="rId1" Type="http://schemas.openxmlformats.org/officeDocument/2006/relationships/slideLayout" Target="../slideLayouts/slideLayout52.xml"/><Relationship Id="rId6" Type="http://schemas.openxmlformats.org/officeDocument/2006/relationships/slide" Target="slide85.xml"/><Relationship Id="rId5" Type="http://schemas.openxmlformats.org/officeDocument/2006/relationships/image" Target="../media/image211.png"/><Relationship Id="rId4" Type="http://schemas.openxmlformats.org/officeDocument/2006/relationships/image" Target="../media/image210.png"/></Relationships>
</file>

<file path=ppt/slides/_rels/slide8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52.xml"/><Relationship Id="rId4" Type="http://schemas.openxmlformats.org/officeDocument/2006/relationships/slide" Target="slide84.xml"/></Relationships>
</file>

<file path=ppt/slides/_rels/slide8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14.jpeg"/><Relationship Id="rId1" Type="http://schemas.openxmlformats.org/officeDocument/2006/relationships/slideLayout" Target="../slideLayouts/slideLayout52.xml"/><Relationship Id="rId6" Type="http://schemas.openxmlformats.org/officeDocument/2006/relationships/image" Target="../media/image215.png"/><Relationship Id="rId5" Type="http://schemas.openxmlformats.org/officeDocument/2006/relationships/slide" Target="slide87.xml"/><Relationship Id="rId4" Type="http://schemas.openxmlformats.org/officeDocument/2006/relationships/slide" Target="slide83.xml"/></Relationships>
</file>

<file path=ppt/slides/_rels/slide8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jpeg"/><Relationship Id="rId1" Type="http://schemas.openxmlformats.org/officeDocument/2006/relationships/slideLayout" Target="../slideLayouts/slideLayout57.xml"/><Relationship Id="rId6" Type="http://schemas.openxmlformats.org/officeDocument/2006/relationships/slide" Target="slide86.xml"/><Relationship Id="rId5" Type="http://schemas.openxmlformats.org/officeDocument/2006/relationships/image" Target="../media/image219.jpeg"/><Relationship Id="rId4" Type="http://schemas.openxmlformats.org/officeDocument/2006/relationships/image" Target="../media/image218.jpeg"/></Relationships>
</file>

<file path=ppt/slides/_rels/slide8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52.xml"/><Relationship Id="rId6" Type="http://schemas.openxmlformats.org/officeDocument/2006/relationships/image" Target="../media/image222.jpeg"/><Relationship Id="rId5" Type="http://schemas.openxmlformats.org/officeDocument/2006/relationships/slide" Target="slide89.xml"/><Relationship Id="rId4" Type="http://schemas.openxmlformats.org/officeDocument/2006/relationships/slide" Target="slide83.xml"/></Relationships>
</file>

<file path=ppt/slides/_rels/slide89.xml.rels><?xml version="1.0" encoding="UTF-8" standalone="yes"?>
<Relationships xmlns="http://schemas.openxmlformats.org/package/2006/relationships"><Relationship Id="rId8" Type="http://schemas.openxmlformats.org/officeDocument/2006/relationships/image" Target="../media/image228.jpeg"/><Relationship Id="rId3" Type="http://schemas.openxmlformats.org/officeDocument/2006/relationships/slide" Target="slide88.xml"/><Relationship Id="rId7" Type="http://schemas.openxmlformats.org/officeDocument/2006/relationships/image" Target="../media/image227.jpeg"/><Relationship Id="rId2" Type="http://schemas.openxmlformats.org/officeDocument/2006/relationships/image" Target="../media/image223.jpeg"/><Relationship Id="rId1" Type="http://schemas.openxmlformats.org/officeDocument/2006/relationships/slideLayout" Target="../slideLayouts/slideLayout52.xml"/><Relationship Id="rId6" Type="http://schemas.openxmlformats.org/officeDocument/2006/relationships/image" Target="../media/image226.jpeg"/><Relationship Id="rId5" Type="http://schemas.openxmlformats.org/officeDocument/2006/relationships/image" Target="../media/image225.png"/><Relationship Id="rId4" Type="http://schemas.openxmlformats.org/officeDocument/2006/relationships/image" Target="../media/image224.jpeg"/></Relationships>
</file>

<file path=ppt/slides/_rels/slide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slide" Target="slide91.xml"/><Relationship Id="rId13" Type="http://schemas.openxmlformats.org/officeDocument/2006/relationships/hyperlink" Target="Euroopan%20kartta.pptx" TargetMode="External"/><Relationship Id="rId3" Type="http://schemas.openxmlformats.org/officeDocument/2006/relationships/image" Target="../media/image230.jpeg"/><Relationship Id="rId7" Type="http://schemas.openxmlformats.org/officeDocument/2006/relationships/image" Target="../media/image234.png"/><Relationship Id="rId12" Type="http://schemas.openxmlformats.org/officeDocument/2006/relationships/image" Target="../media/image236.jpeg"/><Relationship Id="rId2" Type="http://schemas.openxmlformats.org/officeDocument/2006/relationships/image" Target="../media/image229.jpeg"/><Relationship Id="rId1" Type="http://schemas.openxmlformats.org/officeDocument/2006/relationships/slideLayout" Target="../slideLayouts/slideLayout68.xml"/><Relationship Id="rId6" Type="http://schemas.openxmlformats.org/officeDocument/2006/relationships/image" Target="../media/image233.png"/><Relationship Id="rId11" Type="http://schemas.openxmlformats.org/officeDocument/2006/relationships/image" Target="../media/image235.jpeg"/><Relationship Id="rId5" Type="http://schemas.openxmlformats.org/officeDocument/2006/relationships/image" Target="../media/image232.jpeg"/><Relationship Id="rId10" Type="http://schemas.openxmlformats.org/officeDocument/2006/relationships/slide" Target="slide99.xml"/><Relationship Id="rId4" Type="http://schemas.openxmlformats.org/officeDocument/2006/relationships/image" Target="../media/image231.jpeg"/><Relationship Id="rId9" Type="http://schemas.openxmlformats.org/officeDocument/2006/relationships/slide" Target="slide95.xml"/></Relationships>
</file>

<file path=ppt/slides/_rels/slide91.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69.xml"/><Relationship Id="rId4" Type="http://schemas.openxmlformats.org/officeDocument/2006/relationships/slide" Target="slide92.xml"/></Relationships>
</file>

<file path=ppt/slides/_rels/slide92.xml.rels><?xml version="1.0" encoding="UTF-8" standalone="yes"?>
<Relationships xmlns="http://schemas.openxmlformats.org/package/2006/relationships"><Relationship Id="rId8" Type="http://schemas.openxmlformats.org/officeDocument/2006/relationships/slide" Target="slide94.xml"/><Relationship Id="rId3" Type="http://schemas.openxmlformats.org/officeDocument/2006/relationships/image" Target="../media/image240.jpg"/><Relationship Id="rId7" Type="http://schemas.openxmlformats.org/officeDocument/2006/relationships/image" Target="../media/image243.jpg"/><Relationship Id="rId2" Type="http://schemas.openxmlformats.org/officeDocument/2006/relationships/image" Target="../media/image239.jpg"/><Relationship Id="rId1" Type="http://schemas.openxmlformats.org/officeDocument/2006/relationships/slideLayout" Target="../slideLayouts/slideLayout69.xml"/><Relationship Id="rId6" Type="http://schemas.openxmlformats.org/officeDocument/2006/relationships/image" Target="../media/image242.jpeg"/><Relationship Id="rId5" Type="http://schemas.openxmlformats.org/officeDocument/2006/relationships/hyperlink" Target="https://www.google.fi/url?sa=i&amp;rct=j&amp;q=&amp;esrc=s&amp;source=images&amp;cd=&amp;cad=rja&amp;uact=8&amp;ved=0ahUKEwjlhriXy5zLAhVJShQKHUFCA_QQjRwIBw&amp;url=https://belgianperunat.wordpress.com/&amp;psig=AFQjCNHAV10IfUWaDeWToF18Ae-QylLH8w&amp;ust=1456821857971858" TargetMode="External"/><Relationship Id="rId4" Type="http://schemas.openxmlformats.org/officeDocument/2006/relationships/image" Target="../media/image241.jpg"/></Relationships>
</file>

<file path=ppt/slides/_rels/slide93.xml.rels><?xml version="1.0" encoding="UTF-8" standalone="yes"?>
<Relationships xmlns="http://schemas.openxmlformats.org/package/2006/relationships"><Relationship Id="rId3" Type="http://schemas.openxmlformats.org/officeDocument/2006/relationships/image" Target="../media/image244.jpg"/><Relationship Id="rId2" Type="http://schemas.openxmlformats.org/officeDocument/2006/relationships/slide" Target="slide94.xml"/><Relationship Id="rId1" Type="http://schemas.openxmlformats.org/officeDocument/2006/relationships/slideLayout" Target="../slideLayouts/slideLayout73.xml"/></Relationships>
</file>

<file path=ppt/slides/_rels/slide94.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slide" Target="slide90.xml"/><Relationship Id="rId1" Type="http://schemas.openxmlformats.org/officeDocument/2006/relationships/slideLayout" Target="../slideLayouts/slideLayout69.xml"/><Relationship Id="rId4" Type="http://schemas.openxmlformats.org/officeDocument/2006/relationships/image" Target="../media/image246.png"/></Relationships>
</file>

<file path=ppt/slides/_rels/slide9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69.xml"/><Relationship Id="rId5" Type="http://schemas.openxmlformats.org/officeDocument/2006/relationships/image" Target="../media/image249.jpeg"/><Relationship Id="rId4" Type="http://schemas.openxmlformats.org/officeDocument/2006/relationships/slide" Target="slide96.xml"/></Relationships>
</file>

<file path=ppt/slides/_rels/slide96.xml.rels><?xml version="1.0" encoding="UTF-8" standalone="yes"?>
<Relationships xmlns="http://schemas.openxmlformats.org/package/2006/relationships"><Relationship Id="rId3" Type="http://schemas.openxmlformats.org/officeDocument/2006/relationships/image" Target="../media/image251.jpg"/><Relationship Id="rId2" Type="http://schemas.openxmlformats.org/officeDocument/2006/relationships/image" Target="../media/image250.jpg"/><Relationship Id="rId1" Type="http://schemas.openxmlformats.org/officeDocument/2006/relationships/slideLayout" Target="../slideLayouts/slideLayout73.xml"/><Relationship Id="rId5" Type="http://schemas.openxmlformats.org/officeDocument/2006/relationships/slide" Target="slide97.xml"/><Relationship Id="rId4" Type="http://schemas.openxmlformats.org/officeDocument/2006/relationships/image" Target="../media/image252.jpg"/></Relationships>
</file>

<file path=ppt/slides/_rels/slide97.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slide" Target="slide98.xml"/><Relationship Id="rId1" Type="http://schemas.openxmlformats.org/officeDocument/2006/relationships/slideLayout" Target="../slideLayouts/slideLayout73.xml"/><Relationship Id="rId4" Type="http://schemas.openxmlformats.org/officeDocument/2006/relationships/image" Target="../media/image254.jpeg"/></Relationships>
</file>

<file path=ppt/slides/_rels/slide98.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slide" Target="slide90.xml"/><Relationship Id="rId1" Type="http://schemas.openxmlformats.org/officeDocument/2006/relationships/slideLayout" Target="../slideLayouts/slideLayout73.xml"/><Relationship Id="rId4" Type="http://schemas.openxmlformats.org/officeDocument/2006/relationships/image" Target="../media/image256.jpeg"/></Relationships>
</file>

<file path=ppt/slides/_rels/slide99.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image" Target="../media/image250.jpg"/><Relationship Id="rId7" Type="http://schemas.openxmlformats.org/officeDocument/2006/relationships/image" Target="../media/image261.gif"/><Relationship Id="rId2" Type="http://schemas.openxmlformats.org/officeDocument/2006/relationships/image" Target="../media/image257.jpeg"/><Relationship Id="rId1" Type="http://schemas.openxmlformats.org/officeDocument/2006/relationships/slideLayout" Target="../slideLayouts/slideLayout69.xml"/><Relationship Id="rId6" Type="http://schemas.openxmlformats.org/officeDocument/2006/relationships/image" Target="../media/image260.png"/><Relationship Id="rId5" Type="http://schemas.openxmlformats.org/officeDocument/2006/relationships/image" Target="../media/image259.jpeg"/><Relationship Id="rId4" Type="http://schemas.openxmlformats.org/officeDocument/2006/relationships/image" Target="../media/image258.png"/><Relationship Id="rId9" Type="http://schemas.openxmlformats.org/officeDocument/2006/relationships/image" Target="../media/image262.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4" name="Suorakulmio 3">
            <a:hlinkClick r:id="rId3" action="ppaction://hlinksldjump"/>
          </p:cNvPr>
          <p:cNvSpPr/>
          <p:nvPr/>
        </p:nvSpPr>
        <p:spPr>
          <a:xfrm>
            <a:off x="7025268" y="3836021"/>
            <a:ext cx="2361328" cy="1647592"/>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Ellipsi 4">
            <a:hlinkClick r:id="rId4" action="ppaction://hlinksldjump"/>
          </p:cNvPr>
          <p:cNvSpPr/>
          <p:nvPr/>
        </p:nvSpPr>
        <p:spPr>
          <a:xfrm>
            <a:off x="7721165" y="-213238"/>
            <a:ext cx="4148254" cy="3311912"/>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6" name="Ellipsi 5">
            <a:hlinkClick r:id="rId4" action="ppaction://hlinksldjump"/>
          </p:cNvPr>
          <p:cNvSpPr/>
          <p:nvPr/>
        </p:nvSpPr>
        <p:spPr>
          <a:xfrm>
            <a:off x="7333319" y="2827176"/>
            <a:ext cx="882330" cy="875031"/>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Ellipsi 6">
            <a:hlinkClick r:id="rId5" action="ppaction://hlinksldjump"/>
          </p:cNvPr>
          <p:cNvSpPr/>
          <p:nvPr/>
        </p:nvSpPr>
        <p:spPr>
          <a:xfrm>
            <a:off x="1980748" y="1627769"/>
            <a:ext cx="2036491" cy="1889874"/>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Ellipsi 7">
            <a:hlinkClick r:id="rId6" action="ppaction://hlinksldjump"/>
          </p:cNvPr>
          <p:cNvSpPr/>
          <p:nvPr/>
        </p:nvSpPr>
        <p:spPr>
          <a:xfrm>
            <a:off x="6668430" y="6043960"/>
            <a:ext cx="535258" cy="814039"/>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Ellipsi 8">
            <a:hlinkClick r:id="rId7" action="ppaction://hlinksldjump"/>
          </p:cNvPr>
          <p:cNvSpPr/>
          <p:nvPr/>
        </p:nvSpPr>
        <p:spPr>
          <a:xfrm>
            <a:off x="4800630" y="3098674"/>
            <a:ext cx="671859" cy="1583474"/>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kstiruutu 9"/>
          <p:cNvSpPr txBox="1"/>
          <p:nvPr/>
        </p:nvSpPr>
        <p:spPr>
          <a:xfrm>
            <a:off x="131074" y="579863"/>
            <a:ext cx="3585020"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fi-FI" dirty="0" smtClean="0"/>
              <a:t>Paina sitä maata mistä haluat tietoa.</a:t>
            </a:r>
          </a:p>
          <a:p>
            <a:r>
              <a:rPr lang="fi-FI" dirty="0" smtClean="0"/>
              <a:t> Huom. Kaikista maista ei ole tietoa.</a:t>
            </a:r>
          </a:p>
        </p:txBody>
      </p:sp>
      <p:sp>
        <p:nvSpPr>
          <p:cNvPr id="11" name="Ellipsi 10">
            <a:hlinkClick r:id="rId7" action="ppaction://hlinksldjump"/>
          </p:cNvPr>
          <p:cNvSpPr/>
          <p:nvPr/>
        </p:nvSpPr>
        <p:spPr>
          <a:xfrm>
            <a:off x="4438186" y="4744845"/>
            <a:ext cx="401443" cy="295506"/>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Ellipsi 11">
            <a:hlinkClick r:id="rId8" action="ppaction://hlinksldjump"/>
          </p:cNvPr>
          <p:cNvSpPr/>
          <p:nvPr/>
        </p:nvSpPr>
        <p:spPr>
          <a:xfrm>
            <a:off x="4079974" y="3245456"/>
            <a:ext cx="657921" cy="791737"/>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Ellipsi 12">
            <a:hlinkClick r:id="rId9" action="ppaction://hlinksldjump"/>
          </p:cNvPr>
          <p:cNvSpPr/>
          <p:nvPr/>
        </p:nvSpPr>
        <p:spPr>
          <a:xfrm>
            <a:off x="5148900" y="4449414"/>
            <a:ext cx="1003611" cy="524107"/>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Ellipsi 13">
            <a:hlinkClick r:id="rId9" action="ppaction://hlinksldjump"/>
          </p:cNvPr>
          <p:cNvSpPr/>
          <p:nvPr/>
        </p:nvSpPr>
        <p:spPr>
          <a:xfrm>
            <a:off x="6053516" y="4803388"/>
            <a:ext cx="814039" cy="297385"/>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Ellipsi 14">
            <a:hlinkClick r:id="rId10" action="ppaction://hlinksldjump"/>
          </p:cNvPr>
          <p:cNvSpPr/>
          <p:nvPr/>
        </p:nvSpPr>
        <p:spPr>
          <a:xfrm>
            <a:off x="1478103" y="4892598"/>
            <a:ext cx="1520890" cy="1875624"/>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Ellipsi 15">
            <a:hlinkClick r:id="rId11" action="ppaction://hlinksldjump"/>
          </p:cNvPr>
          <p:cNvSpPr/>
          <p:nvPr/>
        </p:nvSpPr>
        <p:spPr>
          <a:xfrm>
            <a:off x="4513052" y="5076593"/>
            <a:ext cx="1382751" cy="1918009"/>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Ellipsi 16">
            <a:hlinkClick r:id="rId11" action="ppaction://hlinksldjump"/>
          </p:cNvPr>
          <p:cNvSpPr/>
          <p:nvPr/>
        </p:nvSpPr>
        <p:spPr>
          <a:xfrm>
            <a:off x="2904892" y="4122707"/>
            <a:ext cx="1389319" cy="1464363"/>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Ellipsi 17">
            <a:hlinkClick r:id="rId12" action="ppaction://hlinksldjump"/>
          </p:cNvPr>
          <p:cNvSpPr/>
          <p:nvPr/>
        </p:nvSpPr>
        <p:spPr>
          <a:xfrm>
            <a:off x="5444581" y="4025590"/>
            <a:ext cx="722043" cy="473929"/>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Ellipsi 18">
            <a:hlinkClick r:id="rId12" action="ppaction://hlinksldjump"/>
          </p:cNvPr>
          <p:cNvSpPr/>
          <p:nvPr/>
        </p:nvSpPr>
        <p:spPr>
          <a:xfrm>
            <a:off x="6266985" y="4385218"/>
            <a:ext cx="591015" cy="295506"/>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Ellipsi 19">
            <a:hlinkClick r:id="rId12" action="ppaction://hlinksldjump"/>
          </p:cNvPr>
          <p:cNvSpPr/>
          <p:nvPr/>
        </p:nvSpPr>
        <p:spPr>
          <a:xfrm>
            <a:off x="5805602" y="3211551"/>
            <a:ext cx="1308876" cy="1051003"/>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Suorakulmio 1">
            <a:hlinkClick r:id="rId13" action="ppaction://hlinkpres?slideindex=1&amp;slidetitle=PowerPoint-esitys"/>
          </p:cNvPr>
          <p:cNvSpPr/>
          <p:nvPr/>
        </p:nvSpPr>
        <p:spPr>
          <a:xfrm>
            <a:off x="5216793" y="3395546"/>
            <a:ext cx="477916" cy="44741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orakulmio 2"/>
          <p:cNvSpPr/>
          <p:nvPr/>
        </p:nvSpPr>
        <p:spPr>
          <a:xfrm>
            <a:off x="3889457" y="24788"/>
            <a:ext cx="2962222" cy="923330"/>
          </a:xfrm>
          <a:prstGeom prst="rect">
            <a:avLst/>
          </a:prstGeom>
        </p:spPr>
        <p:style>
          <a:lnRef idx="1">
            <a:schemeClr val="accent6"/>
          </a:lnRef>
          <a:fillRef idx="2">
            <a:schemeClr val="accent6"/>
          </a:fillRef>
          <a:effectRef idx="1">
            <a:schemeClr val="accent6"/>
          </a:effectRef>
          <a:fontRef idx="minor">
            <a:schemeClr val="dk1"/>
          </a:fontRef>
        </p:style>
        <p:txBody>
          <a:bodyPr wrap="none" lIns="91440" tIns="45720" rIns="91440" bIns="45720">
            <a:spAutoFit/>
          </a:bodyPr>
          <a:lstStyle/>
          <a:p>
            <a:pPr algn="ctr"/>
            <a:r>
              <a:rPr lang="fi-FI" sz="5400" b="1" dirty="0" smtClean="0">
                <a:ln w="12700">
                  <a:solidFill>
                    <a:schemeClr val="accent5"/>
                  </a:solidFill>
                  <a:prstDash val="solid"/>
                </a:ln>
                <a:pattFill prst="ltDnDiag">
                  <a:fgClr>
                    <a:schemeClr val="accent5">
                      <a:lumMod val="60000"/>
                      <a:lumOff val="40000"/>
                    </a:schemeClr>
                  </a:fgClr>
                  <a:bgClr>
                    <a:schemeClr val="bg1"/>
                  </a:bgClr>
                </a:pattFill>
              </a:rPr>
              <a:t>Eurooppa</a:t>
            </a:r>
            <a:endParaRPr lang="fi-FI"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3741148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a:hlinkClick r:id="rId2" action="ppaction://hlinksldjump"/>
          </p:cNvPr>
          <p:cNvSpPr/>
          <p:nvPr/>
        </p:nvSpPr>
        <p:spPr>
          <a:xfrm>
            <a:off x="0" y="1287624"/>
            <a:ext cx="2836506" cy="970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prstClr val="white"/>
                </a:solidFill>
                <a:effectLst>
                  <a:reflection blurRad="6350" stA="55000" endA="50" endPos="85000" dist="29997" dir="5400000" sy="-100000" algn="bl" rotWithShape="0"/>
                </a:effectLst>
              </a:rPr>
              <a:t>Ukraina</a:t>
            </a:r>
            <a:endParaRPr lang="fi-FI" dirty="0">
              <a:solidFill>
                <a:prstClr val="white"/>
              </a:solidFill>
              <a:effectLst>
                <a:reflection blurRad="6350" stA="55000" endA="50" endPos="85000" dist="29997" dir="5400000" sy="-100000" algn="bl" rotWithShape="0"/>
              </a:effectLst>
            </a:endParaRPr>
          </a:p>
        </p:txBody>
      </p:sp>
      <p:sp>
        <p:nvSpPr>
          <p:cNvPr id="3" name="Suorakulmio 2">
            <a:hlinkClick r:id="rId3" action="ppaction://hlinksldjump"/>
          </p:cNvPr>
          <p:cNvSpPr/>
          <p:nvPr/>
        </p:nvSpPr>
        <p:spPr>
          <a:xfrm>
            <a:off x="4626428" y="1287624"/>
            <a:ext cx="2948474" cy="970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prstClr val="white"/>
                </a:solidFill>
                <a:effectLst>
                  <a:reflection blurRad="6350" stA="55000" endA="50" endPos="85000" dist="29997" dir="5400000" sy="-100000" algn="bl" rotWithShape="0"/>
                </a:effectLst>
              </a:rPr>
              <a:t>Moldova</a:t>
            </a:r>
            <a:endParaRPr lang="fi-FI" dirty="0">
              <a:solidFill>
                <a:prstClr val="white"/>
              </a:solidFill>
              <a:effectLst>
                <a:reflection blurRad="6350" stA="55000" endA="50" endPos="85000" dist="29997" dir="5400000" sy="-100000" algn="bl" rotWithShape="0"/>
              </a:effectLst>
            </a:endParaRPr>
          </a:p>
        </p:txBody>
      </p:sp>
      <p:sp>
        <p:nvSpPr>
          <p:cNvPr id="4" name="Suorakulmio 3">
            <a:hlinkClick r:id="rId4" action="ppaction://hlinksldjump"/>
          </p:cNvPr>
          <p:cNvSpPr/>
          <p:nvPr/>
        </p:nvSpPr>
        <p:spPr>
          <a:xfrm>
            <a:off x="9349131" y="1287624"/>
            <a:ext cx="2827175" cy="970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prstClr val="white"/>
                </a:solidFill>
                <a:effectLst>
                  <a:reflection blurRad="6350" stA="55000" endA="50" endPos="85000" dist="29997" dir="5400000" sy="-100000" algn="bl" rotWithShape="0"/>
                </a:effectLst>
              </a:rPr>
              <a:t>Romania</a:t>
            </a:r>
            <a:endParaRPr lang="fi-FI" dirty="0">
              <a:solidFill>
                <a:prstClr val="white"/>
              </a:solidFill>
              <a:effectLst>
                <a:reflection blurRad="6350" stA="55000" endA="50" endPos="85000" dist="29997" dir="5400000" sy="-100000" algn="bl" rotWithShape="0"/>
              </a:effectLst>
            </a:endParaRPr>
          </a:p>
        </p:txBody>
      </p:sp>
      <p:pic>
        <p:nvPicPr>
          <p:cNvPr id="5" name="Kuva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270" y="2899049"/>
            <a:ext cx="2095500" cy="2924175"/>
          </a:xfrm>
          <a:prstGeom prst="rect">
            <a:avLst/>
          </a:prstGeom>
          <a:effectLst/>
        </p:spPr>
      </p:pic>
      <p:pic>
        <p:nvPicPr>
          <p:cNvPr id="7" name="Kuva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326" y="2899048"/>
            <a:ext cx="2054784" cy="2924176"/>
          </a:xfrm>
          <a:prstGeom prst="rect">
            <a:avLst/>
          </a:prstGeom>
          <a:effectLst/>
        </p:spPr>
      </p:pic>
      <p:sp>
        <p:nvSpPr>
          <p:cNvPr id="8" name="Tekstiruutu 7"/>
          <p:cNvSpPr txBox="1"/>
          <p:nvPr/>
        </p:nvSpPr>
        <p:spPr>
          <a:xfrm>
            <a:off x="457200" y="5887616"/>
            <a:ext cx="1917641" cy="369332"/>
          </a:xfrm>
          <a:prstGeom prst="rect">
            <a:avLst/>
          </a:prstGeom>
          <a:noFill/>
        </p:spPr>
        <p:txBody>
          <a:bodyPr wrap="none" rtlCol="0">
            <a:spAutoFit/>
          </a:bodyPr>
          <a:lstStyle/>
          <a:p>
            <a:r>
              <a:rPr lang="fi-FI" dirty="0" smtClean="0">
                <a:solidFill>
                  <a:prstClr val="black"/>
                </a:solidFill>
              </a:rPr>
              <a:t>Ukrainan vaakuna.</a:t>
            </a:r>
            <a:endParaRPr lang="fi-FI" dirty="0">
              <a:solidFill>
                <a:prstClr val="black"/>
              </a:solidFill>
            </a:endParaRPr>
          </a:p>
        </p:txBody>
      </p:sp>
      <p:sp>
        <p:nvSpPr>
          <p:cNvPr id="10" name="Tekstiruutu 9"/>
          <p:cNvSpPr txBox="1"/>
          <p:nvPr/>
        </p:nvSpPr>
        <p:spPr>
          <a:xfrm>
            <a:off x="5101366" y="5887616"/>
            <a:ext cx="2020553" cy="369332"/>
          </a:xfrm>
          <a:prstGeom prst="rect">
            <a:avLst/>
          </a:prstGeom>
          <a:noFill/>
        </p:spPr>
        <p:txBody>
          <a:bodyPr wrap="none" rtlCol="0">
            <a:spAutoFit/>
          </a:bodyPr>
          <a:lstStyle/>
          <a:p>
            <a:r>
              <a:rPr lang="fi-FI" dirty="0" smtClean="0">
                <a:solidFill>
                  <a:prstClr val="black"/>
                </a:solidFill>
              </a:rPr>
              <a:t>Moldovan vaakuna.</a:t>
            </a:r>
            <a:endParaRPr lang="fi-FI" dirty="0">
              <a:solidFill>
                <a:prstClr val="black"/>
              </a:solidFill>
            </a:endParaRPr>
          </a:p>
        </p:txBody>
      </p:sp>
      <p:sp>
        <p:nvSpPr>
          <p:cNvPr id="11" name="Tekstiruutu 10"/>
          <p:cNvSpPr txBox="1"/>
          <p:nvPr/>
        </p:nvSpPr>
        <p:spPr>
          <a:xfrm>
            <a:off x="9848445" y="5887616"/>
            <a:ext cx="1915461" cy="369332"/>
          </a:xfrm>
          <a:prstGeom prst="rect">
            <a:avLst/>
          </a:prstGeom>
          <a:noFill/>
        </p:spPr>
        <p:txBody>
          <a:bodyPr wrap="none" rtlCol="0">
            <a:spAutoFit/>
          </a:bodyPr>
          <a:lstStyle/>
          <a:p>
            <a:r>
              <a:rPr lang="fi-FI" dirty="0" smtClean="0">
                <a:solidFill>
                  <a:prstClr val="black"/>
                </a:solidFill>
              </a:rPr>
              <a:t>romanian vaakuna</a:t>
            </a:r>
            <a:endParaRPr lang="fi-FI" dirty="0">
              <a:solidFill>
                <a:prstClr val="black"/>
              </a:solidFill>
            </a:endParaRPr>
          </a:p>
        </p:txBody>
      </p:sp>
      <p:sp>
        <p:nvSpPr>
          <p:cNvPr id="12" name="Suorakulmio 11">
            <a:hlinkClick r:id="rId7" action="ppaction://hlinkpres?slideindex=1&amp;slidetitle="/>
          </p:cNvPr>
          <p:cNvSpPr/>
          <p:nvPr/>
        </p:nvSpPr>
        <p:spPr>
          <a:xfrm>
            <a:off x="671804" y="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prstClr val="white"/>
                </a:solidFill>
              </a:rPr>
              <a:t>Kartta sivulle</a:t>
            </a:r>
            <a:endParaRPr lang="fi-FI" dirty="0">
              <a:solidFill>
                <a:prstClr val="white"/>
              </a:solidFill>
            </a:endParaRPr>
          </a:p>
        </p:txBody>
      </p:sp>
      <p:pic>
        <p:nvPicPr>
          <p:cNvPr id="13" name="Kuva 12"/>
          <p:cNvPicPr>
            <a:picLocks noChangeAspect="1"/>
          </p:cNvPicPr>
          <p:nvPr/>
        </p:nvPicPr>
        <p:blipFill>
          <a:blip r:embed="rId8"/>
          <a:stretch>
            <a:fillRect/>
          </a:stretch>
        </p:blipFill>
        <p:spPr>
          <a:xfrm>
            <a:off x="4941862" y="2899048"/>
            <a:ext cx="2339560" cy="2988567"/>
          </a:xfrm>
          <a:prstGeom prst="rect">
            <a:avLst/>
          </a:prstGeom>
        </p:spPr>
      </p:pic>
      <p:sp>
        <p:nvSpPr>
          <p:cNvPr id="14" name="Tekstiruutu 13"/>
          <p:cNvSpPr txBox="1"/>
          <p:nvPr/>
        </p:nvSpPr>
        <p:spPr>
          <a:xfrm>
            <a:off x="4105469" y="277252"/>
            <a:ext cx="3294043" cy="369332"/>
          </a:xfrm>
          <a:prstGeom prst="rect">
            <a:avLst/>
          </a:prstGeom>
          <a:noFill/>
        </p:spPr>
        <p:txBody>
          <a:bodyPr wrap="none" rtlCol="0">
            <a:spAutoFit/>
          </a:bodyPr>
          <a:lstStyle/>
          <a:p>
            <a:r>
              <a:rPr lang="fi-FI" dirty="0" smtClean="0">
                <a:solidFill>
                  <a:prstClr val="black"/>
                </a:solidFill>
              </a:rPr>
              <a:t>Paina maasta mistä haluat tietoa.</a:t>
            </a:r>
            <a:endParaRPr lang="fi-FI" dirty="0">
              <a:solidFill>
                <a:prstClr val="black"/>
              </a:solidFill>
            </a:endParaRPr>
          </a:p>
        </p:txBody>
      </p:sp>
    </p:spTree>
    <p:extLst>
      <p:ext uri="{BB962C8B-B14F-4D97-AF65-F5344CB8AC3E}">
        <p14:creationId xmlns:p14="http://schemas.microsoft.com/office/powerpoint/2010/main" val="2876949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250"/>
                            </p:stCondLst>
                            <p:childTnLst>
                              <p:par>
                                <p:cTn id="22" presetID="26" presetClass="entr" presetSubtype="0" fill="hold" grpId="0" nodeType="afterEffect">
                                  <p:stCondLst>
                                    <p:cond delay="25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80">
                                          <p:stCondLst>
                                            <p:cond delay="0"/>
                                          </p:stCondLst>
                                        </p:cTn>
                                        <p:tgtEl>
                                          <p:spTgt spid="3"/>
                                        </p:tgtEl>
                                      </p:cBhvr>
                                    </p:animEffect>
                                    <p:anim calcmode="lin" valueType="num">
                                      <p:cBhvr>
                                        <p:cTn id="2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gtEl>
                                      </p:cBhvr>
                                      <p:to x="100000" y="60000"/>
                                    </p:animScale>
                                    <p:animScale>
                                      <p:cBhvr>
                                        <p:cTn id="31" dur="166" decel="50000">
                                          <p:stCondLst>
                                            <p:cond delay="676"/>
                                          </p:stCondLst>
                                        </p:cTn>
                                        <p:tgtEl>
                                          <p:spTgt spid="3"/>
                                        </p:tgtEl>
                                      </p:cBhvr>
                                      <p:to x="100000" y="100000"/>
                                    </p:animScale>
                                    <p:animScale>
                                      <p:cBhvr>
                                        <p:cTn id="32" dur="26">
                                          <p:stCondLst>
                                            <p:cond delay="1312"/>
                                          </p:stCondLst>
                                        </p:cTn>
                                        <p:tgtEl>
                                          <p:spTgt spid="3"/>
                                        </p:tgtEl>
                                      </p:cBhvr>
                                      <p:to x="100000" y="80000"/>
                                    </p:animScale>
                                    <p:animScale>
                                      <p:cBhvr>
                                        <p:cTn id="33" dur="166" decel="50000">
                                          <p:stCondLst>
                                            <p:cond delay="1338"/>
                                          </p:stCondLst>
                                        </p:cTn>
                                        <p:tgtEl>
                                          <p:spTgt spid="3"/>
                                        </p:tgtEl>
                                      </p:cBhvr>
                                      <p:to x="100000" y="100000"/>
                                    </p:animScale>
                                    <p:animScale>
                                      <p:cBhvr>
                                        <p:cTn id="34" dur="26">
                                          <p:stCondLst>
                                            <p:cond delay="1642"/>
                                          </p:stCondLst>
                                        </p:cTn>
                                        <p:tgtEl>
                                          <p:spTgt spid="3"/>
                                        </p:tgtEl>
                                      </p:cBhvr>
                                      <p:to x="100000" y="90000"/>
                                    </p:animScale>
                                    <p:animScale>
                                      <p:cBhvr>
                                        <p:cTn id="35" dur="166" decel="50000">
                                          <p:stCondLst>
                                            <p:cond delay="1668"/>
                                          </p:stCondLst>
                                        </p:cTn>
                                        <p:tgtEl>
                                          <p:spTgt spid="3"/>
                                        </p:tgtEl>
                                      </p:cBhvr>
                                      <p:to x="100000" y="100000"/>
                                    </p:animScale>
                                    <p:animScale>
                                      <p:cBhvr>
                                        <p:cTn id="36" dur="26">
                                          <p:stCondLst>
                                            <p:cond delay="1808"/>
                                          </p:stCondLst>
                                        </p:cTn>
                                        <p:tgtEl>
                                          <p:spTgt spid="3"/>
                                        </p:tgtEl>
                                      </p:cBhvr>
                                      <p:to x="100000" y="95000"/>
                                    </p:animScale>
                                    <p:animScale>
                                      <p:cBhvr>
                                        <p:cTn id="37" dur="166" decel="50000">
                                          <p:stCondLst>
                                            <p:cond delay="1834"/>
                                          </p:stCondLst>
                                        </p:cTn>
                                        <p:tgtEl>
                                          <p:spTgt spid="3"/>
                                        </p:tgtEl>
                                      </p:cBhvr>
                                      <p:to x="100000" y="100000"/>
                                    </p:animScale>
                                  </p:childTnLst>
                                </p:cTn>
                              </p:par>
                            </p:childTnLst>
                          </p:cTn>
                        </p:par>
                        <p:par>
                          <p:cTn id="38" fill="hold">
                            <p:stCondLst>
                              <p:cond delay="4500"/>
                            </p:stCondLst>
                            <p:childTnLst>
                              <p:par>
                                <p:cTn id="39" presetID="26" presetClass="entr" presetSubtype="0" fill="hold" grpId="0" nodeType="afterEffect">
                                  <p:stCondLst>
                                    <p:cond delay="25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80">
                                          <p:stCondLst>
                                            <p:cond delay="0"/>
                                          </p:stCondLst>
                                        </p:cTn>
                                        <p:tgtEl>
                                          <p:spTgt spid="4"/>
                                        </p:tgtEl>
                                      </p:cBhvr>
                                    </p:animEffect>
                                    <p:anim calcmode="lin" valueType="num">
                                      <p:cBhvr>
                                        <p:cTn id="4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7" dur="26">
                                          <p:stCondLst>
                                            <p:cond delay="650"/>
                                          </p:stCondLst>
                                        </p:cTn>
                                        <p:tgtEl>
                                          <p:spTgt spid="4"/>
                                        </p:tgtEl>
                                      </p:cBhvr>
                                      <p:to x="100000" y="60000"/>
                                    </p:animScale>
                                    <p:animScale>
                                      <p:cBhvr>
                                        <p:cTn id="48" dur="166" decel="50000">
                                          <p:stCondLst>
                                            <p:cond delay="676"/>
                                          </p:stCondLst>
                                        </p:cTn>
                                        <p:tgtEl>
                                          <p:spTgt spid="4"/>
                                        </p:tgtEl>
                                      </p:cBhvr>
                                      <p:to x="100000" y="100000"/>
                                    </p:animScale>
                                    <p:animScale>
                                      <p:cBhvr>
                                        <p:cTn id="49" dur="26">
                                          <p:stCondLst>
                                            <p:cond delay="1312"/>
                                          </p:stCondLst>
                                        </p:cTn>
                                        <p:tgtEl>
                                          <p:spTgt spid="4"/>
                                        </p:tgtEl>
                                      </p:cBhvr>
                                      <p:to x="100000" y="80000"/>
                                    </p:animScale>
                                    <p:animScale>
                                      <p:cBhvr>
                                        <p:cTn id="50" dur="166" decel="50000">
                                          <p:stCondLst>
                                            <p:cond delay="1338"/>
                                          </p:stCondLst>
                                        </p:cTn>
                                        <p:tgtEl>
                                          <p:spTgt spid="4"/>
                                        </p:tgtEl>
                                      </p:cBhvr>
                                      <p:to x="100000" y="100000"/>
                                    </p:animScale>
                                    <p:animScale>
                                      <p:cBhvr>
                                        <p:cTn id="51" dur="26">
                                          <p:stCondLst>
                                            <p:cond delay="1642"/>
                                          </p:stCondLst>
                                        </p:cTn>
                                        <p:tgtEl>
                                          <p:spTgt spid="4"/>
                                        </p:tgtEl>
                                      </p:cBhvr>
                                      <p:to x="100000" y="90000"/>
                                    </p:animScale>
                                    <p:animScale>
                                      <p:cBhvr>
                                        <p:cTn id="52" dur="166" decel="50000">
                                          <p:stCondLst>
                                            <p:cond delay="1668"/>
                                          </p:stCondLst>
                                        </p:cTn>
                                        <p:tgtEl>
                                          <p:spTgt spid="4"/>
                                        </p:tgtEl>
                                      </p:cBhvr>
                                      <p:to x="100000" y="100000"/>
                                    </p:animScale>
                                    <p:animScale>
                                      <p:cBhvr>
                                        <p:cTn id="53" dur="26">
                                          <p:stCondLst>
                                            <p:cond delay="1808"/>
                                          </p:stCondLst>
                                        </p:cTn>
                                        <p:tgtEl>
                                          <p:spTgt spid="4"/>
                                        </p:tgtEl>
                                      </p:cBhvr>
                                      <p:to x="100000" y="95000"/>
                                    </p:animScale>
                                    <p:animScale>
                                      <p:cBhvr>
                                        <p:cTn id="54" dur="166" decel="50000">
                                          <p:stCondLst>
                                            <p:cond delay="1834"/>
                                          </p:stCondLst>
                                        </p:cTn>
                                        <p:tgtEl>
                                          <p:spTgt spid="4"/>
                                        </p:tgtEl>
                                      </p:cBhvr>
                                      <p:to x="100000" y="100000"/>
                                    </p:animScale>
                                  </p:childTnLst>
                                </p:cTn>
                              </p:par>
                            </p:childTnLst>
                          </p:cTn>
                        </p:par>
                        <p:par>
                          <p:cTn id="55" fill="hold">
                            <p:stCondLst>
                              <p:cond delay="6750"/>
                            </p:stCondLst>
                            <p:childTnLst>
                              <p:par>
                                <p:cTn id="56" presetID="45" presetClass="entr" presetSubtype="0" fill="hold" nodeType="afterEffect">
                                  <p:stCondLst>
                                    <p:cond delay="25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1500"/>
                                        <p:tgtEl>
                                          <p:spTgt spid="7"/>
                                        </p:tgtEl>
                                      </p:cBhvr>
                                    </p:animEffect>
                                    <p:anim calcmode="lin" valueType="num">
                                      <p:cBhvr>
                                        <p:cTn id="59" dur="1500" fill="hold"/>
                                        <p:tgtEl>
                                          <p:spTgt spid="7"/>
                                        </p:tgtEl>
                                        <p:attrNameLst>
                                          <p:attrName>ppt_w</p:attrName>
                                        </p:attrNameLst>
                                      </p:cBhvr>
                                      <p:tavLst>
                                        <p:tav tm="0" fmla="#ppt_w*sin(2.5*pi*$)">
                                          <p:val>
                                            <p:fltVal val="0"/>
                                          </p:val>
                                        </p:tav>
                                        <p:tav tm="100000">
                                          <p:val>
                                            <p:fltVal val="1"/>
                                          </p:val>
                                        </p:tav>
                                      </p:tavLst>
                                    </p:anim>
                                    <p:anim calcmode="lin" valueType="num">
                                      <p:cBhvr>
                                        <p:cTn id="60" dur="1500" fill="hold"/>
                                        <p:tgtEl>
                                          <p:spTgt spid="7"/>
                                        </p:tgtEl>
                                        <p:attrNameLst>
                                          <p:attrName>ppt_h</p:attrName>
                                        </p:attrNameLst>
                                      </p:cBhvr>
                                      <p:tavLst>
                                        <p:tav tm="0">
                                          <p:val>
                                            <p:strVal val="#ppt_h"/>
                                          </p:val>
                                        </p:tav>
                                        <p:tav tm="100000">
                                          <p:val>
                                            <p:strVal val="#ppt_h"/>
                                          </p:val>
                                        </p:tav>
                                      </p:tavLst>
                                    </p:anim>
                                  </p:childTnLst>
                                </p:cTn>
                              </p:par>
                            </p:childTnLst>
                          </p:cTn>
                        </p:par>
                        <p:par>
                          <p:cTn id="61" fill="hold">
                            <p:stCondLst>
                              <p:cond delay="8500"/>
                            </p:stCondLst>
                            <p:childTnLst>
                              <p:par>
                                <p:cTn id="62" presetID="45" presetClass="entr" presetSubtype="0" fill="hold" nodeType="afterEffect">
                                  <p:stCondLst>
                                    <p:cond delay="25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500"/>
                                        <p:tgtEl>
                                          <p:spTgt spid="13"/>
                                        </p:tgtEl>
                                      </p:cBhvr>
                                    </p:animEffect>
                                    <p:anim calcmode="lin" valueType="num">
                                      <p:cBhvr>
                                        <p:cTn id="65" dur="1500" fill="hold"/>
                                        <p:tgtEl>
                                          <p:spTgt spid="13"/>
                                        </p:tgtEl>
                                        <p:attrNameLst>
                                          <p:attrName>ppt_w</p:attrName>
                                        </p:attrNameLst>
                                      </p:cBhvr>
                                      <p:tavLst>
                                        <p:tav tm="0" fmla="#ppt_w*sin(2.5*pi*$)">
                                          <p:val>
                                            <p:fltVal val="0"/>
                                          </p:val>
                                        </p:tav>
                                        <p:tav tm="100000">
                                          <p:val>
                                            <p:fltVal val="1"/>
                                          </p:val>
                                        </p:tav>
                                      </p:tavLst>
                                    </p:anim>
                                    <p:anim calcmode="lin" valueType="num">
                                      <p:cBhvr>
                                        <p:cTn id="66" dur="1500" fill="hold"/>
                                        <p:tgtEl>
                                          <p:spTgt spid="13"/>
                                        </p:tgtEl>
                                        <p:attrNameLst>
                                          <p:attrName>ppt_h</p:attrName>
                                        </p:attrNameLst>
                                      </p:cBhvr>
                                      <p:tavLst>
                                        <p:tav tm="0">
                                          <p:val>
                                            <p:strVal val="#ppt_h"/>
                                          </p:val>
                                        </p:tav>
                                        <p:tav tm="100000">
                                          <p:val>
                                            <p:strVal val="#ppt_h"/>
                                          </p:val>
                                        </p:tav>
                                      </p:tavLst>
                                    </p:anim>
                                  </p:childTnLst>
                                </p:cTn>
                              </p:par>
                            </p:childTnLst>
                          </p:cTn>
                        </p:par>
                        <p:par>
                          <p:cTn id="67" fill="hold">
                            <p:stCondLst>
                              <p:cond delay="10250"/>
                            </p:stCondLst>
                            <p:childTnLst>
                              <p:par>
                                <p:cTn id="68" presetID="45" presetClass="entr" presetSubtype="0" fill="hold" nodeType="afterEffect">
                                  <p:stCondLst>
                                    <p:cond delay="25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500"/>
                                        <p:tgtEl>
                                          <p:spTgt spid="5"/>
                                        </p:tgtEl>
                                      </p:cBhvr>
                                    </p:animEffect>
                                    <p:anim calcmode="lin" valueType="num">
                                      <p:cBhvr>
                                        <p:cTn id="71" dur="1500" fill="hold"/>
                                        <p:tgtEl>
                                          <p:spTgt spid="5"/>
                                        </p:tgtEl>
                                        <p:attrNameLst>
                                          <p:attrName>ppt_w</p:attrName>
                                        </p:attrNameLst>
                                      </p:cBhvr>
                                      <p:tavLst>
                                        <p:tav tm="0" fmla="#ppt_w*sin(2.5*pi*$)">
                                          <p:val>
                                            <p:fltVal val="0"/>
                                          </p:val>
                                        </p:tav>
                                        <p:tav tm="100000">
                                          <p:val>
                                            <p:fltVal val="1"/>
                                          </p:val>
                                        </p:tav>
                                      </p:tavLst>
                                    </p:anim>
                                    <p:anim calcmode="lin" valueType="num">
                                      <p:cBhvr>
                                        <p:cTn id="72" dur="1500" fill="hold"/>
                                        <p:tgtEl>
                                          <p:spTgt spid="5"/>
                                        </p:tgtEl>
                                        <p:attrNameLst>
                                          <p:attrName>ppt_h</p:attrName>
                                        </p:attrNameLst>
                                      </p:cBhvr>
                                      <p:tavLst>
                                        <p:tav tm="0">
                                          <p:val>
                                            <p:strVal val="#ppt_h"/>
                                          </p:val>
                                        </p:tav>
                                        <p:tav tm="100000">
                                          <p:val>
                                            <p:strVal val="#ppt_h"/>
                                          </p:val>
                                        </p:tav>
                                      </p:tavLst>
                                    </p:anim>
                                  </p:childTnLst>
                                </p:cTn>
                              </p:par>
                            </p:childTnLst>
                          </p:cTn>
                        </p:par>
                        <p:par>
                          <p:cTn id="73" fill="hold">
                            <p:stCondLst>
                              <p:cond delay="12000"/>
                            </p:stCondLst>
                            <p:childTnLst>
                              <p:par>
                                <p:cTn id="74" presetID="45" presetClass="entr" presetSubtype="0" fill="hold" grpId="0" nodeType="afterEffect">
                                  <p:stCondLst>
                                    <p:cond delay="25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1500"/>
                                        <p:tgtEl>
                                          <p:spTgt spid="10"/>
                                        </p:tgtEl>
                                      </p:cBhvr>
                                    </p:animEffect>
                                    <p:anim calcmode="lin" valueType="num">
                                      <p:cBhvr>
                                        <p:cTn id="77" dur="1500" fill="hold"/>
                                        <p:tgtEl>
                                          <p:spTgt spid="10"/>
                                        </p:tgtEl>
                                        <p:attrNameLst>
                                          <p:attrName>ppt_w</p:attrName>
                                        </p:attrNameLst>
                                      </p:cBhvr>
                                      <p:tavLst>
                                        <p:tav tm="0" fmla="#ppt_w*sin(2.5*pi*$)">
                                          <p:val>
                                            <p:fltVal val="0"/>
                                          </p:val>
                                        </p:tav>
                                        <p:tav tm="100000">
                                          <p:val>
                                            <p:fltVal val="1"/>
                                          </p:val>
                                        </p:tav>
                                      </p:tavLst>
                                    </p:anim>
                                    <p:anim calcmode="lin" valueType="num">
                                      <p:cBhvr>
                                        <p:cTn id="78" dur="1500" fill="hold"/>
                                        <p:tgtEl>
                                          <p:spTgt spid="10"/>
                                        </p:tgtEl>
                                        <p:attrNameLst>
                                          <p:attrName>ppt_h</p:attrName>
                                        </p:attrNameLst>
                                      </p:cBhvr>
                                      <p:tavLst>
                                        <p:tav tm="0">
                                          <p:val>
                                            <p:strVal val="#ppt_h"/>
                                          </p:val>
                                        </p:tav>
                                        <p:tav tm="100000">
                                          <p:val>
                                            <p:strVal val="#ppt_h"/>
                                          </p:val>
                                        </p:tav>
                                      </p:tavLst>
                                    </p:anim>
                                  </p:childTnLst>
                                </p:cTn>
                              </p:par>
                            </p:childTnLst>
                          </p:cTn>
                        </p:par>
                        <p:par>
                          <p:cTn id="79" fill="hold">
                            <p:stCondLst>
                              <p:cond delay="13750"/>
                            </p:stCondLst>
                            <p:childTnLst>
                              <p:par>
                                <p:cTn id="80" presetID="45" presetClass="entr" presetSubtype="0" fill="hold" grpId="0" nodeType="afterEffect">
                                  <p:stCondLst>
                                    <p:cond delay="25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1500"/>
                                        <p:tgtEl>
                                          <p:spTgt spid="8"/>
                                        </p:tgtEl>
                                      </p:cBhvr>
                                    </p:animEffect>
                                    <p:anim calcmode="lin" valueType="num">
                                      <p:cBhvr>
                                        <p:cTn id="83" dur="1500" fill="hold"/>
                                        <p:tgtEl>
                                          <p:spTgt spid="8"/>
                                        </p:tgtEl>
                                        <p:attrNameLst>
                                          <p:attrName>ppt_w</p:attrName>
                                        </p:attrNameLst>
                                      </p:cBhvr>
                                      <p:tavLst>
                                        <p:tav tm="0" fmla="#ppt_w*sin(2.5*pi*$)">
                                          <p:val>
                                            <p:fltVal val="0"/>
                                          </p:val>
                                        </p:tav>
                                        <p:tav tm="100000">
                                          <p:val>
                                            <p:fltVal val="1"/>
                                          </p:val>
                                        </p:tav>
                                      </p:tavLst>
                                    </p:anim>
                                    <p:anim calcmode="lin" valueType="num">
                                      <p:cBhvr>
                                        <p:cTn id="84" dur="1500" fill="hold"/>
                                        <p:tgtEl>
                                          <p:spTgt spid="8"/>
                                        </p:tgtEl>
                                        <p:attrNameLst>
                                          <p:attrName>ppt_h</p:attrName>
                                        </p:attrNameLst>
                                      </p:cBhvr>
                                      <p:tavLst>
                                        <p:tav tm="0">
                                          <p:val>
                                            <p:strVal val="#ppt_h"/>
                                          </p:val>
                                        </p:tav>
                                        <p:tav tm="100000">
                                          <p:val>
                                            <p:strVal val="#ppt_h"/>
                                          </p:val>
                                        </p:tav>
                                      </p:tavLst>
                                    </p:anim>
                                  </p:childTnLst>
                                </p:cTn>
                              </p:par>
                            </p:childTnLst>
                          </p:cTn>
                        </p:par>
                        <p:par>
                          <p:cTn id="85" fill="hold">
                            <p:stCondLst>
                              <p:cond delay="15500"/>
                            </p:stCondLst>
                            <p:childTnLst>
                              <p:par>
                                <p:cTn id="86" presetID="45" presetClass="entr" presetSubtype="0" fill="hold" grpId="0" nodeType="afterEffect">
                                  <p:stCondLst>
                                    <p:cond delay="250"/>
                                  </p:stCondLst>
                                  <p:childTnLst>
                                    <p:set>
                                      <p:cBhvr>
                                        <p:cTn id="87" dur="1" fill="hold">
                                          <p:stCondLst>
                                            <p:cond delay="0"/>
                                          </p:stCondLst>
                                        </p:cTn>
                                        <p:tgtEl>
                                          <p:spTgt spid="11"/>
                                        </p:tgtEl>
                                        <p:attrNameLst>
                                          <p:attrName>style.visibility</p:attrName>
                                        </p:attrNameLst>
                                      </p:cBhvr>
                                      <p:to>
                                        <p:strVal val="visible"/>
                                      </p:to>
                                    </p:set>
                                    <p:animEffect transition="in" filter="fade">
                                      <p:cBhvr>
                                        <p:cTn id="88" dur="1500"/>
                                        <p:tgtEl>
                                          <p:spTgt spid="11"/>
                                        </p:tgtEl>
                                      </p:cBhvr>
                                    </p:animEffect>
                                    <p:anim calcmode="lin" valueType="num">
                                      <p:cBhvr>
                                        <p:cTn id="89" dur="1500" fill="hold"/>
                                        <p:tgtEl>
                                          <p:spTgt spid="11"/>
                                        </p:tgtEl>
                                        <p:attrNameLst>
                                          <p:attrName>ppt_w</p:attrName>
                                        </p:attrNameLst>
                                      </p:cBhvr>
                                      <p:tavLst>
                                        <p:tav tm="0" fmla="#ppt_w*sin(2.5*pi*$)">
                                          <p:val>
                                            <p:fltVal val="0"/>
                                          </p:val>
                                        </p:tav>
                                        <p:tav tm="100000">
                                          <p:val>
                                            <p:fltVal val="1"/>
                                          </p:val>
                                        </p:tav>
                                      </p:tavLst>
                                    </p:anim>
                                    <p:anim calcmode="lin" valueType="num">
                                      <p:cBhvr>
                                        <p:cTn id="90" dur="1500" fill="hold"/>
                                        <p:tgtEl>
                                          <p:spTgt spid="11"/>
                                        </p:tgtEl>
                                        <p:attrNameLst>
                                          <p:attrName>ppt_h</p:attrName>
                                        </p:attrNameLst>
                                      </p:cBhvr>
                                      <p:tavLst>
                                        <p:tav tm="0">
                                          <p:val>
                                            <p:strVal val="#ppt_h"/>
                                          </p:val>
                                        </p:tav>
                                        <p:tav tm="100000">
                                          <p:val>
                                            <p:strVal val="#ppt_h"/>
                                          </p:val>
                                        </p:tav>
                                      </p:tavLst>
                                    </p:anim>
                                  </p:childTnLst>
                                </p:cTn>
                              </p:par>
                            </p:childTnLst>
                          </p:cTn>
                        </p:par>
                        <p:par>
                          <p:cTn id="91" fill="hold">
                            <p:stCondLst>
                              <p:cond delay="17250"/>
                            </p:stCondLst>
                            <p:childTnLst>
                              <p:par>
                                <p:cTn id="92" presetID="21" presetClass="entr" presetSubtype="1" fill="hold" grpId="0" nodeType="afterEffect">
                                  <p:stCondLst>
                                    <p:cond delay="250"/>
                                  </p:stCondLst>
                                  <p:childTnLst>
                                    <p:set>
                                      <p:cBhvr>
                                        <p:cTn id="93" dur="1" fill="hold">
                                          <p:stCondLst>
                                            <p:cond delay="0"/>
                                          </p:stCondLst>
                                        </p:cTn>
                                        <p:tgtEl>
                                          <p:spTgt spid="14"/>
                                        </p:tgtEl>
                                        <p:attrNameLst>
                                          <p:attrName>style.visibility</p:attrName>
                                        </p:attrNameLst>
                                      </p:cBhvr>
                                      <p:to>
                                        <p:strVal val="visible"/>
                                      </p:to>
                                    </p:set>
                                    <p:animEffect transition="in" filter="wheel(1)">
                                      <p:cBhvr>
                                        <p:cTn id="94"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p:bldP spid="10" grpId="0"/>
      <p:bldP spid="11" grpId="0"/>
      <p:bldP spid="1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1508000" y="1772276"/>
            <a:ext cx="3382657" cy="1107996"/>
          </a:xfrm>
          <a:prstGeom prst="rect">
            <a:avLst/>
          </a:prstGeom>
          <a:noFill/>
        </p:spPr>
        <p:txBody>
          <a:bodyPr wrap="none" lIns="91440" tIns="45720" rIns="91440" bIns="45720">
            <a:spAutoFit/>
          </a:bodyPr>
          <a:lstStyle/>
          <a:p>
            <a:pPr algn="ctr"/>
            <a:r>
              <a:rPr lang="fi-FI" sz="6600" b="1" dirty="0" smtClean="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hlinkClick r:id="rId2" action="ppaction://hlinksldjump"/>
              </a:rPr>
              <a:t>Itävalta</a:t>
            </a:r>
            <a:endParaRPr lang="fi-FI" sz="6600" b="1" dirty="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endParaRPr>
          </a:p>
        </p:txBody>
      </p:sp>
      <p:sp>
        <p:nvSpPr>
          <p:cNvPr id="3" name="Suorakulmio 2"/>
          <p:cNvSpPr/>
          <p:nvPr/>
        </p:nvSpPr>
        <p:spPr>
          <a:xfrm>
            <a:off x="6932098" y="1752328"/>
            <a:ext cx="3027047" cy="1107996"/>
          </a:xfrm>
          <a:prstGeom prst="rect">
            <a:avLst/>
          </a:prstGeom>
          <a:noFill/>
        </p:spPr>
        <p:txBody>
          <a:bodyPr wrap="none" lIns="91440" tIns="45720" rIns="91440" bIns="45720">
            <a:spAutoFit/>
          </a:bodyPr>
          <a:lstStyle/>
          <a:p>
            <a:pPr algn="ctr"/>
            <a:r>
              <a:rPr lang="fi-FI" sz="6600" b="1" dirty="0" smtClean="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hlinkClick r:id="rId3" action="ppaction://hlinksldjump"/>
              </a:rPr>
              <a:t>Unkari</a:t>
            </a:r>
            <a:endParaRPr lang="fi-FI" sz="6600" b="1" dirty="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endParaRPr>
          </a:p>
        </p:txBody>
      </p:sp>
      <p:pic>
        <p:nvPicPr>
          <p:cNvPr id="5" name="Kuva 4"/>
          <p:cNvPicPr>
            <a:picLocks noChangeAspect="1"/>
          </p:cNvPicPr>
          <p:nvPr/>
        </p:nvPicPr>
        <p:blipFill>
          <a:blip r:embed="rId4"/>
          <a:stretch>
            <a:fillRect/>
          </a:stretch>
        </p:blipFill>
        <p:spPr>
          <a:xfrm>
            <a:off x="2242941" y="2880272"/>
            <a:ext cx="1912776" cy="1338943"/>
          </a:xfrm>
          <a:prstGeom prst="rect">
            <a:avLst/>
          </a:prstGeom>
        </p:spPr>
      </p:pic>
      <p:pic>
        <p:nvPicPr>
          <p:cNvPr id="6" name="Kuva 5"/>
          <p:cNvPicPr>
            <a:picLocks noChangeAspect="1"/>
          </p:cNvPicPr>
          <p:nvPr/>
        </p:nvPicPr>
        <p:blipFill>
          <a:blip r:embed="rId5"/>
          <a:stretch>
            <a:fillRect/>
          </a:stretch>
        </p:blipFill>
        <p:spPr>
          <a:xfrm>
            <a:off x="7489233" y="2854711"/>
            <a:ext cx="1912776" cy="1338943"/>
          </a:xfrm>
          <a:prstGeom prst="rect">
            <a:avLst/>
          </a:prstGeom>
        </p:spPr>
      </p:pic>
    </p:spTree>
    <p:extLst>
      <p:ext uri="{BB962C8B-B14F-4D97-AF65-F5344CB8AC3E}">
        <p14:creationId xmlns:p14="http://schemas.microsoft.com/office/powerpoint/2010/main" val="3248308066"/>
      </p:ext>
    </p:extLst>
  </p:cSld>
  <p:clrMapOvr>
    <a:masterClrMapping/>
  </p:clrMapOvr>
  <mc:AlternateContent xmlns:mc="http://schemas.openxmlformats.org/markup-compatibility/2006" xmlns:p14="http://schemas.microsoft.com/office/powerpoint/2010/main">
    <mc:Choice Requires="p14">
      <p:transition spd="slow" p14:dur="2500" advClick="0" advTm="12000">
        <p14:switch dir="r"/>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250"/>
                                        <p:tgtEl>
                                          <p:spTgt spid="2"/>
                                        </p:tgtEl>
                                      </p:cBhvr>
                                    </p:animEffect>
                                    <p:anim calcmode="lin" valueType="num">
                                      <p:cBhvr>
                                        <p:cTn id="18" dur="1250" fill="hold"/>
                                        <p:tgtEl>
                                          <p:spTgt spid="2"/>
                                        </p:tgtEl>
                                        <p:attrNameLst>
                                          <p:attrName>ppt_x</p:attrName>
                                        </p:attrNameLst>
                                      </p:cBhvr>
                                      <p:tavLst>
                                        <p:tav tm="0">
                                          <p:val>
                                            <p:strVal val="#ppt_x"/>
                                          </p:val>
                                        </p:tav>
                                        <p:tav tm="100000">
                                          <p:val>
                                            <p:strVal val="#ppt_x"/>
                                          </p:val>
                                        </p:tav>
                                      </p:tavLst>
                                    </p:anim>
                                    <p:anim calcmode="lin" valueType="num">
                                      <p:cBhvr>
                                        <p:cTn id="19" dur="1250" fill="hold"/>
                                        <p:tgtEl>
                                          <p:spTgt spid="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250"/>
                                        <p:tgtEl>
                                          <p:spTgt spid="3"/>
                                        </p:tgtEl>
                                      </p:cBhvr>
                                    </p:animEffect>
                                    <p:anim calcmode="lin" valueType="num">
                                      <p:cBhvr>
                                        <p:cTn id="23" dur="1250" fill="hold"/>
                                        <p:tgtEl>
                                          <p:spTgt spid="3"/>
                                        </p:tgtEl>
                                        <p:attrNameLst>
                                          <p:attrName>ppt_x</p:attrName>
                                        </p:attrNameLst>
                                      </p:cBhvr>
                                      <p:tavLst>
                                        <p:tav tm="0">
                                          <p:val>
                                            <p:strVal val="#ppt_x"/>
                                          </p:val>
                                        </p:tav>
                                        <p:tav tm="100000">
                                          <p:val>
                                            <p:strVal val="#ppt_x"/>
                                          </p:val>
                                        </p:tav>
                                      </p:tavLst>
                                    </p:anim>
                                    <p:anim calcmode="lin" valueType="num">
                                      <p:cBhvr>
                                        <p:cTn id="24" dur="1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p:cNvSpPr/>
          <p:nvPr/>
        </p:nvSpPr>
        <p:spPr>
          <a:xfrm rot="21347066">
            <a:off x="412652" y="38052"/>
            <a:ext cx="2337756" cy="923330"/>
          </a:xfrm>
          <a:prstGeom prst="rect">
            <a:avLst/>
          </a:prstGeom>
          <a:noFill/>
        </p:spPr>
        <p:txBody>
          <a:bodyPr wrap="none" lIns="91440" tIns="45720" rIns="91440" bIns="45720">
            <a:spAutoFit/>
          </a:bodyPr>
          <a:lstStyle/>
          <a:p>
            <a:pPr algn="ctr"/>
            <a:r>
              <a:rPr lang="fi-FI" sz="5400" b="1" dirty="0" smtClean="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rPr>
              <a:t>Itävalta</a:t>
            </a:r>
            <a:endParaRPr lang="fi-FI" sz="5400" b="1" dirty="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endParaRPr>
          </a:p>
        </p:txBody>
      </p:sp>
      <p:pic>
        <p:nvPicPr>
          <p:cNvPr id="5" name="Kuva 4"/>
          <p:cNvPicPr>
            <a:picLocks noChangeAspect="1"/>
          </p:cNvPicPr>
          <p:nvPr/>
        </p:nvPicPr>
        <p:blipFill>
          <a:blip r:embed="rId2"/>
          <a:stretch>
            <a:fillRect/>
          </a:stretch>
        </p:blipFill>
        <p:spPr>
          <a:xfrm rot="21366766">
            <a:off x="487582" y="970721"/>
            <a:ext cx="1740876" cy="1160584"/>
          </a:xfrm>
          <a:prstGeom prst="rect">
            <a:avLst/>
          </a:prstGeom>
        </p:spPr>
      </p:pic>
      <p:sp>
        <p:nvSpPr>
          <p:cNvPr id="6" name="Tekstiruutu 5"/>
          <p:cNvSpPr txBox="1"/>
          <p:nvPr/>
        </p:nvSpPr>
        <p:spPr>
          <a:xfrm>
            <a:off x="2781183" y="1348098"/>
            <a:ext cx="4175939" cy="2031325"/>
          </a:xfrm>
          <a:prstGeom prst="rect">
            <a:avLst/>
          </a:prstGeom>
          <a:noFill/>
        </p:spPr>
        <p:txBody>
          <a:bodyPr wrap="square" rtlCol="0">
            <a:spAutoFit/>
          </a:bodyPr>
          <a:lstStyle/>
          <a:p>
            <a:r>
              <a:rPr lang="fi-FI" dirty="0" smtClean="0">
                <a:solidFill>
                  <a:prstClr val="white"/>
                </a:solidFill>
              </a:rPr>
              <a:t>Pääkaupunki: Wien</a:t>
            </a:r>
          </a:p>
          <a:p>
            <a:r>
              <a:rPr lang="fi-FI" dirty="0" smtClean="0">
                <a:solidFill>
                  <a:prstClr val="white"/>
                </a:solidFill>
              </a:rPr>
              <a:t>Asukasluku (2013): 8 451 860</a:t>
            </a:r>
          </a:p>
          <a:p>
            <a:r>
              <a:rPr lang="fi-FI" dirty="0" smtClean="0">
                <a:solidFill>
                  <a:prstClr val="white"/>
                </a:solidFill>
              </a:rPr>
              <a:t>Pinta-ala: 83 879 km²</a:t>
            </a:r>
            <a:endParaRPr lang="fi-FI" dirty="0">
              <a:solidFill>
                <a:prstClr val="white"/>
              </a:solidFill>
            </a:endParaRPr>
          </a:p>
          <a:p>
            <a:r>
              <a:rPr lang="fi-FI" dirty="0" smtClean="0">
                <a:solidFill>
                  <a:prstClr val="white"/>
                </a:solidFill>
              </a:rPr>
              <a:t>Kielet: Saksa, Unkari, </a:t>
            </a:r>
            <a:r>
              <a:rPr lang="fi-FI" dirty="0">
                <a:solidFill>
                  <a:prstClr val="white"/>
                </a:solidFill>
              </a:rPr>
              <a:t>S</a:t>
            </a:r>
            <a:r>
              <a:rPr lang="fi-FI" dirty="0" smtClean="0">
                <a:solidFill>
                  <a:prstClr val="white"/>
                </a:solidFill>
              </a:rPr>
              <a:t>lovenia ja Kroatia</a:t>
            </a:r>
          </a:p>
          <a:p>
            <a:r>
              <a:rPr lang="fi-FI" dirty="0" smtClean="0">
                <a:solidFill>
                  <a:prstClr val="white"/>
                </a:solidFill>
              </a:rPr>
              <a:t>Johtaja: liittopresidentti Heinz Fischer</a:t>
            </a:r>
          </a:p>
          <a:p>
            <a:r>
              <a:rPr lang="fi-FI" dirty="0" smtClean="0">
                <a:solidFill>
                  <a:prstClr val="white"/>
                </a:solidFill>
              </a:rPr>
              <a:t>Rahayksikkö: Euro ( Itävallan shillinki)</a:t>
            </a:r>
            <a:endParaRPr lang="fi-FI" dirty="0">
              <a:solidFill>
                <a:prstClr val="white"/>
              </a:solidFill>
            </a:endParaRPr>
          </a:p>
        </p:txBody>
      </p:sp>
      <p:pic>
        <p:nvPicPr>
          <p:cNvPr id="2" name="Kuva 1">
            <a:hlinkClick r:id="rId3" action="ppaction://hlinksldjump"/>
          </p:cNvPr>
          <p:cNvPicPr>
            <a:picLocks noChangeAspect="1"/>
          </p:cNvPicPr>
          <p:nvPr/>
        </p:nvPicPr>
        <p:blipFill>
          <a:blip r:embed="rId4"/>
          <a:stretch>
            <a:fillRect/>
          </a:stretch>
        </p:blipFill>
        <p:spPr>
          <a:xfrm>
            <a:off x="1358020" y="3974471"/>
            <a:ext cx="3916288" cy="2339990"/>
          </a:xfrm>
          <a:prstGeom prst="rect">
            <a:avLst/>
          </a:prstGeom>
        </p:spPr>
      </p:pic>
      <p:pic>
        <p:nvPicPr>
          <p:cNvPr id="7" name="Kuva 6">
            <a:hlinkClick r:id="rId5" action="ppaction://hlinksldjump"/>
          </p:cNvPr>
          <p:cNvPicPr>
            <a:picLocks noChangeAspect="1"/>
          </p:cNvPicPr>
          <p:nvPr/>
        </p:nvPicPr>
        <p:blipFill>
          <a:blip r:embed="rId6"/>
          <a:stretch>
            <a:fillRect/>
          </a:stretch>
        </p:blipFill>
        <p:spPr>
          <a:xfrm>
            <a:off x="7352882" y="3974471"/>
            <a:ext cx="2447288" cy="2339990"/>
          </a:xfrm>
          <a:prstGeom prst="rect">
            <a:avLst/>
          </a:prstGeom>
        </p:spPr>
      </p:pic>
      <p:sp>
        <p:nvSpPr>
          <p:cNvPr id="8" name="Tekstiruutu 7"/>
          <p:cNvSpPr txBox="1"/>
          <p:nvPr/>
        </p:nvSpPr>
        <p:spPr>
          <a:xfrm>
            <a:off x="2864758" y="3605139"/>
            <a:ext cx="902811" cy="369332"/>
          </a:xfrm>
          <a:prstGeom prst="rect">
            <a:avLst/>
          </a:prstGeom>
          <a:noFill/>
        </p:spPr>
        <p:txBody>
          <a:bodyPr wrap="none" rtlCol="0">
            <a:spAutoFit/>
          </a:bodyPr>
          <a:lstStyle/>
          <a:p>
            <a:r>
              <a:rPr lang="fi-FI" dirty="0" smtClean="0">
                <a:solidFill>
                  <a:prstClr val="white"/>
                </a:solidFill>
              </a:rPr>
              <a:t>Luonto</a:t>
            </a:r>
            <a:endParaRPr lang="fi-FI" dirty="0">
              <a:solidFill>
                <a:prstClr val="white"/>
              </a:solidFill>
            </a:endParaRPr>
          </a:p>
        </p:txBody>
      </p:sp>
      <p:sp>
        <p:nvSpPr>
          <p:cNvPr id="10" name="Tekstiruutu 9"/>
          <p:cNvSpPr txBox="1"/>
          <p:nvPr/>
        </p:nvSpPr>
        <p:spPr>
          <a:xfrm>
            <a:off x="8069913" y="3605139"/>
            <a:ext cx="1013226" cy="369332"/>
          </a:xfrm>
          <a:prstGeom prst="rect">
            <a:avLst/>
          </a:prstGeom>
          <a:noFill/>
        </p:spPr>
        <p:txBody>
          <a:bodyPr wrap="none" rtlCol="0">
            <a:spAutoFit/>
          </a:bodyPr>
          <a:lstStyle/>
          <a:p>
            <a:r>
              <a:rPr lang="fi-FI" dirty="0" smtClean="0">
                <a:solidFill>
                  <a:prstClr val="white"/>
                </a:solidFill>
              </a:rPr>
              <a:t>Historia</a:t>
            </a:r>
            <a:endParaRPr lang="fi-FI" dirty="0">
              <a:solidFill>
                <a:prstClr val="white"/>
              </a:solidFill>
            </a:endParaRPr>
          </a:p>
        </p:txBody>
      </p:sp>
      <p:sp>
        <p:nvSpPr>
          <p:cNvPr id="13" name="Nuoli oikealle 12">
            <a:hlinkClick r:id="rId7" action="ppaction://hlinksldjump" highlightClick="1">
              <a:snd r:embed="rId8" name="click.wav"/>
            </a:hlinkClick>
          </p:cNvPr>
          <p:cNvSpPr/>
          <p:nvPr/>
        </p:nvSpPr>
        <p:spPr>
          <a:xfrm rot="16200000">
            <a:off x="10997983" y="23016"/>
            <a:ext cx="896294" cy="1149787"/>
          </a:xfrm>
          <a:prstGeom prst="rightArrow">
            <a:avLst>
              <a:gd name="adj1" fmla="val 80769"/>
              <a:gd name="adj2" fmla="val 44805"/>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ln w="22225">
                <a:solidFill>
                  <a:srgbClr val="50BEA3"/>
                </a:solidFill>
                <a:prstDash val="solid"/>
              </a:ln>
              <a:solidFill>
                <a:srgbClr val="50BEA3">
                  <a:lumMod val="40000"/>
                  <a:lumOff val="60000"/>
                </a:srgbClr>
              </a:solidFill>
            </a:endParaRPr>
          </a:p>
        </p:txBody>
      </p:sp>
      <p:sp>
        <p:nvSpPr>
          <p:cNvPr id="14" name="Tekstiruutu 13"/>
          <p:cNvSpPr txBox="1"/>
          <p:nvPr/>
        </p:nvSpPr>
        <p:spPr>
          <a:xfrm>
            <a:off x="11068462" y="671733"/>
            <a:ext cx="755335" cy="307777"/>
          </a:xfrm>
          <a:prstGeom prst="rect">
            <a:avLst/>
          </a:prstGeom>
          <a:noFill/>
        </p:spPr>
        <p:txBody>
          <a:bodyPr wrap="none" rtlCol="0">
            <a:spAutoFit/>
          </a:bodyPr>
          <a:lstStyle/>
          <a:p>
            <a:r>
              <a:rPr lang="fi-FI" sz="1400" dirty="0" smtClean="0">
                <a:solidFill>
                  <a:prstClr val="white"/>
                </a:solidFill>
              </a:rPr>
              <a:t>Aloitus</a:t>
            </a:r>
            <a:endParaRPr lang="fi-FI" sz="1400" dirty="0">
              <a:solidFill>
                <a:prstClr val="white"/>
              </a:solidFill>
            </a:endParaRPr>
          </a:p>
        </p:txBody>
      </p:sp>
      <p:pic>
        <p:nvPicPr>
          <p:cNvPr id="3" name="Kuva 2"/>
          <p:cNvPicPr>
            <a:picLocks noChangeAspect="1"/>
          </p:cNvPicPr>
          <p:nvPr/>
        </p:nvPicPr>
        <p:blipFill>
          <a:blip r:embed="rId9"/>
          <a:stretch>
            <a:fillRect/>
          </a:stretch>
        </p:blipFill>
        <p:spPr>
          <a:xfrm>
            <a:off x="6957122" y="597909"/>
            <a:ext cx="4042973" cy="2100327"/>
          </a:xfrm>
          <a:prstGeom prst="rect">
            <a:avLst/>
          </a:prstGeom>
        </p:spPr>
      </p:pic>
      <p:sp>
        <p:nvSpPr>
          <p:cNvPr id="9" name="Tekstiruutu 8"/>
          <p:cNvSpPr txBox="1"/>
          <p:nvPr/>
        </p:nvSpPr>
        <p:spPr>
          <a:xfrm>
            <a:off x="4243057" y="143232"/>
            <a:ext cx="3335144" cy="307777"/>
          </a:xfrm>
          <a:prstGeom prst="rect">
            <a:avLst/>
          </a:prstGeom>
          <a:noFill/>
        </p:spPr>
        <p:txBody>
          <a:bodyPr wrap="none" rtlCol="0">
            <a:spAutoFit/>
          </a:bodyPr>
          <a:lstStyle/>
          <a:p>
            <a:r>
              <a:rPr lang="fi-FI" sz="1400" b="1" dirty="0" smtClean="0">
                <a:solidFill>
                  <a:prstClr val="white"/>
                </a:solidFill>
              </a:rPr>
              <a:t>”</a:t>
            </a:r>
            <a:r>
              <a:rPr lang="fi-FI" sz="1400" dirty="0" smtClean="0">
                <a:solidFill>
                  <a:prstClr val="white"/>
                </a:solidFill>
              </a:rPr>
              <a:t>Itävallassa on oikeasti hyvää ruokaa</a:t>
            </a:r>
            <a:r>
              <a:rPr lang="fi-FI" sz="1400" b="1" dirty="0" smtClean="0">
                <a:solidFill>
                  <a:prstClr val="white"/>
                </a:solidFill>
              </a:rPr>
              <a:t>”</a:t>
            </a:r>
            <a:endParaRPr lang="fi-FI" sz="1400" b="1" dirty="0">
              <a:solidFill>
                <a:prstClr val="white"/>
              </a:solidFill>
            </a:endParaRPr>
          </a:p>
        </p:txBody>
      </p:sp>
    </p:spTree>
    <p:extLst>
      <p:ext uri="{BB962C8B-B14F-4D97-AF65-F5344CB8AC3E}">
        <p14:creationId xmlns:p14="http://schemas.microsoft.com/office/powerpoint/2010/main" val="1555831577"/>
      </p:ext>
    </p:extLst>
  </p:cSld>
  <p:clrMapOvr>
    <a:masterClrMapping/>
  </p:clrMapOvr>
  <mc:AlternateContent xmlns:mc="http://schemas.openxmlformats.org/markup-compatibility/2006" xmlns:p14="http://schemas.microsoft.com/office/powerpoint/2010/main">
    <mc:Choice Requires="p14">
      <p:transition spd="slow" p14:dur="2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250"/>
                                  </p:stCondLst>
                                  <p:childTnLst>
                                    <p:animScale>
                                      <p:cBhvr>
                                        <p:cTn id="6" dur="1500" fill="hold"/>
                                        <p:tgtEl>
                                          <p:spTgt spid="9"/>
                                        </p:tgtEl>
                                      </p:cBhvr>
                                      <p:by x="150000" y="150000"/>
                                    </p:animScale>
                                  </p:childTnLst>
                                </p:cTn>
                              </p:par>
                              <p:par>
                                <p:cTn id="7" presetID="42" presetClass="entr" presetSubtype="0" fill="hold" nodeType="withEffect">
                                  <p:stCondLst>
                                    <p:cond delay="25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250"/>
                                        <p:tgtEl>
                                          <p:spTgt spid="2"/>
                                        </p:tgtEl>
                                      </p:cBhvr>
                                    </p:animEffect>
                                    <p:anim calcmode="lin" valueType="num">
                                      <p:cBhvr>
                                        <p:cTn id="10" dur="1250" fill="hold"/>
                                        <p:tgtEl>
                                          <p:spTgt spid="2"/>
                                        </p:tgtEl>
                                        <p:attrNameLst>
                                          <p:attrName>ppt_x</p:attrName>
                                        </p:attrNameLst>
                                      </p:cBhvr>
                                      <p:tavLst>
                                        <p:tav tm="0">
                                          <p:val>
                                            <p:strVal val="#ppt_x"/>
                                          </p:val>
                                        </p:tav>
                                        <p:tav tm="100000">
                                          <p:val>
                                            <p:strVal val="#ppt_x"/>
                                          </p:val>
                                        </p:tav>
                                      </p:tavLst>
                                    </p:anim>
                                    <p:anim calcmode="lin" valueType="num">
                                      <p:cBhvr>
                                        <p:cTn id="11" dur="125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2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250"/>
                                        <p:tgtEl>
                                          <p:spTgt spid="7"/>
                                        </p:tgtEl>
                                      </p:cBhvr>
                                    </p:animEffect>
                                    <p:anim calcmode="lin" valueType="num">
                                      <p:cBhvr>
                                        <p:cTn id="15" dur="1250" fill="hold"/>
                                        <p:tgtEl>
                                          <p:spTgt spid="7"/>
                                        </p:tgtEl>
                                        <p:attrNameLst>
                                          <p:attrName>ppt_x</p:attrName>
                                        </p:attrNameLst>
                                      </p:cBhvr>
                                      <p:tavLst>
                                        <p:tav tm="0">
                                          <p:val>
                                            <p:strVal val="#ppt_x"/>
                                          </p:val>
                                        </p:tav>
                                        <p:tav tm="100000">
                                          <p:val>
                                            <p:strVal val="#ppt_x"/>
                                          </p:val>
                                        </p:tav>
                                      </p:tavLst>
                                    </p:anim>
                                    <p:anim calcmode="lin" valueType="num">
                                      <p:cBhvr>
                                        <p:cTn id="16" dur="1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rot="21325147">
            <a:off x="-13008" y="15424"/>
            <a:ext cx="2531463" cy="923330"/>
          </a:xfrm>
          <a:prstGeom prst="rect">
            <a:avLst/>
          </a:prstGeom>
          <a:noFill/>
        </p:spPr>
        <p:txBody>
          <a:bodyPr wrap="none" lIns="91440" tIns="45720" rIns="91440" bIns="45720">
            <a:spAutoFit/>
          </a:bodyPr>
          <a:lstStyle/>
          <a:p>
            <a:pPr algn="ctr"/>
            <a:r>
              <a:rPr lang="fi-FI" sz="5400" b="1" dirty="0" smtClean="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rPr>
              <a:t>Luonto</a:t>
            </a:r>
            <a:endParaRPr lang="fi-FI" sz="5400" b="1" dirty="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endParaRPr>
          </a:p>
        </p:txBody>
      </p:sp>
      <p:sp>
        <p:nvSpPr>
          <p:cNvPr id="5" name="Tekstiruutu 4"/>
          <p:cNvSpPr txBox="1"/>
          <p:nvPr/>
        </p:nvSpPr>
        <p:spPr>
          <a:xfrm>
            <a:off x="476068" y="1327105"/>
            <a:ext cx="3657600" cy="2616101"/>
          </a:xfrm>
          <a:prstGeom prst="rect">
            <a:avLst/>
          </a:prstGeom>
          <a:noFill/>
        </p:spPr>
        <p:txBody>
          <a:bodyPr wrap="square" rtlCol="0">
            <a:spAutoFit/>
          </a:bodyPr>
          <a:lstStyle/>
          <a:p>
            <a:r>
              <a:rPr lang="fi-FI" sz="2000" dirty="0" smtClean="0">
                <a:solidFill>
                  <a:srgbClr val="E1C1D4"/>
                </a:solidFill>
              </a:rPr>
              <a:t>Ilmasto:</a:t>
            </a:r>
          </a:p>
          <a:p>
            <a:r>
              <a:rPr lang="fi-FI" sz="1600" dirty="0" smtClean="0">
                <a:solidFill>
                  <a:prstClr val="white"/>
                </a:solidFill>
              </a:rPr>
              <a:t>Suurten korkeuserojen takia sää ja ilmasto voivat muuttua rajusti pienelläkin matkalla. Talvet ovat kylmiä kaikkialla. Suurimmat sademäärät saadaan kesäkuukausina, mutta koska sateet tulevat silloin ukkosluontoisina kuuroina, sateinen sää ei kestä kauan. </a:t>
            </a:r>
            <a:endParaRPr lang="fi-FI" sz="1600" dirty="0">
              <a:solidFill>
                <a:prstClr val="white"/>
              </a:solidFill>
            </a:endParaRPr>
          </a:p>
        </p:txBody>
      </p:sp>
      <p:pic>
        <p:nvPicPr>
          <p:cNvPr id="3" name="Kuva 2">
            <a:hlinkClick r:id="rId2" action="ppaction://hlinksldjump"/>
          </p:cNvPr>
          <p:cNvPicPr>
            <a:picLocks noChangeAspect="1"/>
          </p:cNvPicPr>
          <p:nvPr/>
        </p:nvPicPr>
        <p:blipFill>
          <a:blip r:embed="rId3"/>
          <a:stretch>
            <a:fillRect/>
          </a:stretch>
        </p:blipFill>
        <p:spPr>
          <a:xfrm>
            <a:off x="132118" y="6127059"/>
            <a:ext cx="737680" cy="579170"/>
          </a:xfrm>
          <a:prstGeom prst="rect">
            <a:avLst/>
          </a:prstGeom>
        </p:spPr>
      </p:pic>
      <p:sp>
        <p:nvSpPr>
          <p:cNvPr id="6" name="Tekstiruutu 5"/>
          <p:cNvSpPr txBox="1"/>
          <p:nvPr/>
        </p:nvSpPr>
        <p:spPr>
          <a:xfrm>
            <a:off x="2304868" y="4114805"/>
            <a:ext cx="5081249" cy="2031325"/>
          </a:xfrm>
          <a:prstGeom prst="rect">
            <a:avLst/>
          </a:prstGeom>
          <a:noFill/>
        </p:spPr>
        <p:txBody>
          <a:bodyPr wrap="square" rtlCol="0">
            <a:spAutoFit/>
          </a:bodyPr>
          <a:lstStyle/>
          <a:p>
            <a:pPr algn="ctr"/>
            <a:r>
              <a:rPr lang="fi-FI" dirty="0">
                <a:solidFill>
                  <a:prstClr val="white"/>
                </a:solidFill>
              </a:rPr>
              <a:t>Talvisaikaan ylhäällä Alpeilla sää on keskimäärin aurinkoisempaa kuin laaksoissa, joissa on useammin pilvistä ja sumuista. Kesällä taas laaksoissa on useammin aurinkoista, silloinkin kun vuorenhuiput jäävät pilvien sisään. Alppien keskiosassa esiintyy ajoittain lämmin ja kuiva </a:t>
            </a:r>
            <a:r>
              <a:rPr lang="fi-FI" dirty="0" err="1">
                <a:solidFill>
                  <a:prstClr val="white"/>
                </a:solidFill>
              </a:rPr>
              <a:t>föhntuuli</a:t>
            </a:r>
            <a:r>
              <a:rPr lang="fi-FI" dirty="0">
                <a:solidFill>
                  <a:prstClr val="white"/>
                </a:solidFill>
              </a:rPr>
              <a:t>.</a:t>
            </a:r>
          </a:p>
        </p:txBody>
      </p:sp>
      <p:pic>
        <p:nvPicPr>
          <p:cNvPr id="7" name="Kuva 6"/>
          <p:cNvPicPr>
            <a:picLocks noChangeAspect="1"/>
          </p:cNvPicPr>
          <p:nvPr/>
        </p:nvPicPr>
        <p:blipFill>
          <a:blip r:embed="rId4"/>
          <a:stretch>
            <a:fillRect/>
          </a:stretch>
        </p:blipFill>
        <p:spPr>
          <a:xfrm rot="516628">
            <a:off x="8965474" y="82296"/>
            <a:ext cx="3226526" cy="2151689"/>
          </a:xfrm>
          <a:prstGeom prst="rect">
            <a:avLst/>
          </a:prstGeom>
        </p:spPr>
      </p:pic>
      <p:sp>
        <p:nvSpPr>
          <p:cNvPr id="8" name="Tekstiruutu 7"/>
          <p:cNvSpPr txBox="1"/>
          <p:nvPr/>
        </p:nvSpPr>
        <p:spPr>
          <a:xfrm rot="510679">
            <a:off x="9587787" y="2368615"/>
            <a:ext cx="2245259" cy="830997"/>
          </a:xfrm>
          <a:prstGeom prst="rect">
            <a:avLst/>
          </a:prstGeom>
          <a:noFill/>
        </p:spPr>
        <p:txBody>
          <a:bodyPr wrap="square" rtlCol="0">
            <a:spAutoFit/>
          </a:bodyPr>
          <a:lstStyle/>
          <a:p>
            <a:r>
              <a:rPr lang="fi-FI" sz="1600" dirty="0" err="1" smtClean="0">
                <a:solidFill>
                  <a:prstClr val="white"/>
                </a:solidFill>
              </a:rPr>
              <a:t>Serfaus</a:t>
            </a:r>
            <a:r>
              <a:rPr lang="fi-FI" sz="1600" dirty="0" smtClean="0">
                <a:solidFill>
                  <a:prstClr val="white"/>
                </a:solidFill>
              </a:rPr>
              <a:t>, Itävallassa lapsiystävällinen mäki.</a:t>
            </a:r>
            <a:endParaRPr lang="fi-FI" sz="1600" dirty="0">
              <a:solidFill>
                <a:prstClr val="white"/>
              </a:solidFill>
            </a:endParaRPr>
          </a:p>
        </p:txBody>
      </p:sp>
      <p:sp>
        <p:nvSpPr>
          <p:cNvPr id="9" name="Tekstiruutu 8"/>
          <p:cNvSpPr txBox="1"/>
          <p:nvPr/>
        </p:nvSpPr>
        <p:spPr>
          <a:xfrm>
            <a:off x="4581558" y="2360479"/>
            <a:ext cx="4493933" cy="369332"/>
          </a:xfrm>
          <a:prstGeom prst="rect">
            <a:avLst/>
          </a:prstGeom>
          <a:noFill/>
        </p:spPr>
        <p:txBody>
          <a:bodyPr wrap="square" rtlCol="0">
            <a:spAutoFit/>
          </a:bodyPr>
          <a:lstStyle/>
          <a:p>
            <a:r>
              <a:rPr lang="fi-FI" b="1" dirty="0" smtClean="0">
                <a:solidFill>
                  <a:srgbClr val="E1C1D4"/>
                </a:solidFill>
              </a:rPr>
              <a:t>- Korkein </a:t>
            </a:r>
            <a:r>
              <a:rPr lang="fi-FI" b="1" dirty="0">
                <a:solidFill>
                  <a:srgbClr val="E1C1D4"/>
                </a:solidFill>
              </a:rPr>
              <a:t>kohta: </a:t>
            </a:r>
            <a:r>
              <a:rPr lang="fi-FI" dirty="0" err="1">
                <a:solidFill>
                  <a:prstClr val="white"/>
                </a:solidFill>
              </a:rPr>
              <a:t>Grossglockner</a:t>
            </a:r>
            <a:r>
              <a:rPr lang="fi-FI" dirty="0">
                <a:solidFill>
                  <a:prstClr val="white"/>
                </a:solidFill>
              </a:rPr>
              <a:t> 3 797 m</a:t>
            </a:r>
          </a:p>
        </p:txBody>
      </p:sp>
      <p:sp>
        <p:nvSpPr>
          <p:cNvPr id="10" name="Tekstiruutu 9"/>
          <p:cNvSpPr txBox="1"/>
          <p:nvPr/>
        </p:nvSpPr>
        <p:spPr>
          <a:xfrm>
            <a:off x="4581558" y="669756"/>
            <a:ext cx="4504387" cy="1754326"/>
          </a:xfrm>
          <a:prstGeom prst="rect">
            <a:avLst/>
          </a:prstGeom>
          <a:noFill/>
        </p:spPr>
        <p:txBody>
          <a:bodyPr wrap="square" rtlCol="0">
            <a:spAutoFit/>
          </a:bodyPr>
          <a:lstStyle/>
          <a:p>
            <a:r>
              <a:rPr lang="fi-FI" b="1" dirty="0" smtClean="0">
                <a:solidFill>
                  <a:srgbClr val="E1C1D4"/>
                </a:solidFill>
              </a:rPr>
              <a:t>- Kasvillisuus</a:t>
            </a:r>
            <a:r>
              <a:rPr lang="fi-FI" b="1" dirty="0">
                <a:solidFill>
                  <a:srgbClr val="E1C1D4"/>
                </a:solidFill>
              </a:rPr>
              <a:t>: </a:t>
            </a:r>
            <a:r>
              <a:rPr lang="fi-FI" dirty="0">
                <a:solidFill>
                  <a:prstClr val="white"/>
                </a:solidFill>
              </a:rPr>
              <a:t>Kuusimetsät yleisiä, lehtimetsiä vuorten alarinteillä. Puurajan yläpuolella pensaikkoja.</a:t>
            </a:r>
          </a:p>
          <a:p>
            <a:r>
              <a:rPr lang="fi-FI" b="1" dirty="0" smtClean="0">
                <a:solidFill>
                  <a:srgbClr val="E1C1D4"/>
                </a:solidFill>
              </a:rPr>
              <a:t>- Korkeusvyöhyke</a:t>
            </a:r>
            <a:r>
              <a:rPr lang="fi-FI" b="1" dirty="0">
                <a:solidFill>
                  <a:srgbClr val="E1C1D4"/>
                </a:solidFill>
              </a:rPr>
              <a:t>: </a:t>
            </a:r>
            <a:r>
              <a:rPr lang="fi-FI" dirty="0">
                <a:solidFill>
                  <a:prstClr val="white"/>
                </a:solidFill>
              </a:rPr>
              <a:t>Länsi- ja eteläosissa vuoristoa, Pohjoisessa ylänköä, joka aukenee idässä alangoksi.</a:t>
            </a:r>
          </a:p>
        </p:txBody>
      </p:sp>
      <p:pic>
        <p:nvPicPr>
          <p:cNvPr id="4" name="Kuva 3">
            <a:hlinkClick r:id="rId5" action="ppaction://hlinksldjump">
              <a:snd r:embed="rId6" name="wind.wav"/>
            </a:hlinkClick>
          </p:cNvPr>
          <p:cNvPicPr>
            <a:picLocks noChangeAspect="1"/>
          </p:cNvPicPr>
          <p:nvPr/>
        </p:nvPicPr>
        <p:blipFill>
          <a:blip r:embed="rId7"/>
          <a:stretch>
            <a:fillRect/>
          </a:stretch>
        </p:blipFill>
        <p:spPr>
          <a:xfrm>
            <a:off x="9201558" y="4963154"/>
            <a:ext cx="2619375" cy="1743075"/>
          </a:xfrm>
          <a:prstGeom prst="rect">
            <a:avLst/>
          </a:prstGeom>
        </p:spPr>
      </p:pic>
      <p:sp>
        <p:nvSpPr>
          <p:cNvPr id="11" name="Tekstiruutu 10"/>
          <p:cNvSpPr txBox="1"/>
          <p:nvPr/>
        </p:nvSpPr>
        <p:spPr>
          <a:xfrm>
            <a:off x="7878191" y="6114575"/>
            <a:ext cx="1477055" cy="646331"/>
          </a:xfrm>
          <a:prstGeom prst="rect">
            <a:avLst/>
          </a:prstGeom>
          <a:noFill/>
        </p:spPr>
        <p:txBody>
          <a:bodyPr wrap="square" rtlCol="0">
            <a:spAutoFit/>
          </a:bodyPr>
          <a:lstStyle/>
          <a:p>
            <a:r>
              <a:rPr lang="fi-FI" dirty="0" smtClean="0">
                <a:solidFill>
                  <a:prstClr val="white"/>
                </a:solidFill>
              </a:rPr>
              <a:t>Murmeli </a:t>
            </a:r>
            <a:r>
              <a:rPr lang="fi-FI" dirty="0">
                <a:solidFill>
                  <a:prstClr val="white"/>
                </a:solidFill>
              </a:rPr>
              <a:t>I</a:t>
            </a:r>
            <a:r>
              <a:rPr lang="fi-FI" dirty="0" smtClean="0">
                <a:solidFill>
                  <a:prstClr val="white"/>
                </a:solidFill>
              </a:rPr>
              <a:t>tävallassa</a:t>
            </a:r>
            <a:endParaRPr lang="fi-FI" dirty="0">
              <a:solidFill>
                <a:prstClr val="white"/>
              </a:solidFill>
            </a:endParaRPr>
          </a:p>
        </p:txBody>
      </p:sp>
      <p:sp>
        <p:nvSpPr>
          <p:cNvPr id="12" name="Tekstiruutu 11"/>
          <p:cNvSpPr txBox="1"/>
          <p:nvPr/>
        </p:nvSpPr>
        <p:spPr>
          <a:xfrm>
            <a:off x="9930797" y="4593822"/>
            <a:ext cx="1160895" cy="369332"/>
          </a:xfrm>
          <a:prstGeom prst="rect">
            <a:avLst/>
          </a:prstGeom>
          <a:noFill/>
        </p:spPr>
        <p:txBody>
          <a:bodyPr wrap="none" rtlCol="0">
            <a:spAutoFit/>
          </a:bodyPr>
          <a:lstStyle/>
          <a:p>
            <a:r>
              <a:rPr lang="fi-FI" dirty="0" smtClean="0">
                <a:solidFill>
                  <a:prstClr val="white"/>
                </a:solidFill>
              </a:rPr>
              <a:t>Eläimistö</a:t>
            </a:r>
            <a:endParaRPr lang="fi-FI" dirty="0">
              <a:solidFill>
                <a:prstClr val="white"/>
              </a:solidFill>
            </a:endParaRPr>
          </a:p>
        </p:txBody>
      </p:sp>
    </p:spTree>
    <p:extLst>
      <p:ext uri="{BB962C8B-B14F-4D97-AF65-F5344CB8AC3E}">
        <p14:creationId xmlns:p14="http://schemas.microsoft.com/office/powerpoint/2010/main" val="2215285098"/>
      </p:ext>
    </p:extLst>
  </p:cSld>
  <p:clrMapOvr>
    <a:masterClrMapping/>
  </p:clrMapOvr>
  <mc:AlternateContent xmlns:mc="http://schemas.openxmlformats.org/markup-compatibility/2006" xmlns:p14="http://schemas.microsoft.com/office/powerpoint/2010/main">
    <mc:Choice Requires="p14">
      <p:transition spd="slow" p14:dur="2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750" fill="hold"/>
                                        <p:tgtEl>
                                          <p:spTgt spid="5"/>
                                        </p:tgtEl>
                                        <p:attrNameLst>
                                          <p:attrName>ppt_x</p:attrName>
                                        </p:attrNameLst>
                                      </p:cBhvr>
                                      <p:tavLst>
                                        <p:tav tm="0">
                                          <p:val>
                                            <p:strVal val="0-#ppt_w/2"/>
                                          </p:val>
                                        </p:tav>
                                        <p:tav tm="100000">
                                          <p:val>
                                            <p:strVal val="#ppt_x"/>
                                          </p:val>
                                        </p:tav>
                                      </p:tavLst>
                                    </p:anim>
                                    <p:anim calcmode="lin" valueType="num">
                                      <p:cBhvr additive="base">
                                        <p:cTn id="8" dur="2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750" fill="hold"/>
                                        <p:tgtEl>
                                          <p:spTgt spid="7"/>
                                        </p:tgtEl>
                                        <p:attrNameLst>
                                          <p:attrName>ppt_x</p:attrName>
                                        </p:attrNameLst>
                                      </p:cBhvr>
                                      <p:tavLst>
                                        <p:tav tm="0">
                                          <p:val>
                                            <p:strVal val="#ppt_x"/>
                                          </p:val>
                                        </p:tav>
                                        <p:tav tm="100000">
                                          <p:val>
                                            <p:strVal val="#ppt_x"/>
                                          </p:val>
                                        </p:tav>
                                      </p:tavLst>
                                    </p:anim>
                                    <p:anim calcmode="lin" valueType="num">
                                      <p:cBhvr additive="base">
                                        <p:cTn id="12" dur="1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750" fill="hold"/>
                                        <p:tgtEl>
                                          <p:spTgt spid="8"/>
                                        </p:tgtEl>
                                        <p:attrNameLst>
                                          <p:attrName>ppt_x</p:attrName>
                                        </p:attrNameLst>
                                      </p:cBhvr>
                                      <p:tavLst>
                                        <p:tav tm="0">
                                          <p:val>
                                            <p:strVal val="#ppt_x"/>
                                          </p:val>
                                        </p:tav>
                                        <p:tav tm="100000">
                                          <p:val>
                                            <p:strVal val="#ppt_x"/>
                                          </p:val>
                                        </p:tav>
                                      </p:tavLst>
                                    </p:anim>
                                    <p:anim calcmode="lin" valueType="num">
                                      <p:cBhvr additive="base">
                                        <p:cTn id="16" dur="1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rot="21376359">
            <a:off x="254955" y="111528"/>
            <a:ext cx="3461204" cy="923330"/>
          </a:xfrm>
          <a:prstGeom prst="rect">
            <a:avLst/>
          </a:prstGeom>
          <a:noFill/>
        </p:spPr>
        <p:txBody>
          <a:bodyPr wrap="none" lIns="91440" tIns="45720" rIns="91440" bIns="45720">
            <a:spAutoFit/>
          </a:bodyPr>
          <a:lstStyle/>
          <a:p>
            <a:pPr algn="ctr"/>
            <a:r>
              <a:rPr lang="fi-FI" sz="5400" b="1" dirty="0" smtClean="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rPr>
              <a:t>Eläimistö</a:t>
            </a:r>
            <a:endParaRPr lang="fi-FI" sz="5400" b="1" dirty="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endParaRPr>
          </a:p>
        </p:txBody>
      </p:sp>
      <p:sp>
        <p:nvSpPr>
          <p:cNvPr id="3" name="Tekstiruutu 2"/>
          <p:cNvSpPr txBox="1"/>
          <p:nvPr/>
        </p:nvSpPr>
        <p:spPr>
          <a:xfrm>
            <a:off x="329612" y="1233377"/>
            <a:ext cx="4359348" cy="3539430"/>
          </a:xfrm>
          <a:prstGeom prst="rect">
            <a:avLst/>
          </a:prstGeom>
          <a:noFill/>
        </p:spPr>
        <p:txBody>
          <a:bodyPr wrap="square" rtlCol="0">
            <a:spAutoFit/>
          </a:bodyPr>
          <a:lstStyle/>
          <a:p>
            <a:r>
              <a:rPr lang="fi-FI" sz="2400" b="1" dirty="0" smtClean="0">
                <a:solidFill>
                  <a:srgbClr val="E1C1D4"/>
                </a:solidFill>
              </a:rPr>
              <a:t>Nisäkkäät:</a:t>
            </a:r>
            <a:endParaRPr lang="fi-FI" sz="2400" b="1" dirty="0">
              <a:solidFill>
                <a:srgbClr val="E1C1D4"/>
              </a:solidFill>
            </a:endParaRPr>
          </a:p>
          <a:p>
            <a:r>
              <a:rPr lang="fi-FI" sz="2000" b="1" dirty="0">
                <a:solidFill>
                  <a:prstClr val="white"/>
                </a:solidFill>
              </a:rPr>
              <a:t>Alppien ketteriä kasvinsyöjiä ovat vuorikauris eli </a:t>
            </a:r>
            <a:r>
              <a:rPr lang="fi-FI" sz="2000" b="1" dirty="0" err="1" smtClean="0">
                <a:solidFill>
                  <a:prstClr val="white"/>
                </a:solidFill>
              </a:rPr>
              <a:t>alppikauris</a:t>
            </a:r>
            <a:r>
              <a:rPr lang="fi-FI" sz="2000" b="1" dirty="0" smtClean="0">
                <a:solidFill>
                  <a:prstClr val="white"/>
                </a:solidFill>
              </a:rPr>
              <a:t>, gemssi, </a:t>
            </a:r>
            <a:r>
              <a:rPr lang="fi-FI" sz="2000" b="1" dirty="0" err="1" smtClean="0">
                <a:solidFill>
                  <a:prstClr val="white"/>
                </a:solidFill>
              </a:rPr>
              <a:t>alppimurmeli</a:t>
            </a:r>
            <a:r>
              <a:rPr lang="fi-FI" sz="2000" b="1" dirty="0" smtClean="0">
                <a:solidFill>
                  <a:prstClr val="white"/>
                </a:solidFill>
              </a:rPr>
              <a:t>, metsäjänis </a:t>
            </a:r>
            <a:r>
              <a:rPr lang="fi-FI" sz="2000" b="1" dirty="0">
                <a:solidFill>
                  <a:prstClr val="white"/>
                </a:solidFill>
              </a:rPr>
              <a:t>ja </a:t>
            </a:r>
            <a:r>
              <a:rPr lang="fi-FI" sz="2000" b="1" dirty="0" smtClean="0">
                <a:solidFill>
                  <a:prstClr val="white"/>
                </a:solidFill>
              </a:rPr>
              <a:t>saksanhirvi. </a:t>
            </a:r>
            <a:r>
              <a:rPr lang="fi-FI" sz="2000" b="1" dirty="0">
                <a:solidFill>
                  <a:prstClr val="white"/>
                </a:solidFill>
              </a:rPr>
              <a:t>Näistä </a:t>
            </a:r>
            <a:r>
              <a:rPr lang="fi-FI" sz="2000" b="1" dirty="0" err="1">
                <a:solidFill>
                  <a:prstClr val="white"/>
                </a:solidFill>
              </a:rPr>
              <a:t>alppimurmeli</a:t>
            </a:r>
            <a:r>
              <a:rPr lang="fi-FI" sz="2000" b="1" dirty="0">
                <a:solidFill>
                  <a:prstClr val="white"/>
                </a:solidFill>
              </a:rPr>
              <a:t> käyttää myös jonkin verran hyönteisravintoa. Alpeilla liikkuu myös jonkin verran mufloneita eli villinä eläviä </a:t>
            </a:r>
            <a:r>
              <a:rPr lang="fi-FI" sz="2000" b="1" dirty="0" smtClean="0">
                <a:solidFill>
                  <a:prstClr val="white"/>
                </a:solidFill>
              </a:rPr>
              <a:t>lampaita.</a:t>
            </a:r>
            <a:endParaRPr lang="fi-FI" sz="2000" b="1" dirty="0">
              <a:solidFill>
                <a:prstClr val="white"/>
              </a:solidFill>
            </a:endParaRPr>
          </a:p>
        </p:txBody>
      </p:sp>
      <p:pic>
        <p:nvPicPr>
          <p:cNvPr id="4" name="Kuva 3"/>
          <p:cNvPicPr>
            <a:picLocks noChangeAspect="1"/>
          </p:cNvPicPr>
          <p:nvPr/>
        </p:nvPicPr>
        <p:blipFill>
          <a:blip r:embed="rId2"/>
          <a:stretch>
            <a:fillRect/>
          </a:stretch>
        </p:blipFill>
        <p:spPr>
          <a:xfrm>
            <a:off x="8429321" y="91440"/>
            <a:ext cx="3624072" cy="2718054"/>
          </a:xfrm>
          <a:prstGeom prst="roundRect">
            <a:avLst>
              <a:gd name="adj" fmla="val 874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Kuva 5">
            <a:hlinkClick r:id="rId3" action="ppaction://hlinksldjump"/>
          </p:cNvPr>
          <p:cNvPicPr>
            <a:picLocks noChangeAspect="1"/>
          </p:cNvPicPr>
          <p:nvPr/>
        </p:nvPicPr>
        <p:blipFill>
          <a:blip r:embed="rId4"/>
          <a:stretch>
            <a:fillRect/>
          </a:stretch>
        </p:blipFill>
        <p:spPr>
          <a:xfrm>
            <a:off x="137163" y="6074639"/>
            <a:ext cx="737680" cy="579170"/>
          </a:xfrm>
          <a:prstGeom prst="rect">
            <a:avLst/>
          </a:prstGeom>
        </p:spPr>
      </p:pic>
      <p:pic>
        <p:nvPicPr>
          <p:cNvPr id="7" name="Kuva 6"/>
          <p:cNvPicPr>
            <a:picLocks noChangeAspect="1"/>
          </p:cNvPicPr>
          <p:nvPr/>
        </p:nvPicPr>
        <p:blipFill>
          <a:blip r:embed="rId5"/>
          <a:stretch>
            <a:fillRect/>
          </a:stretch>
        </p:blipFill>
        <p:spPr>
          <a:xfrm>
            <a:off x="6931152" y="2644126"/>
            <a:ext cx="5736337" cy="4302253"/>
          </a:xfrm>
          <a:prstGeom prst="rect">
            <a:avLst/>
          </a:prstGeom>
        </p:spPr>
      </p:pic>
      <p:sp>
        <p:nvSpPr>
          <p:cNvPr id="8" name="Tekstiruutu 7"/>
          <p:cNvSpPr txBox="1"/>
          <p:nvPr/>
        </p:nvSpPr>
        <p:spPr>
          <a:xfrm>
            <a:off x="4928151" y="735907"/>
            <a:ext cx="3501170" cy="5078313"/>
          </a:xfrm>
          <a:prstGeom prst="rect">
            <a:avLst/>
          </a:prstGeom>
          <a:noFill/>
        </p:spPr>
        <p:txBody>
          <a:bodyPr wrap="square" rtlCol="0">
            <a:spAutoFit/>
          </a:bodyPr>
          <a:lstStyle/>
          <a:p>
            <a:r>
              <a:rPr lang="fi-FI" sz="2400" dirty="0" smtClean="0">
                <a:solidFill>
                  <a:srgbClr val="E1C1D4"/>
                </a:solidFill>
              </a:rPr>
              <a:t>Linnut:</a:t>
            </a:r>
          </a:p>
          <a:p>
            <a:r>
              <a:rPr lang="fi-FI" sz="2000" dirty="0" smtClean="0">
                <a:solidFill>
                  <a:prstClr val="white"/>
                </a:solidFill>
              </a:rPr>
              <a:t>Alpeilla elää paljon monenlaisia lintuja, mutta, tunnetuimmat petolinnut lienevät Maakotka, Partakorppikotka sekä Hanhikorppikotka.</a:t>
            </a:r>
          </a:p>
          <a:p>
            <a:r>
              <a:rPr lang="fi-FI" sz="2000" dirty="0">
                <a:solidFill>
                  <a:prstClr val="white"/>
                </a:solidFill>
              </a:rPr>
              <a:t>Korkealla eläviä maakotkia tavataan jokseenkin harvoin ja laji on alueella suojeltu. Niin ikään partakorppikotkat ovat harvinaisia ja uhanalaisia Alpeilla. Petolinnuista tavallisemmin tavattavia ovat </a:t>
            </a:r>
            <a:r>
              <a:rPr lang="fi-FI" sz="2000" dirty="0" smtClean="0">
                <a:solidFill>
                  <a:prstClr val="white"/>
                </a:solidFill>
              </a:rPr>
              <a:t>hiirihaukat sekä pöllöt.</a:t>
            </a:r>
            <a:endParaRPr lang="fi-FI" sz="2000" dirty="0">
              <a:solidFill>
                <a:prstClr val="white"/>
              </a:solidFill>
            </a:endParaRPr>
          </a:p>
        </p:txBody>
      </p:sp>
    </p:spTree>
    <p:extLst>
      <p:ext uri="{BB962C8B-B14F-4D97-AF65-F5344CB8AC3E}">
        <p14:creationId xmlns:p14="http://schemas.microsoft.com/office/powerpoint/2010/main" val="3734009975"/>
      </p:ext>
    </p:extLst>
  </p:cSld>
  <p:clrMapOvr>
    <a:masterClrMapping/>
  </p:clrMapOvr>
  <mc:AlternateContent xmlns:mc="http://schemas.openxmlformats.org/markup-compatibility/2006" xmlns:p14="http://schemas.microsoft.com/office/powerpoint/2010/main">
    <mc:Choice Requires="p14">
      <p:transition spd="slow" p14:dur="20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6" fill="hold" nodeType="afterEffect">
                                  <p:stCondLst>
                                    <p:cond delay="5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rot="21414318">
            <a:off x="343553" y="206028"/>
            <a:ext cx="2922211" cy="923330"/>
          </a:xfrm>
          <a:prstGeom prst="rect">
            <a:avLst/>
          </a:prstGeom>
          <a:noFill/>
        </p:spPr>
        <p:txBody>
          <a:bodyPr wrap="none" lIns="91440" tIns="45720" rIns="91440" bIns="45720">
            <a:spAutoFit/>
          </a:bodyPr>
          <a:lstStyle/>
          <a:p>
            <a:pPr algn="ctr"/>
            <a:r>
              <a:rPr lang="fi-FI" sz="5400" b="1" dirty="0" smtClean="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rPr>
              <a:t>Historia</a:t>
            </a:r>
            <a:endParaRPr lang="fi-FI" sz="5400" b="1" dirty="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endParaRPr>
          </a:p>
        </p:txBody>
      </p:sp>
      <p:pic>
        <p:nvPicPr>
          <p:cNvPr id="3" name="Kuva 2">
            <a:hlinkClick r:id="rId2" action="ppaction://hlinksldjump"/>
          </p:cNvPr>
          <p:cNvPicPr>
            <a:picLocks noChangeAspect="1"/>
          </p:cNvPicPr>
          <p:nvPr/>
        </p:nvPicPr>
        <p:blipFill>
          <a:blip r:embed="rId3"/>
          <a:stretch>
            <a:fillRect/>
          </a:stretch>
        </p:blipFill>
        <p:spPr>
          <a:xfrm>
            <a:off x="83504" y="6181471"/>
            <a:ext cx="739475" cy="581468"/>
          </a:xfrm>
          <a:prstGeom prst="rect">
            <a:avLst/>
          </a:prstGeom>
        </p:spPr>
      </p:pic>
      <p:sp>
        <p:nvSpPr>
          <p:cNvPr id="6" name="Tekstiruutu 5"/>
          <p:cNvSpPr txBox="1"/>
          <p:nvPr/>
        </p:nvSpPr>
        <p:spPr>
          <a:xfrm>
            <a:off x="591846" y="1317057"/>
            <a:ext cx="3763560" cy="4524315"/>
          </a:xfrm>
          <a:prstGeom prst="rect">
            <a:avLst/>
          </a:prstGeom>
          <a:noFill/>
        </p:spPr>
        <p:txBody>
          <a:bodyPr wrap="square" rtlCol="0">
            <a:spAutoFit/>
          </a:bodyPr>
          <a:lstStyle/>
          <a:p>
            <a:r>
              <a:rPr lang="fi-FI" sz="2800" dirty="0">
                <a:solidFill>
                  <a:srgbClr val="E1C1D4"/>
                </a:solidFill>
              </a:rPr>
              <a:t>Tasavallan </a:t>
            </a:r>
            <a:r>
              <a:rPr lang="fi-FI" sz="2800" dirty="0" smtClean="0">
                <a:solidFill>
                  <a:srgbClr val="E1C1D4"/>
                </a:solidFill>
              </a:rPr>
              <a:t>alkuhistoria:</a:t>
            </a:r>
          </a:p>
          <a:p>
            <a:r>
              <a:rPr lang="fi-FI" sz="2400" dirty="0" smtClean="0">
                <a:solidFill>
                  <a:prstClr val="white"/>
                </a:solidFill>
              </a:rPr>
              <a:t>Ensimmäisen </a:t>
            </a:r>
            <a:r>
              <a:rPr lang="fi-FI" sz="2400" dirty="0">
                <a:solidFill>
                  <a:prstClr val="white"/>
                </a:solidFill>
              </a:rPr>
              <a:t>maailmansodan jälkeen keisarikunta hajotettiin lukuisiin valtioihin Saint-</a:t>
            </a:r>
            <a:r>
              <a:rPr lang="fi-FI" sz="2400" dirty="0" err="1">
                <a:solidFill>
                  <a:prstClr val="white"/>
                </a:solidFill>
              </a:rPr>
              <a:t>Germainin</a:t>
            </a:r>
            <a:r>
              <a:rPr lang="fi-FI" sz="2400" dirty="0">
                <a:solidFill>
                  <a:prstClr val="white"/>
                </a:solidFill>
              </a:rPr>
              <a:t> sopimuksella vuonna 1919</a:t>
            </a:r>
            <a:r>
              <a:rPr lang="fi-FI" sz="2400" dirty="0" smtClean="0">
                <a:solidFill>
                  <a:prstClr val="white"/>
                </a:solidFill>
              </a:rPr>
              <a:t>.</a:t>
            </a:r>
            <a:endParaRPr lang="fi-FI" sz="2400" dirty="0">
              <a:solidFill>
                <a:prstClr val="white"/>
              </a:solidFill>
            </a:endParaRPr>
          </a:p>
          <a:p>
            <a:r>
              <a:rPr lang="fi-FI" sz="2400" dirty="0">
                <a:solidFill>
                  <a:prstClr val="white"/>
                </a:solidFill>
              </a:rPr>
              <a:t>Itävallasta tuli tasavalta juridisesti 10. marraskuuta </a:t>
            </a:r>
            <a:r>
              <a:rPr lang="fi-FI" sz="2400" dirty="0" smtClean="0">
                <a:solidFill>
                  <a:prstClr val="white"/>
                </a:solidFill>
              </a:rPr>
              <a:t>1920</a:t>
            </a:r>
            <a:r>
              <a:rPr lang="fi-FI" sz="2400" dirty="0">
                <a:solidFill>
                  <a:prstClr val="white"/>
                </a:solidFill>
              </a:rPr>
              <a:t>.</a:t>
            </a:r>
          </a:p>
          <a:p>
            <a:endParaRPr lang="fi-FI" sz="1600" dirty="0">
              <a:solidFill>
                <a:prstClr val="white"/>
              </a:solidFill>
            </a:endParaRPr>
          </a:p>
        </p:txBody>
      </p:sp>
      <p:sp>
        <p:nvSpPr>
          <p:cNvPr id="4" name="Tekstiruutu 3"/>
          <p:cNvSpPr txBox="1"/>
          <p:nvPr/>
        </p:nvSpPr>
        <p:spPr>
          <a:xfrm>
            <a:off x="4871928" y="127821"/>
            <a:ext cx="3827936" cy="5632311"/>
          </a:xfrm>
          <a:prstGeom prst="rect">
            <a:avLst/>
          </a:prstGeom>
          <a:noFill/>
        </p:spPr>
        <p:txBody>
          <a:bodyPr wrap="square" rtlCol="0">
            <a:spAutoFit/>
          </a:bodyPr>
          <a:lstStyle/>
          <a:p>
            <a:r>
              <a:rPr lang="fi-FI" sz="2400" dirty="0">
                <a:solidFill>
                  <a:srgbClr val="D5EDF3"/>
                </a:solidFill>
              </a:rPr>
              <a:t>Kelttiläiset kansat saapuivat nykyisen Itävallan alueelle 400-luvulla eaa. Heidän maansa liitettiin Roomaan </a:t>
            </a:r>
            <a:r>
              <a:rPr lang="fi-FI" sz="2400" dirty="0" err="1">
                <a:solidFill>
                  <a:srgbClr val="D5EDF3"/>
                </a:solidFill>
              </a:rPr>
              <a:t>Noricumin</a:t>
            </a:r>
            <a:r>
              <a:rPr lang="fi-FI" sz="2400" dirty="0">
                <a:solidFill>
                  <a:srgbClr val="D5EDF3"/>
                </a:solidFill>
              </a:rPr>
              <a:t> provinssina vuonna 9 eaa</a:t>
            </a:r>
            <a:r>
              <a:rPr lang="fi-FI" sz="2400" dirty="0" smtClean="0">
                <a:solidFill>
                  <a:srgbClr val="D5EDF3"/>
                </a:solidFill>
              </a:rPr>
              <a:t>. </a:t>
            </a:r>
            <a:r>
              <a:rPr lang="fi-FI" sz="2400" dirty="0">
                <a:solidFill>
                  <a:srgbClr val="D5EDF3"/>
                </a:solidFill>
              </a:rPr>
              <a:t>Rooman valtaa kesti 400-luvulla </a:t>
            </a:r>
            <a:r>
              <a:rPr lang="fi-FI" sz="2400" dirty="0" smtClean="0">
                <a:solidFill>
                  <a:srgbClr val="D5EDF3"/>
                </a:solidFill>
              </a:rPr>
              <a:t>eaa</a:t>
            </a:r>
            <a:r>
              <a:rPr lang="fi-FI" sz="2400" dirty="0">
                <a:solidFill>
                  <a:srgbClr val="D5EDF3"/>
                </a:solidFill>
              </a:rPr>
              <a:t>. Rooman vallan jälkeen alueelle vaelsi germaani- ja slaavilaisheimoja. Alue tuli frankkien alaisuuteen. Kristinusko levisi 600-luvulta </a:t>
            </a:r>
            <a:r>
              <a:rPr lang="fi-FI" sz="2400" dirty="0" smtClean="0">
                <a:solidFill>
                  <a:srgbClr val="D5EDF3"/>
                </a:solidFill>
              </a:rPr>
              <a:t>alkaen.</a:t>
            </a:r>
            <a:endParaRPr lang="fi-FI" sz="2400" dirty="0">
              <a:solidFill>
                <a:srgbClr val="D5EDF3"/>
              </a:solidFill>
            </a:endParaRPr>
          </a:p>
        </p:txBody>
      </p:sp>
      <p:pic>
        <p:nvPicPr>
          <p:cNvPr id="5" name="Kuva 4"/>
          <p:cNvPicPr>
            <a:picLocks noChangeAspect="1"/>
          </p:cNvPicPr>
          <p:nvPr/>
        </p:nvPicPr>
        <p:blipFill>
          <a:blip r:embed="rId4"/>
          <a:stretch>
            <a:fillRect/>
          </a:stretch>
        </p:blipFill>
        <p:spPr>
          <a:xfrm>
            <a:off x="8085162" y="-1310440"/>
            <a:ext cx="5225239" cy="5994190"/>
          </a:xfrm>
          <a:prstGeom prst="rect">
            <a:avLst/>
          </a:prstGeom>
        </p:spPr>
      </p:pic>
      <p:pic>
        <p:nvPicPr>
          <p:cNvPr id="7" name="Kuva 6"/>
          <p:cNvPicPr>
            <a:picLocks noChangeAspect="1"/>
          </p:cNvPicPr>
          <p:nvPr/>
        </p:nvPicPr>
        <p:blipFill>
          <a:blip r:embed="rId5"/>
          <a:stretch>
            <a:fillRect/>
          </a:stretch>
        </p:blipFill>
        <p:spPr>
          <a:xfrm>
            <a:off x="9454851" y="3349448"/>
            <a:ext cx="2458247" cy="3744986"/>
          </a:xfrm>
          <a:prstGeom prst="rect">
            <a:avLst/>
          </a:prstGeom>
        </p:spPr>
      </p:pic>
    </p:spTree>
    <p:extLst>
      <p:ext uri="{BB962C8B-B14F-4D97-AF65-F5344CB8AC3E}">
        <p14:creationId xmlns:p14="http://schemas.microsoft.com/office/powerpoint/2010/main" val="1958473427"/>
      </p:ext>
    </p:extLst>
  </p:cSld>
  <p:clrMapOvr>
    <a:masterClrMapping/>
  </p:clrMapOvr>
  <mc:AlternateContent xmlns:mc="http://schemas.openxmlformats.org/markup-compatibility/2006" xmlns:p14="http://schemas.microsoft.com/office/powerpoint/2010/main">
    <mc:Choice Requires="p14">
      <p:transition spd="slow" p14:dur="200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750" fill="hold"/>
                                        <p:tgtEl>
                                          <p:spTgt spid="5"/>
                                        </p:tgtEl>
                                      </p:cBhvr>
                                      <p:by x="50000" y="50000"/>
                                    </p:animScale>
                                  </p:childTnLst>
                                </p:cTn>
                              </p:par>
                            </p:childTnLst>
                          </p:cTn>
                        </p:par>
                        <p:par>
                          <p:cTn id="7" fill="hold">
                            <p:stCondLst>
                              <p:cond delay="750"/>
                            </p:stCondLst>
                            <p:childTnLst>
                              <p:par>
                                <p:cTn id="8" presetID="2" presetClass="entr" presetSubtype="4"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ppt_x"/>
                                          </p:val>
                                        </p:tav>
                                        <p:tav tm="100000">
                                          <p:val>
                                            <p:strVal val="#ppt_x"/>
                                          </p:val>
                                        </p:tav>
                                      </p:tavLst>
                                    </p:anim>
                                    <p:anim calcmode="lin" valueType="num">
                                      <p:cBhvr additive="base">
                                        <p:cTn id="11"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p:cNvSpPr/>
          <p:nvPr/>
        </p:nvSpPr>
        <p:spPr>
          <a:xfrm rot="21404941">
            <a:off x="296184" y="60326"/>
            <a:ext cx="2090188" cy="923330"/>
          </a:xfrm>
          <a:prstGeom prst="rect">
            <a:avLst/>
          </a:prstGeom>
          <a:noFill/>
        </p:spPr>
        <p:txBody>
          <a:bodyPr wrap="none" lIns="91440" tIns="45720" rIns="91440" bIns="45720">
            <a:spAutoFit/>
          </a:bodyPr>
          <a:lstStyle/>
          <a:p>
            <a:pPr algn="ctr"/>
            <a:r>
              <a:rPr lang="fi-FI" sz="5400" b="1" dirty="0" smtClean="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rPr>
              <a:t>Unkari</a:t>
            </a:r>
            <a:endParaRPr lang="fi-FI" sz="5400" b="1" dirty="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endParaRPr>
          </a:p>
        </p:txBody>
      </p:sp>
      <p:sp>
        <p:nvSpPr>
          <p:cNvPr id="6" name="Tekstiruutu 5"/>
          <p:cNvSpPr txBox="1"/>
          <p:nvPr/>
        </p:nvSpPr>
        <p:spPr>
          <a:xfrm>
            <a:off x="2809493" y="1670255"/>
            <a:ext cx="3356303" cy="1754326"/>
          </a:xfrm>
          <a:prstGeom prst="rect">
            <a:avLst/>
          </a:prstGeom>
          <a:noFill/>
        </p:spPr>
        <p:txBody>
          <a:bodyPr wrap="none" rtlCol="0">
            <a:spAutoFit/>
          </a:bodyPr>
          <a:lstStyle/>
          <a:p>
            <a:r>
              <a:rPr lang="fi-FI" dirty="0" smtClean="0">
                <a:solidFill>
                  <a:prstClr val="white"/>
                </a:solidFill>
              </a:rPr>
              <a:t>Pääkaupunki: Budapest</a:t>
            </a:r>
          </a:p>
          <a:p>
            <a:r>
              <a:rPr lang="fi-FI" dirty="0" smtClean="0">
                <a:solidFill>
                  <a:prstClr val="white"/>
                </a:solidFill>
              </a:rPr>
              <a:t>Väkiluku: n. 10.milj</a:t>
            </a:r>
          </a:p>
          <a:p>
            <a:r>
              <a:rPr lang="fi-FI" dirty="0" smtClean="0">
                <a:solidFill>
                  <a:prstClr val="white"/>
                </a:solidFill>
              </a:rPr>
              <a:t>Pinta-ala: 93 028 km²</a:t>
            </a:r>
          </a:p>
          <a:p>
            <a:r>
              <a:rPr lang="fi-FI" dirty="0" smtClean="0">
                <a:solidFill>
                  <a:prstClr val="white"/>
                </a:solidFill>
              </a:rPr>
              <a:t>Kielet: Unkari</a:t>
            </a:r>
          </a:p>
          <a:p>
            <a:r>
              <a:rPr lang="fi-FI" dirty="0" smtClean="0">
                <a:solidFill>
                  <a:prstClr val="white"/>
                </a:solidFill>
              </a:rPr>
              <a:t>Johtaja: Presidentti </a:t>
            </a:r>
            <a:r>
              <a:rPr lang="fi-FI" dirty="0" err="1" smtClean="0">
                <a:solidFill>
                  <a:prstClr val="white"/>
                </a:solidFill>
              </a:rPr>
              <a:t>János</a:t>
            </a:r>
            <a:r>
              <a:rPr lang="fi-FI" dirty="0" smtClean="0">
                <a:solidFill>
                  <a:prstClr val="white"/>
                </a:solidFill>
              </a:rPr>
              <a:t> </a:t>
            </a:r>
            <a:r>
              <a:rPr lang="fi-FI" dirty="0" err="1" smtClean="0">
                <a:solidFill>
                  <a:prstClr val="white"/>
                </a:solidFill>
              </a:rPr>
              <a:t>Áder</a:t>
            </a:r>
            <a:endParaRPr lang="fi-FI" dirty="0" smtClean="0">
              <a:solidFill>
                <a:prstClr val="white"/>
              </a:solidFill>
            </a:endParaRPr>
          </a:p>
          <a:p>
            <a:r>
              <a:rPr lang="fi-FI" dirty="0" smtClean="0">
                <a:solidFill>
                  <a:prstClr val="white"/>
                </a:solidFill>
              </a:rPr>
              <a:t>Rahayksikkö: </a:t>
            </a:r>
            <a:r>
              <a:rPr lang="fi-FI" dirty="0" err="1">
                <a:solidFill>
                  <a:prstClr val="white"/>
                </a:solidFill>
              </a:rPr>
              <a:t>F</a:t>
            </a:r>
            <a:r>
              <a:rPr lang="fi-FI" dirty="0" err="1" smtClean="0">
                <a:solidFill>
                  <a:prstClr val="white"/>
                </a:solidFill>
              </a:rPr>
              <a:t>orintti</a:t>
            </a:r>
            <a:endParaRPr lang="fi-FI" dirty="0" smtClean="0">
              <a:solidFill>
                <a:prstClr val="white"/>
              </a:solidFill>
            </a:endParaRPr>
          </a:p>
        </p:txBody>
      </p:sp>
      <p:pic>
        <p:nvPicPr>
          <p:cNvPr id="2" name="Kuva 1"/>
          <p:cNvPicPr>
            <a:picLocks noChangeAspect="1"/>
          </p:cNvPicPr>
          <p:nvPr/>
        </p:nvPicPr>
        <p:blipFill>
          <a:blip r:embed="rId2"/>
          <a:stretch>
            <a:fillRect/>
          </a:stretch>
        </p:blipFill>
        <p:spPr>
          <a:xfrm rot="21377141">
            <a:off x="438727" y="942345"/>
            <a:ext cx="1942723" cy="971362"/>
          </a:xfrm>
          <a:prstGeom prst="rect">
            <a:avLst/>
          </a:prstGeom>
        </p:spPr>
      </p:pic>
      <p:pic>
        <p:nvPicPr>
          <p:cNvPr id="3" name="Kuva 2">
            <a:hlinkClick r:id="rId3" action="ppaction://hlinksldjump"/>
          </p:cNvPr>
          <p:cNvPicPr>
            <a:picLocks noChangeAspect="1"/>
          </p:cNvPicPr>
          <p:nvPr/>
        </p:nvPicPr>
        <p:blipFill>
          <a:blip r:embed="rId4"/>
          <a:stretch>
            <a:fillRect/>
          </a:stretch>
        </p:blipFill>
        <p:spPr>
          <a:xfrm>
            <a:off x="1467152" y="4320926"/>
            <a:ext cx="4006191" cy="2038657"/>
          </a:xfrm>
          <a:prstGeom prst="rect">
            <a:avLst/>
          </a:prstGeom>
        </p:spPr>
      </p:pic>
      <p:sp>
        <p:nvSpPr>
          <p:cNvPr id="7" name="Tekstiruutu 6"/>
          <p:cNvSpPr txBox="1"/>
          <p:nvPr/>
        </p:nvSpPr>
        <p:spPr>
          <a:xfrm>
            <a:off x="3018841" y="4015716"/>
            <a:ext cx="902811" cy="369332"/>
          </a:xfrm>
          <a:prstGeom prst="rect">
            <a:avLst/>
          </a:prstGeom>
          <a:noFill/>
        </p:spPr>
        <p:txBody>
          <a:bodyPr wrap="none" rtlCol="0">
            <a:spAutoFit/>
          </a:bodyPr>
          <a:lstStyle/>
          <a:p>
            <a:r>
              <a:rPr lang="fi-FI" dirty="0" smtClean="0">
                <a:solidFill>
                  <a:prstClr val="white"/>
                </a:solidFill>
              </a:rPr>
              <a:t>Luonto</a:t>
            </a:r>
            <a:endParaRPr lang="fi-FI" dirty="0">
              <a:solidFill>
                <a:prstClr val="white"/>
              </a:solidFill>
            </a:endParaRPr>
          </a:p>
        </p:txBody>
      </p:sp>
      <p:pic>
        <p:nvPicPr>
          <p:cNvPr id="4" name="Kuva 3">
            <a:hlinkClick r:id="rId5" action="ppaction://hlinksldjump"/>
          </p:cNvPr>
          <p:cNvPicPr>
            <a:picLocks noChangeAspect="1"/>
          </p:cNvPicPr>
          <p:nvPr/>
        </p:nvPicPr>
        <p:blipFill>
          <a:blip r:embed="rId6"/>
          <a:stretch>
            <a:fillRect/>
          </a:stretch>
        </p:blipFill>
        <p:spPr>
          <a:xfrm>
            <a:off x="7677718" y="4320926"/>
            <a:ext cx="1877762" cy="2038659"/>
          </a:xfrm>
          <a:prstGeom prst="rect">
            <a:avLst/>
          </a:prstGeom>
        </p:spPr>
      </p:pic>
      <p:sp>
        <p:nvSpPr>
          <p:cNvPr id="8" name="Tekstiruutu 7"/>
          <p:cNvSpPr txBox="1"/>
          <p:nvPr/>
        </p:nvSpPr>
        <p:spPr>
          <a:xfrm>
            <a:off x="8109986" y="4015716"/>
            <a:ext cx="1013226" cy="369332"/>
          </a:xfrm>
          <a:prstGeom prst="rect">
            <a:avLst/>
          </a:prstGeom>
          <a:noFill/>
        </p:spPr>
        <p:txBody>
          <a:bodyPr wrap="none" rtlCol="0">
            <a:spAutoFit/>
          </a:bodyPr>
          <a:lstStyle/>
          <a:p>
            <a:r>
              <a:rPr lang="fi-FI" dirty="0" smtClean="0">
                <a:solidFill>
                  <a:prstClr val="white"/>
                </a:solidFill>
              </a:rPr>
              <a:t>Historia</a:t>
            </a:r>
            <a:endParaRPr lang="fi-FI" dirty="0">
              <a:solidFill>
                <a:prstClr val="white"/>
              </a:solidFill>
            </a:endParaRPr>
          </a:p>
        </p:txBody>
      </p:sp>
      <p:pic>
        <p:nvPicPr>
          <p:cNvPr id="10" name="Kuva 9">
            <a:hlinkClick r:id="rId7" action="ppaction://hlinksldjump" highlightClick="1">
              <a:snd r:embed="rId8" name="click.wav"/>
            </a:hlinkClick>
          </p:cNvPr>
          <p:cNvPicPr>
            <a:picLocks noChangeAspect="1"/>
          </p:cNvPicPr>
          <p:nvPr/>
        </p:nvPicPr>
        <p:blipFill>
          <a:blip r:embed="rId9"/>
          <a:stretch>
            <a:fillRect/>
          </a:stretch>
        </p:blipFill>
        <p:spPr>
          <a:xfrm>
            <a:off x="10709648" y="186467"/>
            <a:ext cx="1329043" cy="957155"/>
          </a:xfrm>
          <a:prstGeom prst="rect">
            <a:avLst/>
          </a:prstGeom>
        </p:spPr>
      </p:pic>
      <p:sp>
        <p:nvSpPr>
          <p:cNvPr id="12" name="Tekstiruutu 11"/>
          <p:cNvSpPr txBox="1"/>
          <p:nvPr/>
        </p:nvSpPr>
        <p:spPr>
          <a:xfrm>
            <a:off x="4293206" y="343022"/>
            <a:ext cx="3080074" cy="317010"/>
          </a:xfrm>
          <a:prstGeom prst="rect">
            <a:avLst/>
          </a:prstGeom>
          <a:noFill/>
        </p:spPr>
        <p:txBody>
          <a:bodyPr wrap="none" rtlCol="0">
            <a:spAutoFit/>
          </a:bodyPr>
          <a:lstStyle/>
          <a:p>
            <a:r>
              <a:rPr lang="fi-FI" sz="1460" b="1" dirty="0" smtClean="0">
                <a:solidFill>
                  <a:prstClr val="white"/>
                </a:solidFill>
              </a:rPr>
              <a:t>”</a:t>
            </a:r>
            <a:r>
              <a:rPr lang="fi-FI" sz="1460" dirty="0" smtClean="0">
                <a:solidFill>
                  <a:prstClr val="white"/>
                </a:solidFill>
              </a:rPr>
              <a:t>Unkari kuulostaa kivalta maalta</a:t>
            </a:r>
            <a:r>
              <a:rPr lang="fi-FI" sz="1460" b="1" dirty="0" smtClean="0">
                <a:solidFill>
                  <a:prstClr val="white"/>
                </a:solidFill>
              </a:rPr>
              <a:t>”</a:t>
            </a:r>
            <a:endParaRPr lang="fi-FI" sz="1460" b="1" dirty="0">
              <a:solidFill>
                <a:prstClr val="white"/>
              </a:solidFill>
            </a:endParaRPr>
          </a:p>
        </p:txBody>
      </p:sp>
      <p:sp>
        <p:nvSpPr>
          <p:cNvPr id="14" name="Suorakulmio 13"/>
          <p:cNvSpPr/>
          <p:nvPr/>
        </p:nvSpPr>
        <p:spPr>
          <a:xfrm>
            <a:off x="6300438" y="1393256"/>
            <a:ext cx="5523777" cy="2308324"/>
          </a:xfrm>
          <a:prstGeom prst="rect">
            <a:avLst/>
          </a:prstGeom>
        </p:spPr>
        <p:txBody>
          <a:bodyPr wrap="square">
            <a:spAutoFit/>
          </a:bodyPr>
          <a:lstStyle/>
          <a:p>
            <a:pPr algn="ctr"/>
            <a:r>
              <a:rPr lang="fi-FI" sz="1600" dirty="0" smtClean="0">
                <a:solidFill>
                  <a:prstClr val="white"/>
                </a:solidFill>
              </a:rPr>
              <a:t>Unkarin </a:t>
            </a:r>
            <a:r>
              <a:rPr lang="fi-FI" sz="1600" dirty="0">
                <a:solidFill>
                  <a:prstClr val="white"/>
                </a:solidFill>
              </a:rPr>
              <a:t>itäosa on alavaa tasankoa, lännessä on </a:t>
            </a:r>
            <a:r>
              <a:rPr lang="fi-FI" sz="1600" dirty="0" smtClean="0">
                <a:solidFill>
                  <a:prstClr val="white"/>
                </a:solidFill>
              </a:rPr>
              <a:t>kukkuloita </a:t>
            </a:r>
            <a:r>
              <a:rPr lang="fi-FI" sz="1600" dirty="0">
                <a:solidFill>
                  <a:prstClr val="white"/>
                </a:solidFill>
              </a:rPr>
              <a:t>ja pohjoisessa vuoria. Unkari ehti olla itsenäinen kuningaskunta 700 vuoden ajan vuodesta 1000 alkaen. Sen jälkeen se oli </a:t>
            </a:r>
            <a:r>
              <a:rPr lang="fi-FI" sz="1600" dirty="0" err="1">
                <a:solidFill>
                  <a:prstClr val="white"/>
                </a:solidFill>
              </a:rPr>
              <a:t>Habsburgien</a:t>
            </a:r>
            <a:r>
              <a:rPr lang="fi-FI" sz="1600" dirty="0">
                <a:solidFill>
                  <a:prstClr val="white"/>
                </a:solidFill>
              </a:rPr>
              <a:t> vallassa ja osa Itävalta-Unkarin kaksoismonarkiaa. Maailmansotien välissä maa oli jälleen itsenäinen. </a:t>
            </a:r>
          </a:p>
          <a:p>
            <a:pPr algn="r"/>
            <a:endParaRPr lang="fi-FI" sz="1600" dirty="0">
              <a:solidFill>
                <a:prstClr val="white"/>
              </a:solidFill>
            </a:endParaRPr>
          </a:p>
          <a:p>
            <a:pPr algn="ctr"/>
            <a:r>
              <a:rPr lang="fi-FI" sz="1600" dirty="0">
                <a:solidFill>
                  <a:prstClr val="white"/>
                </a:solidFill>
              </a:rPr>
              <a:t>Toisen maailmansodan jälkeen se oli Varsovan liittoon kuuluva kansandemokratia.</a:t>
            </a:r>
          </a:p>
        </p:txBody>
      </p:sp>
      <p:sp>
        <p:nvSpPr>
          <p:cNvPr id="15" name="Tekstiruutu 14"/>
          <p:cNvSpPr txBox="1"/>
          <p:nvPr/>
        </p:nvSpPr>
        <p:spPr>
          <a:xfrm>
            <a:off x="10946006" y="709788"/>
            <a:ext cx="856325" cy="369332"/>
          </a:xfrm>
          <a:prstGeom prst="rect">
            <a:avLst/>
          </a:prstGeom>
          <a:noFill/>
        </p:spPr>
        <p:txBody>
          <a:bodyPr wrap="none" rtlCol="0">
            <a:spAutoFit/>
          </a:bodyPr>
          <a:lstStyle/>
          <a:p>
            <a:r>
              <a:rPr lang="fi-FI" dirty="0" smtClean="0">
                <a:solidFill>
                  <a:prstClr val="white"/>
                </a:solidFill>
              </a:rPr>
              <a:t>Loppu</a:t>
            </a:r>
            <a:endParaRPr lang="fi-FI" dirty="0">
              <a:solidFill>
                <a:prstClr val="white"/>
              </a:solidFill>
            </a:endParaRPr>
          </a:p>
        </p:txBody>
      </p:sp>
    </p:spTree>
    <p:extLst>
      <p:ext uri="{BB962C8B-B14F-4D97-AF65-F5344CB8AC3E}">
        <p14:creationId xmlns:p14="http://schemas.microsoft.com/office/powerpoint/2010/main" val="1066202708"/>
      </p:ext>
    </p:extLst>
  </p:cSld>
  <p:clrMapOvr>
    <a:masterClrMapping/>
  </p:clrMapOvr>
  <mc:AlternateContent xmlns:mc="http://schemas.openxmlformats.org/markup-compatibility/2006" xmlns:p14="http://schemas.microsoft.com/office/powerpoint/2010/main">
    <mc:Choice Requires="p14">
      <p:transition spd="slow" p14:dur="200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750"/>
                                  </p:stCondLst>
                                  <p:childTnLst>
                                    <p:animScale>
                                      <p:cBhvr>
                                        <p:cTn id="6" dur="15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p:cNvSpPr txBox="1"/>
          <p:nvPr/>
        </p:nvSpPr>
        <p:spPr>
          <a:xfrm>
            <a:off x="282692" y="1127659"/>
            <a:ext cx="3438143" cy="3785652"/>
          </a:xfrm>
          <a:prstGeom prst="rect">
            <a:avLst/>
          </a:prstGeom>
          <a:noFill/>
        </p:spPr>
        <p:txBody>
          <a:bodyPr wrap="square" rtlCol="0">
            <a:spAutoFit/>
          </a:bodyPr>
          <a:lstStyle/>
          <a:p>
            <a:r>
              <a:rPr lang="fi-FI" sz="2400" dirty="0" smtClean="0">
                <a:solidFill>
                  <a:prstClr val="white"/>
                </a:solidFill>
              </a:rPr>
              <a:t>Kasvillisuus:</a:t>
            </a:r>
          </a:p>
          <a:p>
            <a:r>
              <a:rPr lang="fi-FI" dirty="0" smtClean="0">
                <a:solidFill>
                  <a:prstClr val="white"/>
                </a:solidFill>
              </a:rPr>
              <a:t>Unkarissa on paljon viljelysmaita. Muualla </a:t>
            </a:r>
            <a:r>
              <a:rPr lang="fi-FI" dirty="0">
                <a:solidFill>
                  <a:prstClr val="white"/>
                </a:solidFill>
              </a:rPr>
              <a:t>maassa on niittyjä, laidunalueita ja metsiä. Mikään osa valtiosta ei ole tarpeeksi korkealla, jotta siellä pärjäisi kunnolliset havumetsät. Vuoristojen kliimaksivaiheen päälajeja ovat pyökit, ja alankoalueilla </a:t>
            </a:r>
            <a:r>
              <a:rPr lang="fi-FI" dirty="0" smtClean="0">
                <a:solidFill>
                  <a:prstClr val="white"/>
                </a:solidFill>
              </a:rPr>
              <a:t>kliimaksiyhteisöt kasvavat </a:t>
            </a:r>
            <a:r>
              <a:rPr lang="fi-FI" dirty="0">
                <a:solidFill>
                  <a:prstClr val="white"/>
                </a:solidFill>
              </a:rPr>
              <a:t>joko tammimetsiä tai pensaikkoisia </a:t>
            </a:r>
            <a:r>
              <a:rPr lang="fi-FI" dirty="0" smtClean="0">
                <a:solidFill>
                  <a:prstClr val="white"/>
                </a:solidFill>
              </a:rPr>
              <a:t>ruohomaita.</a:t>
            </a:r>
            <a:endParaRPr lang="fi-FI" dirty="0">
              <a:solidFill>
                <a:prstClr val="white"/>
              </a:solidFill>
            </a:endParaRPr>
          </a:p>
        </p:txBody>
      </p:sp>
      <p:sp>
        <p:nvSpPr>
          <p:cNvPr id="7" name="Tekstiruutu 6"/>
          <p:cNvSpPr txBox="1"/>
          <p:nvPr/>
        </p:nvSpPr>
        <p:spPr>
          <a:xfrm>
            <a:off x="488887" y="4146487"/>
            <a:ext cx="184731" cy="369332"/>
          </a:xfrm>
          <a:prstGeom prst="rect">
            <a:avLst/>
          </a:prstGeom>
          <a:noFill/>
        </p:spPr>
        <p:txBody>
          <a:bodyPr wrap="none" rtlCol="0">
            <a:spAutoFit/>
          </a:bodyPr>
          <a:lstStyle/>
          <a:p>
            <a:endParaRPr lang="fi-FI" dirty="0">
              <a:solidFill>
                <a:prstClr val="white"/>
              </a:solidFill>
            </a:endParaRPr>
          </a:p>
        </p:txBody>
      </p:sp>
      <p:sp>
        <p:nvSpPr>
          <p:cNvPr id="8" name="Tekstiruutu 7"/>
          <p:cNvSpPr txBox="1"/>
          <p:nvPr/>
        </p:nvSpPr>
        <p:spPr>
          <a:xfrm>
            <a:off x="4564948" y="3188461"/>
            <a:ext cx="4538489" cy="3262432"/>
          </a:xfrm>
          <a:prstGeom prst="rect">
            <a:avLst/>
          </a:prstGeom>
          <a:noFill/>
        </p:spPr>
        <p:txBody>
          <a:bodyPr wrap="square" rtlCol="0">
            <a:spAutoFit/>
          </a:bodyPr>
          <a:lstStyle/>
          <a:p>
            <a:pPr algn="r"/>
            <a:r>
              <a:rPr lang="fi-FI" sz="2000" dirty="0" smtClean="0">
                <a:solidFill>
                  <a:prstClr val="white"/>
                </a:solidFill>
              </a:rPr>
              <a:t>                                                           </a:t>
            </a:r>
            <a:r>
              <a:rPr lang="fi-FI" sz="2400" dirty="0" smtClean="0">
                <a:solidFill>
                  <a:srgbClr val="E1C1D4"/>
                </a:solidFill>
              </a:rPr>
              <a:t>Ilmasto:</a:t>
            </a:r>
            <a:endParaRPr lang="fi-FI" dirty="0">
              <a:solidFill>
                <a:srgbClr val="E1C1D4"/>
              </a:solidFill>
            </a:endParaRPr>
          </a:p>
          <a:p>
            <a:pPr algn="r"/>
            <a:r>
              <a:rPr lang="fi-FI" dirty="0">
                <a:solidFill>
                  <a:prstClr val="white"/>
                </a:solidFill>
              </a:rPr>
              <a:t>Vuoden keskilämpötila on noin 10 astetta. </a:t>
            </a:r>
            <a:r>
              <a:rPr lang="fi-FI" dirty="0" smtClean="0">
                <a:solidFill>
                  <a:prstClr val="white"/>
                </a:solidFill>
              </a:rPr>
              <a:t>Budapestissä </a:t>
            </a:r>
            <a:r>
              <a:rPr lang="fi-FI" dirty="0">
                <a:solidFill>
                  <a:prstClr val="white"/>
                </a:solidFill>
              </a:rPr>
              <a:t>tammikuun keskimääräinen alin lämpötila on -4 </a:t>
            </a:r>
            <a:r>
              <a:rPr lang="fi-FI" dirty="0" smtClean="0">
                <a:solidFill>
                  <a:prstClr val="white"/>
                </a:solidFill>
              </a:rPr>
              <a:t>astetta, ja </a:t>
            </a:r>
            <a:r>
              <a:rPr lang="fi-FI" dirty="0">
                <a:solidFill>
                  <a:prstClr val="white"/>
                </a:solidFill>
              </a:rPr>
              <a:t>ovat -4 ja 0 asteen </a:t>
            </a:r>
            <a:r>
              <a:rPr lang="fi-FI" dirty="0" smtClean="0">
                <a:solidFill>
                  <a:prstClr val="white"/>
                </a:solidFill>
              </a:rPr>
              <a:t>välillä. </a:t>
            </a:r>
            <a:r>
              <a:rPr lang="fi-FI" dirty="0">
                <a:solidFill>
                  <a:prstClr val="white"/>
                </a:solidFill>
              </a:rPr>
              <a:t>H</a:t>
            </a:r>
            <a:r>
              <a:rPr lang="fi-FI" dirty="0" smtClean="0">
                <a:solidFill>
                  <a:prstClr val="white"/>
                </a:solidFill>
              </a:rPr>
              <a:t>einäkuussa 18 </a:t>
            </a:r>
            <a:r>
              <a:rPr lang="fi-FI" dirty="0">
                <a:solidFill>
                  <a:prstClr val="white"/>
                </a:solidFill>
              </a:rPr>
              <a:t>ja 23 asteen </a:t>
            </a:r>
            <a:r>
              <a:rPr lang="fi-FI" dirty="0" smtClean="0">
                <a:solidFill>
                  <a:prstClr val="white"/>
                </a:solidFill>
              </a:rPr>
              <a:t>välillä., </a:t>
            </a:r>
            <a:r>
              <a:rPr lang="fi-FI" dirty="0">
                <a:solidFill>
                  <a:prstClr val="white"/>
                </a:solidFill>
              </a:rPr>
              <a:t>heinäkuun keskimääräinen ylin 26,5 </a:t>
            </a:r>
            <a:r>
              <a:rPr lang="fi-FI" dirty="0" smtClean="0">
                <a:solidFill>
                  <a:prstClr val="white"/>
                </a:solidFill>
              </a:rPr>
              <a:t>astetta. Auringonpaistetta </a:t>
            </a:r>
            <a:r>
              <a:rPr lang="fi-FI" dirty="0">
                <a:solidFill>
                  <a:prstClr val="white"/>
                </a:solidFill>
              </a:rPr>
              <a:t>saadaan vuodessa 1900 - 2500 tuntia, lukema on Euroopan korkeimpia</a:t>
            </a:r>
            <a:r>
              <a:rPr lang="fi-FI" dirty="0" smtClean="0">
                <a:solidFill>
                  <a:prstClr val="white"/>
                </a:solidFill>
              </a:rPr>
              <a:t>.</a:t>
            </a:r>
            <a:endParaRPr lang="fi-FI" sz="2000" dirty="0">
              <a:solidFill>
                <a:prstClr val="white"/>
              </a:solidFill>
            </a:endParaRPr>
          </a:p>
        </p:txBody>
      </p:sp>
      <p:sp>
        <p:nvSpPr>
          <p:cNvPr id="3" name="Tasakylkinen kolmio 2">
            <a:hlinkClick r:id="rId2" action="ppaction://hlinksldjump"/>
          </p:cNvPr>
          <p:cNvSpPr/>
          <p:nvPr/>
        </p:nvSpPr>
        <p:spPr>
          <a:xfrm rot="16200000">
            <a:off x="225611" y="6062308"/>
            <a:ext cx="526551" cy="679009"/>
          </a:xfrm>
          <a:prstGeom prst="triangle">
            <a:avLst/>
          </a:prstGeom>
          <a:solidFill>
            <a:srgbClr val="E1C1D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4" name="Suorakulmio 3"/>
          <p:cNvSpPr/>
          <p:nvPr/>
        </p:nvSpPr>
        <p:spPr>
          <a:xfrm rot="21357094">
            <a:off x="97324" y="88207"/>
            <a:ext cx="2531463" cy="923330"/>
          </a:xfrm>
          <a:prstGeom prst="rect">
            <a:avLst/>
          </a:prstGeom>
          <a:noFill/>
        </p:spPr>
        <p:txBody>
          <a:bodyPr wrap="none" lIns="91440" tIns="45720" rIns="91440" bIns="45720">
            <a:spAutoFit/>
          </a:bodyPr>
          <a:lstStyle/>
          <a:p>
            <a:pPr algn="ctr"/>
            <a:r>
              <a:rPr lang="fi-FI" sz="5400" b="1" dirty="0" smtClean="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rPr>
              <a:t>Luonto</a:t>
            </a:r>
            <a:endParaRPr lang="fi-FI" sz="5400" b="1" dirty="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endParaRPr>
          </a:p>
        </p:txBody>
      </p:sp>
      <p:sp>
        <p:nvSpPr>
          <p:cNvPr id="6" name="Tekstiruutu 5"/>
          <p:cNvSpPr txBox="1"/>
          <p:nvPr/>
        </p:nvSpPr>
        <p:spPr>
          <a:xfrm>
            <a:off x="7784592" y="77308"/>
            <a:ext cx="4553712" cy="2062103"/>
          </a:xfrm>
          <a:prstGeom prst="rect">
            <a:avLst/>
          </a:prstGeom>
          <a:noFill/>
        </p:spPr>
        <p:txBody>
          <a:bodyPr wrap="square" rtlCol="0">
            <a:spAutoFit/>
          </a:bodyPr>
          <a:lstStyle/>
          <a:p>
            <a:r>
              <a:rPr lang="fi-FI" b="1" dirty="0" smtClean="0">
                <a:solidFill>
                  <a:srgbClr val="E1C1D4"/>
                </a:solidFill>
              </a:rPr>
              <a:t>Kasvillisuus:</a:t>
            </a:r>
            <a:r>
              <a:rPr lang="fi-FI" dirty="0" smtClean="0">
                <a:solidFill>
                  <a:prstClr val="white"/>
                </a:solidFill>
              </a:rPr>
              <a:t> Maatalousalueita</a:t>
            </a:r>
            <a:r>
              <a:rPr lang="fi-FI" dirty="0">
                <a:solidFill>
                  <a:prstClr val="white"/>
                </a:solidFill>
              </a:rPr>
              <a:t>, pyökki- ja tammimetsiä vähän vuoristoissa ja ylängöillä.</a:t>
            </a:r>
          </a:p>
          <a:p>
            <a:r>
              <a:rPr lang="fi-FI" b="1" dirty="0">
                <a:solidFill>
                  <a:srgbClr val="E1C1D4"/>
                </a:solidFill>
              </a:rPr>
              <a:t>Pinnanmuodot: </a:t>
            </a:r>
            <a:r>
              <a:rPr lang="fi-FI" dirty="0">
                <a:solidFill>
                  <a:prstClr val="white"/>
                </a:solidFill>
              </a:rPr>
              <a:t>Idässä alanko, pohjoisessa ylänköalueita, lännessä kukkuloiden ja mäkien luonnehtimaa ylänköä, luoteiskulmassa alankoa.</a:t>
            </a:r>
          </a:p>
        </p:txBody>
      </p:sp>
      <p:sp>
        <p:nvSpPr>
          <p:cNvPr id="9" name="Tekstiruutu 8"/>
          <p:cNvSpPr txBox="1"/>
          <p:nvPr/>
        </p:nvSpPr>
        <p:spPr>
          <a:xfrm>
            <a:off x="7784592" y="2013498"/>
            <a:ext cx="3627083" cy="369332"/>
          </a:xfrm>
          <a:prstGeom prst="rect">
            <a:avLst/>
          </a:prstGeom>
          <a:noFill/>
        </p:spPr>
        <p:txBody>
          <a:bodyPr wrap="none" rtlCol="0">
            <a:spAutoFit/>
          </a:bodyPr>
          <a:lstStyle/>
          <a:p>
            <a:r>
              <a:rPr lang="fi-FI" b="1" dirty="0">
                <a:solidFill>
                  <a:srgbClr val="E1C1D4"/>
                </a:solidFill>
              </a:rPr>
              <a:t>Korkein kohta: </a:t>
            </a:r>
            <a:r>
              <a:rPr lang="fi-FI" dirty="0" err="1">
                <a:solidFill>
                  <a:prstClr val="white"/>
                </a:solidFill>
              </a:rPr>
              <a:t>Goverla</a:t>
            </a:r>
            <a:r>
              <a:rPr lang="fi-FI" dirty="0">
                <a:solidFill>
                  <a:prstClr val="white"/>
                </a:solidFill>
              </a:rPr>
              <a:t> 2 061 m</a:t>
            </a:r>
          </a:p>
        </p:txBody>
      </p:sp>
      <p:pic>
        <p:nvPicPr>
          <p:cNvPr id="10" name="Kuva 9"/>
          <p:cNvPicPr>
            <a:picLocks noChangeAspect="1"/>
          </p:cNvPicPr>
          <p:nvPr/>
        </p:nvPicPr>
        <p:blipFill>
          <a:blip r:embed="rId3"/>
          <a:stretch>
            <a:fillRect/>
          </a:stretch>
        </p:blipFill>
        <p:spPr>
          <a:xfrm>
            <a:off x="3720835" y="546113"/>
            <a:ext cx="3995748" cy="2642348"/>
          </a:xfrm>
          <a:prstGeom prst="rect">
            <a:avLst/>
          </a:prstGeom>
        </p:spPr>
      </p:pic>
      <p:pic>
        <p:nvPicPr>
          <p:cNvPr id="12" name="Kuva 11">
            <a:hlinkClick r:id="rId4" action="ppaction://hlinksldjump"/>
          </p:cNvPr>
          <p:cNvPicPr>
            <a:picLocks noChangeAspect="1"/>
          </p:cNvPicPr>
          <p:nvPr/>
        </p:nvPicPr>
        <p:blipFill>
          <a:blip r:embed="rId5"/>
          <a:stretch>
            <a:fillRect/>
          </a:stretch>
        </p:blipFill>
        <p:spPr>
          <a:xfrm>
            <a:off x="9555480" y="4892770"/>
            <a:ext cx="2321814" cy="1772318"/>
          </a:xfrm>
          <a:prstGeom prst="rect">
            <a:avLst/>
          </a:prstGeom>
        </p:spPr>
      </p:pic>
      <p:sp>
        <p:nvSpPr>
          <p:cNvPr id="13" name="Tekstiruutu 12"/>
          <p:cNvSpPr txBox="1"/>
          <p:nvPr/>
        </p:nvSpPr>
        <p:spPr>
          <a:xfrm>
            <a:off x="10135939" y="4543979"/>
            <a:ext cx="1160895" cy="369332"/>
          </a:xfrm>
          <a:prstGeom prst="rect">
            <a:avLst/>
          </a:prstGeom>
          <a:noFill/>
        </p:spPr>
        <p:txBody>
          <a:bodyPr wrap="none" rtlCol="0">
            <a:spAutoFit/>
          </a:bodyPr>
          <a:lstStyle/>
          <a:p>
            <a:r>
              <a:rPr lang="fi-FI" dirty="0" smtClean="0">
                <a:solidFill>
                  <a:prstClr val="white"/>
                </a:solidFill>
              </a:rPr>
              <a:t>Eläimistö</a:t>
            </a:r>
            <a:endParaRPr lang="fi-FI" dirty="0">
              <a:solidFill>
                <a:prstClr val="white"/>
              </a:solidFill>
            </a:endParaRPr>
          </a:p>
        </p:txBody>
      </p:sp>
    </p:spTree>
    <p:extLst>
      <p:ext uri="{BB962C8B-B14F-4D97-AF65-F5344CB8AC3E}">
        <p14:creationId xmlns:p14="http://schemas.microsoft.com/office/powerpoint/2010/main" val="1979459945"/>
      </p:ext>
    </p:extLst>
  </p:cSld>
  <p:clrMapOvr>
    <a:masterClrMapping/>
  </p:clrMapOvr>
  <mc:AlternateContent xmlns:mc="http://schemas.openxmlformats.org/markup-compatibility/2006" xmlns:p14="http://schemas.microsoft.com/office/powerpoint/2010/main">
    <mc:Choice Requires="p14">
      <p:transition spd="slow" p14:dur="200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rot="21341123">
            <a:off x="29829" y="128890"/>
            <a:ext cx="3461205" cy="923330"/>
          </a:xfrm>
          <a:prstGeom prst="rect">
            <a:avLst/>
          </a:prstGeom>
          <a:noFill/>
        </p:spPr>
        <p:txBody>
          <a:bodyPr wrap="none" lIns="91440" tIns="45720" rIns="91440" bIns="45720">
            <a:spAutoFit/>
          </a:bodyPr>
          <a:lstStyle/>
          <a:p>
            <a:pPr algn="ctr"/>
            <a:r>
              <a:rPr lang="fi-FI" sz="5400" b="1" dirty="0" smtClean="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rPr>
              <a:t>Eläimistö</a:t>
            </a:r>
            <a:endParaRPr lang="fi-FI" sz="5400" b="1" dirty="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endParaRPr>
          </a:p>
        </p:txBody>
      </p:sp>
      <p:sp>
        <p:nvSpPr>
          <p:cNvPr id="3" name="Tekstiruutu 2"/>
          <p:cNvSpPr txBox="1"/>
          <p:nvPr/>
        </p:nvSpPr>
        <p:spPr>
          <a:xfrm>
            <a:off x="237745" y="1181111"/>
            <a:ext cx="6108191" cy="2585323"/>
          </a:xfrm>
          <a:prstGeom prst="rect">
            <a:avLst/>
          </a:prstGeom>
          <a:noFill/>
        </p:spPr>
        <p:txBody>
          <a:bodyPr wrap="square" rtlCol="0">
            <a:spAutoFit/>
          </a:bodyPr>
          <a:lstStyle/>
          <a:p>
            <a:r>
              <a:rPr lang="fi-FI" dirty="0">
                <a:solidFill>
                  <a:prstClr val="white"/>
                </a:solidFill>
              </a:rPr>
              <a:t>Unkarissa on melko vähän suurnisäkkäitä. Susia ja ilveksiä on jonkun verran, ja karhuja vaeltaa alueelle joskus pohjoisesta ja kultasakaaleja etelästä. Saksanhirvet ja metsäkauriit ovat yleisiä, ja istutettuja kuusipeuroja elää joillakin metsästysalueilla. Mufloni on myös istutettu laji. Villisika on yleinen koko maassa, uudelleen maahan tuotu </a:t>
            </a:r>
            <a:r>
              <a:rPr lang="fi-FI" dirty="0" err="1">
                <a:solidFill>
                  <a:prstClr val="white"/>
                </a:solidFill>
              </a:rPr>
              <a:t>euroopanmajavia</a:t>
            </a:r>
            <a:r>
              <a:rPr lang="fi-FI" dirty="0">
                <a:solidFill>
                  <a:prstClr val="white"/>
                </a:solidFill>
              </a:rPr>
              <a:t> pärjää hyvin, ja rusakkoja on erityisesti itäosien tasangoilla</a:t>
            </a:r>
            <a:r>
              <a:rPr lang="fi-FI" dirty="0" smtClean="0">
                <a:solidFill>
                  <a:prstClr val="white"/>
                </a:solidFill>
              </a:rPr>
              <a:t>.</a:t>
            </a:r>
            <a:endParaRPr lang="fi-FI" dirty="0">
              <a:solidFill>
                <a:prstClr val="white"/>
              </a:solidFill>
            </a:endParaRPr>
          </a:p>
          <a:p>
            <a:endParaRPr lang="fi-FI" dirty="0">
              <a:solidFill>
                <a:prstClr val="white"/>
              </a:solidFill>
            </a:endParaRPr>
          </a:p>
        </p:txBody>
      </p:sp>
      <p:sp>
        <p:nvSpPr>
          <p:cNvPr id="5" name="Tekstiruutu 4"/>
          <p:cNvSpPr txBox="1"/>
          <p:nvPr/>
        </p:nvSpPr>
        <p:spPr>
          <a:xfrm>
            <a:off x="6622575" y="343612"/>
            <a:ext cx="4581143" cy="3416320"/>
          </a:xfrm>
          <a:prstGeom prst="rect">
            <a:avLst/>
          </a:prstGeom>
          <a:noFill/>
        </p:spPr>
        <p:txBody>
          <a:bodyPr wrap="square" rtlCol="0">
            <a:spAutoFit/>
          </a:bodyPr>
          <a:lstStyle/>
          <a:p>
            <a:pPr algn="ctr"/>
            <a:r>
              <a:rPr lang="fi-FI" dirty="0">
                <a:solidFill>
                  <a:prstClr val="white"/>
                </a:solidFill>
              </a:rPr>
              <a:t>Unkari on merkittävää lintualuetta, ja sillä maa sijaitsee lintulajiston risteyspaikalla. Unkarissa tavataan monia Pohjois-Euroopan ja Välimeren seudun lajeja, mutta myös monia </a:t>
            </a:r>
            <a:r>
              <a:rPr lang="fi-FI" dirty="0" err="1" smtClean="0">
                <a:solidFill>
                  <a:prstClr val="white"/>
                </a:solidFill>
              </a:rPr>
              <a:t>län</a:t>
            </a:r>
            <a:r>
              <a:rPr lang="fi-FI" dirty="0" smtClean="0">
                <a:solidFill>
                  <a:prstClr val="white"/>
                </a:solidFill>
              </a:rPr>
              <a:t>-</a:t>
            </a:r>
          </a:p>
          <a:p>
            <a:pPr algn="ctr"/>
            <a:r>
              <a:rPr lang="fi-FI" dirty="0" err="1" smtClean="0">
                <a:solidFill>
                  <a:prstClr val="white"/>
                </a:solidFill>
              </a:rPr>
              <a:t>tisiä</a:t>
            </a:r>
            <a:r>
              <a:rPr lang="fi-FI" dirty="0" smtClean="0">
                <a:solidFill>
                  <a:prstClr val="white"/>
                </a:solidFill>
              </a:rPr>
              <a:t> </a:t>
            </a:r>
            <a:r>
              <a:rPr lang="fi-FI" dirty="0">
                <a:solidFill>
                  <a:prstClr val="white"/>
                </a:solidFill>
              </a:rPr>
              <a:t>ja itäisiä lajeja. Esimerkiksi pustalla elävät keisarikotka ja aavikkohaukka ovat itäisiä lajeja. Yleisiä maaseudun lintulajeja ovat muun muassa jalohaikara, kattohaikara, ruskosuohaukka, käki, töyhtökiuru, etelänsatakieli ja </a:t>
            </a:r>
            <a:r>
              <a:rPr lang="fi-FI" dirty="0" smtClean="0">
                <a:solidFill>
                  <a:prstClr val="white"/>
                </a:solidFill>
              </a:rPr>
              <a:t>rastaskerttunen.</a:t>
            </a:r>
            <a:endParaRPr lang="fi-FI" dirty="0">
              <a:solidFill>
                <a:prstClr val="white"/>
              </a:solidFill>
            </a:endParaRPr>
          </a:p>
        </p:txBody>
      </p:sp>
      <p:pic>
        <p:nvPicPr>
          <p:cNvPr id="7" name="Kuva 6"/>
          <p:cNvPicPr>
            <a:picLocks noChangeAspect="1"/>
          </p:cNvPicPr>
          <p:nvPr/>
        </p:nvPicPr>
        <p:blipFill>
          <a:blip r:embed="rId2"/>
          <a:stretch>
            <a:fillRect/>
          </a:stretch>
        </p:blipFill>
        <p:spPr>
          <a:xfrm>
            <a:off x="7970527" y="3996323"/>
            <a:ext cx="4040117" cy="2703205"/>
          </a:xfrm>
          <a:prstGeom prst="rect">
            <a:avLst/>
          </a:prstGeom>
        </p:spPr>
      </p:pic>
      <p:pic>
        <p:nvPicPr>
          <p:cNvPr id="8" name="Kuva 7">
            <a:hlinkClick r:id="rId3" action="ppaction://hlinksldjump"/>
          </p:cNvPr>
          <p:cNvPicPr>
            <a:picLocks noChangeAspect="1"/>
          </p:cNvPicPr>
          <p:nvPr/>
        </p:nvPicPr>
        <p:blipFill>
          <a:blip r:embed="rId4"/>
          <a:stretch>
            <a:fillRect/>
          </a:stretch>
        </p:blipFill>
        <p:spPr>
          <a:xfrm>
            <a:off x="134081" y="6138647"/>
            <a:ext cx="713294" cy="560881"/>
          </a:xfrm>
          <a:prstGeom prst="rect">
            <a:avLst/>
          </a:prstGeom>
        </p:spPr>
      </p:pic>
      <p:pic>
        <p:nvPicPr>
          <p:cNvPr id="4" name="Kuva 3"/>
          <p:cNvPicPr>
            <a:picLocks noChangeAspect="1"/>
          </p:cNvPicPr>
          <p:nvPr/>
        </p:nvPicPr>
        <p:blipFill>
          <a:blip r:embed="rId5"/>
          <a:stretch>
            <a:fillRect/>
          </a:stretch>
        </p:blipFill>
        <p:spPr>
          <a:xfrm>
            <a:off x="1569751" y="2715769"/>
            <a:ext cx="5515154" cy="4142232"/>
          </a:xfrm>
          <a:prstGeom prst="rect">
            <a:avLst/>
          </a:prstGeom>
        </p:spPr>
      </p:pic>
      <p:sp>
        <p:nvSpPr>
          <p:cNvPr id="6" name="Tekstiruutu 5"/>
          <p:cNvSpPr txBox="1"/>
          <p:nvPr/>
        </p:nvSpPr>
        <p:spPr>
          <a:xfrm>
            <a:off x="3291841" y="5815481"/>
            <a:ext cx="3072384" cy="646331"/>
          </a:xfrm>
          <a:prstGeom prst="rect">
            <a:avLst/>
          </a:prstGeom>
          <a:noFill/>
        </p:spPr>
        <p:txBody>
          <a:bodyPr wrap="square" rtlCol="0">
            <a:spAutoFit/>
          </a:bodyPr>
          <a:lstStyle/>
          <a:p>
            <a:r>
              <a:rPr lang="fi-FI" dirty="0" smtClean="0">
                <a:solidFill>
                  <a:prstClr val="white"/>
                </a:solidFill>
              </a:rPr>
              <a:t>Kuhankeittäjä lepäilee oksalla etelä Unkarissa</a:t>
            </a:r>
            <a:endParaRPr lang="fi-FI" dirty="0">
              <a:solidFill>
                <a:prstClr val="white"/>
              </a:solidFill>
            </a:endParaRPr>
          </a:p>
        </p:txBody>
      </p:sp>
    </p:spTree>
    <p:extLst>
      <p:ext uri="{BB962C8B-B14F-4D97-AF65-F5344CB8AC3E}">
        <p14:creationId xmlns:p14="http://schemas.microsoft.com/office/powerpoint/2010/main" val="2696471606"/>
      </p:ext>
    </p:extLst>
  </p:cSld>
  <p:clrMapOvr>
    <a:masterClrMapping/>
  </p:clrMapOvr>
  <mc:AlternateContent xmlns:mc="http://schemas.openxmlformats.org/markup-compatibility/2006" xmlns:p14="http://schemas.microsoft.com/office/powerpoint/2010/main">
    <mc:Choice Requires="p14">
      <p:transition spd="slow" p14:dur="2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ppt_x</p:attrName>
                                        </p:attrNameLst>
                                      </p:cBhvr>
                                      <p:tavLst>
                                        <p:tav tm="0">
                                          <p:val>
                                            <p:strVal val="#ppt_x"/>
                                          </p:val>
                                        </p:tav>
                                        <p:tav tm="100000">
                                          <p:val>
                                            <p:strVal val="#ppt_x"/>
                                          </p:val>
                                        </p:tav>
                                      </p:tavLst>
                                    </p:anim>
                                    <p:anim calcmode="lin" valueType="num">
                                      <p:cBhvr>
                                        <p:cTn id="9" dur="125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2" presetClass="entr" presetSubtype="12" fill="hold" nodeType="afterEffect">
                                  <p:stCondLst>
                                    <p:cond delay="1475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0-#ppt_w/2"/>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12" fill="hold" grpId="0" nodeType="withEffect">
                                  <p:stCondLst>
                                    <p:cond delay="1475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fill="hold"/>
                                        <p:tgtEl>
                                          <p:spTgt spid="6"/>
                                        </p:tgtEl>
                                        <p:attrNameLst>
                                          <p:attrName>ppt_x</p:attrName>
                                        </p:attrNameLst>
                                      </p:cBhvr>
                                      <p:tavLst>
                                        <p:tav tm="0">
                                          <p:val>
                                            <p:strVal val="0-#ppt_w/2"/>
                                          </p:val>
                                        </p:tav>
                                        <p:tav tm="100000">
                                          <p:val>
                                            <p:strVal val="#ppt_x"/>
                                          </p:val>
                                        </p:tav>
                                      </p:tavLst>
                                    </p:anim>
                                    <p:anim calcmode="lin" valueType="num">
                                      <p:cBhvr additive="base">
                                        <p:cTn id="18" dur="75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12" fill="hold" grpId="0" nodeType="withEffect">
                                  <p:stCondLst>
                                    <p:cond delay="525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2000" fill="hold"/>
                                        <p:tgtEl>
                                          <p:spTgt spid="5"/>
                                        </p:tgtEl>
                                        <p:attrNameLst>
                                          <p:attrName>ppt_x</p:attrName>
                                        </p:attrNameLst>
                                      </p:cBhvr>
                                      <p:tavLst>
                                        <p:tav tm="0">
                                          <p:val>
                                            <p:strVal val="0-#ppt_w/2"/>
                                          </p:val>
                                        </p:tav>
                                        <p:tav tm="100000">
                                          <p:val>
                                            <p:strVal val="#ppt_x"/>
                                          </p:val>
                                        </p:tav>
                                      </p:tavLst>
                                    </p:anim>
                                    <p:anim calcmode="lin" valueType="num">
                                      <p:cBhvr additive="base">
                                        <p:cTn id="22"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rot="21366309">
            <a:off x="27984" y="98181"/>
            <a:ext cx="2922211" cy="923330"/>
          </a:xfrm>
          <a:prstGeom prst="rect">
            <a:avLst/>
          </a:prstGeom>
          <a:noFill/>
        </p:spPr>
        <p:txBody>
          <a:bodyPr wrap="none" lIns="91440" tIns="45720" rIns="91440" bIns="45720">
            <a:spAutoFit/>
          </a:bodyPr>
          <a:lstStyle/>
          <a:p>
            <a:pPr algn="ctr"/>
            <a:r>
              <a:rPr lang="fi-FI" sz="5400" b="1" dirty="0" smtClean="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rPr>
              <a:t>Historia</a:t>
            </a:r>
            <a:endParaRPr lang="fi-FI" sz="5400" b="1" dirty="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endParaRPr>
          </a:p>
        </p:txBody>
      </p:sp>
      <p:pic>
        <p:nvPicPr>
          <p:cNvPr id="4" name="Kuva 3">
            <a:hlinkClick r:id="rId2" action="ppaction://hlinksldjump"/>
          </p:cNvPr>
          <p:cNvPicPr>
            <a:picLocks noChangeAspect="1"/>
          </p:cNvPicPr>
          <p:nvPr/>
        </p:nvPicPr>
        <p:blipFill>
          <a:blip r:embed="rId3"/>
          <a:stretch>
            <a:fillRect/>
          </a:stretch>
        </p:blipFill>
        <p:spPr>
          <a:xfrm>
            <a:off x="179740" y="6063775"/>
            <a:ext cx="713294" cy="560881"/>
          </a:xfrm>
          <a:prstGeom prst="rect">
            <a:avLst/>
          </a:prstGeom>
        </p:spPr>
      </p:pic>
      <p:sp>
        <p:nvSpPr>
          <p:cNvPr id="5" name="Tekstiruutu 4"/>
          <p:cNvSpPr txBox="1"/>
          <p:nvPr/>
        </p:nvSpPr>
        <p:spPr>
          <a:xfrm>
            <a:off x="179740" y="1119692"/>
            <a:ext cx="5251765" cy="2092881"/>
          </a:xfrm>
          <a:prstGeom prst="rect">
            <a:avLst/>
          </a:prstGeom>
          <a:noFill/>
        </p:spPr>
        <p:txBody>
          <a:bodyPr wrap="square" rtlCol="0">
            <a:spAutoFit/>
          </a:bodyPr>
          <a:lstStyle/>
          <a:p>
            <a:r>
              <a:rPr lang="fi-FI" sz="1600" dirty="0" smtClean="0">
                <a:solidFill>
                  <a:prstClr val="white"/>
                </a:solidFill>
              </a:rPr>
              <a:t>Unkarin alueen </a:t>
            </a:r>
            <a:r>
              <a:rPr lang="fi-FI" sz="1600" dirty="0">
                <a:solidFill>
                  <a:prstClr val="white"/>
                </a:solidFill>
              </a:rPr>
              <a:t>kirjoitettu historia alkaa roomalaisista. Unkarilaisten kielelliset esi-isät saapuivat maahan varhaisella keskiajalla.</a:t>
            </a:r>
          </a:p>
          <a:p>
            <a:endParaRPr lang="fi-FI" sz="1600" dirty="0">
              <a:solidFill>
                <a:prstClr val="white"/>
              </a:solidFill>
            </a:endParaRPr>
          </a:p>
          <a:p>
            <a:r>
              <a:rPr lang="fi-FI" sz="1600" dirty="0">
                <a:solidFill>
                  <a:prstClr val="white"/>
                </a:solidFill>
              </a:rPr>
              <a:t>Unkarilaisten eli madjaarien alkuperästä ja Unkariin siirtymistä varhaisemmasta historiasta kertoo artikkeli unkarilaiset.</a:t>
            </a:r>
          </a:p>
          <a:p>
            <a:endParaRPr lang="fi-FI" dirty="0">
              <a:solidFill>
                <a:prstClr val="white"/>
              </a:solidFill>
            </a:endParaRPr>
          </a:p>
        </p:txBody>
      </p:sp>
      <p:pic>
        <p:nvPicPr>
          <p:cNvPr id="3" name="Kuva 2"/>
          <p:cNvPicPr>
            <a:picLocks noChangeAspect="1"/>
          </p:cNvPicPr>
          <p:nvPr/>
        </p:nvPicPr>
        <p:blipFill>
          <a:blip r:embed="rId4"/>
          <a:stretch>
            <a:fillRect/>
          </a:stretch>
        </p:blipFill>
        <p:spPr>
          <a:xfrm>
            <a:off x="10135890" y="3974068"/>
            <a:ext cx="1909043" cy="2551176"/>
          </a:xfrm>
          <a:prstGeom prst="rect">
            <a:avLst/>
          </a:prstGeom>
        </p:spPr>
      </p:pic>
      <p:sp>
        <p:nvSpPr>
          <p:cNvPr id="6" name="Tekstiruutu 5"/>
          <p:cNvSpPr txBox="1"/>
          <p:nvPr/>
        </p:nvSpPr>
        <p:spPr>
          <a:xfrm>
            <a:off x="8667317" y="6255324"/>
            <a:ext cx="3524683" cy="369332"/>
          </a:xfrm>
          <a:prstGeom prst="rect">
            <a:avLst/>
          </a:prstGeom>
          <a:noFill/>
        </p:spPr>
        <p:txBody>
          <a:bodyPr wrap="none" rtlCol="0">
            <a:spAutoFit/>
          </a:bodyPr>
          <a:lstStyle/>
          <a:p>
            <a:r>
              <a:rPr lang="fi-FI" dirty="0" smtClean="0">
                <a:solidFill>
                  <a:prstClr val="white"/>
                </a:solidFill>
              </a:rPr>
              <a:t>Matias </a:t>
            </a:r>
            <a:r>
              <a:rPr lang="fi-FI" dirty="0" err="1" smtClean="0">
                <a:solidFill>
                  <a:prstClr val="white"/>
                </a:solidFill>
              </a:rPr>
              <a:t>Corvinuksen</a:t>
            </a:r>
            <a:r>
              <a:rPr lang="fi-FI" dirty="0" smtClean="0">
                <a:solidFill>
                  <a:prstClr val="white"/>
                </a:solidFill>
              </a:rPr>
              <a:t> muotokuva</a:t>
            </a:r>
            <a:endParaRPr lang="fi-FI" dirty="0">
              <a:solidFill>
                <a:prstClr val="white"/>
              </a:solidFill>
            </a:endParaRPr>
          </a:p>
        </p:txBody>
      </p:sp>
      <p:sp>
        <p:nvSpPr>
          <p:cNvPr id="7" name="Tekstiruutu 6"/>
          <p:cNvSpPr txBox="1"/>
          <p:nvPr/>
        </p:nvSpPr>
        <p:spPr>
          <a:xfrm>
            <a:off x="6004443" y="370222"/>
            <a:ext cx="3921898" cy="5355312"/>
          </a:xfrm>
          <a:prstGeom prst="rect">
            <a:avLst/>
          </a:prstGeom>
          <a:noFill/>
        </p:spPr>
        <p:txBody>
          <a:bodyPr wrap="square" rtlCol="0">
            <a:spAutoFit/>
          </a:bodyPr>
          <a:lstStyle/>
          <a:p>
            <a:pPr algn="ctr"/>
            <a:r>
              <a:rPr lang="fi-FI" dirty="0">
                <a:solidFill>
                  <a:prstClr val="white"/>
                </a:solidFill>
              </a:rPr>
              <a:t>1800-luvulla ja varsinkin kansallisromantiikan aikana 1870-1890-luvuilla</a:t>
            </a:r>
            <a:r>
              <a:rPr lang="fi-FI" dirty="0" smtClean="0">
                <a:solidFill>
                  <a:prstClr val="white"/>
                </a:solidFill>
              </a:rPr>
              <a:t>, unkarilaisten </a:t>
            </a:r>
            <a:r>
              <a:rPr lang="fi-FI" dirty="0">
                <a:solidFill>
                  <a:prstClr val="white"/>
                </a:solidFill>
              </a:rPr>
              <a:t>jo muutenkin vahva kansallisuusaate voimistui entisestään. Unkarilaisten </a:t>
            </a:r>
            <a:r>
              <a:rPr lang="fi-FI" dirty="0" err="1">
                <a:solidFill>
                  <a:prstClr val="white"/>
                </a:solidFill>
              </a:rPr>
              <a:t>suomalais</a:t>
            </a:r>
            <a:r>
              <a:rPr lang="fi-FI" dirty="0">
                <a:solidFill>
                  <a:prstClr val="white"/>
                </a:solidFill>
              </a:rPr>
              <a:t>-ugrilaisuuden "löytyminen", kun eräät unkarilaiset tutkimusmatkailijat olivat vierailleet Suomen, Viron sekä muun Baltian ja Venäjän eri </a:t>
            </a:r>
            <a:r>
              <a:rPr lang="fi-FI" dirty="0" smtClean="0">
                <a:solidFill>
                  <a:prstClr val="white"/>
                </a:solidFill>
              </a:rPr>
              <a:t>alueilla </a:t>
            </a:r>
            <a:r>
              <a:rPr lang="fi-FI" dirty="0">
                <a:solidFill>
                  <a:prstClr val="white"/>
                </a:solidFill>
              </a:rPr>
              <a:t>ja tehneet merkittäviä muistiinpanoja ja tallenteita erilaisista suomalaisista kansanperinteistä, kuten lauluista, kielestä sekä kulttuurista, jotka yllättävän paljon muistuttivat </a:t>
            </a:r>
            <a:r>
              <a:rPr lang="fi-FI" dirty="0" smtClean="0">
                <a:solidFill>
                  <a:prstClr val="white"/>
                </a:solidFill>
              </a:rPr>
              <a:t>unkarilaisia, </a:t>
            </a:r>
            <a:r>
              <a:rPr lang="fi-FI" dirty="0">
                <a:solidFill>
                  <a:prstClr val="white"/>
                </a:solidFill>
              </a:rPr>
              <a:t>kun taas vastaavaa samanlaisuutta ei löytynyt Unkarin naapurikansoilta. </a:t>
            </a:r>
          </a:p>
        </p:txBody>
      </p:sp>
      <p:pic>
        <p:nvPicPr>
          <p:cNvPr id="8" name="Kuva 7"/>
          <p:cNvPicPr>
            <a:picLocks noChangeAspect="1"/>
          </p:cNvPicPr>
          <p:nvPr/>
        </p:nvPicPr>
        <p:blipFill>
          <a:blip r:embed="rId5"/>
          <a:stretch>
            <a:fillRect/>
          </a:stretch>
        </p:blipFill>
        <p:spPr>
          <a:xfrm>
            <a:off x="1075695" y="3047878"/>
            <a:ext cx="4438767" cy="2750470"/>
          </a:xfrm>
          <a:prstGeom prst="rect">
            <a:avLst/>
          </a:prstGeom>
        </p:spPr>
      </p:pic>
      <p:sp>
        <p:nvSpPr>
          <p:cNvPr id="9" name="Tekstiruutu 8"/>
          <p:cNvSpPr txBox="1"/>
          <p:nvPr/>
        </p:nvSpPr>
        <p:spPr>
          <a:xfrm>
            <a:off x="2290359" y="5793659"/>
            <a:ext cx="3350695" cy="923330"/>
          </a:xfrm>
          <a:prstGeom prst="rect">
            <a:avLst/>
          </a:prstGeom>
          <a:noFill/>
        </p:spPr>
        <p:txBody>
          <a:bodyPr wrap="square" rtlCol="0">
            <a:spAutoFit/>
          </a:bodyPr>
          <a:lstStyle/>
          <a:p>
            <a:r>
              <a:rPr lang="fi-FI" dirty="0" smtClean="0">
                <a:solidFill>
                  <a:prstClr val="white"/>
                </a:solidFill>
              </a:rPr>
              <a:t>Valokuva itäiseltä rautatieasemalta Budapestissä vuonna 1900</a:t>
            </a:r>
            <a:endParaRPr lang="fi-FI" dirty="0">
              <a:solidFill>
                <a:prstClr val="white"/>
              </a:solidFill>
            </a:endParaRPr>
          </a:p>
        </p:txBody>
      </p:sp>
    </p:spTree>
    <p:extLst>
      <p:ext uri="{BB962C8B-B14F-4D97-AF65-F5344CB8AC3E}">
        <p14:creationId xmlns:p14="http://schemas.microsoft.com/office/powerpoint/2010/main" val="1099316917"/>
      </p:ext>
    </p:extLst>
  </p:cSld>
  <p:clrMapOvr>
    <a:masterClrMapping/>
  </p:clrMapOvr>
  <mc:AlternateContent xmlns:mc="http://schemas.openxmlformats.org/markup-compatibility/2006" xmlns:p14="http://schemas.microsoft.com/office/powerpoint/2010/main">
    <mc:Choice Requires="p14">
      <p:transition spd="slow" p14:dur="200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4527017" y="6067760"/>
            <a:ext cx="2983510" cy="923330"/>
          </a:xfrm>
          <a:prstGeom prst="rect">
            <a:avLst/>
          </a:prstGeom>
          <a:noFill/>
        </p:spPr>
        <p:txBody>
          <a:bodyPr wrap="none" lIns="91440" tIns="45720" rIns="91440" bIns="45720">
            <a:spAutoFit/>
          </a:bodyPr>
          <a:lstStyle/>
          <a:p>
            <a:pPr algn="ctr"/>
            <a:r>
              <a:rPr lang="fi-FI" sz="5400" b="1" dirty="0" smtClean="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rPr>
              <a:t>The </a:t>
            </a:r>
            <a:r>
              <a:rPr lang="fi-FI" sz="5400" b="1" dirty="0" err="1" smtClean="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rPr>
              <a:t>End</a:t>
            </a:r>
            <a:endParaRPr lang="fi-FI" sz="5400" b="1" dirty="0">
              <a:ln w="12700">
                <a:solidFill>
                  <a:srgbClr val="9EC544"/>
                </a:solidFill>
                <a:prstDash val="solid"/>
              </a:ln>
              <a:pattFill prst="pct50">
                <a:fgClr>
                  <a:srgbClr val="9EC544"/>
                </a:fgClr>
                <a:bgClr>
                  <a:srgbClr val="9EC544">
                    <a:lumMod val="20000"/>
                    <a:lumOff val="80000"/>
                  </a:srgbClr>
                </a:bgClr>
              </a:pattFill>
              <a:effectLst>
                <a:outerShdw dist="38100" dir="2640000" algn="bl" rotWithShape="0">
                  <a:srgbClr val="9EC544"/>
                </a:outerShdw>
              </a:effectLst>
            </a:endParaRPr>
          </a:p>
        </p:txBody>
      </p:sp>
      <p:sp>
        <p:nvSpPr>
          <p:cNvPr id="3" name="Tekstiruutu 2"/>
          <p:cNvSpPr txBox="1"/>
          <p:nvPr/>
        </p:nvSpPr>
        <p:spPr>
          <a:xfrm>
            <a:off x="3517799" y="6680194"/>
            <a:ext cx="5001946" cy="4401205"/>
          </a:xfrm>
          <a:prstGeom prst="rect">
            <a:avLst/>
          </a:prstGeom>
          <a:noFill/>
        </p:spPr>
        <p:txBody>
          <a:bodyPr wrap="none" rtlCol="0">
            <a:spAutoFit/>
          </a:bodyPr>
          <a:lstStyle/>
          <a:p>
            <a:pPr algn="ctr"/>
            <a:r>
              <a:rPr lang="fi-FI" sz="2800" dirty="0" smtClean="0">
                <a:solidFill>
                  <a:prstClr val="white"/>
                </a:solidFill>
              </a:rPr>
              <a:t>Tekijät: Roosa ja Killa</a:t>
            </a:r>
          </a:p>
          <a:p>
            <a:pPr algn="ctr"/>
            <a:endParaRPr lang="fi-FI" sz="2800" dirty="0">
              <a:solidFill>
                <a:prstClr val="white"/>
              </a:solidFill>
            </a:endParaRPr>
          </a:p>
          <a:p>
            <a:pPr algn="ctr"/>
            <a:r>
              <a:rPr lang="fi-FI" sz="2800" dirty="0" smtClean="0">
                <a:solidFill>
                  <a:prstClr val="white"/>
                </a:solidFill>
              </a:rPr>
              <a:t>Lähteet: Wikipedia, </a:t>
            </a:r>
          </a:p>
          <a:p>
            <a:pPr algn="ctr"/>
            <a:r>
              <a:rPr lang="fi-FI" sz="2800" dirty="0" smtClean="0">
                <a:solidFill>
                  <a:prstClr val="white"/>
                </a:solidFill>
              </a:rPr>
              <a:t>Juha Harrin ”blogi”</a:t>
            </a:r>
          </a:p>
          <a:p>
            <a:pPr algn="ctr"/>
            <a:endParaRPr lang="fi-FI" sz="2800" dirty="0">
              <a:solidFill>
                <a:prstClr val="white"/>
              </a:solidFill>
            </a:endParaRPr>
          </a:p>
          <a:p>
            <a:pPr algn="ctr"/>
            <a:r>
              <a:rPr lang="fi-FI" sz="2800" dirty="0" smtClean="0">
                <a:solidFill>
                  <a:prstClr val="white"/>
                </a:solidFill>
              </a:rPr>
              <a:t>Kuvat: Google kuvahaku</a:t>
            </a:r>
          </a:p>
          <a:p>
            <a:pPr algn="ctr"/>
            <a:endParaRPr lang="fi-FI" sz="2800" dirty="0">
              <a:solidFill>
                <a:prstClr val="white"/>
              </a:solidFill>
            </a:endParaRPr>
          </a:p>
          <a:p>
            <a:pPr algn="ctr"/>
            <a:r>
              <a:rPr lang="fi-FI" sz="2800" dirty="0" smtClean="0">
                <a:solidFill>
                  <a:prstClr val="white"/>
                </a:solidFill>
              </a:rPr>
              <a:t>Mukana auttamassa: Anniina, </a:t>
            </a:r>
            <a:endParaRPr lang="fi-FI" sz="2800" dirty="0">
              <a:solidFill>
                <a:prstClr val="white"/>
              </a:solidFill>
            </a:endParaRPr>
          </a:p>
          <a:p>
            <a:pPr algn="ctr"/>
            <a:r>
              <a:rPr lang="fi-FI" sz="2800" dirty="0" err="1" smtClean="0">
                <a:solidFill>
                  <a:prstClr val="white"/>
                </a:solidFill>
              </a:rPr>
              <a:t>Eliska</a:t>
            </a:r>
            <a:r>
              <a:rPr lang="fi-FI" sz="2800" dirty="0" smtClean="0">
                <a:solidFill>
                  <a:prstClr val="white"/>
                </a:solidFill>
              </a:rPr>
              <a:t>, Anni</a:t>
            </a:r>
          </a:p>
          <a:p>
            <a:pPr algn="ctr"/>
            <a:r>
              <a:rPr lang="fi-FI" sz="2800" dirty="0" smtClean="0">
                <a:solidFill>
                  <a:prstClr val="white"/>
                </a:solidFill>
              </a:rPr>
              <a:t>Iiris, Veikka, Meeri, Tuomo </a:t>
            </a:r>
            <a:endParaRPr lang="fi-FI" sz="2800" dirty="0">
              <a:solidFill>
                <a:prstClr val="white"/>
              </a:solidFill>
            </a:endParaRPr>
          </a:p>
        </p:txBody>
      </p:sp>
    </p:spTree>
    <p:extLst>
      <p:ext uri="{BB962C8B-B14F-4D97-AF65-F5344CB8AC3E}">
        <p14:creationId xmlns:p14="http://schemas.microsoft.com/office/powerpoint/2010/main" val="1097265143"/>
      </p:ext>
    </p:extLst>
  </p:cSld>
  <p:clrMapOvr>
    <a:masterClrMapping/>
  </p:clrMapOvr>
  <mc:AlternateContent xmlns:mc="http://schemas.openxmlformats.org/markup-compatibility/2006" xmlns:p14="http://schemas.microsoft.com/office/powerpoint/2010/main">
    <mc:Choice Requires="p14">
      <p:transition spd="slow" p14:dur="2000" advClick="0" advTm="10000">
        <p14:switch dir="r"/>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0" nodeType="withEffect">
                                  <p:stCondLst>
                                    <p:cond delay="0"/>
                                  </p:stCondLst>
                                  <p:childTnLst>
                                    <p:anim calcmode="lin" valueType="num">
                                      <p:cBhvr additive="base">
                                        <p:cTn id="6" dur="8750"/>
                                        <p:tgtEl>
                                          <p:spTgt spid="3"/>
                                        </p:tgtEl>
                                        <p:attrNameLst>
                                          <p:attrName>ppt_x</p:attrName>
                                        </p:attrNameLst>
                                      </p:cBhvr>
                                      <p:tavLst>
                                        <p:tav tm="0">
                                          <p:val>
                                            <p:strVal val="ppt_x"/>
                                          </p:val>
                                        </p:tav>
                                        <p:tav tm="100000">
                                          <p:val>
                                            <p:strVal val="ppt_x"/>
                                          </p:val>
                                        </p:tav>
                                      </p:tavLst>
                                    </p:anim>
                                    <p:anim calcmode="lin" valueType="num">
                                      <p:cBhvr additive="base">
                                        <p:cTn id="7" dur="8750"/>
                                        <p:tgtEl>
                                          <p:spTgt spid="3"/>
                                        </p:tgtEl>
                                        <p:attrNameLst>
                                          <p:attrName>ppt_y</p:attrName>
                                        </p:attrNameLst>
                                      </p:cBhvr>
                                      <p:tavLst>
                                        <p:tav tm="0">
                                          <p:val>
                                            <p:strVal val="ppt_y"/>
                                          </p:val>
                                        </p:tav>
                                        <p:tav tm="100000">
                                          <p:val>
                                            <p:strVal val="0-ppt_h/2"/>
                                          </p:val>
                                        </p:tav>
                                      </p:tavLst>
                                    </p:anim>
                                    <p:set>
                                      <p:cBhvr>
                                        <p:cTn id="8" dur="1" fill="hold">
                                          <p:stCondLst>
                                            <p:cond delay="8749"/>
                                          </p:stCondLst>
                                        </p:cTn>
                                        <p:tgtEl>
                                          <p:spTgt spid="3"/>
                                        </p:tgtEl>
                                        <p:attrNameLst>
                                          <p:attrName>style.visibility</p:attrName>
                                        </p:attrNameLst>
                                      </p:cBhvr>
                                      <p:to>
                                        <p:strVal val="hidden"/>
                                      </p:to>
                                    </p:set>
                                  </p:childTnLst>
                                </p:cTn>
                              </p:par>
                              <p:par>
                                <p:cTn id="9" presetID="2" presetClass="exit" presetSubtype="1" fill="hold" grpId="0" nodeType="withEffect">
                                  <p:stCondLst>
                                    <p:cond delay="0"/>
                                  </p:stCondLst>
                                  <p:childTnLst>
                                    <p:anim calcmode="lin" valueType="num">
                                      <p:cBhvr additive="base">
                                        <p:cTn id="10" dur="5500"/>
                                        <p:tgtEl>
                                          <p:spTgt spid="2"/>
                                        </p:tgtEl>
                                        <p:attrNameLst>
                                          <p:attrName>ppt_x</p:attrName>
                                        </p:attrNameLst>
                                      </p:cBhvr>
                                      <p:tavLst>
                                        <p:tav tm="0">
                                          <p:val>
                                            <p:strVal val="ppt_x"/>
                                          </p:val>
                                        </p:tav>
                                        <p:tav tm="100000">
                                          <p:val>
                                            <p:strVal val="ppt_x"/>
                                          </p:val>
                                        </p:tav>
                                      </p:tavLst>
                                    </p:anim>
                                    <p:anim calcmode="lin" valueType="num">
                                      <p:cBhvr additive="base">
                                        <p:cTn id="11" dur="5500"/>
                                        <p:tgtEl>
                                          <p:spTgt spid="2"/>
                                        </p:tgtEl>
                                        <p:attrNameLst>
                                          <p:attrName>ppt_y</p:attrName>
                                        </p:attrNameLst>
                                      </p:cBhvr>
                                      <p:tavLst>
                                        <p:tav tm="0">
                                          <p:val>
                                            <p:strVal val="ppt_y"/>
                                          </p:val>
                                        </p:tav>
                                        <p:tav tm="100000">
                                          <p:val>
                                            <p:strVal val="0-ppt_h/2"/>
                                          </p:val>
                                        </p:tav>
                                      </p:tavLst>
                                    </p:anim>
                                    <p:set>
                                      <p:cBhvr>
                                        <p:cTn id="12" dur="1" fill="hold">
                                          <p:stCondLst>
                                            <p:cond delay="5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orakulmio 7"/>
          <p:cNvSpPr/>
          <p:nvPr/>
        </p:nvSpPr>
        <p:spPr>
          <a:xfrm>
            <a:off x="4155760" y="298780"/>
            <a:ext cx="2424895" cy="923330"/>
          </a:xfrm>
          <a:prstGeom prst="rect">
            <a:avLst/>
          </a:prstGeom>
          <a:noFill/>
        </p:spPr>
        <p:txBody>
          <a:bodyPr wrap="none" lIns="91440" tIns="45720" rIns="91440" bIns="45720">
            <a:prstTxWarp prst="textTriangle">
              <a:avLst/>
            </a:prstTxWarp>
            <a:spAutoFit/>
            <a:scene3d>
              <a:camera prst="perspectiveFront"/>
              <a:lightRig rig="threePt" dir="t"/>
            </a:scene3d>
          </a:bodyPr>
          <a:lstStyle/>
          <a:p>
            <a:pPr algn="ctr"/>
            <a:r>
              <a:rPr lang="fi-FI" sz="5400" b="1" dirty="0" smtClean="0">
                <a:ln w="9525">
                  <a:solidFill>
                    <a:prstClr val="white"/>
                  </a:solidFill>
                  <a:prstDash val="solid"/>
                </a:ln>
                <a:solidFill>
                  <a:prstClr val="black"/>
                </a:solidFill>
                <a:effectLst>
                  <a:glow rad="63500">
                    <a:srgbClr val="ED7D31">
                      <a:satMod val="175000"/>
                      <a:alpha val="40000"/>
                    </a:srgbClr>
                  </a:glow>
                  <a:outerShdw blurRad="12700" dist="38100" dir="2700000" algn="tl" rotWithShape="0">
                    <a:prstClr val="white">
                      <a:lumMod val="50000"/>
                    </a:prstClr>
                  </a:outerShdw>
                  <a:reflection blurRad="6350" stA="55000" endA="300" endPos="45500" dir="5400000" sy="-100000" algn="bl" rotWithShape="0"/>
                </a:effectLst>
              </a:rPr>
              <a:t>Ukraina</a:t>
            </a:r>
            <a:endParaRPr lang="fi-FI" sz="5400" b="1" dirty="0">
              <a:ln w="9525">
                <a:solidFill>
                  <a:prstClr val="white"/>
                </a:solidFill>
                <a:prstDash val="solid"/>
              </a:ln>
              <a:solidFill>
                <a:prstClr val="black"/>
              </a:solidFill>
              <a:effectLst>
                <a:glow rad="63500">
                  <a:srgbClr val="ED7D31">
                    <a:satMod val="175000"/>
                    <a:alpha val="40000"/>
                  </a:srgbClr>
                </a:glow>
                <a:outerShdw blurRad="12700" dist="38100" dir="2700000" algn="tl" rotWithShape="0">
                  <a:prstClr val="white">
                    <a:lumMod val="50000"/>
                  </a:prstClr>
                </a:outerShdw>
                <a:reflection blurRad="6350" stA="55000" endA="300" endPos="45500" dir="5400000" sy="-100000" algn="bl" rotWithShape="0"/>
              </a:effectLst>
            </a:endParaRPr>
          </a:p>
        </p:txBody>
      </p:sp>
      <p:pic>
        <p:nvPicPr>
          <p:cNvPr id="1026" name="Picture 2" descr="http://img.yle.fi/uutiset/ulkomaat/article7112404.ece/ALTERNATES/w960/ukraina%20krim%20kart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1675" y="298780"/>
            <a:ext cx="5374788" cy="3023319"/>
          </a:xfrm>
          <a:prstGeom prst="rect">
            <a:avLst/>
          </a:prstGeom>
          <a:noFill/>
          <a:extLst>
            <a:ext uri="{909E8E84-426E-40DD-AFC4-6F175D3DCCD1}">
              <a14:hiddenFill xmlns:a14="http://schemas.microsoft.com/office/drawing/2010/main">
                <a:solidFill>
                  <a:srgbClr val="FFFFFF"/>
                </a:solidFill>
              </a14:hiddenFill>
            </a:ext>
          </a:extLst>
        </p:spPr>
      </p:pic>
      <p:sp>
        <p:nvSpPr>
          <p:cNvPr id="13" name="Tekstiruutu 12"/>
          <p:cNvSpPr txBox="1"/>
          <p:nvPr/>
        </p:nvSpPr>
        <p:spPr>
          <a:xfrm>
            <a:off x="7764268" y="4006368"/>
            <a:ext cx="4272195" cy="369332"/>
          </a:xfrm>
          <a:prstGeom prst="rect">
            <a:avLst/>
          </a:prstGeom>
          <a:noFill/>
        </p:spPr>
        <p:txBody>
          <a:bodyPr wrap="none" rtlCol="0">
            <a:spAutoFit/>
          </a:bodyPr>
          <a:lstStyle/>
          <a:p>
            <a:r>
              <a:rPr lang="fi-FI" dirty="0" smtClean="0">
                <a:solidFill>
                  <a:prstClr val="black"/>
                </a:solidFill>
              </a:rPr>
              <a:t>Krimin niemimaa kuuluu nykyään Venäjään.</a:t>
            </a:r>
            <a:endParaRPr lang="fi-FI" dirty="0">
              <a:solidFill>
                <a:prstClr val="black"/>
              </a:solidFill>
            </a:endParaRPr>
          </a:p>
        </p:txBody>
      </p:sp>
      <p:cxnSp>
        <p:nvCxnSpPr>
          <p:cNvPr id="15" name="Suora nuoliyhdysviiva 14"/>
          <p:cNvCxnSpPr/>
          <p:nvPr/>
        </p:nvCxnSpPr>
        <p:spPr>
          <a:xfrm flipH="1" flipV="1">
            <a:off x="9349069" y="2754519"/>
            <a:ext cx="357786" cy="1436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Kuva 16"/>
          <p:cNvPicPr>
            <a:picLocks noChangeAspect="1"/>
          </p:cNvPicPr>
          <p:nvPr/>
        </p:nvPicPr>
        <p:blipFill>
          <a:blip r:embed="rId3"/>
          <a:stretch>
            <a:fillRect/>
          </a:stretch>
        </p:blipFill>
        <p:spPr>
          <a:xfrm>
            <a:off x="0" y="0"/>
            <a:ext cx="2619375" cy="1743075"/>
          </a:xfrm>
          <a:prstGeom prst="rect">
            <a:avLst/>
          </a:prstGeom>
        </p:spPr>
      </p:pic>
      <p:sp>
        <p:nvSpPr>
          <p:cNvPr id="18" name="Tekstiruutu 17"/>
          <p:cNvSpPr txBox="1"/>
          <p:nvPr/>
        </p:nvSpPr>
        <p:spPr>
          <a:xfrm>
            <a:off x="81787" y="2036014"/>
            <a:ext cx="2455800" cy="369332"/>
          </a:xfrm>
          <a:prstGeom prst="rect">
            <a:avLst/>
          </a:prstGeom>
          <a:noFill/>
        </p:spPr>
        <p:txBody>
          <a:bodyPr wrap="none" rtlCol="0">
            <a:spAutoFit/>
          </a:bodyPr>
          <a:lstStyle/>
          <a:p>
            <a:r>
              <a:rPr lang="fi-FI" dirty="0" smtClean="0">
                <a:solidFill>
                  <a:prstClr val="black"/>
                </a:solidFill>
              </a:rPr>
              <a:t>Tässä on Ukrainan lippu.</a:t>
            </a:r>
            <a:endParaRPr lang="fi-FI" dirty="0">
              <a:solidFill>
                <a:prstClr val="black"/>
              </a:solidFill>
            </a:endParaRPr>
          </a:p>
        </p:txBody>
      </p:sp>
      <p:graphicFrame>
        <p:nvGraphicFramePr>
          <p:cNvPr id="2" name="Taulukko 1"/>
          <p:cNvGraphicFramePr>
            <a:graphicFrameLocks noGrp="1"/>
          </p:cNvGraphicFramePr>
          <p:nvPr>
            <p:extLst/>
          </p:nvPr>
        </p:nvGraphicFramePr>
        <p:xfrm>
          <a:off x="-48312" y="2666030"/>
          <a:ext cx="4050916" cy="4224224"/>
        </p:xfrm>
        <a:graphic>
          <a:graphicData uri="http://schemas.openxmlformats.org/drawingml/2006/table">
            <a:tbl>
              <a:tblPr firstRow="1" bandRow="1">
                <a:tableStyleId>{5C22544A-7EE6-4342-B048-85BDC9FD1C3A}</a:tableStyleId>
              </a:tblPr>
              <a:tblGrid>
                <a:gridCol w="2080727"/>
                <a:gridCol w="1970189"/>
              </a:tblGrid>
              <a:tr h="677735">
                <a:tc>
                  <a:txBody>
                    <a:bodyPr/>
                    <a:lstStyle/>
                    <a:p>
                      <a:r>
                        <a:rPr lang="fi-FI" dirty="0" smtClean="0"/>
                        <a:t>Kieli</a:t>
                      </a:r>
                      <a:endParaRPr lang="fi-FI" dirty="0"/>
                    </a:p>
                  </a:txBody>
                  <a:tcPr/>
                </a:tc>
                <a:tc>
                  <a:txBody>
                    <a:bodyPr/>
                    <a:lstStyle/>
                    <a:p>
                      <a:r>
                        <a:rPr lang="fi-FI" dirty="0" smtClean="0"/>
                        <a:t>Ukraina</a:t>
                      </a:r>
                      <a:endParaRPr lang="fi-FI" dirty="0"/>
                    </a:p>
                  </a:txBody>
                  <a:tcPr/>
                </a:tc>
              </a:tr>
              <a:tr h="591228">
                <a:tc>
                  <a:txBody>
                    <a:bodyPr/>
                    <a:lstStyle/>
                    <a:p>
                      <a:r>
                        <a:rPr lang="fi-FI" dirty="0" smtClean="0"/>
                        <a:t>Pääkaupunki</a:t>
                      </a:r>
                      <a:endParaRPr lang="fi-FI" dirty="0"/>
                    </a:p>
                  </a:txBody>
                  <a:tcPr/>
                </a:tc>
                <a:tc>
                  <a:txBody>
                    <a:bodyPr/>
                    <a:lstStyle/>
                    <a:p>
                      <a:r>
                        <a:rPr lang="fi-FI" dirty="0" smtClean="0"/>
                        <a:t>Kiova</a:t>
                      </a:r>
                      <a:endParaRPr lang="fi-FI" dirty="0"/>
                    </a:p>
                  </a:txBody>
                  <a:tcPr/>
                </a:tc>
              </a:tr>
              <a:tr h="481792">
                <a:tc>
                  <a:txBody>
                    <a:bodyPr/>
                    <a:lstStyle/>
                    <a:p>
                      <a:r>
                        <a:rPr lang="fi-FI" dirty="0" smtClean="0"/>
                        <a:t>Asukas määrä</a:t>
                      </a:r>
                      <a:endParaRPr lang="fi-FI" dirty="0"/>
                    </a:p>
                  </a:txBody>
                  <a:tcPr/>
                </a:tc>
                <a:tc>
                  <a:txBody>
                    <a:bodyPr/>
                    <a:lstStyle/>
                    <a:p>
                      <a:r>
                        <a:rPr lang="fi-FI" dirty="0" smtClean="0"/>
                        <a:t>48 milj.</a:t>
                      </a:r>
                      <a:endParaRPr lang="fi-FI" dirty="0"/>
                    </a:p>
                  </a:txBody>
                  <a:tcPr/>
                </a:tc>
              </a:tr>
              <a:tr h="481792">
                <a:tc>
                  <a:txBody>
                    <a:bodyPr/>
                    <a:lstStyle/>
                    <a:p>
                      <a:r>
                        <a:rPr lang="fi-FI" dirty="0" smtClean="0"/>
                        <a:t>Rahayksikkö</a:t>
                      </a:r>
                      <a:endParaRPr lang="fi-FI" dirty="0"/>
                    </a:p>
                  </a:txBody>
                  <a:tcPr/>
                </a:tc>
                <a:tc>
                  <a:txBody>
                    <a:bodyPr/>
                    <a:lstStyle/>
                    <a:p>
                      <a:r>
                        <a:rPr lang="fi-FI" dirty="0" err="1" smtClean="0"/>
                        <a:t>Grivna</a:t>
                      </a:r>
                      <a:endParaRPr lang="fi-FI" dirty="0"/>
                    </a:p>
                  </a:txBody>
                  <a:tcPr/>
                </a:tc>
              </a:tr>
              <a:tr h="481792">
                <a:tc>
                  <a:txBody>
                    <a:bodyPr/>
                    <a:lstStyle/>
                    <a:p>
                      <a:r>
                        <a:rPr lang="fi-FI" dirty="0" smtClean="0"/>
                        <a:t>Uskonto</a:t>
                      </a:r>
                      <a:endParaRPr lang="fi-FI" dirty="0"/>
                    </a:p>
                  </a:txBody>
                  <a:tcPr/>
                </a:tc>
                <a:tc>
                  <a:txBody>
                    <a:bodyPr/>
                    <a:lstStyle/>
                    <a:p>
                      <a:r>
                        <a:rPr lang="fi-FI" dirty="0" smtClean="0"/>
                        <a:t>ortodoksi</a:t>
                      </a:r>
                      <a:endParaRPr lang="fi-FI" dirty="0"/>
                    </a:p>
                  </a:txBody>
                  <a:tcPr/>
                </a:tc>
              </a:tr>
              <a:tr h="481792">
                <a:tc>
                  <a:txBody>
                    <a:bodyPr/>
                    <a:lstStyle/>
                    <a:p>
                      <a:r>
                        <a:rPr lang="fi-FI" dirty="0" smtClean="0"/>
                        <a:t>Hallitus</a:t>
                      </a:r>
                      <a:endParaRPr lang="fi-FI" dirty="0"/>
                    </a:p>
                  </a:txBody>
                  <a:tcPr/>
                </a:tc>
                <a:tc>
                  <a:txBody>
                    <a:bodyPr/>
                    <a:lstStyle/>
                    <a:p>
                      <a:r>
                        <a:rPr lang="fi-FI" dirty="0" smtClean="0"/>
                        <a:t>Presidentti</a:t>
                      </a:r>
                      <a:endParaRPr lang="fi-FI" dirty="0"/>
                    </a:p>
                  </a:txBody>
                  <a:tcPr/>
                </a:tc>
              </a:tr>
              <a:tr h="481792">
                <a:tc>
                  <a:txBody>
                    <a:bodyPr/>
                    <a:lstStyle/>
                    <a:p>
                      <a:r>
                        <a:rPr lang="fi-FI" dirty="0" smtClean="0"/>
                        <a:t>Pinta-ala</a:t>
                      </a:r>
                      <a:endParaRPr lang="fi-FI" dirty="0"/>
                    </a:p>
                  </a:txBody>
                  <a:tcPr/>
                </a:tc>
                <a:tc>
                  <a:txBody>
                    <a:bodyPr/>
                    <a:lstStyle/>
                    <a:p>
                      <a:r>
                        <a:rPr lang="fi-FI" dirty="0" smtClean="0"/>
                        <a:t>604 000km</a:t>
                      </a:r>
                      <a:endParaRPr lang="fi-FI" dirty="0"/>
                    </a:p>
                  </a:txBody>
                  <a:tcPr/>
                </a:tc>
              </a:tr>
              <a:tr h="546301">
                <a:tc>
                  <a:txBody>
                    <a:bodyPr/>
                    <a:lstStyle/>
                    <a:p>
                      <a:endParaRPr lang="fi-FI" dirty="0"/>
                    </a:p>
                  </a:txBody>
                  <a:tcPr/>
                </a:tc>
                <a:tc>
                  <a:txBody>
                    <a:bodyPr/>
                    <a:lstStyle/>
                    <a:p>
                      <a:endParaRPr lang="fi-FI" dirty="0"/>
                    </a:p>
                  </a:txBody>
                  <a:tcPr/>
                </a:tc>
              </a:tr>
            </a:tbl>
          </a:graphicData>
        </a:graphic>
      </p:graphicFrame>
      <p:sp>
        <p:nvSpPr>
          <p:cNvPr id="10" name="Nuoli oikealle 9">
            <a:hlinkClick r:id="rId4" action="ppaction://hlinksldjump"/>
          </p:cNvPr>
          <p:cNvSpPr/>
          <p:nvPr/>
        </p:nvSpPr>
        <p:spPr>
          <a:xfrm>
            <a:off x="9728161" y="5798634"/>
            <a:ext cx="2308302" cy="1059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prstClr val="white"/>
                </a:solidFill>
              </a:rPr>
              <a:t>seuraava</a:t>
            </a:r>
            <a:endParaRPr lang="fi-FI" dirty="0">
              <a:solidFill>
                <a:prstClr val="white"/>
              </a:solidFill>
            </a:endParaRPr>
          </a:p>
        </p:txBody>
      </p:sp>
      <p:pic>
        <p:nvPicPr>
          <p:cNvPr id="3" name="Kuva 2"/>
          <p:cNvPicPr>
            <a:picLocks noChangeAspect="1"/>
          </p:cNvPicPr>
          <p:nvPr/>
        </p:nvPicPr>
        <p:blipFill>
          <a:blip r:embed="rId5"/>
          <a:stretch>
            <a:fillRect/>
          </a:stretch>
        </p:blipFill>
        <p:spPr>
          <a:xfrm>
            <a:off x="4795004" y="3751220"/>
            <a:ext cx="2053844" cy="2053844"/>
          </a:xfrm>
          <a:prstGeom prst="rect">
            <a:avLst/>
          </a:prstGeom>
        </p:spPr>
      </p:pic>
      <p:sp>
        <p:nvSpPr>
          <p:cNvPr id="4" name="Suorakulmio 3"/>
          <p:cNvSpPr/>
          <p:nvPr/>
        </p:nvSpPr>
        <p:spPr>
          <a:xfrm>
            <a:off x="4961754" y="5864853"/>
            <a:ext cx="1720343" cy="369332"/>
          </a:xfrm>
          <a:prstGeom prst="rect">
            <a:avLst/>
          </a:prstGeom>
        </p:spPr>
        <p:txBody>
          <a:bodyPr wrap="none">
            <a:spAutoFit/>
          </a:bodyPr>
          <a:lstStyle/>
          <a:p>
            <a:r>
              <a:rPr lang="fi-FI" dirty="0" err="1">
                <a:solidFill>
                  <a:prstClr val="black"/>
                </a:solidFill>
              </a:rPr>
              <a:t>Petro</a:t>
            </a:r>
            <a:r>
              <a:rPr lang="fi-FI" dirty="0">
                <a:solidFill>
                  <a:prstClr val="black"/>
                </a:solidFill>
              </a:rPr>
              <a:t> </a:t>
            </a:r>
            <a:r>
              <a:rPr lang="fi-FI" dirty="0" err="1">
                <a:solidFill>
                  <a:prstClr val="black"/>
                </a:solidFill>
              </a:rPr>
              <a:t>Porošenko</a:t>
            </a:r>
            <a:endParaRPr lang="fi-FI" dirty="0">
              <a:solidFill>
                <a:prstClr val="black"/>
              </a:solidFill>
            </a:endParaRPr>
          </a:p>
        </p:txBody>
      </p:sp>
    </p:spTree>
    <p:extLst>
      <p:ext uri="{BB962C8B-B14F-4D97-AF65-F5344CB8AC3E}">
        <p14:creationId xmlns:p14="http://schemas.microsoft.com/office/powerpoint/2010/main" val="4036062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uokaavio: Prosessi 1">
            <a:hlinkClick r:id="rId2" action="ppaction://hlinkpres?slideindex=1&amp;slidetitle="/>
          </p:cNvPr>
          <p:cNvSpPr/>
          <p:nvPr/>
        </p:nvSpPr>
        <p:spPr>
          <a:xfrm>
            <a:off x="3227832" y="2130552"/>
            <a:ext cx="5020056" cy="2642616"/>
          </a:xfrm>
          <a:prstGeom prst="flowChartProcess">
            <a:avLst/>
          </a:prstGeom>
          <a:solidFill>
            <a:srgbClr val="D5EDF3"/>
          </a:solidFill>
          <a:ln w="76200">
            <a:solidFill>
              <a:srgbClr val="E1C1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3200" dirty="0" smtClean="0">
                <a:solidFill>
                  <a:srgbClr val="C54F71">
                    <a:lumMod val="75000"/>
                  </a:srgbClr>
                </a:solidFill>
                <a:effectLst>
                  <a:glow rad="228600">
                    <a:srgbClr val="C54F71">
                      <a:satMod val="175000"/>
                      <a:alpha val="40000"/>
                    </a:srgbClr>
                  </a:glow>
                  <a:outerShdw blurRad="50800" dist="38100" dir="2700000" algn="tl" rotWithShape="0">
                    <a:prstClr val="black">
                      <a:alpha val="40000"/>
                    </a:prstClr>
                  </a:outerShdw>
                  <a:reflection blurRad="6350" stA="55000" endA="300" endPos="45500" dir="5400000" sy="-100000" algn="bl" rotWithShape="0"/>
                </a:effectLst>
              </a:rPr>
              <a:t>Paluu Eurooppa-sivulle</a:t>
            </a:r>
            <a:endParaRPr lang="fi-FI" sz="3200" dirty="0">
              <a:solidFill>
                <a:srgbClr val="C54F71">
                  <a:lumMod val="75000"/>
                </a:srgbClr>
              </a:solidFill>
              <a:effectLst>
                <a:glow rad="228600">
                  <a:srgbClr val="C54F71">
                    <a:satMod val="175000"/>
                    <a:alpha val="40000"/>
                  </a:srgbClr>
                </a:glow>
                <a:outerShdw blurRad="50800" dist="38100" dir="2700000" algn="tl" rotWithShape="0">
                  <a:prstClr val="black">
                    <a:alpha val="40000"/>
                  </a:prstClr>
                </a:outerShdw>
                <a:reflection blurRad="6350" stA="55000" endA="300" endPos="45500" dir="5400000" sy="-100000" algn="bl" rotWithShape="0"/>
              </a:effectLst>
            </a:endParaRPr>
          </a:p>
        </p:txBody>
      </p:sp>
    </p:spTree>
    <p:extLst>
      <p:ext uri="{BB962C8B-B14F-4D97-AF65-F5344CB8AC3E}">
        <p14:creationId xmlns:p14="http://schemas.microsoft.com/office/powerpoint/2010/main" val="3543200339"/>
      </p:ext>
    </p:extLst>
  </p:cSld>
  <p:clrMapOvr>
    <a:masterClrMapping/>
  </p:clrMapOvr>
  <mc:AlternateContent xmlns:mc="http://schemas.openxmlformats.org/markup-compatibility/2006" xmlns:p14="http://schemas.microsoft.com/office/powerpoint/2010/main">
    <mc:Choice Requires="p14">
      <p:transition spd="slow" p14:dur="3500" advClick="0">
        <p14:switch dir="r"/>
      </p:transition>
    </mc:Choice>
    <mc:Fallback xmlns="">
      <p:transition spd="slow" advClick="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48000">
              <a:schemeClr val="bg1">
                <a:lumMod val="75000"/>
              </a:schemeClr>
            </a:gs>
            <a:gs pos="14000">
              <a:schemeClr val="bg1">
                <a:lumMod val="50000"/>
              </a:schemeClr>
            </a:gs>
            <a:gs pos="87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2" name="Suorakulmio 1"/>
          <p:cNvSpPr/>
          <p:nvPr/>
        </p:nvSpPr>
        <p:spPr>
          <a:xfrm>
            <a:off x="3261665" y="410748"/>
            <a:ext cx="5127494" cy="923330"/>
          </a:xfrm>
          <a:prstGeom prst="rect">
            <a:avLst/>
          </a:prstGeom>
          <a:noFill/>
        </p:spPr>
        <p:txBody>
          <a:bodyPr wrap="none" lIns="91440" tIns="45720" rIns="91440" bIns="45720">
            <a:prstTxWarp prst="textTriangleInverted">
              <a:avLst/>
            </a:prstTxWarp>
            <a:spAutoFit/>
            <a:scene3d>
              <a:camera prst="perspectiveFront"/>
              <a:lightRig rig="threePt" dir="t"/>
            </a:scene3d>
          </a:bodyPr>
          <a:lstStyle/>
          <a:p>
            <a:pPr algn="ctr"/>
            <a:r>
              <a:rPr lang="fi-FI" sz="5400" b="1" dirty="0" smtClean="0">
                <a:ln w="9525">
                  <a:solidFill>
                    <a:prstClr val="white"/>
                  </a:solidFill>
                  <a:prstDash val="solid"/>
                </a:ln>
                <a:solidFill>
                  <a:prstClr val="black"/>
                </a:solidFill>
                <a:effectLst>
                  <a:glow rad="63500">
                    <a:srgbClr val="ED7D31">
                      <a:satMod val="175000"/>
                      <a:alpha val="40000"/>
                    </a:srgbClr>
                  </a:glow>
                  <a:outerShdw blurRad="12700" dist="38100" dir="2700000" algn="tl" rotWithShape="0">
                    <a:prstClr val="white">
                      <a:lumMod val="50000"/>
                    </a:prstClr>
                  </a:outerShdw>
                  <a:reflection blurRad="6350" stA="55000" endA="300" endPos="45500" dir="5400000" sy="-100000" algn="bl" rotWithShape="0"/>
                </a:effectLst>
              </a:rPr>
              <a:t>Ukrainan</a:t>
            </a:r>
            <a:r>
              <a:rPr lang="fi-FI" sz="5400" b="1" dirty="0" smtClean="0">
                <a:ln w="9525">
                  <a:solidFill>
                    <a:prstClr val="white"/>
                  </a:solidFill>
                  <a:prstDash val="solid"/>
                </a:ln>
                <a:solidFill>
                  <a:prstClr val="black"/>
                </a:solidFill>
                <a:effectLst>
                  <a:outerShdw blurRad="12700" dist="38100" dir="2700000" algn="tl" rotWithShape="0">
                    <a:prstClr val="white">
                      <a:lumMod val="50000"/>
                    </a:prstClr>
                  </a:outerShdw>
                </a:effectLst>
              </a:rPr>
              <a:t> </a:t>
            </a:r>
            <a:r>
              <a:rPr lang="fi-FI" sz="5400" b="1" dirty="0" smtClean="0">
                <a:ln w="9525">
                  <a:solidFill>
                    <a:prstClr val="white"/>
                  </a:solidFill>
                  <a:prstDash val="solid"/>
                </a:ln>
                <a:solidFill>
                  <a:prstClr val="black"/>
                </a:solidFill>
                <a:effectLst>
                  <a:glow rad="63500">
                    <a:srgbClr val="ED7D31">
                      <a:satMod val="175000"/>
                      <a:alpha val="40000"/>
                    </a:srgbClr>
                  </a:glow>
                  <a:outerShdw blurRad="12700" dist="38100" dir="2700000" algn="tl" rotWithShape="0">
                    <a:prstClr val="white">
                      <a:lumMod val="50000"/>
                    </a:prstClr>
                  </a:outerShdw>
                  <a:reflection blurRad="6350" stA="55000" endA="300" endPos="45500" dir="5400000" sy="-100000" algn="bl" rotWithShape="0"/>
                </a:effectLst>
              </a:rPr>
              <a:t>historia</a:t>
            </a:r>
            <a:endParaRPr lang="fi-FI" sz="5400" b="1" dirty="0">
              <a:ln w="9525">
                <a:solidFill>
                  <a:prstClr val="white"/>
                </a:solidFill>
                <a:prstDash val="solid"/>
              </a:ln>
              <a:solidFill>
                <a:prstClr val="black"/>
              </a:solidFill>
              <a:effectLst>
                <a:glow rad="63500">
                  <a:srgbClr val="ED7D31">
                    <a:satMod val="175000"/>
                    <a:alpha val="40000"/>
                  </a:srgbClr>
                </a:glow>
                <a:outerShdw blurRad="12700" dist="38100" dir="2700000" algn="tl" rotWithShape="0">
                  <a:prstClr val="white">
                    <a:lumMod val="50000"/>
                  </a:prstClr>
                </a:outerShdw>
                <a:reflection blurRad="6350" stA="55000" endA="300" endPos="45500" dir="5400000" sy="-100000" algn="bl" rotWithShape="0"/>
              </a:effectLst>
            </a:endParaRPr>
          </a:p>
        </p:txBody>
      </p:sp>
      <p:sp>
        <p:nvSpPr>
          <p:cNvPr id="4" name="Nuoli oikealle 3">
            <a:hlinkClick r:id="rId2" action="ppaction://hlinksldjump"/>
          </p:cNvPr>
          <p:cNvSpPr/>
          <p:nvPr/>
        </p:nvSpPr>
        <p:spPr>
          <a:xfrm>
            <a:off x="9728161" y="5798634"/>
            <a:ext cx="2308302" cy="1059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prstClr val="white"/>
                </a:solidFill>
              </a:rPr>
              <a:t>seuraava</a:t>
            </a:r>
            <a:endParaRPr lang="fi-FI" dirty="0">
              <a:solidFill>
                <a:prstClr val="white"/>
              </a:solidFill>
            </a:endParaRPr>
          </a:p>
        </p:txBody>
      </p:sp>
      <p:sp>
        <p:nvSpPr>
          <p:cNvPr id="3" name="Tekstiruutu 2"/>
          <p:cNvSpPr txBox="1"/>
          <p:nvPr/>
        </p:nvSpPr>
        <p:spPr>
          <a:xfrm>
            <a:off x="102637" y="2127380"/>
            <a:ext cx="11757834" cy="1200329"/>
          </a:xfrm>
          <a:prstGeom prst="rect">
            <a:avLst/>
          </a:prstGeom>
          <a:noFill/>
        </p:spPr>
        <p:txBody>
          <a:bodyPr wrap="none" rtlCol="0">
            <a:spAutoFit/>
          </a:bodyPr>
          <a:lstStyle/>
          <a:p>
            <a:r>
              <a:rPr lang="fi-FI" dirty="0" smtClean="0">
                <a:solidFill>
                  <a:prstClr val="black"/>
                </a:solidFill>
              </a:rPr>
              <a:t>Nykyisen Ukrainan alueella ovat antiikin aikana asuneet vuorotellen muun muassa </a:t>
            </a:r>
            <a:r>
              <a:rPr lang="fi-FI" dirty="0" err="1">
                <a:solidFill>
                  <a:prstClr val="black"/>
                </a:solidFill>
              </a:rPr>
              <a:t>K</a:t>
            </a:r>
            <a:r>
              <a:rPr lang="fi-FI" dirty="0" err="1" smtClean="0">
                <a:solidFill>
                  <a:prstClr val="black"/>
                </a:solidFill>
              </a:rPr>
              <a:t>immerialaiset</a:t>
            </a:r>
            <a:r>
              <a:rPr lang="fi-FI" dirty="0" smtClean="0">
                <a:solidFill>
                  <a:prstClr val="black"/>
                </a:solidFill>
              </a:rPr>
              <a:t>, skyytit, </a:t>
            </a:r>
            <a:r>
              <a:rPr lang="fi-FI" dirty="0" err="1" smtClean="0">
                <a:solidFill>
                  <a:prstClr val="black"/>
                </a:solidFill>
              </a:rPr>
              <a:t>sarmaatit</a:t>
            </a:r>
            <a:r>
              <a:rPr lang="fi-FI" dirty="0" smtClean="0">
                <a:solidFill>
                  <a:prstClr val="black"/>
                </a:solidFill>
              </a:rPr>
              <a:t> ja</a:t>
            </a:r>
          </a:p>
          <a:p>
            <a:r>
              <a:rPr lang="fi-FI" dirty="0">
                <a:solidFill>
                  <a:prstClr val="black"/>
                </a:solidFill>
              </a:rPr>
              <a:t> </a:t>
            </a:r>
            <a:r>
              <a:rPr lang="fi-FI" dirty="0" smtClean="0">
                <a:solidFill>
                  <a:prstClr val="black"/>
                </a:solidFill>
              </a:rPr>
              <a:t>Gootit. Hunnien ajettua Gootit Ukrainasta 300-luvulla sinne asettui muun muassa </a:t>
            </a:r>
            <a:r>
              <a:rPr lang="fi-FI" dirty="0" err="1" smtClean="0">
                <a:solidFill>
                  <a:prstClr val="black"/>
                </a:solidFill>
              </a:rPr>
              <a:t>avaareja</a:t>
            </a:r>
            <a:r>
              <a:rPr lang="fi-FI" dirty="0" smtClean="0">
                <a:solidFill>
                  <a:prstClr val="black"/>
                </a:solidFill>
              </a:rPr>
              <a:t>, </a:t>
            </a:r>
            <a:r>
              <a:rPr lang="fi-FI" dirty="0" err="1" smtClean="0">
                <a:solidFill>
                  <a:prstClr val="black"/>
                </a:solidFill>
              </a:rPr>
              <a:t>Kasaareja</a:t>
            </a:r>
            <a:r>
              <a:rPr lang="fi-FI" dirty="0" smtClean="0">
                <a:solidFill>
                  <a:prstClr val="black"/>
                </a:solidFill>
              </a:rPr>
              <a:t> ja bolgaareja.</a:t>
            </a:r>
          </a:p>
          <a:p>
            <a:r>
              <a:rPr lang="fi-FI" dirty="0" smtClean="0">
                <a:solidFill>
                  <a:prstClr val="black"/>
                </a:solidFill>
              </a:rPr>
              <a:t>Itäslaavien ja viikinkien perustama suuriruhtinaskunta taisteli alueelle tulleita turkinsukuisia </a:t>
            </a:r>
            <a:r>
              <a:rPr lang="fi-FI" dirty="0" err="1" smtClean="0">
                <a:solidFill>
                  <a:prstClr val="black"/>
                </a:solidFill>
              </a:rPr>
              <a:t>petsenegejä</a:t>
            </a:r>
            <a:r>
              <a:rPr lang="fi-FI" dirty="0" smtClean="0">
                <a:solidFill>
                  <a:prstClr val="black"/>
                </a:solidFill>
              </a:rPr>
              <a:t> ja </a:t>
            </a:r>
            <a:r>
              <a:rPr lang="fi-FI" dirty="0" err="1" smtClean="0">
                <a:solidFill>
                  <a:prstClr val="black"/>
                </a:solidFill>
              </a:rPr>
              <a:t>kumaaneja</a:t>
            </a:r>
            <a:endParaRPr lang="fi-FI" dirty="0" smtClean="0">
              <a:solidFill>
                <a:prstClr val="black"/>
              </a:solidFill>
            </a:endParaRPr>
          </a:p>
          <a:p>
            <a:r>
              <a:rPr lang="fi-FI" dirty="0" smtClean="0">
                <a:solidFill>
                  <a:prstClr val="black"/>
                </a:solidFill>
              </a:rPr>
              <a:t>Vastaan ja loi Mustamereltä Itämerelle ulottuneen valtakunnan, jonka perinnöstä syntyivät Venäjä, </a:t>
            </a:r>
            <a:r>
              <a:rPr lang="fi-FI" dirty="0" err="1" smtClean="0">
                <a:solidFill>
                  <a:prstClr val="black"/>
                </a:solidFill>
              </a:rPr>
              <a:t>Valko-venäjä</a:t>
            </a:r>
            <a:r>
              <a:rPr lang="fi-FI" dirty="0" smtClean="0">
                <a:solidFill>
                  <a:prstClr val="black"/>
                </a:solidFill>
              </a:rPr>
              <a:t> ja Ukraina.</a:t>
            </a:r>
          </a:p>
        </p:txBody>
      </p:sp>
      <p:pic>
        <p:nvPicPr>
          <p:cNvPr id="6" name="Kuva 5"/>
          <p:cNvPicPr>
            <a:picLocks noChangeAspect="1"/>
          </p:cNvPicPr>
          <p:nvPr/>
        </p:nvPicPr>
        <p:blipFill>
          <a:blip r:embed="rId3"/>
          <a:stretch>
            <a:fillRect/>
          </a:stretch>
        </p:blipFill>
        <p:spPr>
          <a:xfrm>
            <a:off x="998376" y="3889310"/>
            <a:ext cx="1905000" cy="2819400"/>
          </a:xfrm>
          <a:prstGeom prst="rect">
            <a:avLst/>
          </a:prstGeom>
          <a:ln>
            <a:solidFill>
              <a:schemeClr val="accent1"/>
            </a:solidFill>
          </a:ln>
        </p:spPr>
      </p:pic>
    </p:spTree>
    <p:extLst>
      <p:ext uri="{BB962C8B-B14F-4D97-AF65-F5344CB8AC3E}">
        <p14:creationId xmlns:p14="http://schemas.microsoft.com/office/powerpoint/2010/main" val="769396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2000">
              <a:schemeClr val="accent5">
                <a:lumMod val="40000"/>
                <a:lumOff val="60000"/>
              </a:schemeClr>
            </a:gs>
            <a:gs pos="42000">
              <a:schemeClr val="accent6">
                <a:lumMod val="40000"/>
                <a:lumOff val="60000"/>
              </a:schemeClr>
            </a:gs>
            <a:gs pos="82000">
              <a:schemeClr val="accent6">
                <a:lumMod val="60000"/>
                <a:lumOff val="40000"/>
              </a:schemeClr>
            </a:gs>
            <a:gs pos="98000">
              <a:schemeClr val="accent6">
                <a:lumMod val="50000"/>
              </a:schemeClr>
            </a:gs>
          </a:gsLst>
          <a:lin ang="5400000" scaled="1"/>
        </a:gradFill>
        <a:effectLst/>
      </p:bgPr>
    </p:bg>
    <p:spTree>
      <p:nvGrpSpPr>
        <p:cNvPr id="1" name=""/>
        <p:cNvGrpSpPr/>
        <p:nvPr/>
      </p:nvGrpSpPr>
      <p:grpSpPr>
        <a:xfrm>
          <a:off x="0" y="0"/>
          <a:ext cx="0" cy="0"/>
          <a:chOff x="0" y="0"/>
          <a:chExt cx="0" cy="0"/>
        </a:xfrm>
      </p:grpSpPr>
      <p:sp>
        <p:nvSpPr>
          <p:cNvPr id="2" name="Suorakulmio 1"/>
          <p:cNvSpPr/>
          <p:nvPr/>
        </p:nvSpPr>
        <p:spPr>
          <a:xfrm>
            <a:off x="3438079" y="270788"/>
            <a:ext cx="5129226" cy="923330"/>
          </a:xfrm>
          <a:prstGeom prst="rect">
            <a:avLst/>
          </a:prstGeom>
          <a:noFill/>
        </p:spPr>
        <p:txBody>
          <a:bodyPr wrap="none" lIns="91440" tIns="45720" rIns="91440" bIns="45720">
            <a:prstTxWarp prst="textTriangleInverted">
              <a:avLst/>
            </a:prstTxWarp>
            <a:spAutoFit/>
            <a:scene3d>
              <a:camera prst="perspectiveFront"/>
              <a:lightRig rig="threePt" dir="t"/>
            </a:scene3d>
          </a:bodyPr>
          <a:lstStyle/>
          <a:p>
            <a:pPr algn="ctr"/>
            <a:r>
              <a:rPr lang="fi-FI" sz="5400" b="1" dirty="0" smtClean="0">
                <a:ln w="9525">
                  <a:solidFill>
                    <a:prstClr val="white"/>
                  </a:solidFill>
                  <a:prstDash val="solid"/>
                </a:ln>
                <a:solidFill>
                  <a:prstClr val="black"/>
                </a:solidFill>
                <a:effectLst>
                  <a:glow rad="63500">
                    <a:srgbClr val="ED7D31">
                      <a:satMod val="175000"/>
                      <a:alpha val="40000"/>
                    </a:srgbClr>
                  </a:glow>
                  <a:outerShdw blurRad="12700" dist="38100" dir="2700000" algn="tl" rotWithShape="0">
                    <a:prstClr val="white">
                      <a:lumMod val="50000"/>
                    </a:prstClr>
                  </a:outerShdw>
                  <a:reflection blurRad="6350" stA="55000" endA="300" endPos="45500" dir="5400000" sy="-100000" algn="bl" rotWithShape="0"/>
                </a:effectLst>
              </a:rPr>
              <a:t>Ukrainan</a:t>
            </a:r>
            <a:r>
              <a:rPr lang="fi-FI" sz="5400" b="1" dirty="0" smtClean="0">
                <a:ln w="9525">
                  <a:solidFill>
                    <a:prstClr val="white"/>
                  </a:solidFill>
                  <a:prstDash val="solid"/>
                </a:ln>
                <a:solidFill>
                  <a:prstClr val="black"/>
                </a:solidFill>
                <a:effectLst>
                  <a:outerShdw blurRad="12700" dist="38100" dir="2700000" algn="tl" rotWithShape="0">
                    <a:prstClr val="white">
                      <a:lumMod val="50000"/>
                    </a:prstClr>
                  </a:outerShdw>
                </a:effectLst>
              </a:rPr>
              <a:t> </a:t>
            </a:r>
            <a:r>
              <a:rPr lang="fi-FI" sz="5400" b="1" dirty="0" smtClean="0">
                <a:ln w="9525">
                  <a:solidFill>
                    <a:prstClr val="white"/>
                  </a:solidFill>
                  <a:prstDash val="solid"/>
                </a:ln>
                <a:solidFill>
                  <a:prstClr val="black"/>
                </a:solidFill>
                <a:effectLst>
                  <a:glow rad="63500">
                    <a:srgbClr val="ED7D31">
                      <a:satMod val="175000"/>
                      <a:alpha val="40000"/>
                    </a:srgbClr>
                  </a:glow>
                  <a:outerShdw blurRad="12700" dist="38100" dir="2700000" algn="tl" rotWithShape="0">
                    <a:prstClr val="white">
                      <a:lumMod val="50000"/>
                    </a:prstClr>
                  </a:outerShdw>
                  <a:reflection blurRad="6350" stA="55000" endA="300" endPos="45500" dir="5400000" sy="-100000" algn="bl" rotWithShape="0"/>
                </a:effectLst>
              </a:rPr>
              <a:t>eläimet</a:t>
            </a:r>
            <a:endParaRPr lang="fi-FI" sz="5400" b="1" dirty="0">
              <a:ln w="9525">
                <a:solidFill>
                  <a:prstClr val="white"/>
                </a:solidFill>
                <a:prstDash val="solid"/>
              </a:ln>
              <a:solidFill>
                <a:prstClr val="black"/>
              </a:solidFill>
              <a:effectLst>
                <a:glow rad="63500">
                  <a:srgbClr val="ED7D31">
                    <a:satMod val="175000"/>
                    <a:alpha val="40000"/>
                  </a:srgbClr>
                </a:glow>
                <a:outerShdw blurRad="12700" dist="38100" dir="2700000" algn="tl" rotWithShape="0">
                  <a:prstClr val="white">
                    <a:lumMod val="50000"/>
                  </a:prstClr>
                </a:outerShdw>
                <a:reflection blurRad="6350" stA="55000" endA="300" endPos="45500" dir="5400000" sy="-100000" algn="bl" rotWithShape="0"/>
              </a:effectLst>
            </a:endParaRPr>
          </a:p>
        </p:txBody>
      </p:sp>
      <p:sp>
        <p:nvSpPr>
          <p:cNvPr id="3" name="Tekstiruutu 2"/>
          <p:cNvSpPr txBox="1"/>
          <p:nvPr/>
        </p:nvSpPr>
        <p:spPr>
          <a:xfrm>
            <a:off x="569167" y="1604865"/>
            <a:ext cx="3394134" cy="923330"/>
          </a:xfrm>
          <a:prstGeom prst="rect">
            <a:avLst/>
          </a:prstGeom>
          <a:noFill/>
        </p:spPr>
        <p:txBody>
          <a:bodyPr wrap="none" rtlCol="0">
            <a:spAutoFit/>
          </a:bodyPr>
          <a:lstStyle/>
          <a:p>
            <a:r>
              <a:rPr lang="fi-FI" dirty="0" smtClean="0">
                <a:solidFill>
                  <a:prstClr val="black"/>
                </a:solidFill>
              </a:rPr>
              <a:t>Metsä alueilla asuvia eläimiä ovat:</a:t>
            </a:r>
          </a:p>
          <a:p>
            <a:r>
              <a:rPr lang="fi-FI" dirty="0" smtClean="0">
                <a:solidFill>
                  <a:prstClr val="black"/>
                </a:solidFill>
              </a:rPr>
              <a:t>Ketut, metsäkauriit, villikissat,</a:t>
            </a:r>
          </a:p>
          <a:p>
            <a:r>
              <a:rPr lang="fi-FI" dirty="0" smtClean="0">
                <a:solidFill>
                  <a:prstClr val="black"/>
                </a:solidFill>
              </a:rPr>
              <a:t>Hirvet ja sudet</a:t>
            </a:r>
            <a:endParaRPr lang="fi-FI" dirty="0">
              <a:solidFill>
                <a:prstClr val="black"/>
              </a:solidFill>
            </a:endParaRPr>
          </a:p>
        </p:txBody>
      </p:sp>
      <p:sp>
        <p:nvSpPr>
          <p:cNvPr id="4" name="Tekstiruutu 3"/>
          <p:cNvSpPr txBox="1"/>
          <p:nvPr/>
        </p:nvSpPr>
        <p:spPr>
          <a:xfrm>
            <a:off x="7977673" y="1474237"/>
            <a:ext cx="3901068" cy="923330"/>
          </a:xfrm>
          <a:prstGeom prst="rect">
            <a:avLst/>
          </a:prstGeom>
          <a:noFill/>
        </p:spPr>
        <p:txBody>
          <a:bodyPr wrap="none" rtlCol="0">
            <a:spAutoFit/>
          </a:bodyPr>
          <a:lstStyle/>
          <a:p>
            <a:r>
              <a:rPr lang="fi-FI" dirty="0" smtClean="0">
                <a:solidFill>
                  <a:prstClr val="black"/>
                </a:solidFill>
              </a:rPr>
              <a:t>Ukrainan yleisimpiä lintuja ovat:</a:t>
            </a:r>
          </a:p>
          <a:p>
            <a:r>
              <a:rPr lang="fi-FI" dirty="0" smtClean="0">
                <a:solidFill>
                  <a:prstClr val="black"/>
                </a:solidFill>
              </a:rPr>
              <a:t>Neitokurki, trapit, arosuohaukka, </a:t>
            </a:r>
          </a:p>
          <a:p>
            <a:r>
              <a:rPr lang="fi-FI" dirty="0" smtClean="0">
                <a:solidFill>
                  <a:prstClr val="black"/>
                </a:solidFill>
              </a:rPr>
              <a:t>Arokotka, punajalkahaukka ja viiriäinen.</a:t>
            </a:r>
            <a:endParaRPr lang="fi-FI" dirty="0">
              <a:solidFill>
                <a:prstClr val="black"/>
              </a:solidFill>
            </a:endParaRPr>
          </a:p>
        </p:txBody>
      </p:sp>
      <p:pic>
        <p:nvPicPr>
          <p:cNvPr id="5" name="Kuv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76" y="2715208"/>
            <a:ext cx="2036406" cy="1357604"/>
          </a:xfrm>
          <a:prstGeom prst="rect">
            <a:avLst/>
          </a:prstGeom>
        </p:spPr>
      </p:pic>
      <p:pic>
        <p:nvPicPr>
          <p:cNvPr id="7" name="Kuva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8482" y="2715208"/>
            <a:ext cx="1757416" cy="1357604"/>
          </a:xfrm>
          <a:prstGeom prst="rect">
            <a:avLst/>
          </a:prstGeom>
        </p:spPr>
      </p:pic>
      <p:pic>
        <p:nvPicPr>
          <p:cNvPr id="8" name="Kuva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076" y="4072812"/>
            <a:ext cx="2286795" cy="1395898"/>
          </a:xfrm>
          <a:prstGeom prst="rect">
            <a:avLst/>
          </a:prstGeom>
        </p:spPr>
      </p:pic>
      <p:pic>
        <p:nvPicPr>
          <p:cNvPr id="9" name="Kuva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8871" y="4072812"/>
            <a:ext cx="1948898" cy="1395898"/>
          </a:xfrm>
          <a:prstGeom prst="rect">
            <a:avLst/>
          </a:prstGeom>
        </p:spPr>
      </p:pic>
      <p:pic>
        <p:nvPicPr>
          <p:cNvPr id="10" name="Kuva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0279" y="5468710"/>
            <a:ext cx="1922449" cy="1389290"/>
          </a:xfrm>
          <a:prstGeom prst="rect">
            <a:avLst/>
          </a:prstGeom>
        </p:spPr>
      </p:pic>
      <p:pic>
        <p:nvPicPr>
          <p:cNvPr id="11" name="Kuva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9901" y="2528195"/>
            <a:ext cx="1388741" cy="1775538"/>
          </a:xfrm>
          <a:prstGeom prst="rect">
            <a:avLst/>
          </a:prstGeom>
        </p:spPr>
      </p:pic>
      <p:pic>
        <p:nvPicPr>
          <p:cNvPr id="12" name="Kuva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98642" y="2528195"/>
            <a:ext cx="2663306" cy="1775538"/>
          </a:xfrm>
          <a:prstGeom prst="rect">
            <a:avLst/>
          </a:prstGeom>
        </p:spPr>
      </p:pic>
      <p:pic>
        <p:nvPicPr>
          <p:cNvPr id="13" name="Kuva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09901" y="4303733"/>
            <a:ext cx="1862235" cy="1390469"/>
          </a:xfrm>
          <a:prstGeom prst="rect">
            <a:avLst/>
          </a:prstGeom>
        </p:spPr>
      </p:pic>
      <p:pic>
        <p:nvPicPr>
          <p:cNvPr id="14" name="Kuva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2135" y="4303732"/>
            <a:ext cx="2203097" cy="2520343"/>
          </a:xfrm>
          <a:prstGeom prst="rect">
            <a:avLst/>
          </a:prstGeom>
        </p:spPr>
      </p:pic>
      <p:pic>
        <p:nvPicPr>
          <p:cNvPr id="15" name="Kuva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09902" y="5694202"/>
            <a:ext cx="1867044" cy="1135224"/>
          </a:xfrm>
          <a:prstGeom prst="rect">
            <a:avLst/>
          </a:prstGeom>
        </p:spPr>
      </p:pic>
      <p:sp>
        <p:nvSpPr>
          <p:cNvPr id="16" name="Suorakulmio 15">
            <a:hlinkClick r:id="rId12" action="ppaction://hlinksldjump"/>
          </p:cNvPr>
          <p:cNvSpPr/>
          <p:nvPr/>
        </p:nvSpPr>
        <p:spPr>
          <a:xfrm>
            <a:off x="4667161" y="1341195"/>
            <a:ext cx="2129883" cy="1460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prstClr val="white"/>
                </a:solidFill>
              </a:rPr>
              <a:t>Takaisin etu sivulle</a:t>
            </a:r>
            <a:endParaRPr lang="fi-FI" dirty="0">
              <a:solidFill>
                <a:prstClr val="white"/>
              </a:solidFill>
            </a:endParaRPr>
          </a:p>
        </p:txBody>
      </p:sp>
    </p:spTree>
    <p:extLst>
      <p:ext uri="{BB962C8B-B14F-4D97-AF65-F5344CB8AC3E}">
        <p14:creationId xmlns:p14="http://schemas.microsoft.com/office/powerpoint/2010/main" val="1142443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4567416" y="242796"/>
            <a:ext cx="2721258" cy="923330"/>
          </a:xfrm>
          <a:prstGeom prst="rect">
            <a:avLst/>
          </a:prstGeom>
          <a:noFill/>
        </p:spPr>
        <p:txBody>
          <a:bodyPr wrap="none" lIns="91440" tIns="45720" rIns="91440" bIns="45720">
            <a:prstTxWarp prst="textFadeLeft">
              <a:avLst/>
            </a:prstTxWarp>
            <a:spAutoFit/>
            <a:scene3d>
              <a:camera prst="perspectiveLeft"/>
              <a:lightRig rig="threePt" dir="t"/>
            </a:scene3d>
          </a:bodyPr>
          <a:lstStyle/>
          <a:p>
            <a:pPr algn="ctr"/>
            <a:r>
              <a:rPr lang="fi-FI" sz="5400" b="1" dirty="0" smtClean="0">
                <a:ln w="9525">
                  <a:solidFill>
                    <a:prstClr val="white"/>
                  </a:solidFill>
                  <a:prstDash val="solid"/>
                </a:ln>
                <a:solidFill>
                  <a:prstClr val="black"/>
                </a:solidFill>
                <a:effectLst>
                  <a:glow rad="63500">
                    <a:srgbClr val="FFC000">
                      <a:satMod val="175000"/>
                      <a:alpha val="40000"/>
                    </a:srgbClr>
                  </a:glow>
                  <a:outerShdw blurRad="12700" dist="38100" dir="2700000" algn="tl" rotWithShape="0">
                    <a:prstClr val="white">
                      <a:lumMod val="50000"/>
                    </a:prstClr>
                  </a:outerShdw>
                  <a:reflection blurRad="6350" stA="55000" endA="300" endPos="45500" dir="5400000" sy="-100000" algn="bl" rotWithShape="0"/>
                </a:effectLst>
              </a:rPr>
              <a:t>Romania</a:t>
            </a:r>
            <a:endParaRPr lang="fi-FI" sz="5400" b="1" dirty="0">
              <a:ln w="9525">
                <a:solidFill>
                  <a:prstClr val="white"/>
                </a:solidFill>
                <a:prstDash val="solid"/>
              </a:ln>
              <a:solidFill>
                <a:prstClr val="black"/>
              </a:solidFill>
              <a:effectLst>
                <a:glow rad="63500">
                  <a:srgbClr val="FFC000">
                    <a:satMod val="175000"/>
                    <a:alpha val="40000"/>
                  </a:srgbClr>
                </a:glow>
                <a:outerShdw blurRad="12700" dist="38100" dir="2700000" algn="tl" rotWithShape="0">
                  <a:prstClr val="white">
                    <a:lumMod val="50000"/>
                  </a:prstClr>
                </a:outerShdw>
                <a:reflection blurRad="6350" stA="55000" endA="300" endPos="45500" dir="5400000" sy="-100000" algn="bl" rotWithShape="0"/>
              </a:effectLst>
            </a:endParaRPr>
          </a:p>
        </p:txBody>
      </p:sp>
      <p:pic>
        <p:nvPicPr>
          <p:cNvPr id="3" name="Kuva 2"/>
          <p:cNvPicPr>
            <a:picLocks noChangeAspect="1"/>
          </p:cNvPicPr>
          <p:nvPr/>
        </p:nvPicPr>
        <p:blipFill>
          <a:blip r:embed="rId2"/>
          <a:stretch>
            <a:fillRect/>
          </a:stretch>
        </p:blipFill>
        <p:spPr>
          <a:xfrm>
            <a:off x="9572625" y="0"/>
            <a:ext cx="2619375" cy="1743075"/>
          </a:xfrm>
          <a:prstGeom prst="rect">
            <a:avLst/>
          </a:prstGeom>
        </p:spPr>
      </p:pic>
      <p:graphicFrame>
        <p:nvGraphicFramePr>
          <p:cNvPr id="6" name="Taulukko 5"/>
          <p:cNvGraphicFramePr>
            <a:graphicFrameLocks noGrp="1"/>
          </p:cNvGraphicFramePr>
          <p:nvPr>
            <p:extLst/>
          </p:nvPr>
        </p:nvGraphicFramePr>
        <p:xfrm>
          <a:off x="0" y="3289355"/>
          <a:ext cx="3732244" cy="3568645"/>
        </p:xfrm>
        <a:graphic>
          <a:graphicData uri="http://schemas.openxmlformats.org/drawingml/2006/table">
            <a:tbl>
              <a:tblPr firstRow="1" bandRow="1">
                <a:tableStyleId>{5C22544A-7EE6-4342-B048-85BDC9FD1C3A}</a:tableStyleId>
              </a:tblPr>
              <a:tblGrid>
                <a:gridCol w="1866122"/>
                <a:gridCol w="1866122"/>
              </a:tblGrid>
              <a:tr h="1039411">
                <a:tc>
                  <a:txBody>
                    <a:bodyPr/>
                    <a:lstStyle/>
                    <a:p>
                      <a:r>
                        <a:rPr lang="fi-FI" dirty="0" smtClean="0"/>
                        <a:t>Kieli</a:t>
                      </a:r>
                      <a:endParaRPr lang="fi-FI" dirty="0"/>
                    </a:p>
                  </a:txBody>
                  <a:tcPr/>
                </a:tc>
                <a:tc>
                  <a:txBody>
                    <a:bodyPr/>
                    <a:lstStyle/>
                    <a:p>
                      <a:r>
                        <a:rPr lang="fi-FI" dirty="0" smtClean="0"/>
                        <a:t>Romania, EU, Moldova</a:t>
                      </a:r>
                      <a:r>
                        <a:rPr lang="fi-FI" baseline="0" dirty="0" smtClean="0"/>
                        <a:t> ja Vojvodina</a:t>
                      </a:r>
                      <a:endParaRPr lang="fi-FI" dirty="0"/>
                    </a:p>
                  </a:txBody>
                  <a:tcPr/>
                </a:tc>
              </a:tr>
              <a:tr h="421539">
                <a:tc>
                  <a:txBody>
                    <a:bodyPr/>
                    <a:lstStyle/>
                    <a:p>
                      <a:r>
                        <a:rPr lang="fi-FI" dirty="0" smtClean="0"/>
                        <a:t>Pääkaupunki</a:t>
                      </a:r>
                      <a:endParaRPr lang="fi-FI" dirty="0"/>
                    </a:p>
                  </a:txBody>
                  <a:tcPr/>
                </a:tc>
                <a:tc>
                  <a:txBody>
                    <a:bodyPr/>
                    <a:lstStyle/>
                    <a:p>
                      <a:r>
                        <a:rPr lang="fi-FI" dirty="0" smtClean="0"/>
                        <a:t>Bukarest</a:t>
                      </a:r>
                      <a:endParaRPr lang="fi-FI" dirty="0"/>
                    </a:p>
                  </a:txBody>
                  <a:tcPr/>
                </a:tc>
              </a:tr>
              <a:tr h="421539">
                <a:tc>
                  <a:txBody>
                    <a:bodyPr/>
                    <a:lstStyle/>
                    <a:p>
                      <a:r>
                        <a:rPr lang="fi-FI" dirty="0" smtClean="0"/>
                        <a:t>Pinta-ala</a:t>
                      </a:r>
                      <a:endParaRPr lang="fi-FI" dirty="0"/>
                    </a:p>
                  </a:txBody>
                  <a:tcPr/>
                </a:tc>
                <a:tc>
                  <a:txBody>
                    <a:bodyPr/>
                    <a:lstStyle/>
                    <a:p>
                      <a:r>
                        <a:rPr lang="fi-FI" dirty="0" smtClean="0"/>
                        <a:t>238 000km</a:t>
                      </a:r>
                      <a:endParaRPr lang="fi-FI" dirty="0"/>
                    </a:p>
                  </a:txBody>
                  <a:tcPr/>
                </a:tc>
              </a:tr>
              <a:tr h="421539">
                <a:tc>
                  <a:txBody>
                    <a:bodyPr/>
                    <a:lstStyle/>
                    <a:p>
                      <a:r>
                        <a:rPr lang="fi-FI" dirty="0" smtClean="0"/>
                        <a:t>Rahayksikkö</a:t>
                      </a:r>
                      <a:endParaRPr lang="fi-FI" dirty="0"/>
                    </a:p>
                  </a:txBody>
                  <a:tcPr/>
                </a:tc>
                <a:tc>
                  <a:txBody>
                    <a:bodyPr/>
                    <a:lstStyle/>
                    <a:p>
                      <a:r>
                        <a:rPr lang="fi-FI" dirty="0" err="1" smtClean="0"/>
                        <a:t>Leu</a:t>
                      </a:r>
                      <a:endParaRPr lang="fi-FI" dirty="0"/>
                    </a:p>
                  </a:txBody>
                  <a:tcPr/>
                </a:tc>
              </a:tr>
              <a:tr h="421539">
                <a:tc>
                  <a:txBody>
                    <a:bodyPr/>
                    <a:lstStyle/>
                    <a:p>
                      <a:r>
                        <a:rPr lang="fi-FI" dirty="0" smtClean="0"/>
                        <a:t>Asukas määrä</a:t>
                      </a:r>
                      <a:endParaRPr lang="fi-FI" dirty="0"/>
                    </a:p>
                  </a:txBody>
                  <a:tcPr/>
                </a:tc>
                <a:tc>
                  <a:txBody>
                    <a:bodyPr/>
                    <a:lstStyle/>
                    <a:p>
                      <a:r>
                        <a:rPr lang="fi-FI" dirty="0" smtClean="0"/>
                        <a:t>22 milj.</a:t>
                      </a:r>
                      <a:endParaRPr lang="fi-FI" dirty="0"/>
                    </a:p>
                  </a:txBody>
                  <a:tcPr/>
                </a:tc>
              </a:tr>
              <a:tr h="421539">
                <a:tc>
                  <a:txBody>
                    <a:bodyPr/>
                    <a:lstStyle/>
                    <a:p>
                      <a:r>
                        <a:rPr lang="fi-FI" dirty="0" smtClean="0"/>
                        <a:t>Hallitus</a:t>
                      </a:r>
                      <a:endParaRPr lang="fi-FI" dirty="0"/>
                    </a:p>
                  </a:txBody>
                  <a:tcPr/>
                </a:tc>
                <a:tc>
                  <a:txBody>
                    <a:bodyPr/>
                    <a:lstStyle/>
                    <a:p>
                      <a:r>
                        <a:rPr lang="fi-FI" dirty="0" smtClean="0"/>
                        <a:t>presidentti</a:t>
                      </a:r>
                      <a:endParaRPr lang="fi-FI" dirty="0"/>
                    </a:p>
                  </a:txBody>
                  <a:tcPr/>
                </a:tc>
              </a:tr>
              <a:tr h="421539">
                <a:tc>
                  <a:txBody>
                    <a:bodyPr/>
                    <a:lstStyle/>
                    <a:p>
                      <a:r>
                        <a:rPr lang="fi-FI" dirty="0" smtClean="0"/>
                        <a:t>Uskonto</a:t>
                      </a:r>
                      <a:endParaRPr lang="fi-FI" dirty="0"/>
                    </a:p>
                  </a:txBody>
                  <a:tcPr/>
                </a:tc>
                <a:tc>
                  <a:txBody>
                    <a:bodyPr/>
                    <a:lstStyle/>
                    <a:p>
                      <a:r>
                        <a:rPr lang="fi-FI" dirty="0" smtClean="0"/>
                        <a:t>ortodoksi</a:t>
                      </a:r>
                      <a:endParaRPr lang="fi-FI" dirty="0"/>
                    </a:p>
                  </a:txBody>
                  <a:tcPr/>
                </a:tc>
              </a:tr>
            </a:tbl>
          </a:graphicData>
        </a:graphic>
      </p:graphicFrame>
      <p:sp>
        <p:nvSpPr>
          <p:cNvPr id="4" name="Nuoli oikealle 3">
            <a:hlinkClick r:id="rId3" action="ppaction://hlinksldjump"/>
          </p:cNvPr>
          <p:cNvSpPr/>
          <p:nvPr/>
        </p:nvSpPr>
        <p:spPr>
          <a:xfrm>
            <a:off x="9728161" y="5798634"/>
            <a:ext cx="2308302" cy="1059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prstClr val="white"/>
                </a:solidFill>
              </a:rPr>
              <a:t>seuraava</a:t>
            </a:r>
            <a:endParaRPr lang="fi-FI" dirty="0">
              <a:solidFill>
                <a:prstClr val="white"/>
              </a:solidFill>
            </a:endParaRPr>
          </a:p>
        </p:txBody>
      </p:sp>
      <p:pic>
        <p:nvPicPr>
          <p:cNvPr id="5" name="Kuva 4"/>
          <p:cNvPicPr>
            <a:picLocks noChangeAspect="1"/>
          </p:cNvPicPr>
          <p:nvPr/>
        </p:nvPicPr>
        <p:blipFill>
          <a:blip r:embed="rId4"/>
          <a:stretch>
            <a:fillRect/>
          </a:stretch>
        </p:blipFill>
        <p:spPr>
          <a:xfrm>
            <a:off x="289249" y="242796"/>
            <a:ext cx="3709887" cy="2595562"/>
          </a:xfrm>
          <a:prstGeom prst="rect">
            <a:avLst/>
          </a:prstGeom>
        </p:spPr>
      </p:pic>
      <p:pic>
        <p:nvPicPr>
          <p:cNvPr id="8" name="Kuva 7"/>
          <p:cNvPicPr>
            <a:picLocks noChangeAspect="1"/>
          </p:cNvPicPr>
          <p:nvPr/>
        </p:nvPicPr>
        <p:blipFill>
          <a:blip r:embed="rId5"/>
          <a:stretch>
            <a:fillRect/>
          </a:stretch>
        </p:blipFill>
        <p:spPr>
          <a:xfrm>
            <a:off x="4895435" y="1540577"/>
            <a:ext cx="2095500" cy="2838450"/>
          </a:xfrm>
          <a:prstGeom prst="rect">
            <a:avLst/>
          </a:prstGeom>
        </p:spPr>
      </p:pic>
      <p:sp>
        <p:nvSpPr>
          <p:cNvPr id="9" name="Suorakulmio 8"/>
          <p:cNvSpPr/>
          <p:nvPr/>
        </p:nvSpPr>
        <p:spPr>
          <a:xfrm>
            <a:off x="5169576" y="4568812"/>
            <a:ext cx="1547218" cy="369332"/>
          </a:xfrm>
          <a:prstGeom prst="rect">
            <a:avLst/>
          </a:prstGeom>
        </p:spPr>
        <p:txBody>
          <a:bodyPr wrap="none">
            <a:spAutoFit/>
          </a:bodyPr>
          <a:lstStyle/>
          <a:p>
            <a:r>
              <a:rPr lang="fi-FI" dirty="0">
                <a:solidFill>
                  <a:prstClr val="black"/>
                </a:solidFill>
              </a:rPr>
              <a:t>Klaus </a:t>
            </a:r>
            <a:r>
              <a:rPr lang="fi-FI" dirty="0" err="1">
                <a:solidFill>
                  <a:prstClr val="black"/>
                </a:solidFill>
              </a:rPr>
              <a:t>Johannis</a:t>
            </a:r>
            <a:endParaRPr lang="fi-FI" dirty="0">
              <a:solidFill>
                <a:prstClr val="black"/>
              </a:solidFill>
            </a:endParaRPr>
          </a:p>
        </p:txBody>
      </p:sp>
      <p:sp>
        <p:nvSpPr>
          <p:cNvPr id="10" name="Tekstiruutu 9"/>
          <p:cNvSpPr txBox="1"/>
          <p:nvPr/>
        </p:nvSpPr>
        <p:spPr>
          <a:xfrm>
            <a:off x="9572625" y="1819470"/>
            <a:ext cx="2497479" cy="369332"/>
          </a:xfrm>
          <a:prstGeom prst="rect">
            <a:avLst/>
          </a:prstGeom>
          <a:noFill/>
        </p:spPr>
        <p:txBody>
          <a:bodyPr wrap="none" rtlCol="0">
            <a:spAutoFit/>
          </a:bodyPr>
          <a:lstStyle/>
          <a:p>
            <a:r>
              <a:rPr lang="fi-FI" dirty="0" smtClean="0">
                <a:solidFill>
                  <a:prstClr val="black"/>
                </a:solidFill>
              </a:rPr>
              <a:t>Tässä on Romanian lippu</a:t>
            </a:r>
            <a:endParaRPr lang="fi-FI" dirty="0">
              <a:solidFill>
                <a:prstClr val="black"/>
              </a:solidFill>
            </a:endParaRPr>
          </a:p>
        </p:txBody>
      </p:sp>
    </p:spTree>
    <p:extLst>
      <p:ext uri="{BB962C8B-B14F-4D97-AF65-F5344CB8AC3E}">
        <p14:creationId xmlns:p14="http://schemas.microsoft.com/office/powerpoint/2010/main" val="3532311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6000">
              <a:schemeClr val="bg1">
                <a:lumMod val="65000"/>
              </a:schemeClr>
            </a:gs>
            <a:gs pos="0">
              <a:schemeClr val="bg1">
                <a:lumMod val="75000"/>
              </a:schemeClr>
            </a:gs>
            <a:gs pos="92000">
              <a:schemeClr val="bg1">
                <a:lumMod val="65000"/>
              </a:schemeClr>
            </a:gs>
            <a:gs pos="6000">
              <a:schemeClr val="bg2">
                <a:lumMod val="25000"/>
              </a:schemeClr>
            </a:gs>
            <a:gs pos="100000">
              <a:schemeClr val="bg2">
                <a:lumMod val="75000"/>
              </a:schemeClr>
            </a:gs>
          </a:gsLst>
          <a:lin ang="5400000" scaled="1"/>
        </a:gradFill>
        <a:effectLst/>
      </p:bgPr>
    </p:bg>
    <p:spTree>
      <p:nvGrpSpPr>
        <p:cNvPr id="1" name=""/>
        <p:cNvGrpSpPr/>
        <p:nvPr/>
      </p:nvGrpSpPr>
      <p:grpSpPr>
        <a:xfrm>
          <a:off x="0" y="0"/>
          <a:ext cx="0" cy="0"/>
          <a:chOff x="0" y="0"/>
          <a:chExt cx="0" cy="0"/>
        </a:xfrm>
      </p:grpSpPr>
      <p:sp>
        <p:nvSpPr>
          <p:cNvPr id="3" name="Nuoli oikealle 2">
            <a:hlinkClick r:id="rId2" action="ppaction://hlinksldjump"/>
          </p:cNvPr>
          <p:cNvSpPr/>
          <p:nvPr/>
        </p:nvSpPr>
        <p:spPr>
          <a:xfrm>
            <a:off x="9728161" y="5798634"/>
            <a:ext cx="2308302" cy="1059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prstClr val="white"/>
                </a:solidFill>
              </a:rPr>
              <a:t>seuraava</a:t>
            </a:r>
            <a:endParaRPr lang="fi-FI" dirty="0">
              <a:solidFill>
                <a:prstClr val="white"/>
              </a:solidFill>
            </a:endParaRPr>
          </a:p>
        </p:txBody>
      </p:sp>
      <p:sp>
        <p:nvSpPr>
          <p:cNvPr id="2" name="Suorakulmio 1"/>
          <p:cNvSpPr/>
          <p:nvPr/>
        </p:nvSpPr>
        <p:spPr>
          <a:xfrm>
            <a:off x="3081570" y="214805"/>
            <a:ext cx="5282408" cy="923330"/>
          </a:xfrm>
          <a:prstGeom prst="rect">
            <a:avLst/>
          </a:prstGeom>
          <a:noFill/>
        </p:spPr>
        <p:txBody>
          <a:bodyPr wrap="none" lIns="91440" tIns="45720" rIns="91440" bIns="45720">
            <a:prstTxWarp prst="textFadeLeft">
              <a:avLst/>
            </a:prstTxWarp>
            <a:spAutoFit/>
          </a:bodyPr>
          <a:lstStyle/>
          <a:p>
            <a:pPr algn="ctr"/>
            <a:r>
              <a:rPr lang="fi-FI" sz="5400" dirty="0" smtClean="0">
                <a:ln w="0"/>
                <a:gradFill>
                  <a:gsLst>
                    <a:gs pos="21000">
                      <a:srgbClr val="53575C"/>
                    </a:gs>
                    <a:gs pos="88000">
                      <a:srgbClr val="C5C7CA"/>
                    </a:gs>
                  </a:gsLst>
                  <a:lin ang="5400000"/>
                </a:gradFill>
                <a:effectLst>
                  <a:glow rad="63500">
                    <a:srgbClr val="FFC000">
                      <a:satMod val="175000"/>
                      <a:alpha val="40000"/>
                    </a:srgbClr>
                  </a:glow>
                  <a:reflection blurRad="6350" stA="55000" endA="300" endPos="45500" dir="5400000" sy="-100000" algn="bl" rotWithShape="0"/>
                </a:effectLst>
              </a:rPr>
              <a:t>Romanian</a:t>
            </a:r>
            <a:r>
              <a:rPr lang="fi-FI" sz="5400" dirty="0" smtClean="0">
                <a:ln w="0"/>
                <a:gradFill>
                  <a:gsLst>
                    <a:gs pos="21000">
                      <a:srgbClr val="53575C"/>
                    </a:gs>
                    <a:gs pos="88000">
                      <a:srgbClr val="C5C7CA"/>
                    </a:gs>
                  </a:gsLst>
                  <a:lin ang="5400000"/>
                </a:gradFill>
              </a:rPr>
              <a:t> </a:t>
            </a:r>
            <a:r>
              <a:rPr lang="fi-FI" sz="5400" dirty="0" smtClean="0">
                <a:ln w="0"/>
                <a:gradFill>
                  <a:gsLst>
                    <a:gs pos="21000">
                      <a:srgbClr val="53575C"/>
                    </a:gs>
                    <a:gs pos="88000">
                      <a:srgbClr val="C5C7CA"/>
                    </a:gs>
                  </a:gsLst>
                  <a:lin ang="5400000"/>
                </a:gradFill>
                <a:effectLst>
                  <a:glow rad="63500">
                    <a:srgbClr val="FFC000">
                      <a:satMod val="175000"/>
                      <a:alpha val="40000"/>
                    </a:srgbClr>
                  </a:glow>
                  <a:reflection blurRad="6350" stA="55000" endA="300" endPos="45500" dir="5400000" sy="-100000" algn="bl" rotWithShape="0"/>
                </a:effectLst>
              </a:rPr>
              <a:t>historia</a:t>
            </a:r>
            <a:endParaRPr lang="fi-FI" sz="5400" dirty="0">
              <a:ln w="0"/>
              <a:gradFill>
                <a:gsLst>
                  <a:gs pos="21000">
                    <a:srgbClr val="53575C"/>
                  </a:gs>
                  <a:gs pos="88000">
                    <a:srgbClr val="C5C7CA"/>
                  </a:gs>
                </a:gsLst>
                <a:lin ang="5400000"/>
              </a:gradFill>
              <a:effectLst>
                <a:glow rad="63500">
                  <a:srgbClr val="FFC000">
                    <a:satMod val="175000"/>
                    <a:alpha val="40000"/>
                  </a:srgbClr>
                </a:glow>
                <a:reflection blurRad="6350" stA="55000" endA="300" endPos="45500" dir="5400000" sy="-100000" algn="bl" rotWithShape="0"/>
              </a:effectLst>
            </a:endParaRPr>
          </a:p>
        </p:txBody>
      </p:sp>
      <p:sp>
        <p:nvSpPr>
          <p:cNvPr id="4" name="Tekstiruutu 3"/>
          <p:cNvSpPr txBox="1"/>
          <p:nvPr/>
        </p:nvSpPr>
        <p:spPr>
          <a:xfrm>
            <a:off x="289249" y="1894114"/>
            <a:ext cx="10089685" cy="646331"/>
          </a:xfrm>
          <a:prstGeom prst="rect">
            <a:avLst/>
          </a:prstGeom>
          <a:noFill/>
        </p:spPr>
        <p:txBody>
          <a:bodyPr wrap="none" rtlCol="0">
            <a:spAutoFit/>
          </a:bodyPr>
          <a:lstStyle/>
          <a:p>
            <a:r>
              <a:rPr lang="fi-FI" dirty="0" smtClean="0">
                <a:solidFill>
                  <a:prstClr val="black"/>
                </a:solidFill>
              </a:rPr>
              <a:t>Rooman keisari </a:t>
            </a:r>
            <a:r>
              <a:rPr lang="fi-FI" dirty="0" err="1">
                <a:solidFill>
                  <a:prstClr val="black"/>
                </a:solidFill>
              </a:rPr>
              <a:t>T</a:t>
            </a:r>
            <a:r>
              <a:rPr lang="fi-FI" dirty="0" err="1" smtClean="0">
                <a:solidFill>
                  <a:prstClr val="black"/>
                </a:solidFill>
              </a:rPr>
              <a:t>rajanus</a:t>
            </a:r>
            <a:r>
              <a:rPr lang="fi-FI" dirty="0" smtClean="0">
                <a:solidFill>
                  <a:prstClr val="black"/>
                </a:solidFill>
              </a:rPr>
              <a:t> valloitti suunnilleen nykyistä Romaniaa ja Moldovaa vastanneen </a:t>
            </a:r>
            <a:r>
              <a:rPr lang="fi-FI" dirty="0" err="1" smtClean="0">
                <a:solidFill>
                  <a:prstClr val="black"/>
                </a:solidFill>
              </a:rPr>
              <a:t>Daakian</a:t>
            </a:r>
            <a:r>
              <a:rPr lang="fi-FI" dirty="0" smtClean="0">
                <a:solidFill>
                  <a:prstClr val="black"/>
                </a:solidFill>
              </a:rPr>
              <a:t> vuosina </a:t>
            </a:r>
          </a:p>
          <a:p>
            <a:r>
              <a:rPr lang="fi-FI" dirty="0" smtClean="0">
                <a:solidFill>
                  <a:prstClr val="black"/>
                </a:solidFill>
              </a:rPr>
              <a:t>101-106.Maan nimi on peräisin Rooman valtakunnasta käytetystä nimestä Romania.</a:t>
            </a:r>
            <a:endParaRPr lang="fi-FI" dirty="0">
              <a:solidFill>
                <a:prstClr val="black"/>
              </a:solidFill>
            </a:endParaRPr>
          </a:p>
        </p:txBody>
      </p:sp>
      <p:sp>
        <p:nvSpPr>
          <p:cNvPr id="5" name="Suorakulmio 4"/>
          <p:cNvSpPr/>
          <p:nvPr/>
        </p:nvSpPr>
        <p:spPr>
          <a:xfrm>
            <a:off x="289249" y="2444064"/>
            <a:ext cx="6096000" cy="646331"/>
          </a:xfrm>
          <a:prstGeom prst="rect">
            <a:avLst/>
          </a:prstGeom>
        </p:spPr>
        <p:txBody>
          <a:bodyPr>
            <a:spAutoFit/>
          </a:bodyPr>
          <a:lstStyle/>
          <a:p>
            <a:r>
              <a:rPr lang="fi-FI" dirty="0">
                <a:solidFill>
                  <a:prstClr val="black"/>
                </a:solidFill>
              </a:rPr>
              <a:t>Romaniasta muodostettiin 1948 kommunistinen kansantasavalta, ja kuningas lähti maanpakoon.</a:t>
            </a:r>
          </a:p>
        </p:txBody>
      </p:sp>
      <p:pic>
        <p:nvPicPr>
          <p:cNvPr id="6" name="Kuva 5"/>
          <p:cNvPicPr>
            <a:picLocks noChangeAspect="1"/>
          </p:cNvPicPr>
          <p:nvPr/>
        </p:nvPicPr>
        <p:blipFill>
          <a:blip r:embed="rId3"/>
          <a:stretch>
            <a:fillRect/>
          </a:stretch>
        </p:blipFill>
        <p:spPr>
          <a:xfrm>
            <a:off x="2165867" y="3169629"/>
            <a:ext cx="2788687" cy="3130696"/>
          </a:xfrm>
          <a:prstGeom prst="rect">
            <a:avLst/>
          </a:prstGeom>
        </p:spPr>
      </p:pic>
      <p:sp>
        <p:nvSpPr>
          <p:cNvPr id="8" name="Tekstiruutu 7"/>
          <p:cNvSpPr txBox="1"/>
          <p:nvPr/>
        </p:nvSpPr>
        <p:spPr>
          <a:xfrm>
            <a:off x="2621902" y="6410131"/>
            <a:ext cx="1869230" cy="369332"/>
          </a:xfrm>
          <a:prstGeom prst="rect">
            <a:avLst/>
          </a:prstGeom>
          <a:noFill/>
        </p:spPr>
        <p:txBody>
          <a:bodyPr wrap="none" rtlCol="0">
            <a:spAutoFit/>
          </a:bodyPr>
          <a:lstStyle/>
          <a:p>
            <a:r>
              <a:rPr lang="fi-FI" dirty="0" smtClean="0">
                <a:solidFill>
                  <a:prstClr val="black"/>
                </a:solidFill>
              </a:rPr>
              <a:t>Tässä on </a:t>
            </a:r>
            <a:r>
              <a:rPr lang="fi-FI" dirty="0" err="1">
                <a:solidFill>
                  <a:prstClr val="black"/>
                </a:solidFill>
              </a:rPr>
              <a:t>T</a:t>
            </a:r>
            <a:r>
              <a:rPr lang="fi-FI" dirty="0" err="1" smtClean="0">
                <a:solidFill>
                  <a:prstClr val="black"/>
                </a:solidFill>
              </a:rPr>
              <a:t>rajanus</a:t>
            </a:r>
            <a:r>
              <a:rPr lang="fi-FI" dirty="0" smtClean="0">
                <a:solidFill>
                  <a:prstClr val="black"/>
                </a:solidFill>
              </a:rPr>
              <a:t>.</a:t>
            </a:r>
            <a:endParaRPr lang="fi-FI" dirty="0">
              <a:solidFill>
                <a:prstClr val="black"/>
              </a:solidFill>
            </a:endParaRPr>
          </a:p>
        </p:txBody>
      </p:sp>
    </p:spTree>
    <p:extLst>
      <p:ext uri="{BB962C8B-B14F-4D97-AF65-F5344CB8AC3E}">
        <p14:creationId xmlns:p14="http://schemas.microsoft.com/office/powerpoint/2010/main" val="846175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52000">
              <a:schemeClr val="accent4">
                <a:lumMod val="60000"/>
                <a:lumOff val="40000"/>
              </a:schemeClr>
            </a:gs>
            <a:gs pos="100000">
              <a:schemeClr val="accent6">
                <a:lumMod val="75000"/>
              </a:schemeClr>
            </a:gs>
          </a:gsLst>
          <a:lin ang="5400000" scaled="1"/>
        </a:gradFill>
        <a:effectLst/>
      </p:bgPr>
    </p:bg>
    <p:spTree>
      <p:nvGrpSpPr>
        <p:cNvPr id="1" name=""/>
        <p:cNvGrpSpPr/>
        <p:nvPr/>
      </p:nvGrpSpPr>
      <p:grpSpPr>
        <a:xfrm>
          <a:off x="0" y="0"/>
          <a:ext cx="0" cy="0"/>
          <a:chOff x="0" y="0"/>
          <a:chExt cx="0" cy="0"/>
        </a:xfrm>
      </p:grpSpPr>
      <p:sp>
        <p:nvSpPr>
          <p:cNvPr id="2" name="Suorakulmio 1"/>
          <p:cNvSpPr/>
          <p:nvPr/>
        </p:nvSpPr>
        <p:spPr>
          <a:xfrm>
            <a:off x="3227283" y="364094"/>
            <a:ext cx="5009641" cy="923330"/>
          </a:xfrm>
          <a:prstGeom prst="rect">
            <a:avLst/>
          </a:prstGeom>
          <a:noFill/>
        </p:spPr>
        <p:txBody>
          <a:bodyPr wrap="none" lIns="91440" tIns="45720" rIns="91440" bIns="45720">
            <a:prstTxWarp prst="textFadeLeft">
              <a:avLst/>
            </a:prstTxWarp>
            <a:spAutoFit/>
          </a:bodyPr>
          <a:lstStyle/>
          <a:p>
            <a:pPr algn="ctr"/>
            <a:r>
              <a:rPr lang="fi-FI" sz="5400" dirty="0" smtClean="0">
                <a:ln w="0"/>
                <a:gradFill>
                  <a:gsLst>
                    <a:gs pos="21000">
                      <a:srgbClr val="53575C"/>
                    </a:gs>
                    <a:gs pos="88000">
                      <a:srgbClr val="C5C7CA"/>
                    </a:gs>
                  </a:gsLst>
                  <a:lin ang="5400000"/>
                </a:gradFill>
                <a:effectLst>
                  <a:glow rad="63500">
                    <a:srgbClr val="FFC000">
                      <a:satMod val="175000"/>
                      <a:alpha val="40000"/>
                    </a:srgbClr>
                  </a:glow>
                  <a:reflection blurRad="6350" stA="55000" endA="300" endPos="45500" dir="5400000" sy="-100000" algn="bl" rotWithShape="0"/>
                </a:effectLst>
              </a:rPr>
              <a:t>Romanian</a:t>
            </a:r>
            <a:r>
              <a:rPr lang="fi-FI" sz="5400" dirty="0" smtClean="0">
                <a:ln w="0"/>
                <a:gradFill>
                  <a:gsLst>
                    <a:gs pos="21000">
                      <a:srgbClr val="53575C"/>
                    </a:gs>
                    <a:gs pos="88000">
                      <a:srgbClr val="C5C7CA"/>
                    </a:gs>
                  </a:gsLst>
                  <a:lin ang="5400000"/>
                </a:gradFill>
              </a:rPr>
              <a:t> </a:t>
            </a:r>
            <a:r>
              <a:rPr lang="fi-FI" sz="5400" dirty="0" smtClean="0">
                <a:ln w="0"/>
                <a:gradFill>
                  <a:gsLst>
                    <a:gs pos="21000">
                      <a:srgbClr val="53575C"/>
                    </a:gs>
                    <a:gs pos="88000">
                      <a:srgbClr val="C5C7CA"/>
                    </a:gs>
                  </a:gsLst>
                  <a:lin ang="5400000"/>
                </a:gradFill>
                <a:effectLst>
                  <a:glow rad="63500">
                    <a:srgbClr val="FFC000">
                      <a:satMod val="175000"/>
                      <a:alpha val="40000"/>
                    </a:srgbClr>
                  </a:glow>
                  <a:reflection blurRad="6350" stA="55000" endA="300" endPos="45500" dir="5400000" sy="-100000" algn="bl" rotWithShape="0"/>
                </a:effectLst>
              </a:rPr>
              <a:t>luonto</a:t>
            </a:r>
            <a:endParaRPr lang="fi-FI" sz="5400" dirty="0">
              <a:ln w="0"/>
              <a:gradFill>
                <a:gsLst>
                  <a:gs pos="21000">
                    <a:srgbClr val="53575C"/>
                  </a:gs>
                  <a:gs pos="88000">
                    <a:srgbClr val="C5C7CA"/>
                  </a:gs>
                </a:gsLst>
                <a:lin ang="5400000"/>
              </a:gradFill>
              <a:effectLst>
                <a:glow rad="63500">
                  <a:srgbClr val="FFC000">
                    <a:satMod val="175000"/>
                    <a:alpha val="40000"/>
                  </a:srgbClr>
                </a:glow>
                <a:reflection blurRad="6350" stA="55000" endA="300" endPos="45500" dir="5400000" sy="-100000" algn="bl" rotWithShape="0"/>
              </a:effectLst>
            </a:endParaRPr>
          </a:p>
        </p:txBody>
      </p:sp>
      <p:pic>
        <p:nvPicPr>
          <p:cNvPr id="1026" name="Picture 2" descr="http://www.rantapallo.fi/wp-content/uploads/2014/04/Klassikkoromaanit-Dracula-Bran-Romania-flickr-Tamburi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6154" y="364094"/>
            <a:ext cx="2772000" cy="1363279"/>
          </a:xfrm>
          <a:prstGeom prst="rect">
            <a:avLst/>
          </a:prstGeom>
          <a:noFill/>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 name="Tekstiruutu 2"/>
          <p:cNvSpPr txBox="1"/>
          <p:nvPr/>
        </p:nvSpPr>
        <p:spPr>
          <a:xfrm>
            <a:off x="6705177" y="3442995"/>
            <a:ext cx="5486823" cy="923330"/>
          </a:xfrm>
          <a:prstGeom prst="rect">
            <a:avLst/>
          </a:prstGeom>
          <a:noFill/>
        </p:spPr>
        <p:txBody>
          <a:bodyPr wrap="none" rtlCol="0">
            <a:spAutoFit/>
          </a:bodyPr>
          <a:lstStyle/>
          <a:p>
            <a:r>
              <a:rPr lang="fi-FI" dirty="0" smtClean="0">
                <a:solidFill>
                  <a:prstClr val="black"/>
                </a:solidFill>
              </a:rPr>
              <a:t>Romaniassa on kolme vallitsevaa kasvillisuusvyöhykettä: </a:t>
            </a:r>
          </a:p>
          <a:p>
            <a:r>
              <a:rPr lang="fi-FI" dirty="0" smtClean="0">
                <a:solidFill>
                  <a:prstClr val="black"/>
                </a:solidFill>
              </a:rPr>
              <a:t>Vuoristot, metsät ja aro. Metsistä iso osa luonnontilaisia,</a:t>
            </a:r>
          </a:p>
          <a:p>
            <a:r>
              <a:rPr lang="fi-FI" dirty="0" smtClean="0">
                <a:solidFill>
                  <a:prstClr val="black"/>
                </a:solidFill>
              </a:rPr>
              <a:t>Ja niissä elää suuri määrä susia ja karhuja.</a:t>
            </a:r>
            <a:endParaRPr lang="fi-FI" dirty="0">
              <a:solidFill>
                <a:prstClr val="black"/>
              </a:solidFill>
            </a:endParaRPr>
          </a:p>
        </p:txBody>
      </p:sp>
      <p:sp>
        <p:nvSpPr>
          <p:cNvPr id="4" name="Suorakulmio 3">
            <a:hlinkClick r:id="rId3" action="ppaction://hlinksldjump"/>
          </p:cNvPr>
          <p:cNvSpPr/>
          <p:nvPr/>
        </p:nvSpPr>
        <p:spPr>
          <a:xfrm>
            <a:off x="4667161" y="1341195"/>
            <a:ext cx="2129883" cy="1460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prstClr val="white"/>
                </a:solidFill>
              </a:rPr>
              <a:t>Takaisin etu sivulle</a:t>
            </a:r>
            <a:endParaRPr lang="fi-FI" dirty="0">
              <a:solidFill>
                <a:prstClr val="white"/>
              </a:solidFill>
            </a:endParaRPr>
          </a:p>
        </p:txBody>
      </p:sp>
      <p:sp>
        <p:nvSpPr>
          <p:cNvPr id="5" name="Tekstiruutu 4"/>
          <p:cNvSpPr txBox="1"/>
          <p:nvPr/>
        </p:nvSpPr>
        <p:spPr>
          <a:xfrm>
            <a:off x="9448588" y="1886934"/>
            <a:ext cx="2433358" cy="369332"/>
          </a:xfrm>
          <a:prstGeom prst="rect">
            <a:avLst/>
          </a:prstGeom>
          <a:noFill/>
        </p:spPr>
        <p:txBody>
          <a:bodyPr wrap="none" rtlCol="0">
            <a:spAutoFit/>
          </a:bodyPr>
          <a:lstStyle/>
          <a:p>
            <a:r>
              <a:rPr lang="fi-FI" dirty="0" smtClean="0">
                <a:solidFill>
                  <a:prstClr val="black"/>
                </a:solidFill>
              </a:rPr>
              <a:t>Tässä on Draculan linna.</a:t>
            </a:r>
            <a:endParaRPr lang="fi-FI" dirty="0">
              <a:solidFill>
                <a:prstClr val="black"/>
              </a:solidFill>
            </a:endParaRPr>
          </a:p>
        </p:txBody>
      </p:sp>
      <p:pic>
        <p:nvPicPr>
          <p:cNvPr id="7" name="Picture 2" descr="http://reiluapeliarpg.suntuubi.com/datafiles/gallery/4/Mets%C3%A4,_taivas_ja_meriki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177" y="4887655"/>
            <a:ext cx="2001520" cy="1330798"/>
          </a:xfrm>
          <a:prstGeom prst="rect">
            <a:avLst/>
          </a:prstGeom>
          <a:noFill/>
          <a:extLst>
            <a:ext uri="{909E8E84-426E-40DD-AFC4-6F175D3DCCD1}">
              <a14:hiddenFill xmlns:a14="http://schemas.microsoft.com/office/drawing/2010/main">
                <a:solidFill>
                  <a:srgbClr val="FFFFFF"/>
                </a:solidFill>
              </a14:hiddenFill>
            </a:ext>
          </a:extLst>
        </p:spPr>
      </p:pic>
      <p:pic>
        <p:nvPicPr>
          <p:cNvPr id="6" name="Kuva 5"/>
          <p:cNvPicPr>
            <a:picLocks noChangeAspect="1"/>
          </p:cNvPicPr>
          <p:nvPr/>
        </p:nvPicPr>
        <p:blipFill>
          <a:blip r:embed="rId5"/>
          <a:stretch>
            <a:fillRect/>
          </a:stretch>
        </p:blipFill>
        <p:spPr>
          <a:xfrm>
            <a:off x="8798564" y="4887655"/>
            <a:ext cx="2857176" cy="1330798"/>
          </a:xfrm>
          <a:prstGeom prst="rect">
            <a:avLst/>
          </a:prstGeom>
        </p:spPr>
      </p:pic>
      <p:sp>
        <p:nvSpPr>
          <p:cNvPr id="8" name="Tekstiruutu 7"/>
          <p:cNvSpPr txBox="1"/>
          <p:nvPr/>
        </p:nvSpPr>
        <p:spPr>
          <a:xfrm>
            <a:off x="195943" y="1184988"/>
            <a:ext cx="3639843" cy="646331"/>
          </a:xfrm>
          <a:prstGeom prst="rect">
            <a:avLst/>
          </a:prstGeom>
          <a:noFill/>
        </p:spPr>
        <p:txBody>
          <a:bodyPr wrap="none" rtlCol="0">
            <a:spAutoFit/>
          </a:bodyPr>
          <a:lstStyle/>
          <a:p>
            <a:r>
              <a:rPr lang="fi-FI" dirty="0" smtClean="0">
                <a:solidFill>
                  <a:prstClr val="black"/>
                </a:solidFill>
              </a:rPr>
              <a:t>Romanian metsien hallitseva puulajit</a:t>
            </a:r>
          </a:p>
          <a:p>
            <a:r>
              <a:rPr lang="fi-FI" dirty="0" smtClean="0">
                <a:solidFill>
                  <a:prstClr val="black"/>
                </a:solidFill>
              </a:rPr>
              <a:t>Ovat pyökki ja kuusi</a:t>
            </a:r>
            <a:endParaRPr lang="fi-FI" dirty="0">
              <a:solidFill>
                <a:prstClr val="black"/>
              </a:solidFill>
            </a:endParaRPr>
          </a:p>
        </p:txBody>
      </p:sp>
      <p:pic>
        <p:nvPicPr>
          <p:cNvPr id="9" name="Kuva 8"/>
          <p:cNvPicPr>
            <a:picLocks noChangeAspect="1"/>
          </p:cNvPicPr>
          <p:nvPr/>
        </p:nvPicPr>
        <p:blipFill>
          <a:blip r:embed="rId6"/>
          <a:stretch>
            <a:fillRect/>
          </a:stretch>
        </p:blipFill>
        <p:spPr>
          <a:xfrm>
            <a:off x="195943" y="1978672"/>
            <a:ext cx="2199922" cy="1464323"/>
          </a:xfrm>
          <a:prstGeom prst="rect">
            <a:avLst/>
          </a:prstGeom>
          <a:ln>
            <a:solidFill>
              <a:schemeClr val="accent1"/>
            </a:solidFill>
          </a:ln>
        </p:spPr>
      </p:pic>
      <p:pic>
        <p:nvPicPr>
          <p:cNvPr id="10" name="Kuva 9"/>
          <p:cNvPicPr>
            <a:picLocks noChangeAspect="1"/>
          </p:cNvPicPr>
          <p:nvPr/>
        </p:nvPicPr>
        <p:blipFill>
          <a:blip r:embed="rId7"/>
          <a:stretch>
            <a:fillRect/>
          </a:stretch>
        </p:blipFill>
        <p:spPr>
          <a:xfrm>
            <a:off x="2601217" y="1978672"/>
            <a:ext cx="867611" cy="1464323"/>
          </a:xfrm>
          <a:prstGeom prst="rect">
            <a:avLst/>
          </a:prstGeom>
        </p:spPr>
      </p:pic>
      <p:pic>
        <p:nvPicPr>
          <p:cNvPr id="11" name="Kuva 10"/>
          <p:cNvPicPr>
            <a:picLocks noChangeAspect="1"/>
          </p:cNvPicPr>
          <p:nvPr/>
        </p:nvPicPr>
        <p:blipFill rotWithShape="1">
          <a:blip r:embed="rId8"/>
          <a:srcRect l="8881" t="2818" r="14022" b="1919"/>
          <a:stretch/>
        </p:blipFill>
        <p:spPr>
          <a:xfrm>
            <a:off x="8481323" y="364094"/>
            <a:ext cx="634482" cy="593427"/>
          </a:xfrm>
          <a:prstGeom prst="rect">
            <a:avLst/>
          </a:prstGeom>
        </p:spPr>
      </p:pic>
      <p:sp>
        <p:nvSpPr>
          <p:cNvPr id="12" name="Suorakulmio 11"/>
          <p:cNvSpPr/>
          <p:nvPr/>
        </p:nvSpPr>
        <p:spPr>
          <a:xfrm>
            <a:off x="195943" y="4043159"/>
            <a:ext cx="6096000" cy="369332"/>
          </a:xfrm>
          <a:prstGeom prst="rect">
            <a:avLst/>
          </a:prstGeom>
        </p:spPr>
        <p:txBody>
          <a:bodyPr>
            <a:spAutoFit/>
          </a:bodyPr>
          <a:lstStyle/>
          <a:p>
            <a:endParaRPr lang="fi-FI" dirty="0">
              <a:solidFill>
                <a:prstClr val="black"/>
              </a:solidFill>
            </a:endParaRPr>
          </a:p>
        </p:txBody>
      </p:sp>
    </p:spTree>
    <p:extLst>
      <p:ext uri="{BB962C8B-B14F-4D97-AF65-F5344CB8AC3E}">
        <p14:creationId xmlns:p14="http://schemas.microsoft.com/office/powerpoint/2010/main" val="3472374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250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par>
                                <p:cTn id="11" presetID="31" presetClass="entr" presetSubtype="0" fill="hold" grpId="0" nodeType="withEffect">
                                  <p:stCondLst>
                                    <p:cond delay="2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0" presetClass="path" presetSubtype="0" accel="50000" decel="50000" fill="hold" nodeType="withEffect">
                                  <p:stCondLst>
                                    <p:cond delay="2500"/>
                                  </p:stCondLst>
                                  <p:childTnLst>
                                    <p:animMotion origin="layout" path="M -4.58333E-6 3.7037E-6 L -4.58333E-6 0.00023 C 0.00013 0.02453 -4.58333E-6 0.04884 0.00066 0.07338 C 0.00079 0.07592 0.00183 0.07801 0.00222 0.08032 C 0.00274 0.08287 0.003 0.08588 0.00378 0.08842 C 0.00482 0.09189 0.00612 0.09537 0.00678 0.0993 C 0.0073 0.10208 0.00808 0.10648 0.00912 0.10879 C 0.00977 0.10995 0.01055 0.11088 0.01146 0.11157 C 0.01342 0.11273 0.01758 0.11435 0.01758 0.11458 C 0.03034 0.11389 0.0431 0.11412 0.05586 0.11296 C 0.05795 0.11273 0.0599 0.11111 0.06198 0.11018 L 0.06498 0.10879 C 0.06576 0.10787 0.06641 0.10671 0.06732 0.10601 C 0.06875 0.10486 0.07058 0.10486 0.07188 0.10324 C 0.0793 0.09444 0.06771 0.10833 0.07722 0.09652 C 0.07865 0.09467 0.08008 0.09213 0.08178 0.0912 L 0.08412 0.08981 C 0.08516 0.08703 0.08581 0.08379 0.08711 0.08148 C 0.08907 0.07824 0.09037 0.07615 0.0918 0.07199 C 0.09362 0.06643 0.09415 0.0618 0.09636 0.05717 C 0.09675 0.05601 0.0974 0.05532 0.09792 0.05439 C 0.09844 0.05301 0.09883 0.05162 0.09935 0.05023 C 0.10013 0.04884 0.10105 0.04768 0.1017 0.04629 C 0.10248 0.04444 0.10326 0.04259 0.10404 0.04074 C 0.1043 0.03935 0.1043 0.03773 0.10482 0.03657 C 0.11042 0.0243 0.10404 0.04421 0.1086 0.02986 C 0.10977 0.02639 0.11016 0.02338 0.11172 0.02037 C 0.11316 0.01736 0.11511 0.01527 0.11628 0.01226 C 0.11732 0.00926 0.12097 -0.00139 0.12318 -0.00278 C 0.12461 -0.00371 0.12644 -0.00394 0.12774 -0.00556 C 0.12852 -0.00649 0.12917 -0.00764 0.13008 -0.00834 C 0.13099 -0.00903 0.13204 -0.00903 0.13308 -0.00949 C 0.13412 -0.01042 0.1349 -0.01158 0.13607 -0.01227 C 0.13763 -0.01343 0.13933 -0.01389 0.14076 -0.01505 C 0.14141 -0.01574 0.14206 -0.01736 0.14297 -0.01783 C 0.1448 -0.01875 0.14662 -0.01852 0.14844 -0.01922 C 0.14948 -0.01945 0.15027 -0.02014 0.15144 -0.02037 C 0.15261 -0.02107 0.15404 -0.0213 0.15508 -0.02176 C 0.15782 -0.0213 0.16029 -0.02153 0.16277 -0.02037 C 0.16368 -0.02014 0.16381 -0.01852 0.16446 -0.01783 C 0.16537 -0.01667 0.16654 -0.01621 0.16745 -0.01505 C 0.17214 -0.00949 0.1655 -0.01551 0.17045 -0.00834 C 0.17123 -0.00741 0.17214 -0.00741 0.17279 -0.00695 L 0.17435 0.00139 C 0.17513 0.00486 0.1754 0.0074 0.1767 0.01088 C 0.17748 0.01319 0.17891 0.01527 0.17982 0.01759 C 0.18086 0.0206 0.18165 0.02407 0.18282 0.02708 C 0.18516 0.04166 0.18321 0.03217 0.18737 0.04629 C 0.18816 0.04884 0.18868 0.05185 0.18972 0.05439 C 0.19102 0.05879 0.19219 0.06041 0.19428 0.06389 C 0.19454 0.06574 0.19467 0.06759 0.19506 0.06944 C 0.19571 0.07314 0.19662 0.07662 0.1974 0.08032 C 0.19818 0.09537 0.19857 0.09282 0.1974 0.11018 C 0.19727 0.11157 0.19688 0.11296 0.19662 0.11435 C 0.19584 0.11898 0.19636 0.12083 0.19349 0.12384 C 0.19258 0.12476 0.19154 0.12476 0.1905 0.12523 C 0.18972 0.12592 0.18907 0.12754 0.18816 0.12777 C 0.18321 0.12893 0.18555 0.12662 0.18282 0.12384 C 0.18217 0.12291 0.18125 0.12291 0.18047 0.12245 C 0.17748 0.11875 0.17448 0.11481 0.17136 0.11157 C 0.16954 0.10972 0.16771 0.1081 0.16602 0.10601 C 0.16381 0.10347 0.16198 0.10046 0.15977 0.09791 C 0.15834 0.09606 0.15678 0.09421 0.15508 0.09236 C 0.15144 0.08819 0.15144 0.08912 0.14844 0.08426 C 0.14623 0.08101 0.14727 0.08194 0.14532 0.07754 C 0.14493 0.07639 0.14441 0.07569 0.14375 0.07476 C 0.13907 0.06782 0.1405 0.07083 0.13607 0.0625 C 0.1267 0.04398 0.13711 0.06296 0.1293 0.04884 C 0.12904 0.04745 0.12904 0.04606 0.12852 0.0449 C 0.12787 0.04351 0.12696 0.04305 0.12618 0.04213 C 0.12566 0.0412 0.12513 0.04051 0.12461 0.03935 C 0.12409 0.03819 0.12383 0.03634 0.12318 0.03541 C 0.12175 0.0331 0.1198 0.03217 0.11849 0.02986 C 0.11537 0.02407 0.11706 0.02685 0.11316 0.02176 C 0.10912 0.00717 0.11472 0.02453 0.1086 0.01342 C 0.10756 0.01157 0.1073 0.00879 0.10625 0.00671 C 0.10521 0.00463 0.10365 0.00324 0.10248 0.00139 C 0.10144 -0.00047 0.10053 -0.00255 0.09935 -0.00417 C 0.09271 -0.01436 0.10079 -0.00024 0.09558 -0.00949 C 0.09675 -0.03565 0.09532 -0.01852 0.09714 -0.0301 C 0.09727 -0.03125 0.09818 -0.03797 0.0987 -0.03959 C 0.09974 -0.04283 0.10118 -0.04607 0.10248 -0.04908 C 0.10365 -0.05186 0.10469 -0.05255 0.10625 -0.0544 C 0.10678 -0.05579 0.10717 -0.05741 0.10782 -0.05857 C 0.10899 -0.06042 0.11042 -0.06135 0.11172 -0.06274 C 0.11407 -0.06528 0.11407 -0.06598 0.11706 -0.06806 C 0.11849 -0.06922 0.12162 -0.07084 0.12162 -0.07061 C 0.1224 -0.07176 0.12305 -0.07292 0.12396 -0.07361 C 0.125 -0.07454 0.12826 -0.07593 0.1293 -0.07616 L 0.16277 -0.075 C 0.1642 -0.07477 0.1655 -0.07408 0.1668 -0.07361 C 0.1724 -0.0713 0.17136 -0.07176 0.17513 -0.06945 C 0.17592 -0.06852 0.17657 -0.06736 0.17748 -0.06667 C 0.17839 -0.06598 0.17956 -0.06598 0.18047 -0.06528 C 0.18816 -0.06158 0.17631 -0.0669 0.18581 -0.06274 C 0.18659 -0.06181 0.18737 -0.06065 0.18816 -0.05996 C 0.18972 -0.0588 0.19141 -0.0588 0.19271 -0.05718 C 0.19701 -0.05209 0.19284 -0.05649 0.1974 -0.05324 C 0.19844 -0.05232 0.19935 -0.05116 0.2004 -0.05047 C 0.20196 -0.04931 0.20404 -0.04838 0.20573 -0.04769 C 0.20743 -0.04561 0.20821 -0.04514 0.20964 -0.04236 C 0.21003 -0.04098 0.21055 -0.03936 0.21107 -0.0382 C 0.21263 -0.03565 0.21381 -0.03519 0.21576 -0.03403 C 0.21628 -0.03311 0.21667 -0.03218 0.21732 -0.03149 C 0.21797 -0.03033 0.21902 -0.02986 0.21954 -0.02871 C 0.22058 -0.02662 0.22084 -0.02385 0.22188 -0.02176 C 0.2237 -0.01783 0.22592 -0.01459 0.228 -0.01088 L 0.23099 -0.00556 C 0.23178 -0.00417 0.23269 -0.00301 0.23334 -0.00139 C 0.23412 0.00046 0.2349 0.00208 0.23568 0.00393 C 0.2362 0.00532 0.23646 0.00694 0.23711 0.0081 C 0.23777 0.00926 0.23868 0.00995 0.23946 0.01088 C 0.23998 0.01226 0.24037 0.01365 0.24102 0.01481 C 0.24245 0.01759 0.24375 0.01782 0.24558 0.01898 C 0.25105 0.0287 0.2448 0.01828 0.25013 0.02569 C 0.25079 0.02662 0.25118 0.02777 0.2517 0.02847 C 0.25769 0.03703 0.24948 0.02384 0.25704 0.03541 C 0.25782 0.03657 0.25847 0.03819 0.25938 0.03935 C 0.26081 0.04143 0.26224 0.04375 0.26394 0.0449 C 0.26472 0.04537 0.26563 0.04537 0.26628 0.04629 C 0.26667 0.04676 0.2668 0.04791 0.26706 0.04884 L -4.58333E-6 3.7037E-6 Z " pathEditMode="relative" rAng="0" ptsTypes="AAAAAAAAAAAAAAAAAAAAAAAAAAAAAAAAAAAAAAAAAAAAAAAAAAAAAAAAAAAAAAAAAAAAAAAAAAAAAAAAAAAAAAAAAAAAAAAAAAAAAAAAAAAAAAAAAAAAAAAAAA">
                                      <p:cBhvr>
                                        <p:cTn id="18" dur="4000" fill="hold"/>
                                        <p:tgtEl>
                                          <p:spTgt spid="11"/>
                                        </p:tgtEl>
                                        <p:attrNameLst>
                                          <p:attrName>ppt_x</p:attrName>
                                          <p:attrName>ppt_y</p:attrName>
                                        </p:attrNameLst>
                                      </p:cBhvr>
                                      <p:rCtr x="13346"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orakulmio 1"/>
          <p:cNvSpPr/>
          <p:nvPr/>
        </p:nvSpPr>
        <p:spPr>
          <a:xfrm>
            <a:off x="4561807" y="298780"/>
            <a:ext cx="2732479" cy="923330"/>
          </a:xfrm>
          <a:prstGeom prst="rect">
            <a:avLst/>
          </a:prstGeom>
          <a:noFill/>
        </p:spPr>
        <p:txBody>
          <a:bodyPr wrap="none" lIns="91440" tIns="45720" rIns="91440" bIns="45720">
            <a:prstTxWarp prst="textCurveDown">
              <a:avLst/>
            </a:prstTxWarp>
            <a:spAutoFit/>
          </a:bodyPr>
          <a:lstStyle/>
          <a:p>
            <a:pPr algn="ctr"/>
            <a:r>
              <a:rPr lang="fi-FI" sz="5400" b="1" dirty="0">
                <a:ln w="9525">
                  <a:solidFill>
                    <a:prstClr val="white"/>
                  </a:solidFill>
                  <a:prstDash val="solid"/>
                </a:ln>
                <a:solidFill>
                  <a:prstClr val="black"/>
                </a:solidFill>
                <a:effectLst>
                  <a:glow rad="63500">
                    <a:srgbClr val="4472C4">
                      <a:satMod val="175000"/>
                      <a:alpha val="40000"/>
                    </a:srgbClr>
                  </a:glow>
                  <a:outerShdw blurRad="12700" dist="38100" dir="2700000" algn="tl" rotWithShape="0">
                    <a:prstClr val="white">
                      <a:lumMod val="50000"/>
                    </a:prstClr>
                  </a:outerShdw>
                  <a:reflection blurRad="6350" stA="55000" endA="300" endPos="45500" dir="5400000" sy="-100000" algn="bl" rotWithShape="0"/>
                </a:effectLst>
              </a:rPr>
              <a:t>M</a:t>
            </a:r>
            <a:r>
              <a:rPr lang="fi-FI" sz="5400" b="1" dirty="0" smtClean="0">
                <a:ln w="9525">
                  <a:solidFill>
                    <a:prstClr val="white"/>
                  </a:solidFill>
                  <a:prstDash val="solid"/>
                </a:ln>
                <a:solidFill>
                  <a:prstClr val="black"/>
                </a:solidFill>
                <a:effectLst>
                  <a:glow rad="63500">
                    <a:srgbClr val="4472C4">
                      <a:satMod val="175000"/>
                      <a:alpha val="40000"/>
                    </a:srgbClr>
                  </a:glow>
                  <a:outerShdw blurRad="12700" dist="38100" dir="2700000" algn="tl" rotWithShape="0">
                    <a:prstClr val="white">
                      <a:lumMod val="50000"/>
                    </a:prstClr>
                  </a:outerShdw>
                  <a:reflection blurRad="6350" stA="55000" endA="300" endPos="45500" dir="5400000" sy="-100000" algn="bl" rotWithShape="0"/>
                </a:effectLst>
              </a:rPr>
              <a:t>oldova</a:t>
            </a:r>
            <a:endParaRPr lang="fi-FI" sz="5400" b="1" dirty="0">
              <a:ln w="9525">
                <a:solidFill>
                  <a:prstClr val="white"/>
                </a:solidFill>
                <a:prstDash val="solid"/>
              </a:ln>
              <a:solidFill>
                <a:prstClr val="black"/>
              </a:solidFill>
              <a:effectLst>
                <a:glow rad="63500">
                  <a:srgbClr val="4472C4">
                    <a:satMod val="175000"/>
                    <a:alpha val="40000"/>
                  </a:srgbClr>
                </a:glow>
                <a:outerShdw blurRad="12700" dist="38100" dir="2700000" algn="tl" rotWithShape="0">
                  <a:prstClr val="white">
                    <a:lumMod val="50000"/>
                  </a:prstClr>
                </a:outerShdw>
                <a:reflection blurRad="6350" stA="55000" endA="300" endPos="45500" dir="5400000" sy="-100000" algn="bl" rotWithShape="0"/>
              </a:effectLst>
            </a:endParaRPr>
          </a:p>
        </p:txBody>
      </p:sp>
      <p:sp>
        <p:nvSpPr>
          <p:cNvPr id="4" name="AutoShape 2" descr="Kuvahaun tulos haulle moldovan lippu"/>
          <p:cNvSpPr>
            <a:spLocks noChangeAspect="1" noChangeArrowheads="1"/>
          </p:cNvSpPr>
          <p:nvPr/>
        </p:nvSpPr>
        <p:spPr bwMode="auto">
          <a:xfrm>
            <a:off x="155575" y="-144463"/>
            <a:ext cx="303082" cy="3030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pic>
        <p:nvPicPr>
          <p:cNvPr id="5" name="Kuva 4"/>
          <p:cNvPicPr>
            <a:picLocks noChangeAspect="1"/>
          </p:cNvPicPr>
          <p:nvPr/>
        </p:nvPicPr>
        <p:blipFill>
          <a:blip r:embed="rId2"/>
          <a:stretch>
            <a:fillRect/>
          </a:stretch>
        </p:blipFill>
        <p:spPr>
          <a:xfrm>
            <a:off x="0" y="5274315"/>
            <a:ext cx="3167370" cy="1583685"/>
          </a:xfrm>
          <a:prstGeom prst="rect">
            <a:avLst/>
          </a:prstGeom>
        </p:spPr>
      </p:pic>
      <p:sp>
        <p:nvSpPr>
          <p:cNvPr id="8" name="Tekstiruutu 7"/>
          <p:cNvSpPr txBox="1"/>
          <p:nvPr/>
        </p:nvSpPr>
        <p:spPr>
          <a:xfrm>
            <a:off x="93894" y="4627984"/>
            <a:ext cx="2898870" cy="646331"/>
          </a:xfrm>
          <a:prstGeom prst="rect">
            <a:avLst/>
          </a:prstGeom>
          <a:noFill/>
        </p:spPr>
        <p:txBody>
          <a:bodyPr wrap="none" rtlCol="0">
            <a:spAutoFit/>
          </a:bodyPr>
          <a:lstStyle/>
          <a:p>
            <a:r>
              <a:rPr lang="fi-FI" dirty="0" smtClean="0">
                <a:solidFill>
                  <a:prstClr val="black"/>
                </a:solidFill>
              </a:rPr>
              <a:t>Moldovan lippu on lähes</a:t>
            </a:r>
          </a:p>
          <a:p>
            <a:r>
              <a:rPr lang="fi-FI" dirty="0" smtClean="0">
                <a:solidFill>
                  <a:prstClr val="black"/>
                </a:solidFill>
              </a:rPr>
              <a:t>Samanlainen kuin Romanian.</a:t>
            </a:r>
            <a:endParaRPr lang="fi-FI" dirty="0">
              <a:solidFill>
                <a:prstClr val="black"/>
              </a:solidFill>
            </a:endParaRPr>
          </a:p>
        </p:txBody>
      </p:sp>
      <p:graphicFrame>
        <p:nvGraphicFramePr>
          <p:cNvPr id="9" name="Taulukko 8"/>
          <p:cNvGraphicFramePr>
            <a:graphicFrameLocks noGrp="1"/>
          </p:cNvGraphicFramePr>
          <p:nvPr>
            <p:extLst/>
          </p:nvPr>
        </p:nvGraphicFramePr>
        <p:xfrm>
          <a:off x="106413" y="93306"/>
          <a:ext cx="2873832" cy="3683000"/>
        </p:xfrm>
        <a:graphic>
          <a:graphicData uri="http://schemas.openxmlformats.org/drawingml/2006/table">
            <a:tbl>
              <a:tblPr firstRow="1" bandRow="1">
                <a:tableStyleId>{5C22544A-7EE6-4342-B048-85BDC9FD1C3A}</a:tableStyleId>
              </a:tblPr>
              <a:tblGrid>
                <a:gridCol w="1436916"/>
                <a:gridCol w="1436916"/>
              </a:tblGrid>
              <a:tr h="370840">
                <a:tc>
                  <a:txBody>
                    <a:bodyPr/>
                    <a:lstStyle/>
                    <a:p>
                      <a:r>
                        <a:rPr lang="fi-FI" dirty="0" smtClean="0"/>
                        <a:t>Kieli</a:t>
                      </a:r>
                      <a:endParaRPr lang="fi-FI" dirty="0"/>
                    </a:p>
                  </a:txBody>
                  <a:tcPr/>
                </a:tc>
                <a:tc>
                  <a:txBody>
                    <a:bodyPr/>
                    <a:lstStyle/>
                    <a:p>
                      <a:r>
                        <a:rPr lang="fi-FI" dirty="0" smtClean="0"/>
                        <a:t>Romania, </a:t>
                      </a:r>
                      <a:r>
                        <a:rPr lang="fi-FI" dirty="0" err="1" smtClean="0"/>
                        <a:t>Gaugausis</a:t>
                      </a:r>
                      <a:r>
                        <a:rPr lang="fi-FI" dirty="0" smtClean="0"/>
                        <a:t>, Ukraina,</a:t>
                      </a:r>
                      <a:r>
                        <a:rPr lang="fi-FI" baseline="0" dirty="0" smtClean="0"/>
                        <a:t> ja Venäjä</a:t>
                      </a:r>
                      <a:endParaRPr lang="fi-FI" dirty="0"/>
                    </a:p>
                  </a:txBody>
                  <a:tcPr/>
                </a:tc>
              </a:tr>
              <a:tr h="370840">
                <a:tc>
                  <a:txBody>
                    <a:bodyPr/>
                    <a:lstStyle/>
                    <a:p>
                      <a:r>
                        <a:rPr lang="fi-FI" dirty="0" smtClean="0"/>
                        <a:t>Pääkaupunki</a:t>
                      </a:r>
                      <a:endParaRPr lang="fi-FI" dirty="0"/>
                    </a:p>
                  </a:txBody>
                  <a:tcPr/>
                </a:tc>
                <a:tc>
                  <a:txBody>
                    <a:bodyPr/>
                    <a:lstStyle/>
                    <a:p>
                      <a:r>
                        <a:rPr lang="fi-FI" dirty="0" err="1" smtClean="0"/>
                        <a:t>chisinau</a:t>
                      </a:r>
                      <a:endParaRPr lang="fi-FI" dirty="0"/>
                    </a:p>
                  </a:txBody>
                  <a:tcPr/>
                </a:tc>
              </a:tr>
              <a:tr h="370840">
                <a:tc>
                  <a:txBody>
                    <a:bodyPr/>
                    <a:lstStyle/>
                    <a:p>
                      <a:r>
                        <a:rPr lang="fi-FI" dirty="0" smtClean="0"/>
                        <a:t>Pinta-ala</a:t>
                      </a:r>
                      <a:endParaRPr lang="fi-FI" dirty="0"/>
                    </a:p>
                  </a:txBody>
                  <a:tcPr/>
                </a:tc>
                <a:tc>
                  <a:txBody>
                    <a:bodyPr/>
                    <a:lstStyle/>
                    <a:p>
                      <a:r>
                        <a:rPr lang="fi-FI" dirty="0" smtClean="0"/>
                        <a:t>34 000km</a:t>
                      </a:r>
                      <a:endParaRPr lang="fi-FI" dirty="0"/>
                    </a:p>
                  </a:txBody>
                  <a:tcPr/>
                </a:tc>
              </a:tr>
              <a:tr h="370840">
                <a:tc>
                  <a:txBody>
                    <a:bodyPr/>
                    <a:lstStyle/>
                    <a:p>
                      <a:r>
                        <a:rPr lang="fi-FI" dirty="0" smtClean="0"/>
                        <a:t>Väkiluku</a:t>
                      </a:r>
                      <a:endParaRPr lang="fi-FI" dirty="0"/>
                    </a:p>
                  </a:txBody>
                  <a:tcPr/>
                </a:tc>
                <a:tc>
                  <a:txBody>
                    <a:bodyPr/>
                    <a:lstStyle/>
                    <a:p>
                      <a:r>
                        <a:rPr lang="fi-FI" dirty="0" smtClean="0"/>
                        <a:t>3milj.</a:t>
                      </a:r>
                      <a:endParaRPr lang="fi-FI" dirty="0"/>
                    </a:p>
                  </a:txBody>
                  <a:tcPr/>
                </a:tc>
              </a:tr>
              <a:tr h="370840">
                <a:tc>
                  <a:txBody>
                    <a:bodyPr/>
                    <a:lstStyle/>
                    <a:p>
                      <a:r>
                        <a:rPr lang="fi-FI" dirty="0" smtClean="0"/>
                        <a:t>Rahayksikkö</a:t>
                      </a:r>
                      <a:endParaRPr lang="fi-FI" dirty="0"/>
                    </a:p>
                  </a:txBody>
                  <a:tcPr/>
                </a:tc>
                <a:tc>
                  <a:txBody>
                    <a:bodyPr/>
                    <a:lstStyle/>
                    <a:p>
                      <a:r>
                        <a:rPr lang="fi-FI" dirty="0" err="1" smtClean="0"/>
                        <a:t>Leu</a:t>
                      </a:r>
                      <a:endParaRPr lang="fi-FI" dirty="0"/>
                    </a:p>
                  </a:txBody>
                  <a:tcPr/>
                </a:tc>
              </a:tr>
              <a:tr h="370840">
                <a:tc>
                  <a:txBody>
                    <a:bodyPr/>
                    <a:lstStyle/>
                    <a:p>
                      <a:r>
                        <a:rPr lang="fi-FI" dirty="0" smtClean="0"/>
                        <a:t>Johtaja</a:t>
                      </a:r>
                      <a:endParaRPr lang="fi-FI" dirty="0"/>
                    </a:p>
                  </a:txBody>
                  <a:tcPr/>
                </a:tc>
                <a:tc>
                  <a:txBody>
                    <a:bodyPr/>
                    <a:lstStyle/>
                    <a:p>
                      <a:r>
                        <a:rPr lang="fi-FI" dirty="0" smtClean="0"/>
                        <a:t>Presidentti</a:t>
                      </a:r>
                      <a:endParaRPr lang="fi-FI" dirty="0"/>
                    </a:p>
                  </a:txBody>
                  <a:tcPr/>
                </a:tc>
              </a:tr>
              <a:tr h="370840">
                <a:tc>
                  <a:txBody>
                    <a:bodyPr/>
                    <a:lstStyle/>
                    <a:p>
                      <a:r>
                        <a:rPr lang="fi-FI" dirty="0" smtClean="0"/>
                        <a:t>Uskonto</a:t>
                      </a:r>
                      <a:endParaRPr lang="fi-FI" dirty="0"/>
                    </a:p>
                  </a:txBody>
                  <a:tcPr/>
                </a:tc>
                <a:tc>
                  <a:txBody>
                    <a:bodyPr/>
                    <a:lstStyle/>
                    <a:p>
                      <a:r>
                        <a:rPr lang="fi-FI" dirty="0" err="1" smtClean="0"/>
                        <a:t>Ortodiksi</a:t>
                      </a:r>
                      <a:r>
                        <a:rPr lang="fi-FI" dirty="0" smtClean="0"/>
                        <a:t> 98%</a:t>
                      </a:r>
                      <a:endParaRPr lang="fi-FI" dirty="0"/>
                    </a:p>
                  </a:txBody>
                  <a:tcPr/>
                </a:tc>
              </a:tr>
            </a:tbl>
          </a:graphicData>
        </a:graphic>
      </p:graphicFrame>
      <p:sp>
        <p:nvSpPr>
          <p:cNvPr id="7" name="Nuoli oikealle 6">
            <a:hlinkClick r:id="rId3" action="ppaction://hlinksldjump"/>
          </p:cNvPr>
          <p:cNvSpPr/>
          <p:nvPr/>
        </p:nvSpPr>
        <p:spPr>
          <a:xfrm>
            <a:off x="9728161" y="5798634"/>
            <a:ext cx="2308302" cy="1059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prstClr val="white"/>
                </a:solidFill>
              </a:rPr>
              <a:t>seuraava</a:t>
            </a:r>
            <a:endParaRPr lang="fi-FI" dirty="0">
              <a:solidFill>
                <a:prstClr val="white"/>
              </a:solidFill>
            </a:endParaRPr>
          </a:p>
        </p:txBody>
      </p:sp>
      <p:pic>
        <p:nvPicPr>
          <p:cNvPr id="3" name="Kuva 2"/>
          <p:cNvPicPr>
            <a:picLocks noChangeAspect="1"/>
          </p:cNvPicPr>
          <p:nvPr/>
        </p:nvPicPr>
        <p:blipFill>
          <a:blip r:embed="rId4"/>
          <a:stretch>
            <a:fillRect/>
          </a:stretch>
        </p:blipFill>
        <p:spPr>
          <a:xfrm>
            <a:off x="7434385" y="298780"/>
            <a:ext cx="4587551" cy="3245825"/>
          </a:xfrm>
          <a:prstGeom prst="rect">
            <a:avLst/>
          </a:prstGeom>
          <a:solidFill>
            <a:schemeClr val="bg1"/>
          </a:solidFill>
          <a:ln>
            <a:noFill/>
          </a:ln>
        </p:spPr>
      </p:pic>
      <p:pic>
        <p:nvPicPr>
          <p:cNvPr id="6" name="Kuva 5"/>
          <p:cNvPicPr>
            <a:picLocks noChangeAspect="1"/>
          </p:cNvPicPr>
          <p:nvPr/>
        </p:nvPicPr>
        <p:blipFill>
          <a:blip r:embed="rId5"/>
          <a:stretch>
            <a:fillRect/>
          </a:stretch>
        </p:blipFill>
        <p:spPr>
          <a:xfrm>
            <a:off x="4201715" y="1850124"/>
            <a:ext cx="2677886" cy="3313884"/>
          </a:xfrm>
          <a:prstGeom prst="rect">
            <a:avLst/>
          </a:prstGeom>
        </p:spPr>
      </p:pic>
      <p:sp>
        <p:nvSpPr>
          <p:cNvPr id="10" name="Suorakulmio 9"/>
          <p:cNvSpPr/>
          <p:nvPr/>
        </p:nvSpPr>
        <p:spPr>
          <a:xfrm>
            <a:off x="4763201" y="5274315"/>
            <a:ext cx="1554913" cy="369332"/>
          </a:xfrm>
          <a:prstGeom prst="rect">
            <a:avLst/>
          </a:prstGeom>
        </p:spPr>
        <p:txBody>
          <a:bodyPr wrap="none">
            <a:spAutoFit/>
          </a:bodyPr>
          <a:lstStyle/>
          <a:p>
            <a:r>
              <a:rPr lang="fi-FI" dirty="0" err="1">
                <a:solidFill>
                  <a:prstClr val="black"/>
                </a:solidFill>
              </a:rPr>
              <a:t>Nicolae</a:t>
            </a:r>
            <a:r>
              <a:rPr lang="fi-FI" dirty="0">
                <a:solidFill>
                  <a:prstClr val="black"/>
                </a:solidFill>
              </a:rPr>
              <a:t> </a:t>
            </a:r>
            <a:r>
              <a:rPr lang="fi-FI" dirty="0" err="1">
                <a:solidFill>
                  <a:prstClr val="black"/>
                </a:solidFill>
              </a:rPr>
              <a:t>Timoft</a:t>
            </a:r>
            <a:endParaRPr lang="fi-FI" dirty="0">
              <a:solidFill>
                <a:prstClr val="black"/>
              </a:solidFill>
            </a:endParaRPr>
          </a:p>
        </p:txBody>
      </p:sp>
    </p:spTree>
    <p:extLst>
      <p:ext uri="{BB962C8B-B14F-4D97-AF65-F5344CB8AC3E}">
        <p14:creationId xmlns:p14="http://schemas.microsoft.com/office/powerpoint/2010/main" val="3269200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68000">
              <a:schemeClr val="bg1">
                <a:lumMod val="85000"/>
              </a:schemeClr>
            </a:gs>
            <a:gs pos="0">
              <a:schemeClr val="bg2">
                <a:lumMod val="25000"/>
              </a:schemeClr>
            </a:gs>
            <a:gs pos="40000">
              <a:schemeClr val="bg1">
                <a:lumMod val="85000"/>
              </a:schemeClr>
            </a:gs>
            <a:gs pos="100000">
              <a:schemeClr val="bg2">
                <a:lumMod val="25000"/>
              </a:schemeClr>
            </a:gs>
          </a:gsLst>
          <a:lin ang="5400000" scaled="1"/>
        </a:gradFill>
        <a:effectLst/>
      </p:bgPr>
    </p:bg>
    <p:spTree>
      <p:nvGrpSpPr>
        <p:cNvPr id="1" name=""/>
        <p:cNvGrpSpPr/>
        <p:nvPr/>
      </p:nvGrpSpPr>
      <p:grpSpPr>
        <a:xfrm>
          <a:off x="0" y="0"/>
          <a:ext cx="0" cy="0"/>
          <a:chOff x="0" y="0"/>
          <a:chExt cx="0" cy="0"/>
        </a:xfrm>
      </p:grpSpPr>
      <p:sp>
        <p:nvSpPr>
          <p:cNvPr id="2" name="Nuoli oikealle 1">
            <a:hlinkClick r:id="rId2" action="ppaction://hlinksldjump"/>
          </p:cNvPr>
          <p:cNvSpPr/>
          <p:nvPr/>
        </p:nvSpPr>
        <p:spPr>
          <a:xfrm>
            <a:off x="9728161" y="5798634"/>
            <a:ext cx="2308302" cy="1059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prstClr val="white"/>
                </a:solidFill>
              </a:rPr>
              <a:t>seuraava</a:t>
            </a:r>
            <a:endParaRPr lang="fi-FI" dirty="0">
              <a:solidFill>
                <a:prstClr val="white"/>
              </a:solidFill>
            </a:endParaRPr>
          </a:p>
        </p:txBody>
      </p:sp>
      <p:sp>
        <p:nvSpPr>
          <p:cNvPr id="3" name="Suorakulmio 2"/>
          <p:cNvSpPr/>
          <p:nvPr/>
        </p:nvSpPr>
        <p:spPr>
          <a:xfrm>
            <a:off x="2797130" y="205474"/>
            <a:ext cx="5291449" cy="923330"/>
          </a:xfrm>
          <a:prstGeom prst="rect">
            <a:avLst/>
          </a:prstGeom>
          <a:noFill/>
        </p:spPr>
        <p:txBody>
          <a:bodyPr wrap="none" lIns="91440" tIns="45720" rIns="91440" bIns="45720">
            <a:prstTxWarp prst="textCurveDown">
              <a:avLst/>
            </a:prstTxWarp>
            <a:spAutoFit/>
          </a:bodyPr>
          <a:lstStyle/>
          <a:p>
            <a:pPr algn="ctr"/>
            <a:r>
              <a:rPr lang="fi-FI" sz="5400" dirty="0" smtClean="0">
                <a:ln w="0"/>
                <a:gradFill>
                  <a:gsLst>
                    <a:gs pos="21000">
                      <a:srgbClr val="53575C"/>
                    </a:gs>
                    <a:gs pos="88000">
                      <a:srgbClr val="C5C7CA"/>
                    </a:gs>
                  </a:gsLst>
                  <a:lin ang="5400000"/>
                </a:gradFill>
                <a:effectLst>
                  <a:glow rad="63500">
                    <a:srgbClr val="4472C4">
                      <a:satMod val="175000"/>
                      <a:alpha val="40000"/>
                    </a:srgbClr>
                  </a:glow>
                  <a:reflection blurRad="6350" stA="55000" endA="300" endPos="45500" dir="5400000" sy="-100000" algn="bl" rotWithShape="0"/>
                </a:effectLst>
              </a:rPr>
              <a:t>Moldovan</a:t>
            </a:r>
            <a:r>
              <a:rPr lang="fi-FI" sz="5400" dirty="0" smtClean="0">
                <a:ln w="0"/>
                <a:gradFill>
                  <a:gsLst>
                    <a:gs pos="21000">
                      <a:srgbClr val="53575C"/>
                    </a:gs>
                    <a:gs pos="88000">
                      <a:srgbClr val="C5C7CA"/>
                    </a:gs>
                  </a:gsLst>
                  <a:lin ang="5400000"/>
                </a:gradFill>
              </a:rPr>
              <a:t> </a:t>
            </a:r>
            <a:r>
              <a:rPr lang="fi-FI" sz="5400" dirty="0" smtClean="0">
                <a:ln w="0"/>
                <a:gradFill>
                  <a:gsLst>
                    <a:gs pos="21000">
                      <a:srgbClr val="53575C"/>
                    </a:gs>
                    <a:gs pos="88000">
                      <a:srgbClr val="C5C7CA"/>
                    </a:gs>
                  </a:gsLst>
                  <a:lin ang="5400000"/>
                </a:gradFill>
                <a:effectLst>
                  <a:glow rad="63500">
                    <a:srgbClr val="4472C4">
                      <a:satMod val="175000"/>
                      <a:alpha val="40000"/>
                    </a:srgbClr>
                  </a:glow>
                  <a:reflection blurRad="6350" stA="55000" endA="300" endPos="45500" dir="5400000" sy="-100000" algn="bl" rotWithShape="0"/>
                </a:effectLst>
              </a:rPr>
              <a:t>historia</a:t>
            </a:r>
            <a:endParaRPr lang="fi-FI" sz="5400" dirty="0">
              <a:ln w="0"/>
              <a:gradFill>
                <a:gsLst>
                  <a:gs pos="21000">
                    <a:srgbClr val="53575C"/>
                  </a:gs>
                  <a:gs pos="88000">
                    <a:srgbClr val="C5C7CA"/>
                  </a:gs>
                </a:gsLst>
                <a:lin ang="5400000"/>
              </a:gradFill>
              <a:effectLst>
                <a:glow rad="63500">
                  <a:srgbClr val="4472C4">
                    <a:satMod val="175000"/>
                    <a:alpha val="40000"/>
                  </a:srgbClr>
                </a:glow>
                <a:reflection blurRad="6350" stA="55000" endA="300" endPos="45500" dir="5400000" sy="-100000" algn="bl" rotWithShape="0"/>
              </a:effectLst>
            </a:endParaRPr>
          </a:p>
        </p:txBody>
      </p:sp>
      <p:sp>
        <p:nvSpPr>
          <p:cNvPr id="4" name="Suorakulmio 3"/>
          <p:cNvSpPr/>
          <p:nvPr/>
        </p:nvSpPr>
        <p:spPr>
          <a:xfrm>
            <a:off x="304801" y="1671840"/>
            <a:ext cx="6096000" cy="1200329"/>
          </a:xfrm>
          <a:prstGeom prst="rect">
            <a:avLst/>
          </a:prstGeom>
        </p:spPr>
        <p:txBody>
          <a:bodyPr>
            <a:spAutoFit/>
          </a:bodyPr>
          <a:lstStyle/>
          <a:p>
            <a:r>
              <a:rPr lang="fi-FI" dirty="0">
                <a:solidFill>
                  <a:prstClr val="black"/>
                </a:solidFill>
              </a:rPr>
              <a:t>1400-luvun loppupuolella ottomaanit lisäsivät painetta </a:t>
            </a:r>
            <a:r>
              <a:rPr lang="fi-FI" dirty="0" err="1">
                <a:solidFill>
                  <a:prstClr val="black"/>
                </a:solidFill>
              </a:rPr>
              <a:t>Kaakkois</a:t>
            </a:r>
            <a:r>
              <a:rPr lang="fi-FI" dirty="0">
                <a:solidFill>
                  <a:prstClr val="black"/>
                </a:solidFill>
              </a:rPr>
              <a:t>-Euroopassa. Vaikka Tapani III Suuri voitti useita taisteluita, Moldovan ruhtinaskunta joutui lopulta alistumaan vuonna 1512 ottomaanien imperiumin vasallivaltioksi. </a:t>
            </a:r>
          </a:p>
        </p:txBody>
      </p:sp>
      <p:sp>
        <p:nvSpPr>
          <p:cNvPr id="5" name="Suorakulmio 4"/>
          <p:cNvSpPr/>
          <p:nvPr/>
        </p:nvSpPr>
        <p:spPr>
          <a:xfrm>
            <a:off x="304801" y="2872169"/>
            <a:ext cx="6096000" cy="646331"/>
          </a:xfrm>
          <a:prstGeom prst="rect">
            <a:avLst/>
          </a:prstGeom>
        </p:spPr>
        <p:txBody>
          <a:bodyPr>
            <a:spAutoFit/>
          </a:bodyPr>
          <a:lstStyle/>
          <a:p>
            <a:r>
              <a:rPr lang="fi-FI" dirty="0">
                <a:solidFill>
                  <a:prstClr val="black"/>
                </a:solidFill>
              </a:rPr>
              <a:t>Moldovan sosialistinen neuvostotasavalta julistautui itsenäiseksi vuonna 1991 nimellä Moldovan tasavalta.</a:t>
            </a:r>
          </a:p>
        </p:txBody>
      </p:sp>
      <p:pic>
        <p:nvPicPr>
          <p:cNvPr id="6" name="Kuva 5"/>
          <p:cNvPicPr>
            <a:picLocks noChangeAspect="1"/>
          </p:cNvPicPr>
          <p:nvPr/>
        </p:nvPicPr>
        <p:blipFill>
          <a:blip r:embed="rId3"/>
          <a:stretch>
            <a:fillRect/>
          </a:stretch>
        </p:blipFill>
        <p:spPr>
          <a:xfrm>
            <a:off x="487317" y="3518500"/>
            <a:ext cx="4242026" cy="2625151"/>
          </a:xfrm>
          <a:prstGeom prst="rect">
            <a:avLst/>
          </a:prstGeom>
        </p:spPr>
      </p:pic>
      <p:sp>
        <p:nvSpPr>
          <p:cNvPr id="7" name="Tekstiruutu 6"/>
          <p:cNvSpPr txBox="1"/>
          <p:nvPr/>
        </p:nvSpPr>
        <p:spPr>
          <a:xfrm>
            <a:off x="1407810" y="6143651"/>
            <a:ext cx="2564741" cy="369332"/>
          </a:xfrm>
          <a:prstGeom prst="rect">
            <a:avLst/>
          </a:prstGeom>
          <a:noFill/>
        </p:spPr>
        <p:txBody>
          <a:bodyPr wrap="none" rtlCol="0">
            <a:spAutoFit/>
          </a:bodyPr>
          <a:lstStyle/>
          <a:p>
            <a:r>
              <a:rPr lang="fi-FI" dirty="0" smtClean="0">
                <a:solidFill>
                  <a:prstClr val="black"/>
                </a:solidFill>
              </a:rPr>
              <a:t>Ottomaanien valta kunta.</a:t>
            </a:r>
            <a:endParaRPr lang="fi-FI" dirty="0">
              <a:solidFill>
                <a:prstClr val="black"/>
              </a:solidFill>
            </a:endParaRPr>
          </a:p>
        </p:txBody>
      </p:sp>
    </p:spTree>
    <p:extLst>
      <p:ext uri="{BB962C8B-B14F-4D97-AF65-F5344CB8AC3E}">
        <p14:creationId xmlns:p14="http://schemas.microsoft.com/office/powerpoint/2010/main" val="2593073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0"/>
              </a:schemeClr>
            </a:gs>
            <a:gs pos="100000">
              <a:schemeClr val="accent5">
                <a:lumMod val="40000"/>
                <a:lumOff val="60000"/>
              </a:schemeClr>
            </a:gs>
            <a:gs pos="42000">
              <a:schemeClr val="accent6"/>
            </a:gs>
            <a:gs pos="79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Suorakulmio 1">
            <a:hlinkClick r:id="rId2" action="ppaction://hlinksldjump"/>
          </p:cNvPr>
          <p:cNvSpPr/>
          <p:nvPr/>
        </p:nvSpPr>
        <p:spPr>
          <a:xfrm>
            <a:off x="5166012" y="2696547"/>
            <a:ext cx="2129883" cy="1460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prstClr val="white"/>
                </a:solidFill>
              </a:rPr>
              <a:t>Takaisin etu sivulle</a:t>
            </a:r>
            <a:endParaRPr lang="fi-FI" dirty="0">
              <a:solidFill>
                <a:prstClr val="white"/>
              </a:solidFill>
            </a:endParaRPr>
          </a:p>
        </p:txBody>
      </p:sp>
      <p:sp>
        <p:nvSpPr>
          <p:cNvPr id="3" name="Suorakulmio 2"/>
          <p:cNvSpPr/>
          <p:nvPr/>
        </p:nvSpPr>
        <p:spPr>
          <a:xfrm>
            <a:off x="3577325" y="98173"/>
            <a:ext cx="5018683" cy="923330"/>
          </a:xfrm>
          <a:prstGeom prst="rect">
            <a:avLst/>
          </a:prstGeom>
          <a:noFill/>
        </p:spPr>
        <p:txBody>
          <a:bodyPr wrap="none" lIns="91440" tIns="45720" rIns="91440" bIns="45720">
            <a:prstTxWarp prst="textCurveDown">
              <a:avLst/>
            </a:prstTxWarp>
            <a:spAutoFit/>
          </a:bodyPr>
          <a:lstStyle/>
          <a:p>
            <a:pPr algn="ctr"/>
            <a:r>
              <a:rPr lang="fi-FI" sz="5400" dirty="0" smtClean="0">
                <a:ln w="0"/>
                <a:gradFill>
                  <a:gsLst>
                    <a:gs pos="21000">
                      <a:srgbClr val="53575C"/>
                    </a:gs>
                    <a:gs pos="88000">
                      <a:srgbClr val="C5C7CA"/>
                    </a:gs>
                  </a:gsLst>
                  <a:lin ang="5400000"/>
                </a:gradFill>
                <a:effectLst>
                  <a:glow rad="63500">
                    <a:srgbClr val="4472C4">
                      <a:satMod val="175000"/>
                      <a:alpha val="40000"/>
                    </a:srgbClr>
                  </a:glow>
                  <a:reflection blurRad="6350" stA="55000" endA="300" endPos="45500" dir="5400000" sy="-100000" algn="bl" rotWithShape="0"/>
                </a:effectLst>
              </a:rPr>
              <a:t>Moldovan</a:t>
            </a:r>
            <a:r>
              <a:rPr lang="fi-FI" sz="5400" dirty="0" smtClean="0">
                <a:ln w="0"/>
                <a:gradFill>
                  <a:gsLst>
                    <a:gs pos="21000">
                      <a:srgbClr val="53575C"/>
                    </a:gs>
                    <a:gs pos="88000">
                      <a:srgbClr val="C5C7CA"/>
                    </a:gs>
                  </a:gsLst>
                  <a:lin ang="5400000"/>
                </a:gradFill>
              </a:rPr>
              <a:t> </a:t>
            </a:r>
            <a:r>
              <a:rPr lang="fi-FI" sz="5400" dirty="0" smtClean="0">
                <a:ln w="0"/>
                <a:gradFill>
                  <a:gsLst>
                    <a:gs pos="21000">
                      <a:srgbClr val="53575C"/>
                    </a:gs>
                    <a:gs pos="88000">
                      <a:srgbClr val="C5C7CA"/>
                    </a:gs>
                  </a:gsLst>
                  <a:lin ang="5400000"/>
                </a:gradFill>
                <a:effectLst>
                  <a:glow rad="63500">
                    <a:srgbClr val="4472C4">
                      <a:satMod val="175000"/>
                      <a:alpha val="40000"/>
                    </a:srgbClr>
                  </a:glow>
                  <a:reflection blurRad="6350" stA="55000" endA="300" endPos="45500" dir="5400000" sy="-100000" algn="bl" rotWithShape="0"/>
                </a:effectLst>
              </a:rPr>
              <a:t>luonto</a:t>
            </a:r>
            <a:endParaRPr lang="fi-FI" sz="5400" dirty="0">
              <a:ln w="0"/>
              <a:gradFill>
                <a:gsLst>
                  <a:gs pos="21000">
                    <a:srgbClr val="53575C"/>
                  </a:gs>
                  <a:gs pos="88000">
                    <a:srgbClr val="C5C7CA"/>
                  </a:gs>
                </a:gsLst>
                <a:lin ang="5400000"/>
              </a:gradFill>
              <a:effectLst>
                <a:glow rad="63500">
                  <a:srgbClr val="4472C4">
                    <a:satMod val="175000"/>
                    <a:alpha val="40000"/>
                  </a:srgbClr>
                </a:glow>
                <a:reflection blurRad="6350" stA="55000" endA="300" endPos="45500" dir="5400000" sy="-100000" algn="bl" rotWithShape="0"/>
              </a:effectLst>
            </a:endParaRPr>
          </a:p>
        </p:txBody>
      </p:sp>
      <p:sp>
        <p:nvSpPr>
          <p:cNvPr id="4" name="Tekstiruutu 3"/>
          <p:cNvSpPr txBox="1"/>
          <p:nvPr/>
        </p:nvSpPr>
        <p:spPr>
          <a:xfrm>
            <a:off x="93305" y="2696547"/>
            <a:ext cx="4652043" cy="1200329"/>
          </a:xfrm>
          <a:prstGeom prst="rect">
            <a:avLst/>
          </a:prstGeom>
          <a:noFill/>
        </p:spPr>
        <p:txBody>
          <a:bodyPr wrap="none" rtlCol="0">
            <a:spAutoFit/>
          </a:bodyPr>
          <a:lstStyle/>
          <a:p>
            <a:r>
              <a:rPr lang="fi-FI" dirty="0" smtClean="0">
                <a:solidFill>
                  <a:prstClr val="black"/>
                </a:solidFill>
              </a:rPr>
              <a:t>Moldovan luonnossa on isokauriita,</a:t>
            </a:r>
          </a:p>
          <a:p>
            <a:r>
              <a:rPr lang="fi-FI" dirty="0" smtClean="0">
                <a:solidFill>
                  <a:prstClr val="black"/>
                </a:solidFill>
              </a:rPr>
              <a:t>Sininärhiä, majavia, kenttäkyitä, ruskosotka,</a:t>
            </a:r>
          </a:p>
          <a:p>
            <a:r>
              <a:rPr lang="fi-FI" dirty="0" smtClean="0">
                <a:solidFill>
                  <a:prstClr val="black"/>
                </a:solidFill>
              </a:rPr>
              <a:t>Heinätavi, </a:t>
            </a:r>
            <a:r>
              <a:rPr lang="fi-FI" dirty="0" err="1" smtClean="0">
                <a:solidFill>
                  <a:prstClr val="black"/>
                </a:solidFill>
              </a:rPr>
              <a:t>tarpaaneja</a:t>
            </a:r>
            <a:r>
              <a:rPr lang="fi-FI" dirty="0" smtClean="0">
                <a:solidFill>
                  <a:prstClr val="black"/>
                </a:solidFill>
              </a:rPr>
              <a:t>, kettuja, huuhkajia,</a:t>
            </a:r>
          </a:p>
          <a:p>
            <a:r>
              <a:rPr lang="fi-FI" dirty="0" smtClean="0">
                <a:solidFill>
                  <a:prstClr val="black"/>
                </a:solidFill>
              </a:rPr>
              <a:t>Mustapyrstökurkia, visenttejä ja haarahaukkoja.</a:t>
            </a:r>
            <a:endParaRPr lang="fi-FI" dirty="0">
              <a:solidFill>
                <a:prstClr val="black"/>
              </a:solidFill>
            </a:endParaRPr>
          </a:p>
        </p:txBody>
      </p:sp>
      <p:pic>
        <p:nvPicPr>
          <p:cNvPr id="1026" name="Picture 2" descr="https://riistakolmiot.fi/wp-content/uploads/2014/07/IMG_kettu_vastaval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05" y="3978533"/>
            <a:ext cx="1548881" cy="9293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janneheimonen.net/_gallery/Nisakkaat/Isokauris/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2186" y="3978533"/>
            <a:ext cx="1485606" cy="9293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kainuunluonto.kuvat.fi/kuvat/Linnut,+Birds/Maalinnut,+Land+Birds/S%C3%A4ihkylinnut,+Coraciiformes/Sinin%C3%A4rhi,+European+Roller,+Coracias+garrulus/Sinin%C3%A4rhi,+European+Roller,+Coracias+garrulus+AT+001.JPG?img=img204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05" y="4907862"/>
            <a:ext cx="2097830" cy="1505193"/>
          </a:xfrm>
          <a:prstGeom prst="rect">
            <a:avLst/>
          </a:prstGeom>
          <a:noFill/>
          <a:extLst>
            <a:ext uri="{909E8E84-426E-40DD-AFC4-6F175D3DCCD1}">
              <a14:hiddenFill xmlns:a14="http://schemas.microsoft.com/office/drawing/2010/main">
                <a:solidFill>
                  <a:srgbClr val="FFFFFF"/>
                </a:solidFill>
              </a14:hiddenFill>
            </a:ext>
          </a:extLst>
        </p:spPr>
      </p:pic>
      <p:pic>
        <p:nvPicPr>
          <p:cNvPr id="5" name="Kuva 4"/>
          <p:cNvPicPr>
            <a:picLocks noChangeAspect="1"/>
          </p:cNvPicPr>
          <p:nvPr/>
        </p:nvPicPr>
        <p:blipFill>
          <a:blip r:embed="rId6"/>
          <a:stretch>
            <a:fillRect/>
          </a:stretch>
        </p:blipFill>
        <p:spPr>
          <a:xfrm flipH="1">
            <a:off x="2191135" y="4893343"/>
            <a:ext cx="1648186" cy="1505193"/>
          </a:xfrm>
          <a:prstGeom prst="rect">
            <a:avLst/>
          </a:prstGeom>
        </p:spPr>
      </p:pic>
      <p:pic>
        <p:nvPicPr>
          <p:cNvPr id="1032" name="Picture 8" descr="http://wwf.fi/mediabank/6460_flex.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037" y="1519684"/>
            <a:ext cx="1962366" cy="1103831"/>
          </a:xfrm>
          <a:prstGeom prst="rect">
            <a:avLst/>
          </a:prstGeom>
          <a:noFill/>
          <a:extLst>
            <a:ext uri="{909E8E84-426E-40DD-AFC4-6F175D3DCCD1}">
              <a14:hiddenFill xmlns:a14="http://schemas.microsoft.com/office/drawing/2010/main">
                <a:solidFill>
                  <a:srgbClr val="FFFFFF"/>
                </a:solidFill>
              </a14:hiddenFill>
            </a:ext>
          </a:extLst>
        </p:spPr>
      </p:pic>
      <p:pic>
        <p:nvPicPr>
          <p:cNvPr id="7" name="Kuva 6"/>
          <p:cNvPicPr>
            <a:picLocks noChangeAspect="1"/>
          </p:cNvPicPr>
          <p:nvPr/>
        </p:nvPicPr>
        <p:blipFill>
          <a:blip r:embed="rId8"/>
          <a:stretch>
            <a:fillRect/>
          </a:stretch>
        </p:blipFill>
        <p:spPr>
          <a:xfrm>
            <a:off x="161037" y="340083"/>
            <a:ext cx="1767192" cy="1179601"/>
          </a:xfrm>
          <a:prstGeom prst="rect">
            <a:avLst/>
          </a:prstGeom>
        </p:spPr>
      </p:pic>
      <p:pic>
        <p:nvPicPr>
          <p:cNvPr id="1034" name="Picture 10" descr="http://www.biopix.biz/photos/jcs-equus-caballus-gmelini-1675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30265" y="340083"/>
            <a:ext cx="1572801" cy="1179601"/>
          </a:xfrm>
          <a:prstGeom prst="rect">
            <a:avLst/>
          </a:prstGeom>
          <a:noFill/>
          <a:extLst>
            <a:ext uri="{909E8E84-426E-40DD-AFC4-6F175D3DCCD1}">
              <a14:hiddenFill xmlns:a14="http://schemas.microsoft.com/office/drawing/2010/main">
                <a:solidFill>
                  <a:srgbClr val="FFFFFF"/>
                </a:solidFill>
              </a14:hiddenFill>
            </a:ext>
          </a:extLst>
        </p:spPr>
      </p:pic>
      <p:pic>
        <p:nvPicPr>
          <p:cNvPr id="8" name="Kuva 7"/>
          <p:cNvPicPr>
            <a:picLocks noChangeAspect="1"/>
          </p:cNvPicPr>
          <p:nvPr/>
        </p:nvPicPr>
        <p:blipFill rotWithShape="1">
          <a:blip r:embed="rId10"/>
          <a:srcRect l="45715"/>
          <a:stretch/>
        </p:blipFill>
        <p:spPr>
          <a:xfrm>
            <a:off x="3829428" y="4878824"/>
            <a:ext cx="1239489" cy="1519712"/>
          </a:xfrm>
          <a:prstGeom prst="rect">
            <a:avLst/>
          </a:prstGeom>
        </p:spPr>
      </p:pic>
      <p:pic>
        <p:nvPicPr>
          <p:cNvPr id="9" name="Kuva 8"/>
          <p:cNvPicPr>
            <a:picLocks noChangeAspect="1"/>
          </p:cNvPicPr>
          <p:nvPr/>
        </p:nvPicPr>
        <p:blipFill rotWithShape="1">
          <a:blip r:embed="rId11"/>
          <a:srcRect l="24647" t="19817" b="15692"/>
          <a:stretch/>
        </p:blipFill>
        <p:spPr>
          <a:xfrm>
            <a:off x="3127792" y="3978533"/>
            <a:ext cx="1403272" cy="900291"/>
          </a:xfrm>
          <a:prstGeom prst="rect">
            <a:avLst/>
          </a:prstGeom>
        </p:spPr>
      </p:pic>
      <p:pic>
        <p:nvPicPr>
          <p:cNvPr id="10" name="Kuva 9"/>
          <p:cNvPicPr>
            <a:picLocks noChangeAspect="1"/>
          </p:cNvPicPr>
          <p:nvPr/>
        </p:nvPicPr>
        <p:blipFill>
          <a:blip r:embed="rId12"/>
          <a:stretch>
            <a:fillRect/>
          </a:stretch>
        </p:blipFill>
        <p:spPr>
          <a:xfrm>
            <a:off x="2104044" y="1519684"/>
            <a:ext cx="1473281" cy="1104961"/>
          </a:xfrm>
          <a:prstGeom prst="rect">
            <a:avLst/>
          </a:prstGeom>
        </p:spPr>
      </p:pic>
      <p:pic>
        <p:nvPicPr>
          <p:cNvPr id="11" name="Kuva 10"/>
          <p:cNvPicPr>
            <a:picLocks noChangeAspect="1"/>
          </p:cNvPicPr>
          <p:nvPr/>
        </p:nvPicPr>
        <p:blipFill>
          <a:blip r:embed="rId13"/>
          <a:stretch>
            <a:fillRect/>
          </a:stretch>
        </p:blipFill>
        <p:spPr>
          <a:xfrm>
            <a:off x="3503066" y="1334278"/>
            <a:ext cx="1164193" cy="1280612"/>
          </a:xfrm>
          <a:prstGeom prst="rect">
            <a:avLst/>
          </a:prstGeom>
        </p:spPr>
      </p:pic>
      <p:sp>
        <p:nvSpPr>
          <p:cNvPr id="12" name="Tekstiruutu 11"/>
          <p:cNvSpPr txBox="1"/>
          <p:nvPr/>
        </p:nvSpPr>
        <p:spPr>
          <a:xfrm>
            <a:off x="8080310" y="1866123"/>
            <a:ext cx="4220451" cy="923330"/>
          </a:xfrm>
          <a:prstGeom prst="rect">
            <a:avLst/>
          </a:prstGeom>
          <a:noFill/>
        </p:spPr>
        <p:txBody>
          <a:bodyPr wrap="none" rtlCol="0">
            <a:spAutoFit/>
          </a:bodyPr>
          <a:lstStyle/>
          <a:p>
            <a:r>
              <a:rPr lang="fi-FI" dirty="0" smtClean="0">
                <a:solidFill>
                  <a:prstClr val="black"/>
                </a:solidFill>
              </a:rPr>
              <a:t>Moldovan ensimmäinen kansallispuisto</a:t>
            </a:r>
          </a:p>
          <a:p>
            <a:r>
              <a:rPr lang="fi-FI" dirty="0" smtClean="0">
                <a:solidFill>
                  <a:prstClr val="black"/>
                </a:solidFill>
              </a:rPr>
              <a:t>Ala-Dnestrin kansallispuisto on valmisteilla.</a:t>
            </a:r>
          </a:p>
          <a:p>
            <a:endParaRPr lang="fi-FI" dirty="0">
              <a:solidFill>
                <a:prstClr val="black"/>
              </a:solidFill>
            </a:endParaRPr>
          </a:p>
        </p:txBody>
      </p:sp>
      <p:sp>
        <p:nvSpPr>
          <p:cNvPr id="13" name="Suorakulmio 12"/>
          <p:cNvSpPr/>
          <p:nvPr/>
        </p:nvSpPr>
        <p:spPr>
          <a:xfrm>
            <a:off x="8080310" y="2642176"/>
            <a:ext cx="4491690" cy="923330"/>
          </a:xfrm>
          <a:prstGeom prst="rect">
            <a:avLst/>
          </a:prstGeom>
        </p:spPr>
        <p:txBody>
          <a:bodyPr wrap="square">
            <a:spAutoFit/>
          </a:bodyPr>
          <a:lstStyle/>
          <a:p>
            <a:r>
              <a:rPr lang="fi-FI" dirty="0">
                <a:solidFill>
                  <a:srgbClr val="252525"/>
                </a:solidFill>
                <a:latin typeface="Arial" panose="020B0604020202020204" pitchFamily="34" charset="0"/>
              </a:rPr>
              <a:t>Se sijaitsee </a:t>
            </a:r>
            <a:r>
              <a:rPr lang="fi-FI" dirty="0" err="1">
                <a:solidFill>
                  <a:srgbClr val="252525"/>
                </a:solidFill>
                <a:latin typeface="Arial" panose="020B0604020202020204" pitchFamily="34" charset="0"/>
              </a:rPr>
              <a:t>Dnestrjoen</a:t>
            </a:r>
            <a:r>
              <a:rPr lang="fi-FI" dirty="0">
                <a:solidFill>
                  <a:srgbClr val="252525"/>
                </a:solidFill>
                <a:latin typeface="Arial" panose="020B0604020202020204" pitchFamily="34" charset="0"/>
              </a:rPr>
              <a:t> varrella lähellä Ukrainan rajaa, ja sen pinta-alaksi tulee noin 50 000 neliökilometriä. </a:t>
            </a:r>
            <a:endParaRPr lang="fi-FI" dirty="0">
              <a:solidFill>
                <a:prstClr val="black"/>
              </a:solidFill>
            </a:endParaRPr>
          </a:p>
        </p:txBody>
      </p:sp>
    </p:spTree>
    <p:extLst>
      <p:ext uri="{BB962C8B-B14F-4D97-AF65-F5344CB8AC3E}">
        <p14:creationId xmlns:p14="http://schemas.microsoft.com/office/powerpoint/2010/main" val="1338459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p:cNvSpPr/>
          <p:nvPr/>
        </p:nvSpPr>
        <p:spPr>
          <a:xfrm>
            <a:off x="3804655" y="541635"/>
            <a:ext cx="4344651" cy="923330"/>
          </a:xfrm>
          <a:prstGeom prst="rect">
            <a:avLst/>
          </a:prstGeom>
          <a:noFill/>
        </p:spPr>
        <p:txBody>
          <a:bodyPr wrap="none" lIns="91440" tIns="45720" rIns="91440" bIns="45720">
            <a:spAutoFit/>
          </a:bodyPr>
          <a:lstStyle/>
          <a:p>
            <a:pPr algn="ctr"/>
            <a:r>
              <a:rPr lang="fi-FI"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Brittien-saaret</a:t>
            </a:r>
            <a:endParaRPr lang="fi-FI"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14" name="Suora yhdysviiva 13"/>
          <p:cNvCxnSpPr/>
          <p:nvPr/>
        </p:nvCxnSpPr>
        <p:spPr>
          <a:xfrm flipH="1">
            <a:off x="1193800" y="1828800"/>
            <a:ext cx="127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Kuva 1">
            <a:hlinkClick r:id="rId2" action="ppaction://hlinksldjump"/>
          </p:cNvPr>
          <p:cNvPicPr>
            <a:picLocks noChangeAspect="1"/>
          </p:cNvPicPr>
          <p:nvPr/>
        </p:nvPicPr>
        <p:blipFill>
          <a:blip r:embed="rId3"/>
          <a:stretch>
            <a:fillRect/>
          </a:stretch>
        </p:blipFill>
        <p:spPr>
          <a:xfrm>
            <a:off x="3148392" y="1828800"/>
            <a:ext cx="5657176" cy="3524250"/>
          </a:xfrm>
          <a:prstGeom prst="rect">
            <a:avLst/>
          </a:prstGeom>
        </p:spPr>
      </p:pic>
      <p:sp>
        <p:nvSpPr>
          <p:cNvPr id="3" name="Rengas 2">
            <a:hlinkClick r:id="rId4" action="ppaction://hlinkpres?slideindex=1&amp;slidetitle="/>
          </p:cNvPr>
          <p:cNvSpPr/>
          <p:nvPr/>
        </p:nvSpPr>
        <p:spPr>
          <a:xfrm>
            <a:off x="10296525" y="5505450"/>
            <a:ext cx="1257300" cy="1219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4" name="Tekstiruutu 3">
            <a:hlinkClick r:id="rId4" action="ppaction://hlinkpres?slideindex=1&amp;slidetitle="/>
          </p:cNvPr>
          <p:cNvSpPr txBox="1"/>
          <p:nvPr/>
        </p:nvSpPr>
        <p:spPr>
          <a:xfrm>
            <a:off x="9772650" y="5819775"/>
            <a:ext cx="2352675" cy="369332"/>
          </a:xfrm>
          <a:prstGeom prst="rect">
            <a:avLst/>
          </a:prstGeom>
          <a:noFill/>
        </p:spPr>
        <p:txBody>
          <a:bodyPr wrap="square" rtlCol="0">
            <a:spAutoFit/>
          </a:bodyPr>
          <a:lstStyle/>
          <a:p>
            <a:r>
              <a:rPr lang="fi-FI" dirty="0" smtClean="0"/>
              <a:t>Takaisin Kartta sivulle</a:t>
            </a:r>
            <a:endParaRPr lang="fi-FI" dirty="0"/>
          </a:p>
        </p:txBody>
      </p:sp>
      <p:sp>
        <p:nvSpPr>
          <p:cNvPr id="6" name="Suorakulmio 5">
            <a:hlinkClick r:id="rId5" action="ppaction://hlinksldjump"/>
          </p:cNvPr>
          <p:cNvSpPr/>
          <p:nvPr/>
        </p:nvSpPr>
        <p:spPr>
          <a:xfrm>
            <a:off x="1562100" y="2273300"/>
            <a:ext cx="9398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032253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a:hlinkClick r:id="rId2" action="ppaction://hlinksldjump"/>
          </p:cNvPr>
          <p:cNvSpPr/>
          <p:nvPr/>
        </p:nvSpPr>
        <p:spPr>
          <a:xfrm>
            <a:off x="1715679" y="1461998"/>
            <a:ext cx="1847653" cy="593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5" name="Suorakulmio 4">
            <a:hlinkClick r:id="rId3" action="ppaction://hlinksldjump"/>
          </p:cNvPr>
          <p:cNvSpPr/>
          <p:nvPr/>
        </p:nvSpPr>
        <p:spPr>
          <a:xfrm>
            <a:off x="8955231" y="1547188"/>
            <a:ext cx="1847653" cy="593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6" name="Suorakulmio 5"/>
          <p:cNvSpPr/>
          <p:nvPr/>
        </p:nvSpPr>
        <p:spPr>
          <a:xfrm>
            <a:off x="10693137" y="216817"/>
            <a:ext cx="355077" cy="443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8" name="Tekstiruutu 7"/>
          <p:cNvSpPr txBox="1"/>
          <p:nvPr/>
        </p:nvSpPr>
        <p:spPr>
          <a:xfrm>
            <a:off x="1840089" y="1659467"/>
            <a:ext cx="1603022" cy="369332"/>
          </a:xfrm>
          <a:prstGeom prst="rect">
            <a:avLst/>
          </a:prstGeom>
          <a:noFill/>
        </p:spPr>
        <p:txBody>
          <a:bodyPr wrap="square" rtlCol="0">
            <a:spAutoFit/>
          </a:bodyPr>
          <a:lstStyle/>
          <a:p>
            <a:r>
              <a:rPr lang="fi-FI" dirty="0" smtClean="0">
                <a:solidFill>
                  <a:prstClr val="white"/>
                </a:solidFill>
              </a:rPr>
              <a:t>RANSKA</a:t>
            </a:r>
            <a:endParaRPr lang="fi-FI" dirty="0">
              <a:solidFill>
                <a:prstClr val="white"/>
              </a:solidFill>
            </a:endParaRPr>
          </a:p>
        </p:txBody>
      </p:sp>
      <p:sp>
        <p:nvSpPr>
          <p:cNvPr id="9" name="Tekstiruutu 8"/>
          <p:cNvSpPr txBox="1"/>
          <p:nvPr/>
        </p:nvSpPr>
        <p:spPr>
          <a:xfrm>
            <a:off x="8848277" y="1601713"/>
            <a:ext cx="1298223" cy="369332"/>
          </a:xfrm>
          <a:prstGeom prst="rect">
            <a:avLst/>
          </a:prstGeom>
          <a:noFill/>
        </p:spPr>
        <p:txBody>
          <a:bodyPr wrap="square" rtlCol="0">
            <a:spAutoFit/>
          </a:bodyPr>
          <a:lstStyle/>
          <a:p>
            <a:r>
              <a:rPr lang="fi-FI" dirty="0" smtClean="0">
                <a:solidFill>
                  <a:prstClr val="white"/>
                </a:solidFill>
                <a:hlinkClick r:id="rId3" action="ppaction://hlinksldjump"/>
              </a:rPr>
              <a:t>ITALIA</a:t>
            </a:r>
            <a:endParaRPr lang="fi-FI" dirty="0">
              <a:solidFill>
                <a:prstClr val="white"/>
              </a:solidFill>
            </a:endParaRPr>
          </a:p>
        </p:txBody>
      </p:sp>
      <p:pic>
        <p:nvPicPr>
          <p:cNvPr id="2" name="Kuva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8277" y="0"/>
            <a:ext cx="2286000" cy="1524000"/>
          </a:xfrm>
          <a:prstGeom prst="rect">
            <a:avLst/>
          </a:prstGeom>
        </p:spPr>
      </p:pic>
      <p:pic>
        <p:nvPicPr>
          <p:cNvPr id="7" name="Kuv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8531" y="0"/>
            <a:ext cx="2424751" cy="1611746"/>
          </a:xfrm>
          <a:prstGeom prst="rect">
            <a:avLst/>
          </a:prstGeom>
        </p:spPr>
      </p:pic>
      <p:sp>
        <p:nvSpPr>
          <p:cNvPr id="3" name="Suorakulmio 2">
            <a:hlinkClick r:id="rId6" action="ppaction://hlinkpres?slideindex=1&amp;slidetitle="/>
          </p:cNvPr>
          <p:cNvSpPr/>
          <p:nvPr/>
        </p:nvSpPr>
        <p:spPr>
          <a:xfrm>
            <a:off x="4647414" y="2234153"/>
            <a:ext cx="2762054" cy="1168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10" name="Tekstiruutu 9"/>
          <p:cNvSpPr txBox="1"/>
          <p:nvPr/>
        </p:nvSpPr>
        <p:spPr>
          <a:xfrm>
            <a:off x="5429955" y="2633948"/>
            <a:ext cx="2449689" cy="369332"/>
          </a:xfrm>
          <a:prstGeom prst="rect">
            <a:avLst/>
          </a:prstGeom>
          <a:noFill/>
        </p:spPr>
        <p:txBody>
          <a:bodyPr wrap="square" rtlCol="0">
            <a:spAutoFit/>
          </a:bodyPr>
          <a:lstStyle/>
          <a:p>
            <a:r>
              <a:rPr lang="fi-FI" dirty="0" smtClean="0">
                <a:solidFill>
                  <a:prstClr val="white"/>
                </a:solidFill>
              </a:rPr>
              <a:t>ETUSIVU</a:t>
            </a:r>
            <a:endParaRPr lang="fi-FI" dirty="0">
              <a:solidFill>
                <a:prstClr val="white"/>
              </a:solidFill>
            </a:endParaRPr>
          </a:p>
        </p:txBody>
      </p:sp>
    </p:spTree>
    <p:extLst>
      <p:ext uri="{BB962C8B-B14F-4D97-AF65-F5344CB8AC3E}">
        <p14:creationId xmlns:p14="http://schemas.microsoft.com/office/powerpoint/2010/main" val="320610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accent1">
                <a:lumMod val="5000"/>
                <a:lumOff val="95000"/>
              </a:schemeClr>
            </a:gs>
            <a:gs pos="91000">
              <a:srgbClr val="002060"/>
            </a:gs>
            <a:gs pos="58000">
              <a:schemeClr val="tx1"/>
            </a:gs>
            <a:gs pos="19000">
              <a:srgbClr val="FF0000"/>
            </a:gs>
            <a:gs pos="0">
              <a:schemeClr val="accent1">
                <a:lumMod val="30000"/>
                <a:lumOff val="70000"/>
              </a:schemeClr>
            </a:gs>
          </a:gsLst>
          <a:lin ang="10800000" scaled="1"/>
          <a:tileRect/>
        </a:gradFill>
        <a:effectLst/>
      </p:bgPr>
    </p:bg>
    <p:spTree>
      <p:nvGrpSpPr>
        <p:cNvPr id="1" name=""/>
        <p:cNvGrpSpPr/>
        <p:nvPr/>
      </p:nvGrpSpPr>
      <p:grpSpPr>
        <a:xfrm>
          <a:off x="0" y="0"/>
          <a:ext cx="0" cy="0"/>
          <a:chOff x="0" y="0"/>
          <a:chExt cx="0" cy="0"/>
        </a:xfrm>
      </p:grpSpPr>
      <p:pic>
        <p:nvPicPr>
          <p:cNvPr id="1026" name="Picture 2" descr="https://upload.wikimedia.org/wikipedia/commons/thumb/c/c3/Flag_of_France.svg/300px-Flag_of_Franc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808" y="88669"/>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upload.wikimedia.org/wikipedia/commons/thumb/c/c3/Flag_of_France.svg/300px-Flag_of_Franc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1861" y="0"/>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Suorakulmio 6"/>
          <p:cNvSpPr/>
          <p:nvPr/>
        </p:nvSpPr>
        <p:spPr>
          <a:xfrm>
            <a:off x="3869308" y="88669"/>
            <a:ext cx="3934090" cy="1446550"/>
          </a:xfrm>
          <a:prstGeom prst="rect">
            <a:avLst/>
          </a:prstGeom>
          <a:noFill/>
        </p:spPr>
        <p:txBody>
          <a:bodyPr wrap="none" lIns="91440" tIns="45720" rIns="91440" bIns="45720">
            <a:spAutoFit/>
          </a:bodyPr>
          <a:lstStyle/>
          <a:p>
            <a:pPr algn="ctr"/>
            <a:r>
              <a:rPr lang="fi-FI" sz="8800" dirty="0" smtClean="0">
                <a:ln w="0"/>
                <a:solidFill>
                  <a:prstClr val="white"/>
                </a:solidFill>
                <a:effectLst>
                  <a:outerShdw blurRad="38100" dist="19050" dir="2700000" algn="tl" rotWithShape="0">
                    <a:prstClr val="black">
                      <a:alpha val="40000"/>
                    </a:prstClr>
                  </a:outerShdw>
                </a:effectLst>
              </a:rPr>
              <a:t>RANSKA</a:t>
            </a:r>
            <a:endParaRPr lang="fi-FI" sz="8800" dirty="0">
              <a:ln w="0"/>
              <a:solidFill>
                <a:prstClr val="white"/>
              </a:solidFill>
              <a:effectLst>
                <a:outerShdw blurRad="38100" dist="19050" dir="2700000" algn="tl" rotWithShape="0">
                  <a:prstClr val="black">
                    <a:alpha val="40000"/>
                  </a:prstClr>
                </a:outerShdw>
              </a:effectLst>
            </a:endParaRPr>
          </a:p>
        </p:txBody>
      </p:sp>
      <p:sp>
        <p:nvSpPr>
          <p:cNvPr id="2" name="Tekstiruutu 1"/>
          <p:cNvSpPr txBox="1"/>
          <p:nvPr/>
        </p:nvSpPr>
        <p:spPr>
          <a:xfrm>
            <a:off x="914400" y="2658359"/>
            <a:ext cx="4204355" cy="3693319"/>
          </a:xfrm>
          <a:prstGeom prst="rect">
            <a:avLst/>
          </a:prstGeom>
          <a:noFill/>
        </p:spPr>
        <p:txBody>
          <a:bodyPr wrap="square" rtlCol="0">
            <a:spAutoFit/>
          </a:bodyPr>
          <a:lstStyle/>
          <a:p>
            <a:r>
              <a:rPr lang="fi-FI" dirty="0" err="1" smtClean="0">
                <a:solidFill>
                  <a:prstClr val="white"/>
                </a:solidFill>
              </a:rPr>
              <a:t>Pinnanmuodot:Alanko</a:t>
            </a:r>
            <a:r>
              <a:rPr lang="fi-FI" dirty="0" smtClean="0">
                <a:solidFill>
                  <a:prstClr val="white"/>
                </a:solidFill>
              </a:rPr>
              <a:t> 250m.</a:t>
            </a:r>
          </a:p>
          <a:p>
            <a:r>
              <a:rPr lang="fi-FI" dirty="0" err="1" smtClean="0">
                <a:solidFill>
                  <a:prstClr val="white"/>
                </a:solidFill>
              </a:rPr>
              <a:t>Ylanko</a:t>
            </a:r>
            <a:r>
              <a:rPr lang="fi-FI" dirty="0" smtClean="0">
                <a:solidFill>
                  <a:prstClr val="white"/>
                </a:solidFill>
              </a:rPr>
              <a:t>: 1 900metria korkea. </a:t>
            </a:r>
            <a:r>
              <a:rPr lang="fi-FI" dirty="0" err="1" smtClean="0">
                <a:solidFill>
                  <a:prstClr val="white"/>
                </a:solidFill>
              </a:rPr>
              <a:t>Kasvillisuus:Rannikolla</a:t>
            </a:r>
            <a:r>
              <a:rPr lang="fi-FI" dirty="0" smtClean="0">
                <a:solidFill>
                  <a:prstClr val="white"/>
                </a:solidFill>
              </a:rPr>
              <a:t> nahkealehtistä*</a:t>
            </a:r>
          </a:p>
          <a:p>
            <a:r>
              <a:rPr lang="fi-FI" dirty="0" smtClean="0">
                <a:solidFill>
                  <a:prstClr val="white"/>
                </a:solidFill>
              </a:rPr>
              <a:t>,tasankojen: tammimetsä. Ranskassa on suurimmaksi osaksi lehtimetsää.</a:t>
            </a:r>
          </a:p>
          <a:p>
            <a:r>
              <a:rPr lang="fi-FI" dirty="0" smtClean="0">
                <a:solidFill>
                  <a:prstClr val="white"/>
                </a:solidFill>
              </a:rPr>
              <a:t>Pinta-ala: 547 000 km. </a:t>
            </a:r>
          </a:p>
          <a:p>
            <a:r>
              <a:rPr lang="fi-FI" dirty="0" smtClean="0">
                <a:solidFill>
                  <a:prstClr val="white"/>
                </a:solidFill>
              </a:rPr>
              <a:t>Väkiluku: 61milj.</a:t>
            </a:r>
          </a:p>
          <a:p>
            <a:r>
              <a:rPr lang="fi-FI" dirty="0" smtClean="0">
                <a:solidFill>
                  <a:prstClr val="white"/>
                </a:solidFill>
              </a:rPr>
              <a:t> pääkaupunki: Pariisi</a:t>
            </a:r>
          </a:p>
          <a:p>
            <a:r>
              <a:rPr lang="fi-FI" dirty="0" smtClean="0">
                <a:solidFill>
                  <a:prstClr val="white"/>
                </a:solidFill>
              </a:rPr>
              <a:t>Rahayksikkö: Euro</a:t>
            </a:r>
          </a:p>
          <a:p>
            <a:r>
              <a:rPr lang="fi-FI" dirty="0" smtClean="0">
                <a:solidFill>
                  <a:prstClr val="white"/>
                </a:solidFill>
              </a:rPr>
              <a:t>Valtio muoto: tasavalta</a:t>
            </a:r>
          </a:p>
          <a:p>
            <a:r>
              <a:rPr lang="fi-FI" dirty="0" smtClean="0">
                <a:solidFill>
                  <a:prstClr val="white"/>
                </a:solidFill>
              </a:rPr>
              <a:t>Kieli: ranska</a:t>
            </a:r>
            <a:endParaRPr lang="fi-FI" dirty="0">
              <a:solidFill>
                <a:prstClr val="white"/>
              </a:solidFill>
            </a:endParaRPr>
          </a:p>
        </p:txBody>
      </p:sp>
      <p:sp>
        <p:nvSpPr>
          <p:cNvPr id="3" name="Suorakulmio 2">
            <a:hlinkClick r:id="rId3" action="ppaction://hlinksldjump"/>
          </p:cNvPr>
          <p:cNvSpPr/>
          <p:nvPr/>
        </p:nvSpPr>
        <p:spPr>
          <a:xfrm>
            <a:off x="8927184" y="3601039"/>
            <a:ext cx="2582177" cy="1084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5" name="Tekstiruutu 4"/>
          <p:cNvSpPr txBox="1"/>
          <p:nvPr/>
        </p:nvSpPr>
        <p:spPr>
          <a:xfrm>
            <a:off x="9257122" y="3996965"/>
            <a:ext cx="2064470" cy="369332"/>
          </a:xfrm>
          <a:prstGeom prst="rect">
            <a:avLst/>
          </a:prstGeom>
          <a:noFill/>
        </p:spPr>
        <p:txBody>
          <a:bodyPr wrap="square" rtlCol="0">
            <a:spAutoFit/>
          </a:bodyPr>
          <a:lstStyle/>
          <a:p>
            <a:r>
              <a:rPr lang="fi-FI" dirty="0" smtClean="0">
                <a:solidFill>
                  <a:prstClr val="white"/>
                </a:solidFill>
                <a:hlinkClick r:id="rId3" action="ppaction://hlinksldjump"/>
              </a:rPr>
              <a:t>NÄHTÄVYYDET</a:t>
            </a:r>
            <a:endParaRPr lang="fi-FI" dirty="0">
              <a:solidFill>
                <a:prstClr val="white"/>
              </a:solidFill>
            </a:endParaRPr>
          </a:p>
        </p:txBody>
      </p:sp>
      <p:sp>
        <p:nvSpPr>
          <p:cNvPr id="6" name="Tekstiruutu 5"/>
          <p:cNvSpPr txBox="1"/>
          <p:nvPr/>
        </p:nvSpPr>
        <p:spPr>
          <a:xfrm>
            <a:off x="5288437" y="5686493"/>
            <a:ext cx="2269864" cy="665185"/>
          </a:xfrm>
          <a:prstGeom prst="rect">
            <a:avLst/>
          </a:prstGeom>
          <a:noFill/>
        </p:spPr>
        <p:txBody>
          <a:bodyPr wrap="square" rtlCol="0">
            <a:spAutoFit/>
          </a:bodyPr>
          <a:lstStyle/>
          <a:p>
            <a:r>
              <a:rPr lang="fi-FI" dirty="0" smtClean="0">
                <a:solidFill>
                  <a:prstClr val="black">
                    <a:lumMod val="95000"/>
                    <a:lumOff val="5000"/>
                  </a:prstClr>
                </a:solidFill>
              </a:rPr>
              <a:t>VAAKUNA</a:t>
            </a:r>
          </a:p>
          <a:p>
            <a:endParaRPr lang="fi-FI" dirty="0">
              <a:solidFill>
                <a:prstClr val="white"/>
              </a:solidFill>
            </a:endParaRPr>
          </a:p>
        </p:txBody>
      </p:sp>
      <p:pic>
        <p:nvPicPr>
          <p:cNvPr id="11" name="Picture 2" descr="Vaaku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3023" y="3550687"/>
            <a:ext cx="1678470" cy="1908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718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50000">
              <a:schemeClr val="accent1">
                <a:lumMod val="5000"/>
                <a:lumOff val="95000"/>
              </a:schemeClr>
            </a:gs>
            <a:gs pos="91000">
              <a:srgbClr val="00B050"/>
            </a:gs>
            <a:gs pos="58000">
              <a:schemeClr val="tx1"/>
            </a:gs>
            <a:gs pos="19000">
              <a:srgbClr val="FF0000"/>
            </a:gs>
            <a:gs pos="0">
              <a:schemeClr val="accent1">
                <a:lumMod val="30000"/>
                <a:lumOff val="70000"/>
              </a:schemeClr>
            </a:gs>
          </a:gsLst>
          <a:lin ang="10800000" scaled="1"/>
        </a:gradFill>
        <a:effectLst/>
      </p:bgPr>
    </p:bg>
    <p:spTree>
      <p:nvGrpSpPr>
        <p:cNvPr id="1" name=""/>
        <p:cNvGrpSpPr/>
        <p:nvPr/>
      </p:nvGrpSpPr>
      <p:grpSpPr>
        <a:xfrm>
          <a:off x="0" y="0"/>
          <a:ext cx="0" cy="0"/>
          <a:chOff x="0" y="0"/>
          <a:chExt cx="0" cy="0"/>
        </a:xfrm>
      </p:grpSpPr>
      <p:sp>
        <p:nvSpPr>
          <p:cNvPr id="2" name="Suorakulmio 1"/>
          <p:cNvSpPr/>
          <p:nvPr/>
        </p:nvSpPr>
        <p:spPr>
          <a:xfrm>
            <a:off x="4509121" y="0"/>
            <a:ext cx="2993128" cy="1446550"/>
          </a:xfrm>
          <a:prstGeom prst="rect">
            <a:avLst/>
          </a:prstGeom>
          <a:noFill/>
        </p:spPr>
        <p:txBody>
          <a:bodyPr wrap="none" lIns="91440" tIns="45720" rIns="91440" bIns="45720">
            <a:spAutoFit/>
          </a:bodyPr>
          <a:lstStyle/>
          <a:p>
            <a:pPr algn="ctr"/>
            <a:r>
              <a:rPr lang="fi-FI" sz="8800" dirty="0" smtClean="0">
                <a:ln w="0"/>
                <a:solidFill>
                  <a:prstClr val="white"/>
                </a:solidFill>
                <a:effectLst>
                  <a:outerShdw blurRad="38100" dist="19050" dir="2700000" algn="tl" rotWithShape="0">
                    <a:prstClr val="black">
                      <a:alpha val="40000"/>
                    </a:prstClr>
                  </a:outerShdw>
                </a:effectLst>
              </a:rPr>
              <a:t>ITALIA</a:t>
            </a:r>
            <a:endParaRPr lang="fi-FI" sz="8800" dirty="0">
              <a:ln w="0"/>
              <a:solidFill>
                <a:prstClr val="white"/>
              </a:solidFill>
              <a:effectLst>
                <a:outerShdw blurRad="38100" dist="19050" dir="2700000" algn="tl" rotWithShape="0">
                  <a:prstClr val="black">
                    <a:alpha val="40000"/>
                  </a:prstClr>
                </a:outerShdw>
              </a:effectLst>
            </a:endParaRPr>
          </a:p>
        </p:txBody>
      </p:sp>
      <p:pic>
        <p:nvPicPr>
          <p:cNvPr id="2050" name="Picture 2" descr="http://flagpedia.net/data/flags/ultra/i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140" y="0"/>
            <a:ext cx="3226237" cy="21519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flagpedia.net/data/flags/ultra/i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2480" y="0"/>
            <a:ext cx="3226237" cy="2151976"/>
          </a:xfrm>
          <a:prstGeom prst="rect">
            <a:avLst/>
          </a:prstGeom>
          <a:noFill/>
          <a:extLst>
            <a:ext uri="{909E8E84-426E-40DD-AFC4-6F175D3DCCD1}">
              <a14:hiddenFill xmlns:a14="http://schemas.microsoft.com/office/drawing/2010/main">
                <a:solidFill>
                  <a:srgbClr val="FFFFFF"/>
                </a:solidFill>
              </a14:hiddenFill>
            </a:ext>
          </a:extLst>
        </p:spPr>
      </p:pic>
      <p:sp>
        <p:nvSpPr>
          <p:cNvPr id="3" name="Tekstiruutu 2"/>
          <p:cNvSpPr txBox="1"/>
          <p:nvPr/>
        </p:nvSpPr>
        <p:spPr>
          <a:xfrm>
            <a:off x="1685030" y="3223966"/>
            <a:ext cx="45719" cy="369332"/>
          </a:xfrm>
          <a:prstGeom prst="rect">
            <a:avLst/>
          </a:prstGeom>
          <a:noFill/>
        </p:spPr>
        <p:txBody>
          <a:bodyPr wrap="square" rtlCol="0">
            <a:spAutoFit/>
          </a:bodyPr>
          <a:lstStyle/>
          <a:p>
            <a:endParaRPr lang="fi-FI" dirty="0">
              <a:solidFill>
                <a:prstClr val="white"/>
              </a:solidFill>
            </a:endParaRPr>
          </a:p>
        </p:txBody>
      </p:sp>
      <p:sp>
        <p:nvSpPr>
          <p:cNvPr id="5" name="Tekstiruutu 4"/>
          <p:cNvSpPr txBox="1"/>
          <p:nvPr/>
        </p:nvSpPr>
        <p:spPr>
          <a:xfrm>
            <a:off x="452486" y="2328421"/>
            <a:ext cx="3761295" cy="2585323"/>
          </a:xfrm>
          <a:prstGeom prst="rect">
            <a:avLst/>
          </a:prstGeom>
          <a:noFill/>
        </p:spPr>
        <p:txBody>
          <a:bodyPr wrap="square" rtlCol="0">
            <a:spAutoFit/>
          </a:bodyPr>
          <a:lstStyle/>
          <a:p>
            <a:r>
              <a:rPr lang="fi-FI" dirty="0" smtClean="0">
                <a:solidFill>
                  <a:prstClr val="white"/>
                </a:solidFill>
              </a:rPr>
              <a:t>Pinta –ala:301 000km.</a:t>
            </a:r>
          </a:p>
          <a:p>
            <a:r>
              <a:rPr lang="fi-FI" dirty="0" smtClean="0">
                <a:solidFill>
                  <a:prstClr val="white"/>
                </a:solidFill>
              </a:rPr>
              <a:t>väkiluku:57milj.</a:t>
            </a:r>
          </a:p>
          <a:p>
            <a:r>
              <a:rPr lang="fi-FI" dirty="0" smtClean="0">
                <a:solidFill>
                  <a:prstClr val="white"/>
                </a:solidFill>
              </a:rPr>
              <a:t>Pääkaupunki : Rooma</a:t>
            </a:r>
          </a:p>
          <a:p>
            <a:r>
              <a:rPr lang="fi-FI" dirty="0" smtClean="0">
                <a:solidFill>
                  <a:prstClr val="white"/>
                </a:solidFill>
              </a:rPr>
              <a:t>.Rahayksikkö : Euro.</a:t>
            </a:r>
          </a:p>
          <a:p>
            <a:r>
              <a:rPr lang="fi-FI" dirty="0" smtClean="0">
                <a:solidFill>
                  <a:prstClr val="white"/>
                </a:solidFill>
              </a:rPr>
              <a:t>Valtiomuoto: tasavalta</a:t>
            </a:r>
          </a:p>
          <a:p>
            <a:r>
              <a:rPr lang="fi-FI" dirty="0" smtClean="0">
                <a:solidFill>
                  <a:prstClr val="white"/>
                </a:solidFill>
              </a:rPr>
              <a:t> kieli: italia</a:t>
            </a:r>
          </a:p>
          <a:p>
            <a:r>
              <a:rPr lang="fi-FI" dirty="0" smtClean="0">
                <a:solidFill>
                  <a:prstClr val="white"/>
                </a:solidFill>
              </a:rPr>
              <a:t>Sääolosuhteet: +9 astetta</a:t>
            </a:r>
          </a:p>
          <a:p>
            <a:r>
              <a:rPr lang="fi-FI" dirty="0" smtClean="0">
                <a:solidFill>
                  <a:prstClr val="white"/>
                </a:solidFill>
              </a:rPr>
              <a:t>Historia: </a:t>
            </a:r>
          </a:p>
          <a:p>
            <a:r>
              <a:rPr lang="fi-FI" dirty="0" smtClean="0">
                <a:solidFill>
                  <a:prstClr val="white"/>
                </a:solidFill>
              </a:rPr>
              <a:t>Erityispiirre: pizza.</a:t>
            </a:r>
            <a:endParaRPr lang="fi-FI" dirty="0">
              <a:solidFill>
                <a:prstClr val="white"/>
              </a:solidFill>
            </a:endParaRPr>
          </a:p>
        </p:txBody>
      </p:sp>
      <p:sp>
        <p:nvSpPr>
          <p:cNvPr id="6" name="Suorakulmio 5">
            <a:hlinkClick r:id="rId3" action="ppaction://hlinksldjump"/>
          </p:cNvPr>
          <p:cNvSpPr/>
          <p:nvPr/>
        </p:nvSpPr>
        <p:spPr>
          <a:xfrm>
            <a:off x="9040305" y="4147794"/>
            <a:ext cx="2375554" cy="999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7" name="Tekstiruutu 6">
            <a:hlinkClick r:id="rId3" action="ppaction://hlinksldjump"/>
          </p:cNvPr>
          <p:cNvSpPr txBox="1"/>
          <p:nvPr/>
        </p:nvSpPr>
        <p:spPr>
          <a:xfrm>
            <a:off x="9228841" y="4440025"/>
            <a:ext cx="1706252" cy="646331"/>
          </a:xfrm>
          <a:prstGeom prst="rect">
            <a:avLst/>
          </a:prstGeom>
          <a:noFill/>
        </p:spPr>
        <p:txBody>
          <a:bodyPr wrap="square" rtlCol="0">
            <a:spAutoFit/>
          </a:bodyPr>
          <a:lstStyle/>
          <a:p>
            <a:r>
              <a:rPr lang="fi-FI" dirty="0" smtClean="0">
                <a:solidFill>
                  <a:prstClr val="white"/>
                </a:solidFill>
              </a:rPr>
              <a:t>Nähtävyydet</a:t>
            </a:r>
          </a:p>
          <a:p>
            <a:endParaRPr lang="fi-FI" dirty="0">
              <a:solidFill>
                <a:prstClr val="white"/>
              </a:solidFill>
            </a:endParaRPr>
          </a:p>
        </p:txBody>
      </p:sp>
      <p:pic>
        <p:nvPicPr>
          <p:cNvPr id="8" name="Picture 2" descr="Italian vaaku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5257" y="2549355"/>
            <a:ext cx="2444532" cy="2757935"/>
          </a:xfrm>
          <a:prstGeom prst="rect">
            <a:avLst/>
          </a:prstGeom>
          <a:noFill/>
          <a:extLst>
            <a:ext uri="{909E8E84-426E-40DD-AFC4-6F175D3DCCD1}">
              <a14:hiddenFill xmlns:a14="http://schemas.microsoft.com/office/drawing/2010/main">
                <a:solidFill>
                  <a:srgbClr val="FFFFFF"/>
                </a:solidFill>
              </a14:hiddenFill>
            </a:ext>
          </a:extLst>
        </p:spPr>
      </p:pic>
      <p:sp>
        <p:nvSpPr>
          <p:cNvPr id="9" name="Tekstiruutu 8"/>
          <p:cNvSpPr txBox="1"/>
          <p:nvPr/>
        </p:nvSpPr>
        <p:spPr>
          <a:xfrm>
            <a:off x="5612084" y="5448692"/>
            <a:ext cx="2460396" cy="369332"/>
          </a:xfrm>
          <a:prstGeom prst="rect">
            <a:avLst/>
          </a:prstGeom>
          <a:noFill/>
        </p:spPr>
        <p:txBody>
          <a:bodyPr wrap="square" rtlCol="0">
            <a:spAutoFit/>
          </a:bodyPr>
          <a:lstStyle/>
          <a:p>
            <a:r>
              <a:rPr lang="fi-FI" dirty="0" smtClean="0">
                <a:solidFill>
                  <a:prstClr val="black">
                    <a:lumMod val="95000"/>
                    <a:lumOff val="5000"/>
                  </a:prstClr>
                </a:solidFill>
              </a:rPr>
              <a:t>VAAKUNA</a:t>
            </a:r>
            <a:endParaRPr lang="fi-FI" dirty="0">
              <a:solidFill>
                <a:prstClr val="black">
                  <a:lumMod val="95000"/>
                  <a:lumOff val="5000"/>
                </a:prstClr>
              </a:solidFill>
            </a:endParaRPr>
          </a:p>
        </p:txBody>
      </p:sp>
    </p:spTree>
    <p:extLst>
      <p:ext uri="{BB962C8B-B14F-4D97-AF65-F5344CB8AC3E}">
        <p14:creationId xmlns:p14="http://schemas.microsoft.com/office/powerpoint/2010/main" val="3163737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31706">
              <a:srgbClr val="65A1A6"/>
            </a:gs>
            <a:gs pos="14000">
              <a:schemeClr val="bg2">
                <a:lumMod val="75000"/>
              </a:schemeClr>
            </a:gs>
            <a:gs pos="56000">
              <a:schemeClr val="accent1">
                <a:lumMod val="5000"/>
                <a:lumOff val="95000"/>
              </a:schemeClr>
            </a:gs>
            <a:gs pos="37000">
              <a:schemeClr val="bg2">
                <a:lumMod val="40000"/>
                <a:lumOff val="60000"/>
              </a:schemeClr>
            </a:gs>
            <a:gs pos="77000">
              <a:schemeClr val="bg2"/>
            </a:gs>
            <a:gs pos="87000">
              <a:schemeClr val="bg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Suorakulmio 1"/>
          <p:cNvSpPr/>
          <p:nvPr/>
        </p:nvSpPr>
        <p:spPr>
          <a:xfrm>
            <a:off x="3811174" y="0"/>
            <a:ext cx="4607352" cy="923330"/>
          </a:xfrm>
          <a:prstGeom prst="rect">
            <a:avLst/>
          </a:prstGeom>
          <a:noFill/>
        </p:spPr>
        <p:txBody>
          <a:bodyPr wrap="none" lIns="91440" tIns="45720" rIns="91440" bIns="45720">
            <a:spAutoFit/>
          </a:bodyPr>
          <a:lstStyle/>
          <a:p>
            <a:pPr algn="ctr"/>
            <a:r>
              <a:rPr lang="fi-FI" sz="5400" b="1" spc="50" dirty="0">
                <a:ln w="0"/>
                <a:solidFill>
                  <a:srgbClr val="1E5155"/>
                </a:solidFill>
                <a:effectLst>
                  <a:innerShdw blurRad="63500" dist="50800" dir="13500000">
                    <a:srgbClr val="000000">
                      <a:alpha val="50000"/>
                    </a:srgbClr>
                  </a:innerShdw>
                </a:effectLst>
              </a:rPr>
              <a:t>N</a:t>
            </a:r>
            <a:r>
              <a:rPr lang="fi-FI" sz="5400" b="1" spc="50" dirty="0" smtClean="0">
                <a:ln w="0"/>
                <a:solidFill>
                  <a:srgbClr val="1E5155"/>
                </a:solidFill>
                <a:effectLst>
                  <a:innerShdw blurRad="63500" dist="50800" dir="13500000">
                    <a:srgbClr val="000000">
                      <a:alpha val="50000"/>
                    </a:srgbClr>
                  </a:innerShdw>
                </a:effectLst>
              </a:rPr>
              <a:t>ähtävyydet</a:t>
            </a:r>
            <a:endParaRPr lang="fi-FI" sz="5400" b="1" spc="50" dirty="0">
              <a:ln w="0"/>
              <a:solidFill>
                <a:srgbClr val="1E5155"/>
              </a:solidFill>
              <a:effectLst>
                <a:innerShdw blurRad="63500" dist="50800" dir="13500000">
                  <a:srgbClr val="000000">
                    <a:alpha val="50000"/>
                  </a:srgbClr>
                </a:innerShdw>
              </a:effectLst>
            </a:endParaRPr>
          </a:p>
        </p:txBody>
      </p:sp>
      <p:sp>
        <p:nvSpPr>
          <p:cNvPr id="3" name="Suorakulmio 2">
            <a:hlinkClick r:id="rId2" action="ppaction://hlinksldjump"/>
          </p:cNvPr>
          <p:cNvSpPr/>
          <p:nvPr/>
        </p:nvSpPr>
        <p:spPr>
          <a:xfrm>
            <a:off x="10605154" y="320510"/>
            <a:ext cx="301658" cy="716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pic>
        <p:nvPicPr>
          <p:cNvPr id="1026" name="Picture 2" descr="http://peltola.ejuttu.fi/sites/peltola.ejuttu.fi/files/sudet/artikkelit/10041211/paakuvat/ransk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1545245" y="3414198"/>
            <a:ext cx="66413" cy="4571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xISEBUSEhIWFRUVFhUVFRcVFRUYFRUXFRcYFhcXFRUYHSggGBolHRYWITEiJSkrLi4uFyAzODMtNygtLisBCgoKDg0OGhAQGyslICYtLi0tLS0tLS0tLS0rLS0tLS0tLS0tLS0tLS0tLS0tLS0tLS0tLS0rLS0tLS0tLS0tLf/AABEIALcBEwMBIgACEQEDEQH/xAAcAAABBQEBAQAAAAAAAAAAAAADAAECBQYEBwj/xABPEAACAQMCAwQFBwcJBQcFAAABAhEAAyEEEgUxQRMiUWEGMnGBkRQjQqGxwfAHFSQzUmLRFkNjcnOys+HxNJKipNJTgoOTlMLTJVRkhKP/xAAaAQACAwEBAAAAAAAAAAAAAAAAAQIDBAUG/8QALhEAAgIBAgUCBQQDAQAAAAAAAAECERIDIQQTMVFxQWEigZGx8DKhwdEFJPEj/9oADAMBAAIRAxEAPwChAp4qYWniu0cohFKKJtpRQBDbT7amBTxQAOKeKltp4oAgBSiiRSigCG2lFTin20gBxS20SKUUAD20ttEilFAA9tKKnFKKAB7aW2iEUwoAHtpbaJFKKBgopFaJFMRQAOKaKLFNFAAiKaKKRTbaQwUUxFFimigAUUxFFiokUADIqJFFIpiKABRT1OKagDuApwKkFp9tMgQ204WiBaW2gCG2n21PbT7aLAHtp9tE20ttFgdXCrKFwWuKpEnaz21JERI3ODAJGY6jxqw1N7TK0Pf06nmQ9/TgkZzm6PwKj6K2gdTkTCOfMchitlc0ygqBbBnrsGTgZMVwf8hNrW3fodjgknpbdzKr2ATcblnbtDT21jbHPd+t5R19lR093SOTsvWGaCe5qNNIE88XcZj41sPkiTHZqREjuiJmRA5dOdQOmUrJQD2IAeR5YrDzPP1NeJj717So0PesKZkhtRpQYI55u0cHS7JNy1sgGflGm2wc7p7SM4z5Vp3sAbYtKZGTsU55QTGPbRBo03QLakAGBtEEgyPKjmefqGHgyVs6RsJeskiSNuo0xI6Ti5Q7lzSoYe5YB89RpgY5jBea11iwu0sbagjl3AvMGREU9/TjuxZQyMnYDJ8zGPbRzH13DH02Mi3YRIe1ETPb6fbnJPr4kEUrHyY8rto+Oy9p58uT9MVsE0SbiBbUgAwCqxzx0xUV0qFZNlQR+4AeWYx5CnzH7/UMfBkn+SgmbtkGZAN+wOfL+cpxZsBAd9sgQZ7fThfaJuGOla25pE7vzKmRk9mDmMyYx76kNEkkdkhABgbF2yCQBEQKOY+7+oY+DHIdOcB7U8+7qNPIzg+vTO+lBhnsdeeo04MHIn5ytZ8mTbPZKDMfqwDyY+AxgUS7pVlR2KGRmUHPqDijmPrb+oY+lIyS/J/WL29vrfrtPGRBibkAH76Vr5NyS5bJGe7e058OcXPKtdb0qSwFtIUNA2rGCY/hQRplIDG0ikH9gA8j5Dw+qjP0thXgytz5NMM9oZM7r+nHMed2ubW6e0UxctgSCIu2SBj6I7TrW2bSp3QbNsyBJKL75x4ic9ap/SjSqNLci2o2spBCgRF5VEEfjAqzQm3qRSb6or1UlCVpdDCFajFFimK16Y4QLbTRRYpooAFtpiKLFMRQAIimIosUxFAwUUqntpUCO4LThamBTgUESG2n21OKeKAIRS21M08UAQip2bJchVAk+JA+s08VK2dpDASRkSSM+ZGQOnsNQnli8epKFZLLoW3AkNq48+tAEKbZgHOdxA8Ijzq5bjITbukSdo/VZJkgQG8j5Vh9P6ZmdtyzZRxO9TfvsyKMGQqmXmYQZIE8iK6k9KWxus2ZjvAX9QYJnYAQvfkxMep9KK83rSnqTcp9Tv6UYwilHobL86TyVv8A+I/91QscbDAMksCJB+Zg+cEzWV/lOZjsbExtxqb8doc7d22NkZ7T1ZxzpfymPJbFkz6pOpvgHb6+4svcg4WfX+jNVYlhqhxobyudwG4iLOATAM74iQcVG5xwL60jIAnsuZMDIJ6mPfWXPpPH81ZA9ae31M9l+1t2z2n9F6/lSX0jMgNZsiPW/SL5if1e2F78nBj1ObQKWIGs/O4H7XvW1/1UycaVhKkkeXZjPX6U86yp9I2/+3sz6uNVfgXMkLO2NkQe19QExM4qA9Inju6a2TAKr8rvrLCO0UkrCxJgmA8d2aK/Pxga8caSdoJ3ZMEJujlPPx86je42iLudyoBEkqoEsdoHPxYCsp/KR5xplYYYEarVA9kfWubSs7hj5qN56LSt+kjgw2nXDbWPy3UGFIGxoCHcCcELJT6W0UYgbA8XXlP/AArzHvpWONI4OxtwDMpMKYZSQwOeYOKxy+lFwx+iqD3gR8vvmHEkIW2bYIj5ydgmCwOKc+klwgbdIJK7lHy7UespAuKxKQkSYZiFaO6Woxf5/wBA17caQOE3d8gsFKrkDBPOMSKjf42qAsx2gcztQxnnAPnWPuekVzJXTgqArj9L1MtbIO4wUkMMfNnvmcA0VOPNktpgFDgMflepYBGgLcAVJbJyolliWAFPFhZrhxPrnqeS9f8AWhWuLh5gzsYgwFwwkEHNZK3x5zBOkUFiyt+m6hgrgSg3KsFWEd8d1ZgkHFRb0iuCCNIslCQDq9QO+rAPbLFIUgSQxIVo7pNGIWa/89rvCA95gxUQuQsbusYkfGuPi3EFNi4GMDaxJKrA+lMg8prO3PSR8kaUFQqOG+Vaobkad52lJ3Kf5s94zgGh6j0pZSQ1hFVbgUn5VqPUYDbdwhJXMEDvLGQOdSimmmiL3VEL2idV3ECMZDA8+WK5oo6cXfUKd1kWgrEDbqGvB45meUA4nOQfCoEV6LhpzlDKfX+Dia8YRnUAUU0UUimirykERTEUUrTEUwBRUYosUxFAAttKiRSoA7ttPtokU4WlZEHtqW2p7afbSsAe2n21MLT7aLAHtp9tEikBRYE+Faayty5cYhXuC2CS22Rb3QeeTDx7hVwNTaAwymdszd5EZJI3QMzymn9F7bFnAaMLPLxPiPM1ojp3PNz/ALq/wrz3Hba8vl9ju8G70Y/nqZ3trAAl1keN4Qwg+WMweRpnu2eYuJyAzdmeUx0HwGK0h09yMMT7l9vOKkmnePXPwX7YrHaNO5lQ9nkb4iIPf5n6/wAD4Muot4i6scz85PtAz7BNattKx+mfgv8ACufWWHRC24mMkSqnw57THOgZnflVtsb1AmD85J5icRAzOM/wi2qsxHbgH+vMEkyOvTb06Hxz1fnkgR2b9Ri5b6fSnZgDxn7pT8fcR80/ewO/bJJ8Aq25PLwoA4PlSxBuJ6w70mdvhAzMASZ8+tDuau0CB2yDw7x5mPEe4c6s34w6sN9sp4l71kEDEnbtk4zUtTxpQVKOtyZ5XbSxHOd1uMz9VFMLK23qrREm6megcdBHPlz8OfnURqbY7oZSYz84QeRycHOSZ8fq77vF7s/qXzy+dsbT0jebYWfKakOK3QSTZYDkDvt+JHS1yxz8x40DOK7etn+cXy7wGIjwjn1z9lSF6zBi8JgR3zPODB9kGfPxq24ZrGvXdu0ocmSysceQQdDzq0bSP+0fiv2bKPkIygv25k3FMZncZ5EdTnJ6/s55zU3uWpxtAJ3EEj3CADA9hIMGa1Y0bR6x9wT/AKacaRs9+PDC/Ztp2IyNq5a6tiAoEzEDoTzzPMDp7hau1Ye264IdWB7xByCIBnB8xnn79dd07D6Zzgd1Y/u0DimnYWLhLfzbnkuYUnovhUoO5JEZbKzz23aCqFUQAAAByAAgCnii7aUV6k86BimiixTbaYAttMRRdtMRQAHbTFaLFMRTsAW2lRIpUWB3hafbRAtLbUREIp4qYWn20AQAp4qcU+2kAPbThantp4oAvfREQbp8k+vf/ChcR067i8tLXHH6y8AO/AChGAA91dHoqP1mOZT6t38aWuYFQO6ZZyVJUTNzz5/S+Fee45/7Evl9kd3g1Wivn9yobTZgB9/OO11AMDMibgHu/iJc25b6Xhm9qBgTHO4InaecZruW1kEMmTLSyyZwRPIGJz7KELQBXaVwYgMAoiNu0bogR4THXpWY0kNPotzqh3Qc929qJAzn148vf8dBaX9DQE/zSA+9BOefvqt0IAaO4ecbWB5E8hPOD4chmrfsz8lULz7NAADH0QMHoajYFHpWBG4b0YjaOULJEDbJLkkQsHMHzrm4vrbGkth9VdFpOSoD845+kCyDc5zkJAEZNdnGOIW9Lpn1JG7bK2lmDcc92Z6FoIn6KLjwr554/wAWu6m+928+9yYxhVAmFtr9FB0FX6Wlm7fQq1NTE3XFPympte3pNIFVlZd1zaCQwIyigk8+rmetcHD/AMp2oSQ2msFTEi2vZE8+cSp59VNYOSaUVr5MKqjPzZdz2v0e9MNDqm2pOlvsQFQhdjEnliLdzJ5QjGMTWnN4qxDLBIYwhADBSSz293MglgyEEieRBFfNqmvWvyb+lfykfI9U5NwDdZuz3z2Y8efaIMg/SQMpmBNGroYq0W6erezPQ+E24vxyMMBJ3AiBBBEdI+qm4vpJcncwMx3blxFiPBGGc8zU+EEl1BWCrMjARAYKZCjmFI2uOkP5UXi13YzGAYZZBIEyp8Tzx5+ysz9i5ddyjbbv2DeWMnGp1OQBJK97vYzimRwcEXJgkDt9TJ5/vfumuhkLTLZE7SCqmcRJ3QYgxyEGIopsoU28txBw6AqSQ0iCBhpJXIPtMU0xs5LIDHk47ygg6jUSAzbSctHnzq8tr+hXBJwNQveMnDXAJJ5mKrrNuJ9UNkiHkHlPNupWfeBnNXCJ81dHi14fEsfvpp1JEWrTMGVpttFim216g86CK1ErRitMVoADFMRRiKiVoAERUSKMVqJWgAUUqJtpUAWEU4WpxTxUbAhFPFT204FFjB7afbRNtLbRYEIpbaJtpRRYUX/osp2uY+kPs/zqy/NY67vZWS09i73ijIFER+jWXIPUTtk8gffRU018+syeP+yWRmOfqV5/id9WTZ3OHVacaNV+a1/e/HuqNzhg55J/HlWVGnvg4ZYH/wCJaHujZUhpb2fV/wDSWuvlsrPSL7Zpxw/+sPh94omoQrb2r0ELjqB3eXmBWR7PUDmFP/6trw/qe6h3tNf2wTbg850tkSB0BKc4n2Cil3FuUX5a9Ybdu1ZUEYnA5A/Ngz0ICEf+JXlvAfR+9q7m22IUeu7eqnt8T4AfZJr0z0r1F35VasPatPKM9tts9+WtoHGQQGZWEjmBVtwfhaaaytm2MKMnqzH1mPmT9w5CunwelkvYwcVqY9OpnuH+gOktgdoGvNiSzFVkeCoRA8iTRf5C6HbHZN173aPuE+GY+INaiKUV0sI9jn8yfc8u9IfQO5ZU3LDG6gyUP61R4iMP9R8jzrMcK1rae9bvKc23W4PPaZj2ECPfXvEV5l6ZaP5DrbeptIpV91wIwlN64uAqI7p3KefMms+tpJK0aNHVbdM9w0Wm26iVHdZQQRmSm9JJ6kr2f+7XfqNDuJbMmJ93urCapbguowuJNwLaKiyrYC3LgKBwYxuBiJBE8hVhb02pIxAiD/stnmOuE/E1xHFHWTZqRoP6/wASKmugxzf41jzp7/X2f7JaA+pPGpC3qPEf+js5/wCCopLuNtmr+Reb+9qmNPtQjxnzkkePWseg1BOYHt0lnPP9z8TU1s6k8mRfbpbPu+jP+lOl3C2VgGKW2jEsY3EFoAJCqgJHUKgAH4586jFelTbW559qnsCIpoosU0U7FQIrUYo0U0U7FQErTEUUimiiwA7aVEilRYUd4FSipRTgVCyVEYp4qUU4FFhRGKUVOKeKLHRDbT7anFKKLCi/9H0+aPm5+xRVlsiuHgf6oe0/bROMXNti4ZIJUgFYDScCJBE/wrz/ABG+rLydvQ20o+Dh4hxu2LVxrbDcjIuY+k6qWCzkANPs+NS/PCIiB2m4VG4AAd6BMyYGTyn41lbIcKGGZwoA7qr+1t6DkPW+qrS+oNsSJZj9GNwKwBjJBhvxiq2l0LPc1irSa2DB6z9xoPC7jNaUsBORgHkMDnz9v+tdOPr/AI1Gh2eb/lI01z5Xav2hue3bKBB6zG5cVUK9O6WLZxjwqxUHrz6xy91WHH1nUZ5bEPvDTXHFdf8Ax7+BnM439SBxSiiRTRW+zFQOK83/ACrdtvtCPmNuDiO1lt0nmDt245Y9temRWM/Kov6JbP8ATqPjbufwqvV/SyzS2kj1K2o26Ux1U/8AL3elWNcGkM29J7FP/LPVlFeektztxYDVXlVdzfV1qi0XpAbl+4rWnRLagiV9fuhiVb1WIMrE9Jxmurjjd4BiYCEwDEyTjcw67APLBis7Y1FxHILnaFdzbAnBC2wEI9aJBPWQxzuBIkDZr+G69byFlnDMpHgRXVFU3o7aVHuKGJLBWMjDQSNw6H1hy8RNXbCkMwt5e83tP20PbXVql+cf+s32mgxXpIvZHAkt2C200UUioxUrFQMioxRSKYiixUCIqJFGIqJWiwoHFKpxSosKO4CnApxUoqrIsoaKeKenoyChgKeKenoyCiMVKKeKejIKNBwYfMr/AN7+8a4vSTUwFtbgpaWbcAw2jybHic/s+8d3ChFpff8AaaqPSa+q3bRKlsQMn6TopBA5xgj34JgHh6rvUl5f3Ozpr/zivZFTpkVV7rs9z9hoBXc2QRI29InpHWrN9ENm9huMiVXnCzgS0NBaYGDk5JrgFy43evMEVO1JVSu3aiFid0AhcKZ594Gh6vWrsVWbaoHf5bJJGCT4FX5+VQJmt4SxKZjB6T8M+HKutuY8z9xqp9GjCsJJI27iY3ExgsQPDx9vMmrdunt+41FjRnuNkG8Z9baMdYG3PszXDFWvFlEsf3kH/CarIrqcC6g/P8I5vGfrXghFKKlFNW3IyURisd+VJf0O3/bp/h3K2dZH8pg/Q0/t1/w7tQnL4WTgviR6Pwtp0+kP9HbPx07fxqzEn8Gqngp/RNGf6Kx9dmPvq3XqRjz6e/yrhy6nZj0Mfd3jV3h/2kBhM7Ap2ByJ7oYCJiJtQfCpa1Z1GxVbCLvYRtJ78qWGQwEGMesCOtcvZMlxSzEbe4pJDNG3O4qSCTAOSd3dmK6dLdhHctBuhnWLkjagBbY8dYuPJM98nlydCsPwvVo2r7MAoUAIyCtxZYMokSu2VPSQ3tA0pB6nPlWZ1Vm0VtuEYXLbTtDG2XHOSQCY7vMQYBzBNah8ifGDnzqLGjIa5fnbn9d/7xoEV1cUIW45JAAJJJMAdcmuVGBEggg8iCCD7CK7mnL4V4OPOPxPyNFNFTNMRU8iFAyKYipxTGnkKiEVAiiGomjIKIRSqUUqMgo7aeaxGr9LWE7MjvyxOQVMBdoAABxmJj31x/ysuZ3PAIdgASSG+gJkAGQemQRy51j5/sauT7nolTRCZI6CSSQAB5kmsvo2vb7ivrLalSojaXMwjswt2ySyQxQDoQcmM9rac3l2lNTeG6VKobKsdsD9YwucywyMyeeKjLiNtvz7E48PvuWralAVAYMG+kh3ovkzLMEeAk0J9bDEBSVG6WxkqQIAOY9bJjlWeva6wpKLf04tBm2kC5qDAbBkMRJJ3YEZNXK2tLe0vYnU4fZvVbUNIhpELKDcgHxFUPiJ9/2Llw8O37g24tdZh2VgupBye6wYbwFIPQlQA0R3wZiSDPq9Sm4XLKsR6q22yRBPMFvCJMc65uI8PCpaGkZH22Xsbri4W2+ycAbmud0QYxt55qtu8K1BAuXNQiBEC7xZMqAY5kCRBOZ5nPjT58u4uRHseocHYmxbJG0lQSJmJ84E/CuD0ns7hb7m4S26AD0EAk48T5kCp8C3nTWSjyptWypMklWQEEkqDMEcwDQ9TZ1L3AN6C3sJMqxfeCIxIBBB8ZBHWcZXvJmlbJFFxW180EAYiFXBZTMAkkhgYJI642nxo9iyyvcubcbiQsjvAyZAI9YSR5/Ai2HCLp/nV/8ALP8A8lPqeGXghIvKcEx2Rgx/4lIdndwLRdlaypDMdzA7ZBP0ZUkY9pyTmu1647XagAM+4wJO0CTGcRipJv3gFgQJxHuH8aQFdxU+v/XT/DJqsqw4q2X/ALVP8E1XTW7hXUH5/oxcSrn8h6ammmmtWRmxHrKflJ/2Nf7Zf8O5Wq3VlPykn9DX+2T+5cpOVolGO5vuBNOh0h/otL/cUffV0qBgRBEggwYInnBHI1m+CMx4boysfqtJMzMFUAjz3FT7J6wReItzo/8Aw/5VypdTpx6GSsWZuC26g3LCAOJ743F4cMP2gCJgesT0iuLivDmfUWHFoRZuMSUBXfbe32boYgqADtAk4QDrVhojqTrNWl1rYZTah0tswNpgxtq3eXbtE+OXbMVatpbw53F/8o+3/tPKm3T6glaODhujvTYTczjaouOwVT3OzBJEAnCvDdS3sA11xfd4RVNb0t4EEXk91s8vCe0MfCu6723ip91Qe40ee+mHo7f1V+9OrVbSMh7N7a9wlVg79wLTuODjJEYo/APRa9oLLLcub0LDbiAhO4lVG8gDrgDJPOst+UjiV1NfftB2TcLO8TKueyQg4AhQIEZyGM5gV+g9MdbauIzXu0ETtZmghtsgkRnuAYOIFbNOU4pMyaii20ekmg3bwWSSAACSSYAgSZY4GPGl6S6u0ugfVadtu+3utGYBdlgEBuZETn9msH6HcSBuXW1V28ziDaWQ2/uuGEOpGO7AOJIgVcte02ivkU9z0DVKbYm5Cidsl1gNBMEz5H4Vy6jWoiszEAKJOVziYXOTzx5UTh+gtM+621wi0FUMSpV9yAnISXKnBkyGU8qy/wCUjWdkiWldYYgsBO8SSw3ZgqSCcLzmTmq1xEm6RN6EUrZzar07UMwt2wyx3TvKknvAE7l7v0MECM86zGv4teuhRcuMwE7faQM45/dVT4wMHx6znGOXKjK3THXqORB/zxUpSbIJJFra43fCgC9cUAAACcACB9lKqyJ5x+PfSqu33CvYk3PEHn1/Hh9tSS548/YJ/GPrqL2SCNwYCYMhgSCD6qysnHxIk0DcpyxAO71RuBXJncGMA8uRxPwteiwU0a3Q+muoTrvhYhiSCe6Nx8TCnr1k0Eektxn3XLty5mQvaP2eOmwMBHkPDzML0e4FavhgZJuW2GmDXbM3LgIIC7JCwAZ3TEnBgxZH8n11UnaVctbUB9TpTJdVJCd0AsLhKAbgWiRzAqrlJMtykzO8R163LkomxOe3GD7YE5+HSKja1ZBx5GTzxHLwjGORxV7e9D3QXjcmLah1Csm9to3XRskyRBA8RnyqruejWrSx2xtOF7U2tvZ3RckLu3G1twkY3Tz+NRx9A36mp4H6ZsgCugYEnPUkgCE5KMiY/e95nxn00S4jWXs70cASHTcZgiQgwwaQPrE1m+I8P7Gzp7i6cbiikqHdy5VxPyi0c2y0nAOB7Io1y23ZvfHZDvNc7Ibm2KxLC3sgsABMktiMwKFo+pJ6jSo9z4LY2aaynMLatKP+6ijPwoogv7Aenmv8K8H0vpbdULubeSkFRfZcmBLQDsI5wGHM5ECNBwDjKlyPlloXVuMQLjN2V22BhRdDRIDgbj4EHkWqEtB3ZOOqj1/aKFqvVPsNZbh/pNpry7ihSCQwLN0A9XxEn7eZBA6L3F7QALJtR52EkHcoEEt38Zny5ZkxVWLuizI0pbw+yoTBz1Bj4rWC4Pxgl2vXCVsC49lQZG4qqkXB3gWmG8u9PjQNfxhvlnaW7t06dbZZ1UIyoim2HdB32Z9zIADAy/SafLfQMi39NuJjS6e/fKlhbu2u6CATuthBkggZeeXSuLQ65btpLqghXVXAODDCRPnB6VUenHGdPdtIlz9RdB7bY3eW6F3We5JJkgDcREKRzIrP+jvFezDWkdntWioXtMtBMkK2AMA908vOJOjR+GNFGrG3Zvu0pu1rN6zjPJbYKv3M3T3D2qqZAWCwXe5wYm0ARVDxj0ta3ftojYUHtmfdtbv93uJmdgU45lzyAq67dFWG1m81OtS2pd2CqOZJAH19a8x4/wClVzVJ2ZChN+4QsMNoYAHvH9ozTcR9K01KrbvqNgkt2ZdSSUZQwlzJBaQuASMwKjwjhemvXwouAW8kHeEPlvV5fdyBgbSfCZpvbdiSvoey+jZP5r0f9jovtsitRGK87v8AHEW8LdpN1hVtABGUKPnQkrtYwqIQx5D1eQG4dWu4qrjs9Ortcfd3t1zYgAJ3bgSs4jbMywxWCUXZsTSXgudIn/1HVCedrSkz1/XAfZV03u+NYfgmtS2j3L6EXLzAjaw9QIhW3uYhiFLOczlzEzVnqOM6dTDAgqYcdoDGM7ZbPTwxziDUZLccXaNJZX7cxB8fDlR4NZLT+kWkZQwlZHLcOvT1s1S8R9LbBS3etPsUBi6XG2hhuRVG5WO1u8T7AcGBTUGx5Iyn5XkC8TLH6Vq0T7RuAOfZHurHys4MmB3Tjp08c/dWx9MOOaHVl1D2pCDsbpN7eCeaPgiAdx5x3hjmRmdN6ONdNs2nV2cqsT6xZiJB5bYI51shF477GSf6tgTcQZ1ALYAIEkwo/ZCzyma4u0g8jjxOI90eP+VWqejt8s6hZNtbzt4otltrf1jmYEyBjz4rvA75sHUbPmyxWevd7xYrggQGzHTzqUUlsRaZacO9LL9gkg7p2kFtxC7d0QPKQIOIUc8RT8U4o124XfLFi09JaTAjAGTA8zXQvo3qu0vWmthXsIHuSykIGXckkEg7pX1Z9aTyNNe9Gdaq7jZhStu5Mp6t51RDtJkSzAREicxQlFOweTRVoRHLnnz9v48akgz+PZRNRoHsu9t7Sl0JVwz+qwMFZVwMRzo2msgkb7aKI5q5mZwBLmfhVqg2QboF2p8fqH8aVCvQrFQd0dQBn40qrwHZ16W2XLLbWSdpXZuJQrybAwOvSIqTa9jd3X7PbELsi49wNIPNnRgzHmPDPKhaniQ3OdMlzTq8DYlxysAQQzEbnkycmMxFLTo30uVXOvQN/UnotRcRgyFrZViUKOwKSZhGncOg55jNWWp4xqrgAuam84Vty7rjnawBG4EnBhjkeNcW2lHtqtjs6rmvvuZe/ec/v3XcH2hiQa57uqulYEwT1QACZBOB5fWOeaYCjcbvrdsWX+RvYwEF8swtXtgMnatuC3mCT4k9GqvcN62Zza+2u1dm1jOR2ZSPifZjzo2huXRtuAIGRgVJ2BCRyUgZMkwcxmKtNL6P8OVD2nEbDOQY2jUMoxPqKkk+e4ezrXD6P8SfS27t7T2bDMuDeuvtupuA2izb7UGQZmA0zBxim2q/sF1ObjPCmt3nCSLZO+2u4MVR+8ivBgMFK9eo8ahoNLFxDeVntBhvVTtZl6gGcGum25OTzIU+YkAgH2Aj/LlUxVbbJKKCLfIuHs02W1L9mhO4gNHrE8+Q5z766m190wCxgYAIUgDniRjNcU0gag9+pYtjt/ON7bt34mYgRMRMRzjE0JdfeUkqSCw2sVAG4c4aBkSOtA3VEvSxQ7JX9bdaJdgVYOpEBlYcmVgJBHjXNpna25cHvmO8QCRHhPLwo81HYD0qSZFhfzneiA+IgDasQOkRVVrtO9xyxOTE92OQjkPICu82Kl8mNCddBNWUz6Fv2frNRQsuAWUEFWAkbgTMP+0OXwq8GmpHTn8Gp5kcAFvjd7PejcNrQFG4SDBIGRgY8qNY47fSdlwrMTtgTBBEwM5AOfCgvw8n6Q94++gXdGy8xPspVFhckd1zjl1vXctH7SoY9k8uQ+FM3FmPPaT4lE/hVUYp5FPBBmzsbVyZ/ukr9S4rh4ndXaqjqSxEk8sLk+1vjT7l8Psrl1KyZA6VJIi2CKiBKt5nofCMY69TVjouKNbRQjspRpUiMT1gjmMx1qsKGp2iw5GP8qlQi7PGL8k9qZYEMYSWDesGxkHrPOgfnG7EdoYmYwVmInaRAMYrjDmn3/jNNQj2FnLuWen4lqrjmLrlnG12JklTAh25kYGDjA8Ktb2uubltC67GFSN3QGVDGDtUGIEHPIVSaLUMSAiIu2RuAliR6xYk5GZjl6oHjV5wi0jSjJJeWZo70RiTiJMnrziPCqcoxWyROKk3uwPFDesrvZ1JY4jcxYn95ySef11w22ulp7p6mZHLzHKia+4O3IJLLaxzzuMjHsO7/dFcmp1RYQO6PAfeetOEZyCUoxDNxYzy+BJHxmlVUzgUquwXd/UqyfZHcBRJpqVVkx91LdSpVEBVwnRE/Sx0HPn5UqVBILb07DAf6l6+6nHDR1J+qmpVG2OjvtjzJ5DPgBA+oR7qmKVKojFS3UqVIZEtUS3lSpUCJF6cXR4/bSpU6GEtXlJGeo8a6XIJJGR458vHNKlSY0QnNQe6BSpU0JsA2pFDbVx0p6VTxRByZEahT/pTNbU/RHuxSpUNUNOwL2E8x9dc93TEedPSppsTRzMtNT0qsRWxgaeySxjl1J8AOZpUqYGh4Xpx2RueI7oIn1mKJPv7x86tdXc+T2oX1iNx8gMAfd8aVKs0VlPctk6jsZazkE+JP1Y+766Z1pqVbY9DK+pwXMk0qVKqy0//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solidFill>
                <a:prstClr val="white"/>
              </a:solidFill>
            </a:endParaRPr>
          </a:p>
        </p:txBody>
      </p:sp>
      <p:sp>
        <p:nvSpPr>
          <p:cNvPr id="5" name="AutoShape 6" descr="data:image/jpeg;base64,/9j/4AAQSkZJRgABAQAAAQABAAD/2wCEAAkGBxISEBUSEhIWFRUVFhUVFRcVFRUYFRUXFRcYFhcXFRUYHSggGBolHRYWITEiJSkrLi4uFyAzODMtNygtLisBCgoKDg0OGhAQGyslICYtLi0tLS0tLS0tLS0rLS0tLS0tLS0tLS0tLS0tLS0tLS0tLS0tLS0rLS0tLS0tLS0tLf/AABEIALcBEwMBIgACEQEDEQH/xAAcAAABBQEBAQAAAAAAAAAAAAADAAECBQYEBwj/xABPEAACAQMCAwQFBwcJBQcFAAABAhEAAyEEEgUxQRMiUWEGMnGBkRQjQqGxwfAHFSQzUmLRFkNjcnOys+HxNJKipNJTgoOTlMLTJVRkhKP/xAAaAQACAwEBAAAAAAAAAAAAAAAAAQIDBAUG/8QALhEAAgIBAgUCBQQDAQAAAAAAAAECERIDIQQTMVFxQWEigZGx8DKhwdEFJPEj/9oADAMBAAIRAxEAPwChAp4qYWniu0cohFKKJtpRQBDbT7amBTxQAOKeKltp4oAgBSiiRSigCG2lFTin20gBxS20SKUUAD20ttEilFAA9tKKnFKKAB7aW2iEUwoAHtpbaJFKKBgopFaJFMRQAOKaKLFNFAAiKaKKRTbaQwUUxFFimigAUUxFFiokUADIqJFFIpiKABRT1OKagDuApwKkFp9tMgQ204WiBaW2gCG2n21PbT7aLAHtp9tE20ttFgdXCrKFwWuKpEnaz21JERI3ODAJGY6jxqw1N7TK0Pf06nmQ9/TgkZzm6PwKj6K2gdTkTCOfMchitlc0ygqBbBnrsGTgZMVwf8hNrW3fodjgknpbdzKr2ATcblnbtDT21jbHPd+t5R19lR093SOTsvWGaCe5qNNIE88XcZj41sPkiTHZqREjuiJmRA5dOdQOmUrJQD2IAeR5YrDzPP1NeJj717So0PesKZkhtRpQYI55u0cHS7JNy1sgGflGm2wc7p7SM4z5Vp3sAbYtKZGTsU55QTGPbRBo03QLakAGBtEEgyPKjmefqGHgyVs6RsJeskiSNuo0xI6Ti5Q7lzSoYe5YB89RpgY5jBea11iwu0sbagjl3AvMGREU9/TjuxZQyMnYDJ8zGPbRzH13DH02Mi3YRIe1ETPb6fbnJPr4kEUrHyY8rto+Oy9p58uT9MVsE0SbiBbUgAwCqxzx0xUV0qFZNlQR+4AeWYx5CnzH7/UMfBkn+SgmbtkGZAN+wOfL+cpxZsBAd9sgQZ7fThfaJuGOla25pE7vzKmRk9mDmMyYx76kNEkkdkhABgbF2yCQBEQKOY+7+oY+DHIdOcB7U8+7qNPIzg+vTO+lBhnsdeeo04MHIn5ytZ8mTbPZKDMfqwDyY+AxgUS7pVlR2KGRmUHPqDijmPrb+oY+lIyS/J/WL29vrfrtPGRBibkAH76Vr5NyS5bJGe7e058OcXPKtdb0qSwFtIUNA2rGCY/hQRplIDG0ikH9gA8j5Dw+qjP0thXgytz5NMM9oZM7r+nHMed2ubW6e0UxctgSCIu2SBj6I7TrW2bSp3QbNsyBJKL75x4ic9ap/SjSqNLci2o2spBCgRF5VEEfjAqzQm3qRSb6or1UlCVpdDCFajFFimK16Y4QLbTRRYpooAFtpiKLFMRQAIimIosUxFAwUUqntpUCO4LThamBTgUESG2n21OKeKAIRS21M08UAQip2bJchVAk+JA+s08VK2dpDASRkSSM+ZGQOnsNQnli8epKFZLLoW3AkNq48+tAEKbZgHOdxA8Ijzq5bjITbukSdo/VZJkgQG8j5Vh9P6ZmdtyzZRxO9TfvsyKMGQqmXmYQZIE8iK6k9KWxus2ZjvAX9QYJnYAQvfkxMep9KK83rSnqTcp9Tv6UYwilHobL86TyVv8A+I/91QscbDAMksCJB+Zg+cEzWV/lOZjsbExtxqb8doc7d22NkZ7T1ZxzpfymPJbFkz6pOpvgHb6+4svcg4WfX+jNVYlhqhxobyudwG4iLOATAM74iQcVG5xwL60jIAnsuZMDIJ6mPfWXPpPH81ZA9ae31M9l+1t2z2n9F6/lSX0jMgNZsiPW/SL5if1e2F78nBj1ObQKWIGs/O4H7XvW1/1UycaVhKkkeXZjPX6U86yp9I2/+3sz6uNVfgXMkLO2NkQe19QExM4qA9Inju6a2TAKr8rvrLCO0UkrCxJgmA8d2aK/Pxga8caSdoJ3ZMEJujlPPx86je42iLudyoBEkqoEsdoHPxYCsp/KR5xplYYYEarVA9kfWubSs7hj5qN56LSt+kjgw2nXDbWPy3UGFIGxoCHcCcELJT6W0UYgbA8XXlP/AArzHvpWONI4OxtwDMpMKYZSQwOeYOKxy+lFwx+iqD3gR8vvmHEkIW2bYIj5ydgmCwOKc+klwgbdIJK7lHy7UespAuKxKQkSYZiFaO6Woxf5/wBA17caQOE3d8gsFKrkDBPOMSKjf42qAsx2gcztQxnnAPnWPuekVzJXTgqArj9L1MtbIO4wUkMMfNnvmcA0VOPNktpgFDgMflepYBGgLcAVJbJyolliWAFPFhZrhxPrnqeS9f8AWhWuLh5gzsYgwFwwkEHNZK3x5zBOkUFiyt+m6hgrgSg3KsFWEd8d1ZgkHFRb0iuCCNIslCQDq9QO+rAPbLFIUgSQxIVo7pNGIWa/89rvCA95gxUQuQsbusYkfGuPi3EFNi4GMDaxJKrA+lMg8prO3PSR8kaUFQqOG+Vaobkad52lJ3Kf5s94zgGh6j0pZSQ1hFVbgUn5VqPUYDbdwhJXMEDvLGQOdSimmmiL3VEL2idV3ECMZDA8+WK5oo6cXfUKd1kWgrEDbqGvB45meUA4nOQfCoEV6LhpzlDKfX+Dia8YRnUAUU0UUimirykERTEUUrTEUwBRUYosUxFAAttKiRSoA7ttPtokU4WlZEHtqW2p7afbSsAe2n21MLT7aLAHtp9tEikBRYE+Faayty5cYhXuC2CS22Rb3QeeTDx7hVwNTaAwymdszd5EZJI3QMzymn9F7bFnAaMLPLxPiPM1ojp3PNz/ALq/wrz3Hba8vl9ju8G70Y/nqZ3trAAl1keN4Qwg+WMweRpnu2eYuJyAzdmeUx0HwGK0h09yMMT7l9vOKkmnePXPwX7YrHaNO5lQ9nkb4iIPf5n6/wAD4Muot4i6scz85PtAz7BNattKx+mfgv8ACufWWHRC24mMkSqnw57THOgZnflVtsb1AmD85J5icRAzOM/wi2qsxHbgH+vMEkyOvTb06Hxz1fnkgR2b9Ri5b6fSnZgDxn7pT8fcR80/ewO/bJJ8Aq25PLwoA4PlSxBuJ6w70mdvhAzMASZ8+tDuau0CB2yDw7x5mPEe4c6s34w6sN9sp4l71kEDEnbtk4zUtTxpQVKOtyZ5XbSxHOd1uMz9VFMLK23qrREm6megcdBHPlz8OfnURqbY7oZSYz84QeRycHOSZ8fq77vF7s/qXzy+dsbT0jebYWfKakOK3QSTZYDkDvt+JHS1yxz8x40DOK7etn+cXy7wGIjwjn1z9lSF6zBi8JgR3zPODB9kGfPxq24ZrGvXdu0ocmSysceQQdDzq0bSP+0fiv2bKPkIygv25k3FMZncZ5EdTnJ6/s55zU3uWpxtAJ3EEj3CADA9hIMGa1Y0bR6x9wT/AKacaRs9+PDC/Ztp2IyNq5a6tiAoEzEDoTzzPMDp7hau1Ye264IdWB7xByCIBnB8xnn79dd07D6Zzgd1Y/u0DimnYWLhLfzbnkuYUnovhUoO5JEZbKzz23aCqFUQAAAByAAgCnii7aUV6k86BimiixTbaYAttMRRdtMRQAHbTFaLFMRTsAW2lRIpUWB3hafbRAtLbUREIp4qYWn20AQAp4qcU+2kAPbThantp4oAvfREQbp8k+vf/ChcR067i8tLXHH6y8AO/AChGAA91dHoqP1mOZT6t38aWuYFQO6ZZyVJUTNzz5/S+Fee45/7Evl9kd3g1Wivn9yobTZgB9/OO11AMDMibgHu/iJc25b6Xhm9qBgTHO4InaecZruW1kEMmTLSyyZwRPIGJz7KELQBXaVwYgMAoiNu0bogR4THXpWY0kNPotzqh3Qc929qJAzn148vf8dBaX9DQE/zSA+9BOefvqt0IAaO4ecbWB5E8hPOD4chmrfsz8lULz7NAADH0QMHoajYFHpWBG4b0YjaOULJEDbJLkkQsHMHzrm4vrbGkth9VdFpOSoD845+kCyDc5zkJAEZNdnGOIW9Lpn1JG7bK2lmDcc92Z6FoIn6KLjwr554/wAWu6m+928+9yYxhVAmFtr9FB0FX6Wlm7fQq1NTE3XFPympte3pNIFVlZd1zaCQwIyigk8+rmetcHD/AMp2oSQ2msFTEi2vZE8+cSp59VNYOSaUVr5MKqjPzZdz2v0e9MNDqm2pOlvsQFQhdjEnliLdzJ5QjGMTWnN4qxDLBIYwhADBSSz293MglgyEEieRBFfNqmvWvyb+lfykfI9U5NwDdZuz3z2Y8efaIMg/SQMpmBNGroYq0W6erezPQ+E24vxyMMBJ3AiBBBEdI+qm4vpJcncwMx3blxFiPBGGc8zU+EEl1BWCrMjARAYKZCjmFI2uOkP5UXi13YzGAYZZBIEyp8Tzx5+ysz9i5ddyjbbv2DeWMnGp1OQBJK97vYzimRwcEXJgkDt9TJ5/vfumuhkLTLZE7SCqmcRJ3QYgxyEGIopsoU28txBw6AqSQ0iCBhpJXIPtMU0xs5LIDHk47ygg6jUSAzbSctHnzq8tr+hXBJwNQveMnDXAJJ5mKrrNuJ9UNkiHkHlPNupWfeBnNXCJ81dHi14fEsfvpp1JEWrTMGVpttFim216g86CK1ErRitMVoADFMRRiKiVoAERUSKMVqJWgAUUqJtpUAWEU4WpxTxUbAhFPFT204FFjB7afbRNtLbRYEIpbaJtpRRYUX/osp2uY+kPs/zqy/NY67vZWS09i73ijIFER+jWXIPUTtk8gffRU018+syeP+yWRmOfqV5/id9WTZ3OHVacaNV+a1/e/HuqNzhg55J/HlWVGnvg4ZYH/wCJaHujZUhpb2fV/wDSWuvlsrPSL7Zpxw/+sPh94omoQrb2r0ELjqB3eXmBWR7PUDmFP/6trw/qe6h3tNf2wTbg850tkSB0BKc4n2Cil3FuUX5a9Ybdu1ZUEYnA5A/Ngz0ICEf+JXlvAfR+9q7m22IUeu7eqnt8T4AfZJr0z0r1F35VasPatPKM9tts9+WtoHGQQGZWEjmBVtwfhaaaytm2MKMnqzH1mPmT9w5CunwelkvYwcVqY9OpnuH+gOktgdoGvNiSzFVkeCoRA8iTRf5C6HbHZN173aPuE+GY+INaiKUV0sI9jn8yfc8u9IfQO5ZU3LDG6gyUP61R4iMP9R8jzrMcK1rae9bvKc23W4PPaZj2ECPfXvEV5l6ZaP5DrbeptIpV91wIwlN64uAqI7p3KefMms+tpJK0aNHVbdM9w0Wm26iVHdZQQRmSm9JJ6kr2f+7XfqNDuJbMmJ93urCapbguowuJNwLaKiyrYC3LgKBwYxuBiJBE8hVhb02pIxAiD/stnmOuE/E1xHFHWTZqRoP6/wASKmugxzf41jzp7/X2f7JaA+pPGpC3qPEf+js5/wCCopLuNtmr+Reb+9qmNPtQjxnzkkePWseg1BOYHt0lnPP9z8TU1s6k8mRfbpbPu+jP+lOl3C2VgGKW2jEsY3EFoAJCqgJHUKgAH4586jFelTbW559qnsCIpoosU0U7FQIrUYo0U0U7FQErTEUUimiiwA7aVEilRYUd4FSipRTgVCyVEYp4qUU4FFhRGKUVOKeKLHRDbT7anFKKLCi/9H0+aPm5+xRVlsiuHgf6oe0/bROMXNti4ZIJUgFYDScCJBE/wrz/ABG+rLydvQ20o+Dh4hxu2LVxrbDcjIuY+k6qWCzkANPs+NS/PCIiB2m4VG4AAd6BMyYGTyn41lbIcKGGZwoA7qr+1t6DkPW+qrS+oNsSJZj9GNwKwBjJBhvxiq2l0LPc1irSa2DB6z9xoPC7jNaUsBORgHkMDnz9v+tdOPr/AI1Gh2eb/lI01z5Xav2hue3bKBB6zG5cVUK9O6WLZxjwqxUHrz6xy91WHH1nUZ5bEPvDTXHFdf8Ax7+BnM439SBxSiiRTRW+zFQOK83/ACrdtvtCPmNuDiO1lt0nmDt245Y9temRWM/Kov6JbP8ATqPjbufwqvV/SyzS2kj1K2o26Ux1U/8AL3elWNcGkM29J7FP/LPVlFeektztxYDVXlVdzfV1qi0XpAbl+4rWnRLagiV9fuhiVb1WIMrE9Jxmurjjd4BiYCEwDEyTjcw67APLBis7Y1FxHILnaFdzbAnBC2wEI9aJBPWQxzuBIkDZr+G69byFlnDMpHgRXVFU3o7aVHuKGJLBWMjDQSNw6H1hy8RNXbCkMwt5e83tP20PbXVql+cf+s32mgxXpIvZHAkt2C200UUioxUrFQMioxRSKYiixUCIqJFGIqJWiwoHFKpxSosKO4CnApxUoqrIsoaKeKenoyChgKeKenoyCiMVKKeKejIKNBwYfMr/AN7+8a4vSTUwFtbgpaWbcAw2jybHic/s+8d3ChFpff8AaaqPSa+q3bRKlsQMn6TopBA5xgj34JgHh6rvUl5f3Ozpr/zivZFTpkVV7rs9z9hoBXc2QRI29InpHWrN9ENm9huMiVXnCzgS0NBaYGDk5JrgFy43evMEVO1JVSu3aiFid0AhcKZ594Gh6vWrsVWbaoHf5bJJGCT4FX5+VQJmt4SxKZjB6T8M+HKutuY8z9xqp9GjCsJJI27iY3ExgsQPDx9vMmrdunt+41FjRnuNkG8Z9baMdYG3PszXDFWvFlEsf3kH/CarIrqcC6g/P8I5vGfrXghFKKlFNW3IyURisd+VJf0O3/bp/h3K2dZH8pg/Q0/t1/w7tQnL4WTgviR6Pwtp0+kP9HbPx07fxqzEn8Gqngp/RNGf6Kx9dmPvq3XqRjz6e/yrhy6nZj0Mfd3jV3h/2kBhM7Ap2ByJ7oYCJiJtQfCpa1Z1GxVbCLvYRtJ78qWGQwEGMesCOtcvZMlxSzEbe4pJDNG3O4qSCTAOSd3dmK6dLdhHctBuhnWLkjagBbY8dYuPJM98nlydCsPwvVo2r7MAoUAIyCtxZYMokSu2VPSQ3tA0pB6nPlWZ1Vm0VtuEYXLbTtDG2XHOSQCY7vMQYBzBNah8ifGDnzqLGjIa5fnbn9d/7xoEV1cUIW45JAAJJJMAdcmuVGBEggg8iCCD7CK7mnL4V4OPOPxPyNFNFTNMRU8iFAyKYipxTGnkKiEVAiiGomjIKIRSqUUqMgo7aeaxGr9LWE7MjvyxOQVMBdoAABxmJj31x/ysuZ3PAIdgASSG+gJkAGQemQRy51j5/sauT7nolTRCZI6CSSQAB5kmsvo2vb7ivrLalSojaXMwjswt2ySyQxQDoQcmM9rac3l2lNTeG6VKobKsdsD9YwucywyMyeeKjLiNtvz7E48PvuWralAVAYMG+kh3ovkzLMEeAk0J9bDEBSVG6WxkqQIAOY9bJjlWeva6wpKLf04tBm2kC5qDAbBkMRJJ3YEZNXK2tLe0vYnU4fZvVbUNIhpELKDcgHxFUPiJ9/2Llw8O37g24tdZh2VgupBye6wYbwFIPQlQA0R3wZiSDPq9Sm4XLKsR6q22yRBPMFvCJMc65uI8PCpaGkZH22Xsbri4W2+ycAbmud0QYxt55qtu8K1BAuXNQiBEC7xZMqAY5kCRBOZ5nPjT58u4uRHseocHYmxbJG0lQSJmJ84E/CuD0ns7hb7m4S26AD0EAk48T5kCp8C3nTWSjyptWypMklWQEEkqDMEcwDQ9TZ1L3AN6C3sJMqxfeCIxIBBB8ZBHWcZXvJmlbJFFxW180EAYiFXBZTMAkkhgYJI642nxo9iyyvcubcbiQsjvAyZAI9YSR5/Ai2HCLp/nV/8ALP8A8lPqeGXghIvKcEx2Rgx/4lIdndwLRdlaypDMdzA7ZBP0ZUkY9pyTmu1647XagAM+4wJO0CTGcRipJv3gFgQJxHuH8aQFdxU+v/XT/DJqsqw4q2X/ALVP8E1XTW7hXUH5/oxcSrn8h6ammmmtWRmxHrKflJ/2Nf7Zf8O5Wq3VlPykn9DX+2T+5cpOVolGO5vuBNOh0h/otL/cUffV0qBgRBEggwYInnBHI1m+CMx4boysfqtJMzMFUAjz3FT7J6wReItzo/8Aw/5VypdTpx6GSsWZuC26g3LCAOJ743F4cMP2gCJgesT0iuLivDmfUWHFoRZuMSUBXfbe32boYgqADtAk4QDrVhojqTrNWl1rYZTah0tswNpgxtq3eXbtE+OXbMVatpbw53F/8o+3/tPKm3T6glaODhujvTYTczjaouOwVT3OzBJEAnCvDdS3sA11xfd4RVNb0t4EEXk91s8vCe0MfCu6723ip91Qe40ee+mHo7f1V+9OrVbSMh7N7a9wlVg79wLTuODjJEYo/APRa9oLLLcub0LDbiAhO4lVG8gDrgDJPOst+UjiV1NfftB2TcLO8TKueyQg4AhQIEZyGM5gV+g9MdbauIzXu0ETtZmghtsgkRnuAYOIFbNOU4pMyaii20ekmg3bwWSSAACSSYAgSZY4GPGl6S6u0ugfVadtu+3utGYBdlgEBuZETn9msH6HcSBuXW1V28ziDaWQ2/uuGEOpGO7AOJIgVcte02ivkU9z0DVKbYm5Cidsl1gNBMEz5H4Vy6jWoiszEAKJOVziYXOTzx5UTh+gtM+621wi0FUMSpV9yAnISXKnBkyGU8qy/wCUjWdkiWldYYgsBO8SSw3ZgqSCcLzmTmq1xEm6RN6EUrZzar07UMwt2wyx3TvKknvAE7l7v0MECM86zGv4teuhRcuMwE7faQM45/dVT4wMHx6znGOXKjK3THXqORB/zxUpSbIJJFra43fCgC9cUAAACcACB9lKqyJ5x+PfSqu33CvYk3PEHn1/Hh9tSS548/YJ/GPrqL2SCNwYCYMhgSCD6qysnHxIk0DcpyxAO71RuBXJncGMA8uRxPwteiwU0a3Q+muoTrvhYhiSCe6Nx8TCnr1k0Eektxn3XLty5mQvaP2eOmwMBHkPDzML0e4FavhgZJuW2GmDXbM3LgIIC7JCwAZ3TEnBgxZH8n11UnaVctbUB9TpTJdVJCd0AsLhKAbgWiRzAqrlJMtykzO8R163LkomxOe3GD7YE5+HSKja1ZBx5GTzxHLwjGORxV7e9D3QXjcmLah1Csm9to3XRskyRBA8RnyqruejWrSx2xtOF7U2tvZ3RckLu3G1twkY3Tz+NRx9A36mp4H6ZsgCugYEnPUkgCE5KMiY/e95nxn00S4jWXs70cASHTcZgiQgwwaQPrE1m+I8P7Gzp7i6cbiikqHdy5VxPyi0c2y0nAOB7Io1y23ZvfHZDvNc7Ibm2KxLC3sgsABMktiMwKFo+pJ6jSo9z4LY2aaynMLatKP+6ijPwoogv7Aenmv8K8H0vpbdULubeSkFRfZcmBLQDsI5wGHM5ECNBwDjKlyPlloXVuMQLjN2V22BhRdDRIDgbj4EHkWqEtB3ZOOqj1/aKFqvVPsNZbh/pNpry7ihSCQwLN0A9XxEn7eZBA6L3F7QALJtR52EkHcoEEt38Zny5ZkxVWLuizI0pbw+yoTBz1Bj4rWC4Pxgl2vXCVsC49lQZG4qqkXB3gWmG8u9PjQNfxhvlnaW7t06dbZZ1UIyoim2HdB32Z9zIADAy/SafLfQMi39NuJjS6e/fKlhbu2u6CATuthBkggZeeXSuLQ65btpLqghXVXAODDCRPnB6VUenHGdPdtIlz9RdB7bY3eW6F3We5JJkgDcREKRzIrP+jvFezDWkdntWioXtMtBMkK2AMA908vOJOjR+GNFGrG3Zvu0pu1rN6zjPJbYKv3M3T3D2qqZAWCwXe5wYm0ARVDxj0ta3ftojYUHtmfdtbv93uJmdgU45lzyAq67dFWG1m81OtS2pd2CqOZJAH19a8x4/wClVzVJ2ZChN+4QsMNoYAHvH9ozTcR9K01KrbvqNgkt2ZdSSUZQwlzJBaQuASMwKjwjhemvXwouAW8kHeEPlvV5fdyBgbSfCZpvbdiSvoey+jZP5r0f9jovtsitRGK87v8AHEW8LdpN1hVtABGUKPnQkrtYwqIQx5D1eQG4dWu4qrjs9Ortcfd3t1zYgAJ3bgSs4jbMywxWCUXZsTSXgudIn/1HVCedrSkz1/XAfZV03u+NYfgmtS2j3L6EXLzAjaw9QIhW3uYhiFLOczlzEzVnqOM6dTDAgqYcdoDGM7ZbPTwxziDUZLccXaNJZX7cxB8fDlR4NZLT+kWkZQwlZHLcOvT1s1S8R9LbBS3etPsUBi6XG2hhuRVG5WO1u8T7AcGBTUGx5Iyn5XkC8TLH6Vq0T7RuAOfZHurHys4MmB3Tjp08c/dWx9MOOaHVl1D2pCDsbpN7eCeaPgiAdx5x3hjmRmdN6ONdNs2nV2cqsT6xZiJB5bYI51shF477GSf6tgTcQZ1ALYAIEkwo/ZCzyma4u0g8jjxOI90eP+VWqejt8s6hZNtbzt4otltrf1jmYEyBjz4rvA75sHUbPmyxWevd7xYrggQGzHTzqUUlsRaZacO9LL9gkg7p2kFtxC7d0QPKQIOIUc8RT8U4o124XfLFi09JaTAjAGTA8zXQvo3qu0vWmthXsIHuSykIGXckkEg7pX1Z9aTyNNe9Gdaq7jZhStu5Mp6t51RDtJkSzAREicxQlFOweTRVoRHLnnz9v48akgz+PZRNRoHsu9t7Sl0JVwz+qwMFZVwMRzo2msgkb7aKI5q5mZwBLmfhVqg2QboF2p8fqH8aVCvQrFQd0dQBn40qrwHZ16W2XLLbWSdpXZuJQrybAwOvSIqTa9jd3X7PbELsi49wNIPNnRgzHmPDPKhaniQ3OdMlzTq8DYlxysAQQzEbnkycmMxFLTo30uVXOvQN/UnotRcRgyFrZViUKOwKSZhGncOg55jNWWp4xqrgAuam84Vty7rjnawBG4EnBhjkeNcW2lHtqtjs6rmvvuZe/ec/v3XcH2hiQa57uqulYEwT1QACZBOB5fWOeaYCjcbvrdsWX+RvYwEF8swtXtgMnatuC3mCT4k9GqvcN62Zza+2u1dm1jOR2ZSPifZjzo2huXRtuAIGRgVJ2BCRyUgZMkwcxmKtNL6P8OVD2nEbDOQY2jUMoxPqKkk+e4ezrXD6P8SfS27t7T2bDMuDeuvtupuA2izb7UGQZmA0zBxim2q/sF1ObjPCmt3nCSLZO+2u4MVR+8ivBgMFK9eo8ahoNLFxDeVntBhvVTtZl6gGcGum25OTzIU+YkAgH2Aj/LlUxVbbJKKCLfIuHs02W1L9mhO4gNHrE8+Q5z766m190wCxgYAIUgDniRjNcU0gag9+pYtjt/ON7bt34mYgRMRMRzjE0JdfeUkqSCw2sVAG4c4aBkSOtA3VEvSxQ7JX9bdaJdgVYOpEBlYcmVgJBHjXNpna25cHvmO8QCRHhPLwo81HYD0qSZFhfzneiA+IgDasQOkRVVrtO9xyxOTE92OQjkPICu82Kl8mNCddBNWUz6Fv2frNRQsuAWUEFWAkbgTMP+0OXwq8GmpHTn8Gp5kcAFvjd7PejcNrQFG4SDBIGRgY8qNY47fSdlwrMTtgTBBEwM5AOfCgvw8n6Q94++gXdGy8xPspVFhckd1zjl1vXctH7SoY9k8uQ+FM3FmPPaT4lE/hVUYp5FPBBmzsbVyZ/ukr9S4rh4ndXaqjqSxEk8sLk+1vjT7l8Psrl1KyZA6VJIi2CKiBKt5nofCMY69TVjouKNbRQjspRpUiMT1gjmMx1qsKGp2iw5GP8qlQi7PGL8k9qZYEMYSWDesGxkHrPOgfnG7EdoYmYwVmInaRAMYrjDmn3/jNNQj2FnLuWen4lqrjmLrlnG12JklTAh25kYGDjA8Ktb2uubltC67GFSN3QGVDGDtUGIEHPIVSaLUMSAiIu2RuAliR6xYk5GZjl6oHjV5wi0jSjJJeWZo70RiTiJMnrziPCqcoxWyROKk3uwPFDesrvZ1JY4jcxYn95ySef11w22ulp7p6mZHLzHKia+4O3IJLLaxzzuMjHsO7/dFcmp1RYQO6PAfeetOEZyCUoxDNxYzy+BJHxmlVUzgUquwXd/UqyfZHcBRJpqVVkx91LdSpVEBVwnRE/Sx0HPn5UqVBILb07DAf6l6+6nHDR1J+qmpVG2OjvtjzJ5DPgBA+oR7qmKVKojFS3UqVIZEtUS3lSpUCJF6cXR4/bSpU6GEtXlJGeo8a6XIJJGR458vHNKlSY0QnNQe6BSpU0JsA2pFDbVx0p6VTxRByZEahT/pTNbU/RHuxSpUNUNOwL2E8x9dc93TEedPSppsTRzMtNT0qsRWxgaeySxjl1J8AOZpUqYGh4Xpx2RueI7oIn1mKJPv7x86tdXc+T2oX1iNx8gMAfd8aVKs0VlPctk6jsZazkE+JP1Y+766Z1pqVbY9DK+pwXMk0qVKqy0//2Q=="/>
          <p:cNvSpPr>
            <a:spLocks noChangeAspect="1" noChangeArrowheads="1"/>
          </p:cNvSpPr>
          <p:nvPr/>
        </p:nvSpPr>
        <p:spPr bwMode="auto">
          <a:xfrm>
            <a:off x="307975" y="7937"/>
            <a:ext cx="2142994" cy="214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solidFill>
                <a:prstClr val="white"/>
              </a:solidFill>
            </a:endParaRPr>
          </a:p>
        </p:txBody>
      </p:sp>
      <p:pic>
        <p:nvPicPr>
          <p:cNvPr id="1032" name="Picture 8" descr="https://encrypted-tbn3.gstatic.com/images?q=tbn:ANd9GcQStWHIYeuYKuCLaJcAmX16srvei2aBPS0ore6aNQhTpCOHQL6Ct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51" y="1624830"/>
            <a:ext cx="3881430" cy="26042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koululainen.fi/s/userfiles/gallery/ab53d69adc0343a6bc358795daf5fdb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1" y="4234330"/>
            <a:ext cx="6621642" cy="262367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encrypted-tbn2.gstatic.com/images?q=tbn:ANd9GcSjCUNkUjDAQ4jAyev98GuZlJ2iN9v9xpUBxuFKv1Hfh5mSQkS0S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198"/>
            <a:ext cx="2879357" cy="432690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matkailu-opas.com/wp-content/uploads/2015/05/genie-de-la-liberte-colonne-de-juillet-pari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9851" y="4231715"/>
            <a:ext cx="333375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encrypted-tbn3.gstatic.com/images?q=tbn:ANd9GcTbcj8rqSronugwE-Jbm7O6VqUkpEEXP4NSZqCqLjGNar1Iw8Q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7718" y="1600861"/>
            <a:ext cx="3955431" cy="263216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3" descr="data:image/jpeg;base64,/9j/4AAQSkZJRgABAQAAAQABAAD/2wCEAAkGBxITEhUSExMVFRUXFRgXGBcYFhcYGBcYHRcWFxgaGBobHSggGBolHRgWITEhJSorLi4uHR8zODMtNygtLisBCgoKDg0OGxAQGy0mICUtLS0tLS0tLS0tLS0tLy0tLS0tLS0tLS0tLS0tLS0tLS0tLS0tLS0tLS0tLS0tLS0tLf/AABEIALcBEwMBIgACEQEDEQH/xAAbAAABBQEBAAAAAAAAAAAAAAAFAAEDBAYCB//EAEUQAAIBAwMCBAQCBgcFCAMAAAECEQADIQQSMQVBBiJRYRNxgZEyoRQjQrHB8AdSYnKCstEVM0Ph8SQ0U3OSosLSJVSj/8QAGgEAAgMBAQAAAAAAAAAAAAAAAgMAAQQFBv/EACwRAAICAgEDAwMDBQEAAAAAAAABAhEDIRIEMUETIlFhcYEykdEUI6HB8AX/2gAMAwEAAhEDEQA/ABQWugtSRTxXdODQlamuERJMe9PtoX4ott+jOVMRBPus5H2z9KCftTkHH3NRAlrxJcDMYDKT5REbR2yOfrS1HW7lxSpUQRBAEj9+aAIoH4j9Kv6V7JxuM/z7VxZ9RkruzsQ6bHfZDkKysjCPeM/6VtvDotCwqWiCFEH13ckn5mTWL1VsSdjbh7wT9YxVA3WEwSp+cfxqYM3F2XlxclR6nFdzQfwxq/iadJaWWVMmTgkCfeAKi8UdSewqMsQxYH57cfLufpXS9RceTMHpvlxQcLVIrVjel+JmNxEaWB8gAAJZi2GJ7c5z2+tbKhWWM42gvTlF7Opp5qOnBpTY1I7mnVqjpTQBExem3VHNOKhDsGpFFMiVKFokUzmKZjXZrgiiKOKVPNMTUpktDMKaK6IpFIqwSIrT27PealFuuylGn4BaISlcFanuVxtoLCIiKUVJFMRV7KITXJJNSMtcxRKJTZEbdKu4pUVAWQ7KcJWku6W0iwc/Og9wCmwy8vAmeLj5KwSo9Vp9yOuDKsIPGQeatxTFaNgUeU29CAqlssROe01ufCXTx8J3AWRZc5AOdpA/MihOr6fvVSuDtH7hWt6Bpmt6W7uEeVV/9yn/AOJrzuSzuwMR17p6h/L5TiSO5jJI9Se9ANSCMP8ARq0fUdQGckH1qld0DXQEUZYhQe0kgTVwb0mUyLwx1Q2WYtuK5hFMAvESfYD+HpRDqnWTfABtiA24DJzBAzj1P3rNhduGwQYjvIwaMdJ0vxJ22rrwCfKjHIHsMn2p0sklGvAKxxbstdHv2Ld9btwEEAj5TiSIkwJE+9bjSau1dn4bq+2J2kGJ4n7GvL78SQp47HH5UR8LdYGnveYeVxtb1B5UgDkyIj+1R4sjWmBkhez0UpTRU1MUrSIISaaakuJXG2gCHBqRBUarVmytQhJZSrBt0lAjNcm5TowsVKdEbmq9xqsMk0y2opqSQptsiW2e9MVqy4mmWzSZO2OiqRHbWnKZqyluK7IFCEVttMy1YI9KiuIe9MigJMhp1QnAFSWbcnNSvfCYWpKkSOym1hqt6fp+NzY9q7XWn0FSG6SKXKcqDUVZBc069hVZtOKuO4rlYqlJltIHnTmlV4t7UqPkwKRSu3STmo67imArYkkY222NFIiu9lK4u1S7YUcscAfM+lXaKpmc0SjYn91f3CtB1W+qaQL3Z5A/uo3/ANhXmeg1l+7hbuwL5QAMwMTj5etT3NZqviLb+MXKgkbhgTg8z6CvPyXg7SNjptCoUYEgAce1SdN0W/UDGLalj8z5R/8AI/SgWn8TPbYJqbe0HAuLlfr/AD9K9F8DaBXtNeP/ABXJH9xTtX6SGP1qQ/WmRrTPJfEegFq/dbndcdpPuSY+k1rP6LSN1xuyI7fUWrsfnFXvEXT1OpvoQCA4Gfe2jfxqXoGgTT2tQUETab3yWtoIn+8aHK7YUNIwXWdKruxPPr3qTwZ0U3NQWfK2drDH4mM7ftE/atAvQ1JLFiftRLpPV+n6OzsvOfjuPjfDQMSVbFvMbQdgQwSMUWB7pgz7aBGo8XW1dl2HytBkgRE7wfQg4ETOa0fTtSt62LiTtJIEiOCR9OK836mbN25dugfDW45YAGYJ5A47ya9G8PX7Lae2tk+VFVSpMsIHf58zWzHJylQiaUVZZNquWs1cgUop3BsT6iKiWKspaAqQJT7aJYwXkIyKj2Va202ymrQt7IQhpRUu2lsqPZE6OUFSKKSiom1ECYgTEkgex5yB70jLKMNsdjUpdiQrTqk/vqq2oJ9vcBj+cAfnXFi6QynI3filsAewEzEyRI+uKyZOrgl7e5pj08m/d2L4YVBcacV06QSMHuCDzOfpGRGcR61E9bcUoyipLyZMilGXFiAioL3NK5diqrXDVyouNllTFI6g1UFw1LaE0AR38Y04uRTBK62TUqiXZwdQfSlUsAU1Sy6OAK7t2iaRqSzcANapz4qzJCHJ0ENL0mVJYx/Cquo6WLitauGbbAqYJEgiD8jUtzWSNtNavGsTzT3ZsWKGqMz4o/o/01q0L+mc2Sror72LqVd1Qsdx/Z3bucgH2rHXujakatrCG3fdFJJRhsK+U4LRBG5QR6g0S8W9K11hL5W7du6NtpdXuboG8GCGJMBo8wg+tZjoFi29+2j3jZtGQzghPLmQxJAg8SZrJJI0qwy/hfX6m2Li21CFQyguu5hyConvyJivZfDltrems22CqyWkUquQsKBAJOY9e9Q2UVeOAIHyrvT6kMJUggErgzBBKsPmCCCParSS7EsxXizrPw9detraa65KMQCAAPhIBJ7cUNbxWw3W307KSqghWDwA4fsO8D7UW8QeD72+/rl1JLwX2FMFFE7S279lZiF7Ae9ZXVaDVpq3tlbdx0tb3+Hc8oRQWLbm29nGOeKTOLb7BRYZu+I7LWrhViGVSSjDawx6fUV51adnYuzSTEljJ49/aBXo3R/BOtOrs6i7bRbe4ypYMyqVYSwnPOB68iJrFjpotFQ4zJEkYkEgx9qiXFN/JHsjthTjck+mKVjWXbLb0ZkMRIOIPI962XUbSjQ2V2jzOScDja3+orMWejvccJb/AGmVSO2SF78c1ITtlyjo9N8L6n42ltXCxZigDE8lhhpPcyKLhKfRaJLVtbaCFRQqj2AgSa6utBg4j1rrc0lTOZwbdoYJ6V1ZKyd0+gjscfumat2dWiJ5CpYjOJqrY0IuE7sEy3AaR2ifwj5elY+q6lxj7TV0/Tpy2K7q9MBtTc7RySBzxhZP5CqK3iTAU/OAsfPcZ9e1W9G9g3WsZZlExkAAz5gO4xE4mh+k69ZbUPpAvmW4LZGGIwW57GRBHz9Kwvq80uzNf9PjXgtA+YqQQRBExkET2+o+lSBKXULRCq+3awAM/lHEmf4ccUQVl2hgu3ygmYn8sVt6XrOUal3Rlz9NUrXYpPYYCSpiuOldNSCDIdQD5SZ2tO0k8yfeT71Y1943ENsMyTjcIkdqm8M2R8CycyLVsFgcmBtk+v4ay9fklJpMf0sFG6KHStXYuu9pbfnUsM9ipA5BI5P76zx8VW7k2wocDUbPJgEBvMTMkRIPee0c1S/otX/teoRjJLbsNjc3xN+AcGbY9xWe6Bb23NUDG4FMgHBBuqecmSASe5rOsaTf0oe5aPUNRpHXMSJYSDgAEAAD1nFVxpyTNGNcN9gwASTIHzUXAD9YoSuqkxXQ/wDOncXFmPrI7UkRtpc1y+lAqdtQvrXJcGujoxbBj281IWKiKstbE1XvtmBS7Q2mQmTVi3brlVqdBVpFOR18IU9cFqeh4l8waxIrtCav6nprciqx0rDkGo9kWh0uVYtXaqnTmkqGlSixikiz1e/OnugIj/q28rztYRkGPaawPgzw7Y1lu8blllG4BbqOVg7VJRUMiAe5nBjtW4uIWVlBglSJgGJETBwaXQem/othLMg7QZIESSSTj60pxdjFIA9H179PvjRaq5OnYFrF5zG0D9hicAdvbHYiLf8AR51n4rapC26L73UP9i4zEATnlSfrUX9IWka7pt6jzWX+LMwQoB3Rg+x/w1hvDR8zsuy2ylL3xtrEWEQlnCrySxZU2g5APahaoJOz1Dxpd1QQPZI+Elu815dyjcAgYAypJUhXXykEbgZxjH+FujaRdVeuNqGtWLF1Qk3UUXCbjkI5/aEIuO8813e6vdvWL7XL3xraKG+Gi/AF22SVO4kM6kFWBUR2zBrOeH7Ftr4s3Ga38WwbQYQGDEqYzxuAZY7hveqZaPd7/UPSsINKDu7/AKy6DP8A5rij2nO1VUTCgKJ5gCM+9YjU+IWF67atIr7bjncXx5mnAA96DKtEg9hm7plKadCBEXTEdgVUfvq70jRKt1SFA2gtge0fvYVkx4ju70myrfDtsIV4wzgk5HPlrYeENauqVriyoB2EHBDfiI+2370mEXyQxvQTvayJAodqNUzGSZqxrbME5qkbdb0zK0OmoIM1qtBpiURmY7wG8w/vN2PbtWTNg1tdKDsH+P8AzvWPrXaRo6ZVZ514dO7rmpJPJuAgHkJCL7jEcVQ8KIP9q3mPP6Sfb/jOCffnmiHh4f8A52+N05vSIH9de9D/AA/jq1/n/vNzk4/70BjOOaV8/ZDP5PVdUgITmVIbH8+9CLlwidw25PecUeujAPt/9az3WbUkAcZ/gf40vpX/AHaDzr2FRNdNxR23AfnRzwx/uVHoCP8A03HH+lAE6eQQfQg0c6HeVFYExFy8OCRBcMP30/rfArpvJhfB36vql9cf7x8AZxcYZ+jj70KFrZr9Ukky14weBtvrgCTH4/QcUW07BOs3GlY3tgTu8z2rhmTjA9qr9btsOoX7vm+F5iSF8oBRWndwciME96Ve/wABta/J6F0192lX3t2/zUIf8prKatiHYf2j++jvTNeLNsWpU7fJ+JZPnbZAmSfMtCNdal5AOY+fAGfem9HKsjXyB1CuCKnxKkTUmnOlNdrZrpcjFRKl4tipig+tNatRVi2oqJltHFtCRgflVm3p8ScV0l0AQKhu3zwKtzl4KUF5ERSqtDetKi5MDgg0X3d6idT2M1Q/SG9K6TVsD+E1SXFFtuTLfwcy37oqbQ6LccjFV7OumZGauaW9nmgnlfEKGJci63SUU7j6UL1enG7Bx+dFruqnHNDbzgGkRbHtIGa2yWRggViRA3yFM4O6MxE15D0nTvbvX9AyAXLo+CNzFVRg25WnaSymBGM49a9mvXBWR8WeHzfK37DbNRbgqezQZAPoQeD9DjgpKwYugN1zoDaTSXSdoVjbSEZngfE3M7FgD5jtERgAcyTQbpGpGy+zDyMLdre4aFbLzgyWUJIAzIXiidrrur1V5NDeCWS7C3cUqQTPJJJwDjiJ7HNS+EnTWLc0DKPhbjetuI3A79w3A4fnmODBpeuVDN8bIb3jC8tk2xDtsxfEqxXzDf8ADjBG1gc/igjFFeo9M0g0qXSiAqttybZ8zKdu/K5YQWOKzGtsEXLWntIwvWrjr5drB7nx5G30THDcRn1rU3PACLpGa+UXUBWY3N7lEgnb6DaFicevtRKLkC5JIzfhLpdrUzaN26HkFtpIHw45kj8RYgDPvFepeGfDdvS2nVbjFWfcA0YwBGOeOawf9H+n1aFbltbdyxcbbdh/NbKiAduIaCD3kRxivSL1/AUdqFRLbKOrs1XTFWyGJ4qW109jzijBB8+laizfVUG4wTvjns70L1WhKWna0N1wIdoJgSPMD78cU+p0hRQfibjkhVW1MngLOJJO0SRWHqpbSNOBd2ZXpCuvWL16GKTdE7GAyVP4iI/OoND01k6jev3Ay22uXXRmZQrH4ouAASTwCcgcVrrQUsBvkxPlYnB3EDaoiSqN9RFU0uWvjWDsDOLu1vLIkr8ONxIwTcBkjgdqT6j/AMDOCC3+1pESBHaRu5+XtPFQXL0mZP2b0A9AO1W+sWWSzcubIgcrt3BRyQSD5gAc0G0pa4U8mTP4mYrhnExxuDpbMkYj3oMbd2gpVWyxqrhIKgHecAeQGTIHJNRdO099rCXLvw0JHG3llOw7u24x+zHtVHquqWycFVW07FyEkoVW3dBXufKTPuzVpegdPXY6MS+3UXBJPY7WyOP2z96Zl5eWDDj4QBOAWhgJyxVEA53FlbzAKACTHDCJzFXq+VuW3IDbGMG6fNAVW/D+EB2ReOO3ar9/QKuqt24kMyKZJmH0uptn6/8AZwKbqWkt/FRiBFywSZAxiwWyeMKv2pSQbZ34fW3c0dnba3DYEYlAJKEgnif2ex70+u06W7m0DY5hY83mwSIxH7XryTV7wfeU2nCkQmpupj3ZD+56v9fQ4IiAdx9eIBH2P0o8cnHIqAkk4NGbbSvzFFuldHwHaK50t2cRV39LbiAB64rquTMSiim+llie009+ysYqV70morgmmY9vYGTS0VygrllqYCuwZxT3URCuRSJpUTGgJ9KVV60QvSkUbOu05G4OsfI/6U3xtzbVDTEyUYCPmRWOFlgQ3wYOYay5Q/RTt/zGrej6l8K4C124g4Zbi7Z/xCFn/EawR6yTa7Uan0qNFdtsDhadw4jBov07q1i6P1cN68ER2yCR+dW3sh+cD25pry8gFj4grTXmiSCaqau8fStOdENsDiKhtdJbsAB75oVJBtMyskiTxUZuCtHr+gswJ3cdqy2o07KciKYpJ9hbTRi/GnT0W+t5LzLced6gBoVEncJOPwqIPz7Vz4d8IM9tLw1JtlgHU218yGCCN24QRJGIqt4xsKL+7gtbBb3IJAPzgD7VpfCmj+FYQAsd/nMzywGI7Yj86BK5MNuoBjovgXTWALrXLty9IYXNxUqZB8oX1yDMkgkd60xdGDKeCCPuCKEWTcIgTU1nTtOTmm9lSFd3bLPhvpi6TR2NOdpZV85BJBdiWcgkAkbiaIfAWZxiotPppAlp9oq8lgAQKuEWlTBnJN2iL4azIArvbUgsx2rtbROAKJRSWwXNt6KjaUNIkjcIJHOcGrOi06GwkqP9yn+QV1dtOoJVQzAEhT3NVbOmuC2jG9EouBbEAFRjntXM66uSr4N3SXxdjaLSoL1yEUZQyBkn4t5cnvAA+5qhr7ZDoQIUXrbHgf8A6xBJ+j1evgINz3nzmFA754H3qprtPadEZXZx8W0Wlzx8RDkYwR9Kwp7NbQR195HsugZTIYRI7qR/Gs10i09k+ZljfeMbwYD6q7cBx/YcH6RWm12htMAyBQFOdsQfnH3rNde6otrGFJyEUAE9vpJgT6kCc0UZtdinGwS/h53sG214FmXazBXeSdJ+jkyQJ88N7gdjWk6Lq7jtfFq2WC3RJYhPNstnjk8DPvWUXxHcRpVzAJkNEEBmBz/gPPqK1vhXqW83mRC2422YTG1tpBmTzirk5PuUkl2JX02+4LnwwXUqRNzgqbseVf8AznGfUU7aBmUStqFXaPKXhdu0jJ7iAfXvRXVaaTc2kgd4JyfT2/5D0rPrpdlzfvNsQ25i+P7Jzx3EHtSrYdIbw100M+pDXHgXQwCfq1hkGSBycd/SiHVNF8JC7XnbDCDwZBjtzNUuianfqNQC22FtZUiH/FDCQeZH3rQa2y7JHlaeARgg9vnzmmXTTBrTRkrV1hke374qQuxgk81V1WqHw2AU8wSYwQ6zIojpBuQMcZIgexgflBrqqacqRh4tRtitzGBU3w6lCqO/aqd/WBTTIyoCUbJjbqu94Kw9uaifqCxkn6UL1eoB4NM9RvQCxpbNEvWxHb7inrHm4vvT0vghnJmWPV79vybjiMlpyOwzx9Kv9O8VN/xUkew2z9oH88VmbmrYj8U7u/bkH09ae1cGQx+oHp6wcVyXDQ9yaZ6z4f6lauWgbYgA5GBnk8DPNG7Wr7A5rxXpnUHsNvBzGcEY9/X1+lbTpWtL21uPdKndBBEAiJBBj0I/fxWmGZUosBK7Z6LbvnvRGz1BYyawlu/cIMBnzGDH5kxVnT2bxJBlYj9pTznlSab7W6sluro1t3qKDAoHrkts8sMHNQW0RfK7ruPA3iftzRK1bVcgZ98miSS7Mjtnjf8ASaqfpRFsABbCA/3i1w/u216RpekhVVVSAAB7CBFeceN9t3qV1M+a5YtQOcpbBC/+r717giCii9uypL2qgVY0rAfPtXVrRwZgUTA9KeKaqYhtple3b9qk212SBUV26PWiToGnImtpPtRDRKozWcGrJMzgVfsdSHf91IySkzRCMUE9ZdEMR2BP2E0P0KlVUbt0pAmIEbRHH76gvasNvbO0KZ+oK/xq1Z0zKQpYcHgEHtnJM1z+o7mrH2BWp1tk3VsAlXgsDgFo5I7j6ig/U+sWku2tMRDs9vvkqboZgwjgie/8aHaqyp64qEnCoQQf7KD7eY8etAPFEDraI3HxrHJ7bFHNLhjtr7WHKVI9asBSAFWAfQCJHrHfivNdQSb124W2s2oW2DGUB+INykkAtCL+FSYBmcEem6I2lmLgyM+eQTxyxOe1ZLW21tam49vaVdrbOAVIJ3qC09/KbpIJkbViqg6bLltGW1ALKwYlgEZoLi4bZVlAi5+GCApKyI3bp8qwS/o31LKt0k4JQ+pYA3RHLSTKnk8c11/s25fZS+23bi3v2qSxZQuJUer3gG3SpCxMmSfQnFq/eAXcrbdoxICkgyP8Qo5SVUCk7H8fapl05Zf66gEwQJk7gPXyxQ3qOtunpS3m/FtUbpkwxTPz2sBJz9aLeNE/SNPsQEEspmN3DZwsn1qi2gc9P/RCD+FRuPlONsQp/uDkilxSrfyG27/AE/ouZ7lxxMyhJBMSVuAAzBzMGvULt25tC/DO4DkFdvpMyD6dq888KdMOjuAhokMpNxrfEbhAB/rAfetzpOpI6x8RHb0U5+33o8jTegYp1sw3iLSP8dSIVWdRcAM/2gY7qYAn50Q6YXS2EJ3MsgmAMglZjtMTRvq1iSrDbKh/xKTOJgZwcE0M6lZNsqYAEbcTkgyCZ7kE/YU7DkuaTFZIVFnDXWOK4a361Ejk0zMea3mYnGnX0qO904Nxioreo94qZHLELNVbL0VT05PWlRkdJPvSqc/qTieJMgjn8/8ATtXIQCSTnn8vzrh3UcgfyfUU7OeREekjI9q56TCJbc+uP57ferKOR7+3r3E5/n0qlGDjPNc2LpGTUcWyByx1G6phNwz2YgdjmPb1rRdD8TfrB8dmZSOT5s+sCc9qx2l1p5xHERHvVz9KJ9OAeR+88/8ASlOLg7QaX1PR7/iLTqjQqFuxVBDHtJIkE/WiGj1q3wNlx577QMH0J2n/AENeUNDRHc59oI9PbvRXQ6u9Zb9Uzhefxgg8Ej+PftNRZJJML7glLwfqiuSSv6cuSckLdUAk47LXuNvrGnI8t1C2TtLCcfX0BPyrwfw2d+ssQFbzs5DCVOGbzCOJ9q9MXw7Y3MLrJpwxZl23ARuaN5XesjGIkgTgZrZKdaK42jSHxBaBZfMrAbjjt3Ijt7mK4seLbCZZgUP4WUzJ+Rj70FvdP0LG4za2TdGx4YZUxjA4gCqTaHp3w9vxLjhH2qoNzhmVCwhfST9KFZCcfoajUeILMLcMLbf8LOw83fET29anTqFiCzMAAczIj71m+oabQ3LTWnuXFtolvbPxAokA+WRA4g/nVO10tbikWNWj4KidpOAigwpE/hnPJZianqv5JwXlGoL23bBWORHMV1ee2gmNxrOX+n6sEOAeYOxpAQMx/aPo2e/6v3ofrOr6q0hwVi5+0IldzwvmB5UJx33UyOW+4LhXY2v6WptXgFiEH5mKoN1uQpV7nc9uJiMGRwec8mgvhbUPqU1D3gVP6hgszBJu+UD7Y74rQAN5TsblT+HkgMDzH9aayZ2nIfiWgVduI174wRzcgZnMY/ajdEDieKi1fmO82SCSoP4+MDMf2c/6UV+CwjyNICjhewKnv6EmnfSXIB2SPKDBUcj4ZP2M0i2NpFW5r7+CqKDiOwk5UH5rJn6VCdTeOfKJgSQvBJ2n7ziiI6ZcMExI29+6jaO3oaivaTZyVxECSSIJj0HJPPNTRZU334J3qAAT9iEIx6HM/T3rm7ZuhvNdMSRjjyKWOI/alftj1qzoES7AV14YbfNMHLftQcxxx7cVabphNzLTILDABDYBPfkNH0qWQD3kOSXPAP0ZipHOCCOa5u6ZOS7SHdTmM20lY7STyODWhfo4BySeZwv7WTmOJqveSwhCNdYE8AtA7cmOfnUtE2ZTV3rCN8IktdNvciZJPkHxASBhSQ/cZHtW66FpERH2AgSYBJO3zMYE9sxArxzxYNWNXe3N+C5CEThTDIQZkGCJPrXq3ge+l3TJdXduKbXLQCzKSrNAx+JWzTpwSimhSk3JpljrSH4ZIkQQePmP40K6pufThyxLBhM7YEgjEAcx3o/qBggenHagHU1AsXAFacGYwIbv/PepidTX3JPswILrjvTXb5iC1UTfNOstXWo5/ImF4epq1Y6iEyOaqW9ExicAkZle/tukH51cuWrNvasLvYwN0/kOCf8AnS3kg9IYoSHbrDHMn701c77fcWh7G4gP2PFPQ+rALhM8mHlODIPr2OK6GpMEzED0+Xp/PNMNMxJJMd4x9KfTqJ9fp7fnwKzuihEttliO2ZqdVhecx2AHvzSIGCwBMyOPkOajvXD6DGOYAP3/ACoNy0Q5sMPX7CKtLeE+3896q2ljj7Yj/pUpQ8RnP1/n+NFJKwy8uoAEfbt96kt9QKK0GcN6enY8xQpn+fPf5elSai3+qJ5x/GKDh8l2wx/RzcVNarsygLYcy3EnasfOGNemC+txA1wh5YbSpyASPSD+H2zOPfxrpKBLxLRGyDIJGdvp9a0FrqbWwqE4kESfNjGTmO+J/Oh6j9egozpHrmh6dYZzsEoqjMnJkkiD7QKZOnJ8O0fhrLXPNMmF3MTB25xHMcVkvC/Wz+sCuoLqAJIhfK0kZ8o7yZzWhGruBtOh1NuQTuAcEnBYlx3HHpzSE7Gp2tF17pYBG0oAE7yJE91CmIzgSKG6/oOlZiSjKRJ3AK0eVWxMn+t7zFWSt3zgaxCRx+tVtpyJI2/M5+1cX7msJY2zbZeAIUgeXHvG8bufUYo7JQD1Gj/RQPh33Tc2yDvIkEwAOBhgZA9u1Z7xJ1i8620a+l1RcBIH4jtAiZz+195rVdWu3mX/AHSfjwD3Ux3nmZE+kVgPFFi7ttj4KW5aQUbnAxke4P1+VHi3JWVPS0bXwewYXPa7pT//AEcfxr0PU4T6+kdq8o/o+ci1fd53b9LgGRi5dOMxmPavR7+oY2sxluxkcD5UGbTCx7BXVOoEAsomM/QemfSY/mbPSerJftMwjcoBYdxnn5SKgaB2k/T69ves9rP+z3Q6CFcEETEHuB2E/wDKkxGyN7rbsDd7n7wOaA6mTk5J/f8Az+7FXVusVyZ8x9fQH+NVbw7/AE49fb0oJvdBRWjE625d014tG1WaQQYBMzHsRkDjitx0TqQv7GnO0gx81g4+R+oNDtdoVe26EiCuPbkz9MH6UA8N3XVwsxyhx6iZGTB/Vj6E0yLtAPR6H1ByvlByY+1Y3xP003U8jbXUyOYPYg+nIzR6/rAFU7gTtiTAmGYdvkKA9S6hPy3f1T6EZoN3oLwef63XODtu78EBl4ML6GJkj04jHOPVvDzbLCJhXCeZQZiSTyPnXmHi1BIcZmO0cGP3Gtv4eY78lpZCTLGDwQY+TR9PatenFMQ9SJtN4uRtY+knjyhuSXg71PpED8/aSi6lWtNncIPvO0+aft+VZPWdJRNbbuBEG4NdLTnyKqntzLKZnILVI3VWXVMrfqrJEb5WGO3Mj3Lgf4R2mpKK1xKT+Qpf1lr/AMMEAH8vSvPOp+JbpuAp5FDAqoz2PJ70b6v1U21bYo3qeCCcd4296wc/EkmRyR9eTW1+PgzeaNl4Y0zXbr6lzv8AhjahI7/iJHyEd+5o14h11lU+NO74bqfKN21wZEgcA59iPnQ7R+INNb0igYO0+QQIdckN6SfQHFYLqHUmuOzbrksSCC2NpGAIPGW8pxGPWkqLnKxtqMQxqfEdtmLANB9aVZZhFKtHFCrYWv3yFkEKZ57mPWPp964tPLbQOxI/ntwfyq7/ALRNs+TehCgbWQA8wTGQYIGW7g8cVe6P0c3CXFtiIiSyBQoAJJk+3IBik0ktoLigPf053KhMEgTOImG79oqsR2nG4/vA/cKLqqXH/EoKrgBlkck/Pk1OnQmILhJVSCTIAzJAIPOA3HoaJS8FtfAJS08qDORuAg8HdDCe2KRvk/hgkdz2jv8AKtAiqrF4QGNqnE8RAHyaKvdJ0Fq5bZG0yMFICuWe2R+raQXXzEFynI9Y4AoXT2y3AykHaG5PP1z/AKCm1DELEjmMEGftWt1XhhQwdSottCi38SX7DBKiBJ5PbJ5xmvEFi3af4KsxYENO2F2kExJMkjAOAMHnFXGmwWqIenuWLn5Dt7098STuIX28szz9queGdAbiXWAkBgsBgGkicSOB/p8xd6X0O4Xd7oOD/VmVFwSOYO5dwk8UM6TbJVlbo2rthhuG6TxjEfOa3Ol6Xp/jWR+EOCDtWywDHbAZhlSfL27VleoWHY3mW052NbFryN5bSLuKSM8tEz2NCG1+puh9ggki42wEMggBdpmQIj1MAGaUsVu0xkJKGj03X+GR8HUOywHvbbR+HYK3EgkNIjdInkjg0MHhUB3W3lQf2LckgW9oIKn+0VmBiR2msX03qV53Fm6XZlJgSxadp5jJECZ7z3ohqLl0Mtu38ZGafxCJllCgFxwAG4zkSap45RdWOjODV/6X8mp1PRNhEveBgT/vO238hBz3j6VmfEFgBrZ+NceGOGJxhRiff/LVsaO4297rXU+EouEgmCCxkgGZAVTHaV96yI1TkXY/WKGLC4VknaVg5yJCgxPciKOGN97ByOCbin/37no/9H7BrN9Z/wCJo89x+tc969A1alVAU/ft9ueK8y6F4jupprdtrSoNispCgbyrOS0YgyFPuWPpRTqHjW86krbtKeylnnmedscY55M9oKM0dkxtJXYR6/1G4j2UhW+IwSfMpALqMH/FNCeqay78e9p2W2PhBHDDcdyMGEGcAgCgnWutXb19GhQlu2r7fMZubxKIxPm/ZMkcA8VFrOo3Xu3NQwWTaVNttmP4TAwVzhmJPtEZoYwSSsOU0+zPWeq2BbRSCRLRg+3GfpWf6rqD+j3itxpAwZyM8iOPnQXW+PA+oFqAUUbskAGba+U7l3Ag7j7yK46j4j+JadERCWO38f7JWQ0xEzAIn1pco07/ACFGca7lTUa68dHbYXrob4l1Sd5nB8uRkiPWam8P30GoteZixJlS24SbTnj1FCLuqP6OtmAGFx3JnEHt+Y/P0p+ldWW1qUd7QwpJO4HJETIUiR9+adGmA5I3XVbAn8W3y9oHc/avPeosw6gFLGC6j8RiGtgfLvWj6r4mW7ACqCCYk427o9O65rO3tj3nvM4X4ah7QA3C6yQQhJIKBoGSO9THVuwZy1oz9qdrgk8TyeR/1r1Xw9rlFqyf6yKMAn9nOQPWvMrOjdhcbZxbLfiVQMieTn0A/kF+k9ce2ttRbNxlXcoRWYgcZxzE8e1aJrklQCezeaxhvtE48zrOO6Mx/wAgrL+JioFu4dshSCCJ3EMoHzIyfqai1HX7oVWuW7gPxcD4bQZDAZKjsTigPVuvG4CFAK5cEjAIhtvH0oYQbI2iXqWuVWuW1ftPmJhtyqTDc7jLYPpiSQKA3LZQKRw4kfYbvzNPrDvYmQSR2MkAYE+/H5VZRmNo2IllIKiMnzZjvwa0VSQp7YJNykLlOtli0AEc84GAScmBwDUmr04XZ5pLIGOPwmSIP259xR6Bo52+1Kk1ogwe31/MUqlFG2fS2C/xGBJM8xtySTj5kmp9RrkW22xiCQQPxASRgkDtSpVgnmlyoaloHaDqCWF+GZdRkGIIEDB9ckx6CKl13WEuW2tAEF1ZeBjGe/pNKlTOTasEFtat77REjZcd1UACZubgPaCAPp2ou3XngEAAz34PbgZpUqBzl8lomTrdwZITgdmj6wZ9eDQTxf1i5eFlG2BU3ldoIknaCWnk9qVKp085OatlSOvDPUTZtGCPM5MRPYKM/SiB8QXZy4Ajso/iKVKimm5vbJehDrbt5TcYg4PlUGD6ECudR1XZ5QIEBcDsAAAfooH2pqVRR+rDT9rZUfqYVg8HcogGchc4BGYyaZetgsXZZbndJnHvzwIpUqixRkrd/uwFJ2Na6kbxUbZZ4tAF2ggtAViOVJPBmtbpfBdpb257hW2FgpbUrLjytB/qzPIJ96alRqCjdDK2ef8AXbTWr1602GS4V/ETgfh78RB+tT6TqI2rPxCwEE/Ex9owOKVKnTxxlBJibaZcHU1wSbo+qn8zT3OoAjLXY9in5Y+VKlWX0IdwuTKsWt+8NdJ9SEnAjMe1WN9vOWPtCj/WlSqSh9SWcOwKyJHzg5+wqIaS9/4a/wDs/wBaVKiglsgR6f0Quwa4u1P2oIB4MQB7xRweFtNAYF/luilSqpNrsMjFFtfDekRS5ZyQJIk9s4gVH4Ia3+iJcAAfIL7fNjESOcifrSpVS3FhUk0LxTqiLDNu/C9tgROGFxYMEe/50P630i38AMLSKu5Pw4PmG0D7QKelRw8fcqXcHeGegK+ru7iyomnN5Bg78IFVszHJnmVolrrZCeVNu2O4I28ER8qVKryuysetlDxLpwbLXRJMggysbWKgiI5jvzVZOlpe04eW+IyHzeWCZmCBAiVFNSqoSfBMua9zMys01KlWkU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solidFill>
                <a:prstClr val="white"/>
              </a:solidFill>
            </a:endParaRPr>
          </a:p>
        </p:txBody>
      </p:sp>
      <p:pic>
        <p:nvPicPr>
          <p:cNvPr id="1029" name="Picture 5" descr="https://encrypted-tbn0.gstatic.com/images?q=tbn:ANd9GcTZyfynwgRRgCPa27KML4iDdIewVtY2pTH2Op8rHZDQheJxNIW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25025" y="4253069"/>
            <a:ext cx="2466975" cy="2604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832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31706">
              <a:srgbClr val="65A1A6"/>
            </a:gs>
            <a:gs pos="14000">
              <a:schemeClr val="bg2">
                <a:lumMod val="75000"/>
              </a:schemeClr>
            </a:gs>
            <a:gs pos="56000">
              <a:schemeClr val="accent1">
                <a:lumMod val="5000"/>
                <a:lumOff val="95000"/>
              </a:schemeClr>
            </a:gs>
            <a:gs pos="37000">
              <a:schemeClr val="bg2">
                <a:lumMod val="40000"/>
                <a:lumOff val="60000"/>
              </a:schemeClr>
            </a:gs>
            <a:gs pos="77000">
              <a:schemeClr val="bg2"/>
            </a:gs>
            <a:gs pos="87000">
              <a:schemeClr val="bg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Suorakulmio 1"/>
          <p:cNvSpPr/>
          <p:nvPr/>
        </p:nvSpPr>
        <p:spPr>
          <a:xfrm>
            <a:off x="3669771" y="233561"/>
            <a:ext cx="4607352" cy="923330"/>
          </a:xfrm>
          <a:prstGeom prst="rect">
            <a:avLst/>
          </a:prstGeom>
          <a:noFill/>
        </p:spPr>
        <p:txBody>
          <a:bodyPr wrap="none" lIns="91440" tIns="45720" rIns="91440" bIns="45720">
            <a:spAutoFit/>
          </a:bodyPr>
          <a:lstStyle/>
          <a:p>
            <a:pPr algn="ctr"/>
            <a:r>
              <a:rPr lang="fi-FI" sz="5400" b="1" spc="50" dirty="0" smtClean="0">
                <a:ln w="0"/>
                <a:solidFill>
                  <a:srgbClr val="1E5155"/>
                </a:solidFill>
                <a:effectLst>
                  <a:innerShdw blurRad="63500" dist="50800" dir="13500000">
                    <a:srgbClr val="000000">
                      <a:alpha val="50000"/>
                    </a:srgbClr>
                  </a:innerShdw>
                </a:effectLst>
              </a:rPr>
              <a:t>Nähtävyydet</a:t>
            </a:r>
            <a:endParaRPr lang="fi-FI" sz="5400" b="1" spc="50" dirty="0">
              <a:ln w="0"/>
              <a:solidFill>
                <a:srgbClr val="1E5155"/>
              </a:solidFill>
              <a:effectLst>
                <a:innerShdw blurRad="63500" dist="50800" dir="13500000">
                  <a:srgbClr val="000000">
                    <a:alpha val="50000"/>
                  </a:srgbClr>
                </a:innerShdw>
              </a:effectLst>
            </a:endParaRPr>
          </a:p>
        </p:txBody>
      </p:sp>
      <p:pic>
        <p:nvPicPr>
          <p:cNvPr id="3" name="Kuv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16577"/>
            <a:ext cx="2881067" cy="3841423"/>
          </a:xfrm>
          <a:prstGeom prst="rect">
            <a:avLst/>
          </a:prstGeom>
        </p:spPr>
      </p:pic>
      <p:sp>
        <p:nvSpPr>
          <p:cNvPr id="4" name="AutoShape 2" descr="Kuvahaun tulos haulle italian nähtävyydet"/>
          <p:cNvSpPr>
            <a:spLocks noChangeAspect="1" noChangeArrowheads="1"/>
          </p:cNvSpPr>
          <p:nvPr/>
        </p:nvSpPr>
        <p:spPr bwMode="auto">
          <a:xfrm>
            <a:off x="0" y="-155378"/>
            <a:ext cx="1106406" cy="11064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solidFill>
                <a:prstClr val="white"/>
              </a:solidFill>
            </a:endParaRPr>
          </a:p>
        </p:txBody>
      </p:sp>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1067" y="3016577"/>
            <a:ext cx="5767902" cy="3841423"/>
          </a:xfrm>
          <a:prstGeom prst="rect">
            <a:avLst/>
          </a:prstGeom>
        </p:spPr>
      </p:pic>
      <p:pic>
        <p:nvPicPr>
          <p:cNvPr id="6" name="Kuv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6546" y="4591639"/>
            <a:ext cx="3585454" cy="2266361"/>
          </a:xfrm>
          <a:prstGeom prst="rect">
            <a:avLst/>
          </a:prstGeom>
        </p:spPr>
      </p:pic>
      <p:pic>
        <p:nvPicPr>
          <p:cNvPr id="7" name="Kuv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4180" y="2223678"/>
            <a:ext cx="3587820" cy="2367961"/>
          </a:xfrm>
          <a:prstGeom prst="rect">
            <a:avLst/>
          </a:prstGeom>
        </p:spPr>
      </p:pic>
      <p:sp>
        <p:nvSpPr>
          <p:cNvPr id="8" name="Suorakulmio 7">
            <a:hlinkClick r:id="rId6" action="ppaction://hlinksldjump"/>
          </p:cNvPr>
          <p:cNvSpPr/>
          <p:nvPr/>
        </p:nvSpPr>
        <p:spPr>
          <a:xfrm>
            <a:off x="10605155" y="242491"/>
            <a:ext cx="367645" cy="708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Tree>
    <p:extLst>
      <p:ext uri="{BB962C8B-B14F-4D97-AF65-F5344CB8AC3E}">
        <p14:creationId xmlns:p14="http://schemas.microsoft.com/office/powerpoint/2010/main" val="3363779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ruutu 5"/>
          <p:cNvSpPr txBox="1"/>
          <p:nvPr/>
        </p:nvSpPr>
        <p:spPr>
          <a:xfrm>
            <a:off x="7145754" y="17566"/>
            <a:ext cx="237566" cy="369332"/>
          </a:xfrm>
          <a:prstGeom prst="rect">
            <a:avLst/>
          </a:prstGeom>
          <a:noFill/>
        </p:spPr>
        <p:txBody>
          <a:bodyPr wrap="none" rtlCol="0">
            <a:spAutoFit/>
          </a:bodyPr>
          <a:lstStyle/>
          <a:p>
            <a:r>
              <a:rPr lang="fi-FI" dirty="0">
                <a:solidFill>
                  <a:prstClr val="black"/>
                </a:solidFill>
              </a:rPr>
              <a:t> </a:t>
            </a:r>
          </a:p>
        </p:txBody>
      </p:sp>
      <p:pic>
        <p:nvPicPr>
          <p:cNvPr id="1026" name="Picture 2" descr="https://upload.wikimedia.org/wikipedia/fi/d/d6/Eurooppa.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5688632" cy="6279481"/>
          </a:xfrm>
          <a:prstGeom prst="rect">
            <a:avLst/>
          </a:prstGeom>
          <a:noFill/>
          <a:extLst>
            <a:ext uri="{909E8E84-426E-40DD-AFC4-6F175D3DCCD1}">
              <a14:hiddenFill xmlns:a14="http://schemas.microsoft.com/office/drawing/2010/main">
                <a:solidFill>
                  <a:srgbClr val="FFFFFF"/>
                </a:solidFill>
              </a14:hiddenFill>
            </a:ext>
          </a:extLst>
        </p:spPr>
      </p:pic>
      <p:sp>
        <p:nvSpPr>
          <p:cNvPr id="7" name="Suorakulmio 6"/>
          <p:cNvSpPr/>
          <p:nvPr/>
        </p:nvSpPr>
        <p:spPr>
          <a:xfrm>
            <a:off x="4511824" y="2996952"/>
            <a:ext cx="648072" cy="648072"/>
          </a:xfrm>
          <a:prstGeom prst="rect">
            <a:avLst/>
          </a:prstGeom>
          <a:no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8" name="Ellipsi 7">
            <a:hlinkClick r:id="rId4" action="ppaction://hlinksldjump"/>
          </p:cNvPr>
          <p:cNvSpPr/>
          <p:nvPr/>
        </p:nvSpPr>
        <p:spPr>
          <a:xfrm>
            <a:off x="4206627" y="3600575"/>
            <a:ext cx="432048" cy="216024"/>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9" name="Ellipsi 8">
            <a:hlinkClick r:id="rId5" action="ppaction://hlinksldjump"/>
          </p:cNvPr>
          <p:cNvSpPr/>
          <p:nvPr/>
        </p:nvSpPr>
        <p:spPr>
          <a:xfrm>
            <a:off x="4658616" y="3729564"/>
            <a:ext cx="342038" cy="229053"/>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2" name="Tekstiruutu 1"/>
          <p:cNvSpPr txBox="1"/>
          <p:nvPr/>
        </p:nvSpPr>
        <p:spPr>
          <a:xfrm>
            <a:off x="7608168" y="386898"/>
            <a:ext cx="2232248" cy="1754326"/>
          </a:xfrm>
          <a:prstGeom prst="rect">
            <a:avLst/>
          </a:prstGeom>
          <a:noFill/>
        </p:spPr>
        <p:txBody>
          <a:bodyPr wrap="square" rtlCol="0">
            <a:spAutoFit/>
          </a:bodyPr>
          <a:lstStyle/>
          <a:p>
            <a:pPr algn="ctr"/>
            <a:r>
              <a:rPr lang="fi-FI" sz="3600" b="1" dirty="0">
                <a:solidFill>
                  <a:prstClr val="black"/>
                </a:solidFill>
              </a:rPr>
              <a:t>Puola</a:t>
            </a:r>
          </a:p>
          <a:p>
            <a:pPr algn="ctr"/>
            <a:r>
              <a:rPr lang="fi-FI" sz="3600" b="1" dirty="0">
                <a:solidFill>
                  <a:prstClr val="black"/>
                </a:solidFill>
              </a:rPr>
              <a:t>Tsekki</a:t>
            </a:r>
          </a:p>
          <a:p>
            <a:pPr algn="ctr"/>
            <a:r>
              <a:rPr lang="fi-FI" sz="3600" b="1" dirty="0">
                <a:solidFill>
                  <a:prstClr val="black"/>
                </a:solidFill>
              </a:rPr>
              <a:t>Slovakia</a:t>
            </a:r>
          </a:p>
        </p:txBody>
      </p:sp>
      <p:sp>
        <p:nvSpPr>
          <p:cNvPr id="3" name="Suorakulmio 2"/>
          <p:cNvSpPr/>
          <p:nvPr/>
        </p:nvSpPr>
        <p:spPr>
          <a:xfrm>
            <a:off x="8832304" y="3958616"/>
            <a:ext cx="1656184" cy="766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6" action="ppaction://hlinkpres?slideindex=1&amp;slidetitle="/>
              </a:rPr>
              <a:t>TAKAISIN</a:t>
            </a:r>
            <a:r>
              <a:rPr lang="fi-FI" dirty="0">
                <a:solidFill>
                  <a:prstClr val="white"/>
                </a:solidFill>
              </a:rPr>
              <a:t> KARTTASIVULLE</a:t>
            </a:r>
          </a:p>
        </p:txBody>
      </p:sp>
    </p:spTree>
    <p:extLst>
      <p:ext uri="{BB962C8B-B14F-4D97-AF65-F5344CB8AC3E}">
        <p14:creationId xmlns:p14="http://schemas.microsoft.com/office/powerpoint/2010/main" val="2906937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omwest.fi/kaikkien-maiden-liput/liput/Slovaki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5561" y="116632"/>
            <a:ext cx="1517783" cy="10075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comwest.fi/kaikkien-maiden-liput/liput/Slovaki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6321" y="136600"/>
            <a:ext cx="1487703" cy="987582"/>
          </a:xfrm>
          <a:prstGeom prst="rect">
            <a:avLst/>
          </a:prstGeom>
          <a:noFill/>
          <a:extLst>
            <a:ext uri="{909E8E84-426E-40DD-AFC4-6F175D3DCCD1}">
              <a14:hiddenFill xmlns:a14="http://schemas.microsoft.com/office/drawing/2010/main">
                <a:solidFill>
                  <a:srgbClr val="FFFFFF"/>
                </a:solidFill>
              </a14:hiddenFill>
            </a:ext>
          </a:extLst>
        </p:spPr>
      </p:pic>
      <p:sp>
        <p:nvSpPr>
          <p:cNvPr id="4" name="Suorakulmio 3"/>
          <p:cNvSpPr/>
          <p:nvPr/>
        </p:nvSpPr>
        <p:spPr>
          <a:xfrm>
            <a:off x="4799856" y="332656"/>
            <a:ext cx="2860720" cy="923330"/>
          </a:xfrm>
          <a:prstGeom prst="rect">
            <a:avLst/>
          </a:prstGeom>
          <a:noFill/>
        </p:spPr>
        <p:txBody>
          <a:bodyPr wrap="none" lIns="91440" tIns="45720" rIns="91440" bIns="45720">
            <a:spAutoFit/>
          </a:bodyPr>
          <a:lstStyle/>
          <a:p>
            <a:pPr algn="ctr"/>
            <a:r>
              <a:rPr lang="fi-FI" sz="54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Slovakia</a:t>
            </a:r>
          </a:p>
        </p:txBody>
      </p:sp>
      <p:sp>
        <p:nvSpPr>
          <p:cNvPr id="6" name="AutoShape 4" descr="Kuvahaun tulos haulle slovakian vaakun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sp>
        <p:nvSpPr>
          <p:cNvPr id="7" name="AutoShape 6" descr="Kuvahaun tulos haulle slovakian vaakuna"/>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sp>
        <p:nvSpPr>
          <p:cNvPr id="8" name="AutoShape 8" descr="Kuvahaun tulos haulle slovakian vaakuna"/>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pic>
        <p:nvPicPr>
          <p:cNvPr id="1035" name="Picture 11" descr="http://upload.wikimedia.org/wikipedia/commons/thumb/7/77/Coat_of_Arms_of_the_First_Slovak_Republic.svg/300px-Coat_of_Arms_of_the_First_Slovak_Republic.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1231" y="2060848"/>
            <a:ext cx="1017880" cy="1394496"/>
          </a:xfrm>
          <a:prstGeom prst="rect">
            <a:avLst/>
          </a:prstGeom>
          <a:noFill/>
          <a:extLst>
            <a:ext uri="{909E8E84-426E-40DD-AFC4-6F175D3DCCD1}">
              <a14:hiddenFill xmlns:a14="http://schemas.microsoft.com/office/drawing/2010/main">
                <a:solidFill>
                  <a:srgbClr val="FFFFFF"/>
                </a:solidFill>
              </a14:hiddenFill>
            </a:ext>
          </a:extLst>
        </p:spPr>
      </p:pic>
      <p:sp>
        <p:nvSpPr>
          <p:cNvPr id="9" name="Tekstiruutu 8"/>
          <p:cNvSpPr txBox="1"/>
          <p:nvPr/>
        </p:nvSpPr>
        <p:spPr>
          <a:xfrm>
            <a:off x="8719582" y="1691516"/>
            <a:ext cx="1948419" cy="369332"/>
          </a:xfrm>
          <a:prstGeom prst="rect">
            <a:avLst/>
          </a:prstGeom>
          <a:noFill/>
        </p:spPr>
        <p:txBody>
          <a:bodyPr wrap="none" rtlCol="0">
            <a:spAutoFit/>
          </a:bodyPr>
          <a:lstStyle/>
          <a:p>
            <a:r>
              <a:rPr lang="fi-FI" dirty="0">
                <a:solidFill>
                  <a:prstClr val="black"/>
                </a:solidFill>
              </a:rPr>
              <a:t>Slovakian vaakuna </a:t>
            </a:r>
          </a:p>
        </p:txBody>
      </p:sp>
      <p:sp>
        <p:nvSpPr>
          <p:cNvPr id="10" name="Tekstiruutu 9"/>
          <p:cNvSpPr txBox="1"/>
          <p:nvPr/>
        </p:nvSpPr>
        <p:spPr>
          <a:xfrm>
            <a:off x="2149301" y="1124182"/>
            <a:ext cx="4248472" cy="2308324"/>
          </a:xfrm>
          <a:prstGeom prst="rect">
            <a:avLst/>
          </a:prstGeom>
          <a:noFill/>
        </p:spPr>
        <p:txBody>
          <a:bodyPr wrap="square" rtlCol="0">
            <a:spAutoFit/>
          </a:bodyPr>
          <a:lstStyle/>
          <a:p>
            <a:r>
              <a:rPr lang="fi-FI" b="1" dirty="0">
                <a:solidFill>
                  <a:prstClr val="black"/>
                </a:solidFill>
              </a:rPr>
              <a:t>Pääkaupunki: </a:t>
            </a:r>
            <a:r>
              <a:rPr lang="fi-FI" dirty="0">
                <a:solidFill>
                  <a:prstClr val="black"/>
                </a:solidFill>
              </a:rPr>
              <a:t>Bratislava (424 207 as.)</a:t>
            </a:r>
          </a:p>
          <a:p>
            <a:r>
              <a:rPr lang="fi-FI" b="1" dirty="0">
                <a:solidFill>
                  <a:prstClr val="black"/>
                </a:solidFill>
              </a:rPr>
              <a:t>Presidentti: </a:t>
            </a:r>
            <a:r>
              <a:rPr lang="fi-FI" dirty="0">
                <a:solidFill>
                  <a:prstClr val="black"/>
                </a:solidFill>
              </a:rPr>
              <a:t>Andrej Kiska </a:t>
            </a:r>
          </a:p>
          <a:p>
            <a:r>
              <a:rPr lang="fi-FI" b="1" dirty="0">
                <a:solidFill>
                  <a:prstClr val="black"/>
                </a:solidFill>
              </a:rPr>
              <a:t>Pääministeri: </a:t>
            </a:r>
            <a:r>
              <a:rPr lang="fi-FI" dirty="0">
                <a:solidFill>
                  <a:prstClr val="black"/>
                </a:solidFill>
              </a:rPr>
              <a:t>Robert Fico</a:t>
            </a:r>
          </a:p>
          <a:p>
            <a:r>
              <a:rPr lang="fi-FI" b="1" dirty="0">
                <a:solidFill>
                  <a:prstClr val="black"/>
                </a:solidFill>
              </a:rPr>
              <a:t>Pinta-ala: </a:t>
            </a:r>
            <a:r>
              <a:rPr lang="fi-FI" dirty="0">
                <a:solidFill>
                  <a:prstClr val="black"/>
                </a:solidFill>
              </a:rPr>
              <a:t>yhteensä 49  035 km</a:t>
            </a:r>
          </a:p>
          <a:p>
            <a:r>
              <a:rPr lang="fi-FI" b="1" dirty="0">
                <a:solidFill>
                  <a:prstClr val="black"/>
                </a:solidFill>
              </a:rPr>
              <a:t>Viralliset kielet: </a:t>
            </a:r>
            <a:r>
              <a:rPr lang="fi-FI" dirty="0">
                <a:solidFill>
                  <a:prstClr val="black"/>
                </a:solidFill>
              </a:rPr>
              <a:t>Slovakki</a:t>
            </a:r>
          </a:p>
          <a:p>
            <a:r>
              <a:rPr lang="fi-FI" b="1" dirty="0">
                <a:solidFill>
                  <a:prstClr val="black"/>
                </a:solidFill>
              </a:rPr>
              <a:t>Valuutta: </a:t>
            </a:r>
            <a:r>
              <a:rPr lang="fi-FI" dirty="0">
                <a:solidFill>
                  <a:prstClr val="black"/>
                </a:solidFill>
              </a:rPr>
              <a:t>Euro (€)</a:t>
            </a:r>
          </a:p>
          <a:p>
            <a:r>
              <a:rPr lang="fi-FI" b="1" dirty="0">
                <a:solidFill>
                  <a:prstClr val="black"/>
                </a:solidFill>
              </a:rPr>
              <a:t>Väkiluku: </a:t>
            </a:r>
            <a:r>
              <a:rPr lang="fi-FI" dirty="0">
                <a:solidFill>
                  <a:prstClr val="black"/>
                </a:solidFill>
              </a:rPr>
              <a:t>n. 5 417 000</a:t>
            </a:r>
          </a:p>
          <a:p>
            <a:endParaRPr lang="fi-FI" dirty="0">
              <a:solidFill>
                <a:prstClr val="black"/>
              </a:solidFill>
            </a:endParaRPr>
          </a:p>
        </p:txBody>
      </p:sp>
      <p:sp>
        <p:nvSpPr>
          <p:cNvPr id="11" name="AutoShape 4" descr="data:image/jpeg;base64,/9j/4AAQSkZJRgABAQAAAQABAAD/2wCEAAkGBxASEhUQEBIVFhUVFxYWFxcVFRUVFRcYGBUYFxUWFRcYHSggGBolGxUWITEhJSorLi4uFx8zODMsNygtLisBCgoKDg0OGhAQGy4lHyUvLS0tKy0tLS0tLS0tLS0tLS0tLS0tLS0tLS0tLS0tLS0tLS0tLS0tLS0tLS0uLS0tLf/AABEIAOEA4QMBIgACEQEDEQH/xAAcAAABBQEBAQAAAAAAAAAAAAABAAIEBQYDBwj/xABFEAABAwIDBQQHBAcGBwEAAAABAAIRAyEEBTEGEkFRYSJxgZEHEzKhscHwQlLR4RQzYnKCkvEWI0ODosI0NVN0k7KzFf/EABsBAAIDAQEBAAAAAAAAAAAAAAECAAMEBQYH/8QALxEAAgIBAgQFAwMFAQAAAAAAAAECEQMEIQUSMUETIjJRYXGRoUKB0RQVM7HhBv/aAAwDAQACEQMRAD8A0ySSK8MepEikilAJFJFAAkUkUoBIpIhKASMLlWxDGXe4NHUgfFVmP2owdEduqCdQG3ce4BW48GXJ6It/sVyyRj1ZcpQsPW2/Y61Jo6bxhQ6u3lWCA1od0O95T+a3R4PqX1SX7md63Ej0WEYXmD9usTeNwXt2L90z7/cFdZJtvvBrKo3nGxgFsHrqDPh4KZODaiMbVP4BHW426NrCMKDg83oVLNdccDE+74aqcCDoVzMmKeN1NNGiM4y3TFCUIwjCqsNjYShOhCFLJYIQhOhKFLCNhBOShGyDEk5BGwjUk5JEJERQRWgtEikilAFFBOCViiRCQWU2j2rYxr6dIOcYLXPAs0kW3Z1P1dXafTZNRPlgvr8FWXLHGrkWWcbQ06IIaN9w4DTzCy2N29fBDWtEiAbzpz/JYjFZwXPLgahNwBIEcuc93eojCXW06Aj4L1WHhWDEt1b92caesyTezo0dXMKtcy95IizeA8dN7r1UWphwDExy/qNVGw7S0gXGnO/UFWLqNo53B8JsVqclHZCRg5bsiti7SJnQ8fD8Oi44jDS7rbTnCn08vcTPWVOdlLncPrgq3nSLVp2+xn3U3Awbg/n713YwgggESYB4GPnceYVscscBcIUcI4ESDr8bGPih/UJjPTUJuZVN6zjLQYvB0gDpafNWOV7UVaNPdJ3iXOcTaS4mLzwsBGvGU3G5GHgOZZxBmNDflzVLXwtSm7dcI5de7yUvHlVSV/USWOePdG8y7bVhe1lUiHRcNLQDF+J7PCbd0XWwpvDhIuCvFKNJk2dfU3vaZvxMTpHBa/Z3aM0n7jwPVOAJAmacAS+D9nnx7JPCDyeIcJhKPPgVNdvf/pdh1LTqfQ30JQiL3CMLy/Q6NjYQhOhKFLINhCE5JGwjEE9BGwjYSRhJGyENFBFaS4KKATglAIIhIIhKKUm1eZeppBrT26h3QOMfaMchInvXjeb77ajmmRB63M6g8VqduM1dXrVWsB3WOFIG0Hdu+J1Jdw5ALPy5zZIMRFyb20tGmsd3h7Lhun8DAr6vdnB1eXxcjroiM2vLe1qeca8bcJXWlSJ0J+ukJmGwwJ0sr7L8C0xAvzWvJOhMWPmYsuwxAj4q4w2DI+gR+BCkYbBbsKxp0xwXNnkdnThiVEfDYBuoEHpp+SucHhIXHDU7q6wtNU3Zeo0cDlocLgeSj1ckjRX1KmV3bRlFAMxRy03EfVlxxuUB/Zc2e/60uth6rouVSgDqEwHTPH87yF+GmoztNM31LCeB6dfxVfhKkmTc928DYjhEcR5zPH2TEYFjmlrgCDIM3BnWV5ZtNkxwlUAfq3SWE+9pI4hbMOZvZmDNgrdG52KzptSm3Dud/eMYLHWBDbfe4fRWnhePZK6r61j6Idv/AGS1wg6y0jr3TZevYV5cwE6kX6HiPBea4zpFiyeJHpLt8l+myNrlfYfCEJ0JQuLZqGoJyCNhGoJyBTWEEIJySNhICcgitTLwhEIBOCViiCc1AJwSgZ41m7t8kttJe6TJMFxgReDB0souFl/YHsjuHh1JU/aSlSpVqlMD7Try4n2pjQBuotdc8LQcWNgENcYJve/HkBr4L3qacU0edrzUdW5eA+B7IEi+vPwmfJWtFoaOs+SVFsuvwgRysE2rUvP1ZZpts244pFhSq8FZUtJHJZ6niBqFoMqqA2+rrHM3Q6FhgKfNXuGpqowzYMcvr4K8wZFkkepJMlMpLu2ldPYAuzQtCiZ3M4+qTXYcqUEU3KhedlZVorP7T5S3EUH0yO0AXN4w4Ax+HitY8KFimKtqt0WJ2qZ4rk5NNxltxwniOXEL1LZrEF9BpJk3k6TcwfEX8Vg9q8uNOrUc0WI3vP8AOfNbHYOtv4OkSZIEHpGg8oWXjD5tLzfKM+JcuSjQIQnQkvJWbRqCcgjYRqanlApkEakikjYSvCIQCctjLwhEIBOCVgCEQgE4JBTzHNaDq2KqFzey1776WDoseJ0AHNcWUXN3R2oB0JEW0FvPwWgzzChtSpUIALny3+UbpjnqfFU+JZ2QHGJvxsOZ7+AXtsc7xxa9l/o4vL5nZ3a5rWugX590E+/x0VY6tNirKo5rWc7XPwA7tFW7hNzySSNEBMHJX+RvuqRojVW2UPvB4rLNGqLNSLwRqFb4FyqcBuH2TKtMKYSxQzZcMNlIpaKNSeCFJp6LTEyyCSiSuZEroGphWcnKNVapbgo9VVyRZFmA2zc0OIPFhB7uK0+RYZtOhTa3SJ8ySdOpKyG2Ld/F0qY+00TadXxJHKCVvMOwNa1o0AAFo0HJcjjM6wwj7u/sCH+RsegnILzdl41BOQTEGoFOTSihgJIpJglcEQgiFsZoCE4IBEJWKEJwCATmpQMwW0uc4arIpn+8BIaQXA9kibaQRJvyVZQd64gEhoEb3UC5N/FVdYt9dULdN4gd0/grPLiN5scj59frivX4qglFdDDlh3H5m7ddu8bW7uHUj580qjYaDHD4fXxTKk1ZqHgY669o/XJd6t2ADT3/AFZWTK8ZEpFsgumJiya7EkuAbbuT/wBAqO9gEieCgua+m7tCCDxsqrTLWmjX5bTeYawEnvjx+ua643F5jh+0+kCzmO1bw0WPzLH4+kJa8slst3AN0303z0g2hemjIRiMFTrGriKVQtJHrazu0JO76xoO6C4X7IHBMsbq9hHkXNW5Byna2m8XIB5LU4bMQ8S1eL51gK1Kq0vBEzqAJjjbXvsV6NsHXD2AOMxr8lU3VF1bOzS18cGDtKmx+1pYYp09/nz8Au+2GBqPZvU3HdaCYGpPL6/Bea5pisbhNx9OrO8A6DTa4e1BbFjIBk34jvTxtuhJcvLzHo1DPX1Wbwa4c2lpB8FLwmYb4ggh3VY6hnuLbRZiatFtSg97mh9NrmvhpIFQ0zNjE2K0+X1mVd2pSILSJnpHBSVp0wJpq0VGY4Vr8dTJFxHkPzWuaFVDDg4kOI0Bg/wk/Iq3hcDjd3D6MkO4EE5BcIsGoFOKaihhqBTk0pkECKSSYJWhEIIhbWaRwRCARCVijgjCARCW6YrPE68s3mu1DiD3i3yKk5BTIqF5Jgdr3hv+73KTtfhNzF1mx2XO3v5hvSPFxVbR9ZTjdJINj3SvXQlzRTXcyy+TbNwYAqMtM25kcPeCqrC1A47k6THXkr7EQ47w48e/l5KvwmWinUNSZ1jvOise5THYtciDWy0tBg8YXPOMhFR/rGiz9YHsnnHFcMvqw93etDRxAOuiyvZmlbogZTlbmNDSSBzBBB960+BplsXcerj9T4qPgHC8NAvbujXzlT6oO6TpA15Jogl8mA27xAqVtwX3RH5BStg37pLeZCzWMxBfUc5t5Jvz7lodlG9qUrZYo7UejVGAyOBCp8bkc6gPbrBa13jDre8KfTJEE8VLY8xzCuW5mdoqqdMOAbew0Ld2AOABGik0MK1rTuiLmw0UstBTXttCDXcF9iDRpjeLu/4FSJTaY7I6k/FOXnuOT88I/A0QIIoFcQcBQKJQKZBQ0oFEoFMhgJJJIhK0IhAIhbmaRwRCARCVijgiEAiEjAZnbbI/XM9ewdumLgfabr5i/gTyWFaIgO0iT+C9iCzWbbGUKzi9j3U5mWtDS2egOnw6LraLXRjHw8j+jKZx7ogsqDdYebGnzaEmuk931f4LjmAFMhjdGgNE3sLCT3JtKp2XHw/Fdwy0cHP3Xa31V1lhnzWcL5f3z9e5aLKGHvVE+poxvY1OXNCzPpNz9zGswlIxv3qEfdHDxV07Gik2TKyWeYqlXq7rm9rmUU6BLdlNgMZSaQajgNQJIWs2OxNMmBFvhKy39lA91nRy4/0WkyrY8Ue0K1QWuBujw0Tci7A8RrqbvEYtkASLLlRxMGRcTdVGM2Xo1mtbULy0Gfav75V1Qw1GnTFJo3RaLkmeZJuUWn1EUo0TDBEhcnuXOk8t7JQqvUbBQGcOn4pyZT0Tl47iGbxdRJ+232HQkEUFjCAoFEpqZBAUCiUEyGAkkkiErUQmhOC3M0hCcE0JwSsAQnBNCcErFY4IhNCcEorMBtA7+9cOvwUU1IapO1jIqvPUlVNKvvNjiF7CLtJmMbgX9sn6ut5s+WloK8/wLoeQeMLQbO40ipuHSUs1vY8XsabbrEvoYXfptl5LQPGxK8vo5nDgakg9Rfrde05mxtSluuE9Fgc12bN3UoI5FFySBGNnLLc9w8gl1/K/1C1+GzvD1acB8EHmsXl2HqUj2qbo6CR5FafBY3DaPoSeZptnmgpFrjGtzQUc0oEAB94GvkoGe51So0jUeZEgSJNzpJGniuzMJhqns0mj/LaPkpxy1nqjT3RB4QITWyqUYroRMmxvrqbXa8rzaFMquULJcIKLSwCACYHepMSfrRJOahFyfYUk09AikgvDzfNJv3LEFBJBAIigUkEyCAoFEppTIIkUEkQlaiEEVuZqHBEJoTglYo4IhNCcEjFHBd8JT3nAcNT3BV2Y4+lh6bq1Z26xoufgAOJPJRvRznFbGNr4t7Qylveqos4w0TUe53Eklo5DdPeuhoOHz1Eub9Ke/wA/CMuozxxqu5mdrARUdvazfzWUktMj+q9H29ysuaarBJAuBxHTqvNA6V6SePkddjNjnzIkl1w9qt8krj1k2uQqSnbxUimd0yqnHmLU6PRhmod2Sfqy64Su0yvO24h+ocVdZJmR9l1jwPiqnFosUkzYtqizQBPFTaeDGsDyVTl9e4J+vqVOr4/cqt3T2S245XRRH7F1QaANIT3FcKWIBEjiuOOxrWBWFTDXgLnRHFRaAqPu8Q3gOJ7+QU4LicW1VLwV1fUaC7hSQSXnqLQoIJI0QSCSCIRIFIoFMgiSQSRCVycE1FbmaRyIQAXPE4mnSG9Vexg5vc1o8yUFFt0kI2l1O6g51nNDCUzVrugaNaLuefusHE+4cVndofSBhqTS3DEVqpFiJ9W3q532u4eYXlea5lWxFQ1a7y9x56AcmgWaOgXZ0PBp5Gp5to+3d/wc3U8QjDyw3f4LXazaOtizvP7LB7FMHstHP9p3X4L130UOH/5VCOdWe/1z/wAV4G98iF7P6GcTOAcz7lV48wHfNepeOMIKMFSRyMcpSk3J7m0xbQ6xXnu1WyrgXV8M2eL6Y1PNzBz6ce/Xf1nrhSq3VTipKmaIycXaPH8K4OiFYUaM2W32i2PFScVhRDtalMaP5uaPvcxx79c5Ry0uAczVYMkHB0dDHNTiV5wic2mRorYUToV3oZaXKux6oiYLH1WRIkd911ONxL37zW68CZsrWhkTiptDKXN4KUK2DLqlaACA3xk+StsJhQ4yb96OGwZi6tKVMNEpkhG7I2DqsqVa2HaO1Tawz+1G8W+T2efRMWc9HOJdUr4rFn2a2JqBnVjGim0/6PctNneIo0arWvqMYaslgc4N3ojeDZ1gkafeC5fGNC5Qjlgt1s69vf8AYmLLUqfcZKCSMWXmeVmoCCSCFBCghKCNBCgggmoIUkEkQlHjs3w1D9dWY08t4F38gl3uWXzL0iUmkjD0XP8A2nncHeGiSfGF5oaqBcve4OCaeHruX4X4/k4eXimaXp2NLmO22Oq29aKY5Uhuf6ru96zeKrF7t5xLnHUuJcfElILlrddSGLHjVQil9EYJZZzdydgJTU/dTYTACKa9N9D+M3WV6R4vDh/KB8l5sxbH0bVgMQ+nN3NBHXdmR5H3ITj5R8UvMetPMrkBddOCYxyzmos8srlpgrnm+TAk16QAn228D+0Pn581Hou4rQYOtaSbDWbDxKWUFNUxozcHaMbXwrSJLQPrmFzw7N09PrRaPF4dhJdQcHN1c0XjqP2VVYjDtP7J5j5jRc+UHF0zoxmpq0WWBIIU7cAVHgHOaY3ge8R81auk8fcoK4nURwWf2+zj9FwVaoPaLSxnPedYfH3K+pt4rz7bWv8ApWPwuCF2U3euqdzLifGB/EmirdAapF7sVl5w2Do0iIc1jS7949p3vJT/AEsZUMVljqoHbw5FYfui1Qd26Sf4Ap9KpBV5lVJtSi5jxLXAtcOYIgg+BW3E6dmPMrVHzHlueYrD/qK72DkHSz+Qy0+S1mW+lHFsgV6dOqOYmm/zEtPkFkc8y52GxFXDP1pVHMk8QD2XeLYPiq+Vdn0enzf5IJ/Pf79TDDNkh6We15X6RMvrWe51Fx4VG9n+dsgeMLTYbEsqN36T2vbzY4OHmF84gLthcVVpO3qT3MdzY4tPmFxtR/5zBPfHJx/KNmPiU16lZ9GFBeOZZ6RMfSgVC2s3k8Q7wc2PeCtvkW3+Crw2oTQeeFQjcPdU084XD1PA9Vh3S5l7r+Op0MWuwz70/k1aCdEiRcHQjQ9yaQuU4NdUbU0xIIJIBPnFqfuoNXVfVEeOZxrNMWTacFdymVKcHebrxHA/ghQU+w0hMDU8PkW8uS6U6SIQMYrfZth/SGFhhzZc3vb2j/pa5V4YpWW4z1NanWidxwcRzbo8eLZHio+mwy2e57hSrb1MP5i/fxUWnWXb1YFEmmZbuh7TzYeI7pHgqplRZGbC+w9xcwBcnkFyr4wvO6DDRo06955lWLcsPqQ0+0YJ6HgPD5lVNbCF3YIh4u080Y7AbsmYMEGW2PSylls3fTdH32tt48Ph4rjgcLVa0b41sFbfpct7LDJEWII0jTXwS5FzdhoScXsylfhtw62NweHh+CsKLbWujSoOd2S03FpbxGh+XcVSU9oW7wptIJcQ1oHEkwAPFYcuPkZ0MWTxI33LfOMb6mm58gQD5rzrYTDvrV8RjXXLj6th7rujp7I8F6o/IA+1VrKg5OBLf5dD4qHn+CqU6JZhz6u3+GAzy3dFdiwvuUZM67Gfz3N6GDbv4lx3oltJt6r+VvsNP3nQOU6KBs3n1bFO9a5xaD7LWEhrRyb+OpWKzPAvLj6yS4m5JJJPMk6rQbBs3XGnyuO4/wBCuhHFGEdupgnklOW/QqvS9l4GKp4i016Xb6vpncLvFhp+S8/fTK9P9MZG9hG8mVj5upj/AGledgBPHoUzXmZCTxddXUbpBqYSjkWpu6pBamFqhKJ+TbR4vCH+4quDfuHtUz/CbDvEFbjKvSgx0NxdAtP36Nx4scZHgSvNi1AsWXPo8OZVOKZdjz5MfpZ7H/b7LP8ArP8A/FU/BJeNbiSwf2LSez+5p/uOY6sZouhCc0WTXFdgw0Md3JsoF0ktGoEn8l1YxQlHIU7zx9311UhqQCIUGSGP6oIuCSgGe0bBYwPy6g51/VvNB3Vu9uhp/wAtzVocg2aIqmrV0Y4hjeZBIDj0tIWO9BmMB/ScM6NWVmg+LHnwin5r2Bqyz2kzVB3FHB1AKHjMsa8SLOF2nkfwVogWpbDRXYKqCPVVRDh7+RCj47LnMO/TuD7TevMKzr4Zr9dRoeIQwz3fq36jQ8CFLIUdHG7pBm3Jef7H5G9+cOZM08K41SeBb/gDvMtP8DlsNqXblWBYkSrvZDL/AFdI1SBv1oJPHdE7gPmT/Epkimkx4TcbXuXqj4mkHWKkOTQ1KthDJ51sqyoCQLrJ5ZgTSxTREHtNPlPy969ahUOcZLvVaeIpgSze3xpILHC3WSrI5OwHE8X9LmI3sc1k/q6FNsci5z6h9z2rFEqz2qzMYnG164DgHvEB0bwa1rWNmLTDQq2FpXQyt+ZhaiWoAJpeRr5hELoRTYTyQU2FCDQEC1Kbp5UFGJJ26iiQ6U9EypokkgMyHU/WN/d/3BTDoUkkEQLk1FJEi6ja317kQikoDub30Kf8xf8A9tU/+tFe8NSSWfL6jRj9I4IpJKosGuXOv7TPH4JJKEMft1+sZ+675LaYL9Wz91v/AKhJJNPogI6lEJJKsIk1+hQSUIfJma/8RU/ePxcuQ+vJBJb10MX6h4TqnHuPwSSUCyJg/mu3EePzSSUD7HF2vgnpJKCISSSSIT//2Q=="/>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sp>
        <p:nvSpPr>
          <p:cNvPr id="12" name="AutoShape 6" descr="data:image/jpeg;base64,/9j/4AAQSkZJRgABAQAAAQABAAD/2wCEAAkGBxASEhUQEBIVFhUVFxYWFxcVFRUVFRcYGBUYFxUWFRcYHSggGBolGxUWITEhJSorLi4uFx8zODMsNygtLisBCgoKDg0OGhAQGy4lHyUvLS0tKy0tLS0tLS0tLS0tLS0tLS0tLS0tLS0tLS0tLS0tLS0tLS0tLS0tLS0uLS0tLf/AABEIAOEA4QMBIgACEQEDEQH/xAAcAAABBQEBAQAAAAAAAAAAAAABAAIEBQYDBwj/xABFEAABAwIDBQQHBAcGBwEAAAABAAIRAyEEBTEGEkFRYSJxgZEHEzKhscHwQlLR4RQzYnKCkvEWI0ODosI0NVN0k7KzFf/EABsBAAIDAQEBAAAAAAAAAAAAAAECAAMEBQYH/8QALxEAAgIBAgQFAwMFAQAAAAAAAAECEQMEIQUSMUETIjJRYXGRoUKB0RQVM7HhBv/aAAwDAQACEQMRAD8A0ySSK8MepEikilAJFJFAAkUkUoBIpIhKASMLlWxDGXe4NHUgfFVmP2owdEduqCdQG3ce4BW48GXJ6It/sVyyRj1ZcpQsPW2/Y61Jo6bxhQ6u3lWCA1od0O95T+a3R4PqX1SX7md63Ej0WEYXmD9usTeNwXt2L90z7/cFdZJtvvBrKo3nGxgFsHrqDPh4KZODaiMbVP4BHW426NrCMKDg83oVLNdccDE+74aqcCDoVzMmKeN1NNGiM4y3TFCUIwjCqsNjYShOhCFLJYIQhOhKFLCNhBOShGyDEk5BGwjUk5JEJERQRWgtEikilAFFBOCViiRCQWU2j2rYxr6dIOcYLXPAs0kW3Z1P1dXafTZNRPlgvr8FWXLHGrkWWcbQ06IIaN9w4DTzCy2N29fBDWtEiAbzpz/JYjFZwXPLgahNwBIEcuc93eojCXW06Aj4L1WHhWDEt1b92caesyTezo0dXMKtcy95IizeA8dN7r1UWphwDExy/qNVGw7S0gXGnO/UFWLqNo53B8JsVqclHZCRg5bsiti7SJnQ8fD8Oi44jDS7rbTnCn08vcTPWVOdlLncPrgq3nSLVp2+xn3U3Awbg/n713YwgggESYB4GPnceYVscscBcIUcI4ESDr8bGPih/UJjPTUJuZVN6zjLQYvB0gDpafNWOV7UVaNPdJ3iXOcTaS4mLzwsBGvGU3G5GHgOZZxBmNDflzVLXwtSm7dcI5de7yUvHlVSV/USWOePdG8y7bVhe1lUiHRcNLQDF+J7PCbd0XWwpvDhIuCvFKNJk2dfU3vaZvxMTpHBa/Z3aM0n7jwPVOAJAmacAS+D9nnx7JPCDyeIcJhKPPgVNdvf/pdh1LTqfQ30JQiL3CMLy/Q6NjYQhOhKFLINhCE5JGwjEE9BGwjYSRhJGyENFBFaS4KKATglAIIhIIhKKUm1eZeppBrT26h3QOMfaMchInvXjeb77ajmmRB63M6g8VqduM1dXrVWsB3WOFIG0Hdu+J1Jdw5ALPy5zZIMRFyb20tGmsd3h7Lhun8DAr6vdnB1eXxcjroiM2vLe1qeca8bcJXWlSJ0J+ukJmGwwJ0sr7L8C0xAvzWvJOhMWPmYsuwxAj4q4w2DI+gR+BCkYbBbsKxp0xwXNnkdnThiVEfDYBuoEHpp+SucHhIXHDU7q6wtNU3Zeo0cDlocLgeSj1ckjRX1KmV3bRlFAMxRy03EfVlxxuUB/Zc2e/60uth6rouVSgDqEwHTPH87yF+GmoztNM31LCeB6dfxVfhKkmTc928DYjhEcR5zPH2TEYFjmlrgCDIM3BnWV5ZtNkxwlUAfq3SWE+9pI4hbMOZvZmDNgrdG52KzptSm3Dud/eMYLHWBDbfe4fRWnhePZK6r61j6Idv/AGS1wg6y0jr3TZevYV5cwE6kX6HiPBea4zpFiyeJHpLt8l+myNrlfYfCEJ0JQuLZqGoJyCNhGoJyBTWEEIJySNhICcgitTLwhEIBOCViiCc1AJwSgZ41m7t8kttJe6TJMFxgReDB0souFl/YHsjuHh1JU/aSlSpVqlMD7Try4n2pjQBuotdc8LQcWNgENcYJve/HkBr4L3qacU0edrzUdW5eA+B7IEi+vPwmfJWtFoaOs+SVFsuvwgRysE2rUvP1ZZpts244pFhSq8FZUtJHJZ6niBqFoMqqA2+rrHM3Q6FhgKfNXuGpqowzYMcvr4K8wZFkkepJMlMpLu2ldPYAuzQtCiZ3M4+qTXYcqUEU3KhedlZVorP7T5S3EUH0yO0AXN4w4Ax+HitY8KFimKtqt0WJ2qZ4rk5NNxltxwniOXEL1LZrEF9BpJk3k6TcwfEX8Vg9q8uNOrUc0WI3vP8AOfNbHYOtv4OkSZIEHpGg8oWXjD5tLzfKM+JcuSjQIQnQkvJWbRqCcgjYRqanlApkEakikjYSvCIQCctjLwhEIBOCVgCEQgE4JBTzHNaDq2KqFzey1776WDoseJ0AHNcWUXN3R2oB0JEW0FvPwWgzzChtSpUIALny3+UbpjnqfFU+JZ2QHGJvxsOZ7+AXtsc7xxa9l/o4vL5nZ3a5rWugX590E+/x0VY6tNirKo5rWc7XPwA7tFW7hNzySSNEBMHJX+RvuqRojVW2UPvB4rLNGqLNSLwRqFb4FyqcBuH2TKtMKYSxQzZcMNlIpaKNSeCFJp6LTEyyCSiSuZEroGphWcnKNVapbgo9VVyRZFmA2zc0OIPFhB7uK0+RYZtOhTa3SJ8ySdOpKyG2Ld/F0qY+00TadXxJHKCVvMOwNa1o0AAFo0HJcjjM6wwj7u/sCH+RsegnILzdl41BOQTEGoFOTSihgJIpJglcEQgiFsZoCE4IBEJWKEJwCATmpQMwW0uc4arIpn+8BIaQXA9kibaQRJvyVZQd64gEhoEb3UC5N/FVdYt9dULdN4gd0/grPLiN5scj59frivX4qglFdDDlh3H5m7ddu8bW7uHUj580qjYaDHD4fXxTKk1ZqHgY669o/XJd6t2ADT3/AFZWTK8ZEpFsgumJiya7EkuAbbuT/wBAqO9gEieCgua+m7tCCDxsqrTLWmjX5bTeYawEnvjx+ua643F5jh+0+kCzmO1bw0WPzLH4+kJa8slst3AN0303z0g2hemjIRiMFTrGriKVQtJHrazu0JO76xoO6C4X7IHBMsbq9hHkXNW5Byna2m8XIB5LU4bMQ8S1eL51gK1Kq0vBEzqAJjjbXvsV6NsHXD2AOMxr8lU3VF1bOzS18cGDtKmx+1pYYp09/nz8Au+2GBqPZvU3HdaCYGpPL6/Bea5pisbhNx9OrO8A6DTa4e1BbFjIBk34jvTxtuhJcvLzHo1DPX1Wbwa4c2lpB8FLwmYb4ggh3VY6hnuLbRZiatFtSg97mh9NrmvhpIFQ0zNjE2K0+X1mVd2pSILSJnpHBSVp0wJpq0VGY4Vr8dTJFxHkPzWuaFVDDg4kOI0Bg/wk/Iq3hcDjd3D6MkO4EE5BcIsGoFOKaihhqBTk0pkECKSSYJWhEIIhbWaRwRCARCVijgjCARCW6YrPE68s3mu1DiD3i3yKk5BTIqF5Jgdr3hv+73KTtfhNzF1mx2XO3v5hvSPFxVbR9ZTjdJINj3SvXQlzRTXcyy+TbNwYAqMtM25kcPeCqrC1A47k6THXkr7EQ47w48e/l5KvwmWinUNSZ1jvOise5THYtciDWy0tBg8YXPOMhFR/rGiz9YHsnnHFcMvqw93etDRxAOuiyvZmlbogZTlbmNDSSBzBBB960+BplsXcerj9T4qPgHC8NAvbujXzlT6oO6TpA15Jogl8mA27xAqVtwX3RH5BStg37pLeZCzWMxBfUc5t5Jvz7lodlG9qUrZYo7UejVGAyOBCp8bkc6gPbrBa13jDre8KfTJEE8VLY8xzCuW5mdoqqdMOAbew0Ld2AOABGik0MK1rTuiLmw0UstBTXttCDXcF9iDRpjeLu/4FSJTaY7I6k/FOXnuOT88I/A0QIIoFcQcBQKJQKZBQ0oFEoFMhgJJJIhK0IhAIhbmaRwRCARCVijgiEAiEjAZnbbI/XM9ewdumLgfabr5i/gTyWFaIgO0iT+C9iCzWbbGUKzi9j3U5mWtDS2egOnw6LraLXRjHw8j+jKZx7ogsqDdYebGnzaEmuk931f4LjmAFMhjdGgNE3sLCT3JtKp2XHw/Fdwy0cHP3Xa31V1lhnzWcL5f3z9e5aLKGHvVE+poxvY1OXNCzPpNz9zGswlIxv3qEfdHDxV07Gik2TKyWeYqlXq7rm9rmUU6BLdlNgMZSaQajgNQJIWs2OxNMmBFvhKy39lA91nRy4/0WkyrY8Ue0K1QWuBujw0Tci7A8RrqbvEYtkASLLlRxMGRcTdVGM2Xo1mtbULy0Gfav75V1Qw1GnTFJo3RaLkmeZJuUWn1EUo0TDBEhcnuXOk8t7JQqvUbBQGcOn4pyZT0Tl47iGbxdRJ+232HQkEUFjCAoFEpqZBAUCiUEyGAkkkiErUQmhOC3M0hCcE0JwSsAQnBNCcErFY4IhNCcEorMBtA7+9cOvwUU1IapO1jIqvPUlVNKvvNjiF7CLtJmMbgX9sn6ut5s+WloK8/wLoeQeMLQbO40ipuHSUs1vY8XsabbrEvoYXfptl5LQPGxK8vo5nDgakg9Rfrde05mxtSluuE9Fgc12bN3UoI5FFySBGNnLLc9w8gl1/K/1C1+GzvD1acB8EHmsXl2HqUj2qbo6CR5FafBY3DaPoSeZptnmgpFrjGtzQUc0oEAB94GvkoGe51So0jUeZEgSJNzpJGniuzMJhqns0mj/LaPkpxy1nqjT3RB4QITWyqUYroRMmxvrqbXa8rzaFMquULJcIKLSwCACYHepMSfrRJOahFyfYUk09AikgvDzfNJv3LEFBJBAIigUkEyCAoFEppTIIkUEkQlaiEEVuZqHBEJoTglYo4IhNCcEjFHBd8JT3nAcNT3BV2Y4+lh6bq1Z26xoufgAOJPJRvRznFbGNr4t7Qylveqos4w0TUe53Eklo5DdPeuhoOHz1Eub9Ke/wA/CMuozxxqu5mdrARUdvazfzWUktMj+q9H29ysuaarBJAuBxHTqvNA6V6SePkddjNjnzIkl1w9qt8krj1k2uQqSnbxUimd0yqnHmLU6PRhmod2Sfqy64Su0yvO24h+ocVdZJmR9l1jwPiqnFosUkzYtqizQBPFTaeDGsDyVTl9e4J+vqVOr4/cqt3T2S245XRRH7F1QaANIT3FcKWIBEjiuOOxrWBWFTDXgLnRHFRaAqPu8Q3gOJ7+QU4LicW1VLwV1fUaC7hSQSXnqLQoIJI0QSCSCIRIFIoFMgiSQSRCVycE1FbmaRyIQAXPE4mnSG9Vexg5vc1o8yUFFt0kI2l1O6g51nNDCUzVrugaNaLuefusHE+4cVndofSBhqTS3DEVqpFiJ9W3q532u4eYXlea5lWxFQ1a7y9x56AcmgWaOgXZ0PBp5Gp5to+3d/wc3U8QjDyw3f4LXazaOtizvP7LB7FMHstHP9p3X4L130UOH/5VCOdWe/1z/wAV4G98iF7P6GcTOAcz7lV48wHfNepeOMIKMFSRyMcpSk3J7m0xbQ6xXnu1WyrgXV8M2eL6Y1PNzBz6ce/Xf1nrhSq3VTipKmaIycXaPH8K4OiFYUaM2W32i2PFScVhRDtalMaP5uaPvcxx79c5Ry0uAczVYMkHB0dDHNTiV5wic2mRorYUToV3oZaXKux6oiYLH1WRIkd911ONxL37zW68CZsrWhkTiptDKXN4KUK2DLqlaACA3xk+StsJhQ4yb96OGwZi6tKVMNEpkhG7I2DqsqVa2HaO1Tawz+1G8W+T2efRMWc9HOJdUr4rFn2a2JqBnVjGim0/6PctNneIo0arWvqMYaslgc4N3ojeDZ1gkafeC5fGNC5Qjlgt1s69vf8AYmLLUqfcZKCSMWXmeVmoCCSCFBCghKCNBCgggmoIUkEkQlHjs3w1D9dWY08t4F38gl3uWXzL0iUmkjD0XP8A2nncHeGiSfGF5oaqBcve4OCaeHruX4X4/k4eXimaXp2NLmO22Oq29aKY5Uhuf6ru96zeKrF7t5xLnHUuJcfElILlrddSGLHjVQil9EYJZZzdydgJTU/dTYTACKa9N9D+M3WV6R4vDh/KB8l5sxbH0bVgMQ+nN3NBHXdmR5H3ITj5R8UvMetPMrkBddOCYxyzmos8srlpgrnm+TAk16QAn228D+0Pn581Hou4rQYOtaSbDWbDxKWUFNUxozcHaMbXwrSJLQPrmFzw7N09PrRaPF4dhJdQcHN1c0XjqP2VVYjDtP7J5j5jRc+UHF0zoxmpq0WWBIIU7cAVHgHOaY3ge8R81auk8fcoK4nURwWf2+zj9FwVaoPaLSxnPedYfH3K+pt4rz7bWv8ApWPwuCF2U3euqdzLifGB/EmirdAapF7sVl5w2Do0iIc1jS7949p3vJT/AEsZUMVljqoHbw5FYfui1Qd26Sf4Ap9KpBV5lVJtSi5jxLXAtcOYIgg+BW3E6dmPMrVHzHlueYrD/qK72DkHSz+Qy0+S1mW+lHFsgV6dOqOYmm/zEtPkFkc8y52GxFXDP1pVHMk8QD2XeLYPiq+Vdn0enzf5IJ/Pf79TDDNkh6We15X6RMvrWe51Fx4VG9n+dsgeMLTYbEsqN36T2vbzY4OHmF84gLthcVVpO3qT3MdzY4tPmFxtR/5zBPfHJx/KNmPiU16lZ9GFBeOZZ6RMfSgVC2s3k8Q7wc2PeCtvkW3+Crw2oTQeeFQjcPdU084XD1PA9Vh3S5l7r+Op0MWuwz70/k1aCdEiRcHQjQ9yaQuU4NdUbU0xIIJIBPnFqfuoNXVfVEeOZxrNMWTacFdymVKcHebrxHA/ghQU+w0hMDU8PkW8uS6U6SIQMYrfZth/SGFhhzZc3vb2j/pa5V4YpWW4z1NanWidxwcRzbo8eLZHio+mwy2e57hSrb1MP5i/fxUWnWXb1YFEmmZbuh7TzYeI7pHgqplRZGbC+w9xcwBcnkFyr4wvO6DDRo06955lWLcsPqQ0+0YJ6HgPD5lVNbCF3YIh4u080Y7AbsmYMEGW2PSylls3fTdH32tt48Ph4rjgcLVa0b41sFbfpct7LDJEWII0jTXwS5FzdhoScXsylfhtw62NweHh+CsKLbWujSoOd2S03FpbxGh+XcVSU9oW7wptIJcQ1oHEkwAPFYcuPkZ0MWTxI33LfOMb6mm58gQD5rzrYTDvrV8RjXXLj6th7rujp7I8F6o/IA+1VrKg5OBLf5dD4qHn+CqU6JZhz6u3+GAzy3dFdiwvuUZM67Gfz3N6GDbv4lx3oltJt6r+VvsNP3nQOU6KBs3n1bFO9a5xaD7LWEhrRyb+OpWKzPAvLj6yS4m5JJJPMk6rQbBs3XGnyuO4/wBCuhHFGEdupgnklOW/QqvS9l4GKp4i016Xb6vpncLvFhp+S8/fTK9P9MZG9hG8mVj5upj/AGledgBPHoUzXmZCTxddXUbpBqYSjkWpu6pBamFqhKJ+TbR4vCH+4quDfuHtUz/CbDvEFbjKvSgx0NxdAtP36Nx4scZHgSvNi1AsWXPo8OZVOKZdjz5MfpZ7H/b7LP8ArP8A/FU/BJeNbiSwf2LSez+5p/uOY6sZouhCc0WTXFdgw0Md3JsoF0ktGoEn8l1YxQlHIU7zx9311UhqQCIUGSGP6oIuCSgGe0bBYwPy6g51/VvNB3Vu9uhp/wAtzVocg2aIqmrV0Y4hjeZBIDj0tIWO9BmMB/ScM6NWVmg+LHnwin5r2Bqyz2kzVB3FHB1AKHjMsa8SLOF2nkfwVogWpbDRXYKqCPVVRDh7+RCj47LnMO/TuD7TevMKzr4Zr9dRoeIQwz3fq36jQ8CFLIUdHG7pBm3Jef7H5G9+cOZM08K41SeBb/gDvMtP8DlsNqXblWBYkSrvZDL/AFdI1SBv1oJPHdE7gPmT/Epkimkx4TcbXuXqj4mkHWKkOTQ1KthDJ51sqyoCQLrJ5ZgTSxTREHtNPlPy969ahUOcZLvVaeIpgSze3xpILHC3WSrI5OwHE8X9LmI3sc1k/q6FNsci5z6h9z2rFEqz2qzMYnG164DgHvEB0bwa1rWNmLTDQq2FpXQyt+ZhaiWoAJpeRr5hELoRTYTyQU2FCDQEC1Kbp5UFGJJ26iiQ6U9EypokkgMyHU/WN/d/3BTDoUkkEQLk1FJEi6ja317kQikoDub30Kf8xf8A9tU/+tFe8NSSWfL6jRj9I4IpJKosGuXOv7TPH4JJKEMft1+sZ+675LaYL9Wz91v/AKhJJNPogI6lEJJKsIk1+hQSUIfJma/8RU/ePxcuQ+vJBJb10MX6h4TqnHuPwSSUCyJg/mu3EePzSSUD7HF2vgnpJKCISSSSIT//2Q=="/>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pic>
        <p:nvPicPr>
          <p:cNvPr id="1032" name="Picture 8" descr="https://i.ytimg.com/vi/lESK0kWSjVU/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6014" y="2405856"/>
            <a:ext cx="1753737" cy="2602341"/>
          </a:xfrm>
          <a:prstGeom prst="rect">
            <a:avLst/>
          </a:prstGeom>
          <a:noFill/>
          <a:extLst>
            <a:ext uri="{909E8E84-426E-40DD-AFC4-6F175D3DCCD1}">
              <a14:hiddenFill xmlns:a14="http://schemas.microsoft.com/office/drawing/2010/main">
                <a:solidFill>
                  <a:srgbClr val="FFFFFF"/>
                </a:solidFill>
              </a14:hiddenFill>
            </a:ext>
          </a:extLst>
        </p:spPr>
      </p:pic>
      <p:sp>
        <p:nvSpPr>
          <p:cNvPr id="13" name="Tekstiruutu 12"/>
          <p:cNvSpPr txBox="1"/>
          <p:nvPr/>
        </p:nvSpPr>
        <p:spPr>
          <a:xfrm>
            <a:off x="6533585" y="1974914"/>
            <a:ext cx="1335045" cy="369332"/>
          </a:xfrm>
          <a:prstGeom prst="rect">
            <a:avLst/>
          </a:prstGeom>
          <a:noFill/>
        </p:spPr>
        <p:txBody>
          <a:bodyPr wrap="none" rtlCol="0">
            <a:spAutoFit/>
          </a:bodyPr>
          <a:lstStyle/>
          <a:p>
            <a:r>
              <a:rPr lang="fi-FI" dirty="0">
                <a:solidFill>
                  <a:prstClr val="black"/>
                </a:solidFill>
              </a:rPr>
              <a:t>Andrej Kiska</a:t>
            </a:r>
          </a:p>
        </p:txBody>
      </p:sp>
      <p:sp>
        <p:nvSpPr>
          <p:cNvPr id="15" name="Vaakasuora käärö 14"/>
          <p:cNvSpPr/>
          <p:nvPr/>
        </p:nvSpPr>
        <p:spPr>
          <a:xfrm>
            <a:off x="2149301" y="3527796"/>
            <a:ext cx="1504042" cy="6480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5" action="ppaction://hlinksldjump"/>
              </a:rPr>
              <a:t>Maantiede</a:t>
            </a:r>
            <a:endParaRPr lang="fi-FI" dirty="0">
              <a:solidFill>
                <a:prstClr val="white"/>
              </a:solidFill>
            </a:endParaRPr>
          </a:p>
        </p:txBody>
      </p:sp>
      <p:sp>
        <p:nvSpPr>
          <p:cNvPr id="19" name="Vaakasuora käärö 18"/>
          <p:cNvSpPr/>
          <p:nvPr/>
        </p:nvSpPr>
        <p:spPr>
          <a:xfrm>
            <a:off x="2149301" y="5229200"/>
            <a:ext cx="1504042" cy="6480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6" action="ppaction://hlinksldjump"/>
              </a:rPr>
              <a:t>Etusivulle</a:t>
            </a:r>
            <a:endParaRPr lang="fi-FI" dirty="0">
              <a:solidFill>
                <a:prstClr val="white"/>
              </a:solidFill>
            </a:endParaRPr>
          </a:p>
        </p:txBody>
      </p:sp>
      <p:sp>
        <p:nvSpPr>
          <p:cNvPr id="20" name="Vaakasuora käärö 19"/>
          <p:cNvSpPr/>
          <p:nvPr/>
        </p:nvSpPr>
        <p:spPr>
          <a:xfrm>
            <a:off x="2149301" y="4417408"/>
            <a:ext cx="1504042" cy="6480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7" action="ppaction://hlinksldjump"/>
              </a:rPr>
              <a:t>Eläimet</a:t>
            </a:r>
            <a:endParaRPr lang="fi-FI" dirty="0">
              <a:solidFill>
                <a:prstClr val="white"/>
              </a:solidFill>
            </a:endParaRPr>
          </a:p>
        </p:txBody>
      </p:sp>
      <p:sp>
        <p:nvSpPr>
          <p:cNvPr id="22" name="Vaakasuora käärö 21"/>
          <p:cNvSpPr/>
          <p:nvPr/>
        </p:nvSpPr>
        <p:spPr>
          <a:xfrm>
            <a:off x="3863752" y="3479214"/>
            <a:ext cx="1504042" cy="6480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8" action="ppaction://hlinksldjump"/>
              </a:rPr>
              <a:t>Historia</a:t>
            </a:r>
            <a:r>
              <a:rPr lang="fi-FI" dirty="0">
                <a:solidFill>
                  <a:prstClr val="white"/>
                </a:solidFill>
              </a:rPr>
              <a:t> </a:t>
            </a:r>
          </a:p>
        </p:txBody>
      </p:sp>
      <p:sp>
        <p:nvSpPr>
          <p:cNvPr id="23" name="Vaakasuora käärö 22"/>
          <p:cNvSpPr/>
          <p:nvPr/>
        </p:nvSpPr>
        <p:spPr>
          <a:xfrm>
            <a:off x="3863752" y="4360124"/>
            <a:ext cx="1504042" cy="6480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9" action="ppaction://hlinksldjump"/>
              </a:rPr>
              <a:t>Kulttuuri</a:t>
            </a:r>
            <a:endParaRPr lang="fi-FI" dirty="0">
              <a:solidFill>
                <a:prstClr val="white"/>
              </a:solidFill>
            </a:endParaRPr>
          </a:p>
        </p:txBody>
      </p:sp>
    </p:spTree>
    <p:extLst>
      <p:ext uri="{BB962C8B-B14F-4D97-AF65-F5344CB8AC3E}">
        <p14:creationId xmlns:p14="http://schemas.microsoft.com/office/powerpoint/2010/main" val="2132435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4871864" y="404664"/>
            <a:ext cx="2169698" cy="923330"/>
          </a:xfrm>
          <a:prstGeom prst="rect">
            <a:avLst/>
          </a:prstGeom>
          <a:noFill/>
        </p:spPr>
        <p:txBody>
          <a:bodyPr wrap="none" lIns="91440" tIns="45720" rIns="91440" bIns="45720">
            <a:spAutoFit/>
          </a:bodyPr>
          <a:lstStyle/>
          <a:p>
            <a:pPr algn="ctr"/>
            <a:r>
              <a:rPr lang="fi-FI" sz="54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Tsekki</a:t>
            </a:r>
          </a:p>
        </p:txBody>
      </p:sp>
      <p:sp>
        <p:nvSpPr>
          <p:cNvPr id="4" name="Tekstiruutu 3"/>
          <p:cNvSpPr txBox="1"/>
          <p:nvPr/>
        </p:nvSpPr>
        <p:spPr>
          <a:xfrm>
            <a:off x="1703512" y="1542263"/>
            <a:ext cx="4104456" cy="2308324"/>
          </a:xfrm>
          <a:prstGeom prst="rect">
            <a:avLst/>
          </a:prstGeom>
          <a:noFill/>
        </p:spPr>
        <p:txBody>
          <a:bodyPr wrap="square" rtlCol="0">
            <a:spAutoFit/>
          </a:bodyPr>
          <a:lstStyle/>
          <a:p>
            <a:r>
              <a:rPr lang="fi-FI" b="1" dirty="0">
                <a:solidFill>
                  <a:prstClr val="black"/>
                </a:solidFill>
              </a:rPr>
              <a:t>Pääkaupunki: </a:t>
            </a:r>
            <a:r>
              <a:rPr lang="fi-FI" dirty="0">
                <a:solidFill>
                  <a:prstClr val="black"/>
                </a:solidFill>
              </a:rPr>
              <a:t>Praha (1 172 975 as.)</a:t>
            </a:r>
          </a:p>
          <a:p>
            <a:r>
              <a:rPr lang="fi-FI" b="1" dirty="0">
                <a:solidFill>
                  <a:prstClr val="black"/>
                </a:solidFill>
              </a:rPr>
              <a:t>Presidentti: </a:t>
            </a:r>
            <a:r>
              <a:rPr lang="cs-CZ" dirty="0">
                <a:solidFill>
                  <a:prstClr val="black"/>
                </a:solidFill>
              </a:rPr>
              <a:t>Miloš Zeman</a:t>
            </a:r>
            <a:r>
              <a:rPr lang="fi-FI" dirty="0">
                <a:solidFill>
                  <a:prstClr val="black"/>
                </a:solidFill>
              </a:rPr>
              <a:t> </a:t>
            </a:r>
          </a:p>
          <a:p>
            <a:r>
              <a:rPr lang="fi-FI" b="1" dirty="0">
                <a:solidFill>
                  <a:prstClr val="black"/>
                </a:solidFill>
              </a:rPr>
              <a:t>Pääministeri: </a:t>
            </a:r>
            <a:r>
              <a:rPr lang="fi-FI" dirty="0">
                <a:solidFill>
                  <a:prstClr val="black"/>
                </a:solidFill>
              </a:rPr>
              <a:t>Bohuslav Sobotka</a:t>
            </a:r>
          </a:p>
          <a:p>
            <a:r>
              <a:rPr lang="fi-FI" b="1" dirty="0">
                <a:solidFill>
                  <a:prstClr val="black"/>
                </a:solidFill>
              </a:rPr>
              <a:t>Pinta-ala: </a:t>
            </a:r>
            <a:r>
              <a:rPr lang="fi-FI" dirty="0">
                <a:solidFill>
                  <a:prstClr val="black"/>
                </a:solidFill>
              </a:rPr>
              <a:t>78 867km</a:t>
            </a:r>
          </a:p>
          <a:p>
            <a:r>
              <a:rPr lang="fi-FI" b="1" dirty="0">
                <a:solidFill>
                  <a:prstClr val="black"/>
                </a:solidFill>
              </a:rPr>
              <a:t>Viralliset kielet: </a:t>
            </a:r>
            <a:r>
              <a:rPr lang="fi-FI" dirty="0">
                <a:solidFill>
                  <a:prstClr val="black"/>
                </a:solidFill>
              </a:rPr>
              <a:t>Tsekin kieli</a:t>
            </a:r>
          </a:p>
          <a:p>
            <a:r>
              <a:rPr lang="fi-FI" b="1" dirty="0">
                <a:solidFill>
                  <a:prstClr val="black"/>
                </a:solidFill>
              </a:rPr>
              <a:t>Valuutta: </a:t>
            </a:r>
            <a:r>
              <a:rPr lang="fi-FI" dirty="0">
                <a:solidFill>
                  <a:prstClr val="black"/>
                </a:solidFill>
              </a:rPr>
              <a:t>Tsekin koruna</a:t>
            </a:r>
          </a:p>
          <a:p>
            <a:r>
              <a:rPr lang="fi-FI" b="1" dirty="0">
                <a:solidFill>
                  <a:prstClr val="black"/>
                </a:solidFill>
              </a:rPr>
              <a:t>Väkiluku: </a:t>
            </a:r>
            <a:r>
              <a:rPr lang="fi-FI" dirty="0">
                <a:solidFill>
                  <a:prstClr val="black"/>
                </a:solidFill>
              </a:rPr>
              <a:t>n. 10 627 448</a:t>
            </a:r>
          </a:p>
          <a:p>
            <a:endParaRPr lang="fi-FI" dirty="0">
              <a:solidFill>
                <a:prstClr val="black"/>
              </a:solidFill>
            </a:endParaRPr>
          </a:p>
        </p:txBody>
      </p:sp>
      <p:pic>
        <p:nvPicPr>
          <p:cNvPr id="2050" name="Picture 2" descr="http://digilander.libero.it/breschirob/europagif/Cechi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0255" y="237282"/>
            <a:ext cx="1977859" cy="13205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digilander.libero.it/breschirob/europagif/Cechi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3" y="237282"/>
            <a:ext cx="1961943" cy="13098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e/ed/Coat_of_arms_of_the_Czech_Republic.svg/2000px-Coat_of_arms_of_the_Czech_Republic.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4170" y="2708921"/>
            <a:ext cx="1639286" cy="2316553"/>
          </a:xfrm>
          <a:prstGeom prst="rect">
            <a:avLst/>
          </a:prstGeom>
          <a:noFill/>
          <a:extLst>
            <a:ext uri="{909E8E84-426E-40DD-AFC4-6F175D3DCCD1}">
              <a14:hiddenFill xmlns:a14="http://schemas.microsoft.com/office/drawing/2010/main">
                <a:solidFill>
                  <a:srgbClr val="FFFFFF"/>
                </a:solidFill>
              </a14:hiddenFill>
            </a:ext>
          </a:extLst>
        </p:spPr>
      </p:pic>
      <p:sp>
        <p:nvSpPr>
          <p:cNvPr id="6" name="Tekstiruutu 5"/>
          <p:cNvSpPr txBox="1"/>
          <p:nvPr/>
        </p:nvSpPr>
        <p:spPr>
          <a:xfrm>
            <a:off x="8774450" y="2149097"/>
            <a:ext cx="1833841" cy="369332"/>
          </a:xfrm>
          <a:prstGeom prst="rect">
            <a:avLst/>
          </a:prstGeom>
          <a:noFill/>
        </p:spPr>
        <p:txBody>
          <a:bodyPr wrap="square" rtlCol="0">
            <a:spAutoFit/>
          </a:bodyPr>
          <a:lstStyle/>
          <a:p>
            <a:r>
              <a:rPr lang="fi-FI" dirty="0">
                <a:solidFill>
                  <a:prstClr val="black"/>
                </a:solidFill>
              </a:rPr>
              <a:t>Tsekin vaakuna</a:t>
            </a:r>
          </a:p>
        </p:txBody>
      </p:sp>
      <p:pic>
        <p:nvPicPr>
          <p:cNvPr id="8" name="Picture 2" descr="https://encrypted-tbn2.gstatic.com/images?q=tbn:ANd9GcTk0ORhQrsyR_h1MHERBBoECgIiHCR-T53ZG4dj-7c_XkvYWfl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792" y="2696426"/>
            <a:ext cx="2000250" cy="2286001"/>
          </a:xfrm>
          <a:prstGeom prst="rect">
            <a:avLst/>
          </a:prstGeom>
          <a:noFill/>
          <a:extLst>
            <a:ext uri="{909E8E84-426E-40DD-AFC4-6F175D3DCCD1}">
              <a14:hiddenFill xmlns:a14="http://schemas.microsoft.com/office/drawing/2010/main">
                <a:solidFill>
                  <a:srgbClr val="FFFFFF"/>
                </a:solidFill>
              </a14:hiddenFill>
            </a:ext>
          </a:extLst>
        </p:spPr>
      </p:pic>
      <p:sp>
        <p:nvSpPr>
          <p:cNvPr id="3" name="Suorakulmio 2"/>
          <p:cNvSpPr/>
          <p:nvPr/>
        </p:nvSpPr>
        <p:spPr>
          <a:xfrm>
            <a:off x="6261335" y="2184405"/>
            <a:ext cx="1441164" cy="369332"/>
          </a:xfrm>
          <a:prstGeom prst="rect">
            <a:avLst/>
          </a:prstGeom>
        </p:spPr>
        <p:txBody>
          <a:bodyPr wrap="none">
            <a:spAutoFit/>
          </a:bodyPr>
          <a:lstStyle/>
          <a:p>
            <a:r>
              <a:rPr lang="cs-CZ" dirty="0">
                <a:solidFill>
                  <a:prstClr val="black"/>
                </a:solidFill>
              </a:rPr>
              <a:t>Miloš Zeman</a:t>
            </a:r>
            <a:r>
              <a:rPr lang="fi-FI" dirty="0">
                <a:solidFill>
                  <a:prstClr val="black"/>
                </a:solidFill>
              </a:rPr>
              <a:t> </a:t>
            </a:r>
          </a:p>
        </p:txBody>
      </p:sp>
      <p:sp>
        <p:nvSpPr>
          <p:cNvPr id="11" name="Vaakasuora käärö 10"/>
          <p:cNvSpPr/>
          <p:nvPr/>
        </p:nvSpPr>
        <p:spPr>
          <a:xfrm>
            <a:off x="1932462" y="4005064"/>
            <a:ext cx="1504042" cy="6480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5" action="ppaction://hlinksldjump"/>
              </a:rPr>
              <a:t>Maantiede</a:t>
            </a:r>
            <a:endParaRPr lang="fi-FI" dirty="0">
              <a:solidFill>
                <a:prstClr val="white"/>
              </a:solidFill>
            </a:endParaRPr>
          </a:p>
        </p:txBody>
      </p:sp>
      <p:sp>
        <p:nvSpPr>
          <p:cNvPr id="12" name="Vaakasuora käärö 11"/>
          <p:cNvSpPr/>
          <p:nvPr/>
        </p:nvSpPr>
        <p:spPr>
          <a:xfrm>
            <a:off x="1932462" y="4823290"/>
            <a:ext cx="1504042" cy="6480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6" action="ppaction://hlinksldjump"/>
              </a:rPr>
              <a:t>Eläimet</a:t>
            </a:r>
            <a:endParaRPr lang="fi-FI" dirty="0">
              <a:solidFill>
                <a:prstClr val="white"/>
              </a:solidFill>
            </a:endParaRPr>
          </a:p>
        </p:txBody>
      </p:sp>
      <p:sp>
        <p:nvSpPr>
          <p:cNvPr id="13" name="Vaakasuora käärö 12"/>
          <p:cNvSpPr/>
          <p:nvPr/>
        </p:nvSpPr>
        <p:spPr>
          <a:xfrm>
            <a:off x="1921742" y="5589240"/>
            <a:ext cx="1504042" cy="6480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7" action="ppaction://hlinksldjump"/>
              </a:rPr>
              <a:t>Etusivu</a:t>
            </a:r>
            <a:endParaRPr lang="fi-FI" dirty="0">
              <a:solidFill>
                <a:prstClr val="white"/>
              </a:solidFill>
            </a:endParaRPr>
          </a:p>
        </p:txBody>
      </p:sp>
      <p:sp>
        <p:nvSpPr>
          <p:cNvPr id="14" name="Vaakasuora käärö 13"/>
          <p:cNvSpPr/>
          <p:nvPr/>
        </p:nvSpPr>
        <p:spPr>
          <a:xfrm>
            <a:off x="3820476" y="3969336"/>
            <a:ext cx="1504042" cy="6480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8" action="ppaction://hlinksldjump"/>
              </a:rPr>
              <a:t>Historia</a:t>
            </a:r>
            <a:endParaRPr lang="fi-FI" dirty="0">
              <a:solidFill>
                <a:prstClr val="white"/>
              </a:solidFill>
            </a:endParaRPr>
          </a:p>
        </p:txBody>
      </p:sp>
      <p:sp>
        <p:nvSpPr>
          <p:cNvPr id="15" name="Vaakasuora käärö 14"/>
          <p:cNvSpPr/>
          <p:nvPr/>
        </p:nvSpPr>
        <p:spPr>
          <a:xfrm>
            <a:off x="3849546" y="4701437"/>
            <a:ext cx="1504042" cy="6480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9" action="ppaction://hlinksldjump"/>
              </a:rPr>
              <a:t>Kulttuuri</a:t>
            </a:r>
            <a:endParaRPr lang="fi-FI" dirty="0">
              <a:solidFill>
                <a:prstClr val="white"/>
              </a:solidFill>
            </a:endParaRPr>
          </a:p>
        </p:txBody>
      </p:sp>
    </p:spTree>
    <p:extLst>
      <p:ext uri="{BB962C8B-B14F-4D97-AF65-F5344CB8AC3E}">
        <p14:creationId xmlns:p14="http://schemas.microsoft.com/office/powerpoint/2010/main" val="3104065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4943873" y="234969"/>
            <a:ext cx="2000869" cy="923330"/>
          </a:xfrm>
          <a:prstGeom prst="rect">
            <a:avLst/>
          </a:prstGeom>
          <a:noFill/>
        </p:spPr>
        <p:txBody>
          <a:bodyPr wrap="none" lIns="91440" tIns="45720" rIns="91440" bIns="45720">
            <a:spAutoFit/>
          </a:bodyPr>
          <a:lstStyle/>
          <a:p>
            <a:pPr algn="ctr"/>
            <a:r>
              <a:rPr lang="fi-FI" sz="54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Puola</a:t>
            </a:r>
          </a:p>
        </p:txBody>
      </p:sp>
      <p:pic>
        <p:nvPicPr>
          <p:cNvPr id="3074" name="Picture 2" descr="https://pixabay.com/static/uploads/photo/2012/04/10/23/11/poland-26889_64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21" y="265980"/>
            <a:ext cx="2196244" cy="14653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pixabay.com/static/uploads/photo/2012/04/10/23/11/poland-26889_64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3993" y="234970"/>
            <a:ext cx="2242723" cy="14963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upload.wikimedia.org/wikipedia/commons/thumb/c/c9/Herb_Polski.svg/420px-Herb_Polski.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3069" y="3101999"/>
            <a:ext cx="1812483" cy="2131825"/>
          </a:xfrm>
          <a:prstGeom prst="rect">
            <a:avLst/>
          </a:prstGeom>
          <a:noFill/>
          <a:extLst>
            <a:ext uri="{909E8E84-426E-40DD-AFC4-6F175D3DCCD1}">
              <a14:hiddenFill xmlns:a14="http://schemas.microsoft.com/office/drawing/2010/main">
                <a:solidFill>
                  <a:srgbClr val="FFFFFF"/>
                </a:solidFill>
              </a14:hiddenFill>
            </a:ext>
          </a:extLst>
        </p:spPr>
      </p:pic>
      <p:sp>
        <p:nvSpPr>
          <p:cNvPr id="4" name="Tekstiruutu 3"/>
          <p:cNvSpPr txBox="1"/>
          <p:nvPr/>
        </p:nvSpPr>
        <p:spPr>
          <a:xfrm>
            <a:off x="8307962" y="2771636"/>
            <a:ext cx="1662699" cy="369332"/>
          </a:xfrm>
          <a:prstGeom prst="rect">
            <a:avLst/>
          </a:prstGeom>
          <a:noFill/>
        </p:spPr>
        <p:txBody>
          <a:bodyPr wrap="none" rtlCol="0">
            <a:spAutoFit/>
          </a:bodyPr>
          <a:lstStyle/>
          <a:p>
            <a:r>
              <a:rPr lang="fi-FI" dirty="0">
                <a:solidFill>
                  <a:prstClr val="black"/>
                </a:solidFill>
              </a:rPr>
              <a:t>Puolan vaakuna</a:t>
            </a:r>
          </a:p>
        </p:txBody>
      </p:sp>
      <p:sp>
        <p:nvSpPr>
          <p:cNvPr id="3" name="Tekstiruutu 2"/>
          <p:cNvSpPr txBox="1"/>
          <p:nvPr/>
        </p:nvSpPr>
        <p:spPr>
          <a:xfrm>
            <a:off x="2260869" y="2862666"/>
            <a:ext cx="3384376" cy="369332"/>
          </a:xfrm>
          <a:prstGeom prst="rect">
            <a:avLst/>
          </a:prstGeom>
          <a:noFill/>
        </p:spPr>
        <p:txBody>
          <a:bodyPr wrap="square" rtlCol="0">
            <a:spAutoFit/>
          </a:bodyPr>
          <a:lstStyle/>
          <a:p>
            <a:endParaRPr lang="fi-FI" dirty="0">
              <a:solidFill>
                <a:prstClr val="black"/>
              </a:solidFill>
            </a:endParaRPr>
          </a:p>
        </p:txBody>
      </p:sp>
      <p:sp>
        <p:nvSpPr>
          <p:cNvPr id="6" name="Tekstiruutu 5"/>
          <p:cNvSpPr txBox="1"/>
          <p:nvPr/>
        </p:nvSpPr>
        <p:spPr>
          <a:xfrm>
            <a:off x="1775521" y="1731287"/>
            <a:ext cx="3687548" cy="2585323"/>
          </a:xfrm>
          <a:prstGeom prst="rect">
            <a:avLst/>
          </a:prstGeom>
          <a:noFill/>
        </p:spPr>
        <p:txBody>
          <a:bodyPr wrap="none" rtlCol="0">
            <a:spAutoFit/>
          </a:bodyPr>
          <a:lstStyle/>
          <a:p>
            <a:r>
              <a:rPr lang="fi-FI" b="1" dirty="0">
                <a:solidFill>
                  <a:prstClr val="black"/>
                </a:solidFill>
              </a:rPr>
              <a:t>Pääkaupunki: </a:t>
            </a:r>
            <a:r>
              <a:rPr lang="fi-FI" dirty="0">
                <a:solidFill>
                  <a:prstClr val="black"/>
                </a:solidFill>
              </a:rPr>
              <a:t>Varsova (1 724 404 as.)</a:t>
            </a:r>
          </a:p>
          <a:p>
            <a:r>
              <a:rPr lang="fi-FI" b="1" dirty="0">
                <a:solidFill>
                  <a:prstClr val="black"/>
                </a:solidFill>
              </a:rPr>
              <a:t>Presidentti: </a:t>
            </a:r>
            <a:r>
              <a:rPr lang="fi-FI" dirty="0">
                <a:solidFill>
                  <a:prstClr val="black"/>
                </a:solidFill>
              </a:rPr>
              <a:t>Andrzej Duda </a:t>
            </a:r>
          </a:p>
          <a:p>
            <a:r>
              <a:rPr lang="fi-FI" b="1" dirty="0">
                <a:solidFill>
                  <a:prstClr val="black"/>
                </a:solidFill>
              </a:rPr>
              <a:t>Pääministeri: </a:t>
            </a:r>
            <a:r>
              <a:rPr lang="fi-FI" dirty="0">
                <a:solidFill>
                  <a:prstClr val="black"/>
                </a:solidFill>
              </a:rPr>
              <a:t>Beata Szydlo</a:t>
            </a:r>
          </a:p>
          <a:p>
            <a:r>
              <a:rPr lang="fi-FI" b="1" dirty="0">
                <a:solidFill>
                  <a:prstClr val="black"/>
                </a:solidFill>
              </a:rPr>
              <a:t>Pinta-ala: </a:t>
            </a:r>
            <a:r>
              <a:rPr lang="fi-FI" dirty="0">
                <a:solidFill>
                  <a:prstClr val="black"/>
                </a:solidFill>
              </a:rPr>
              <a:t>312 679km</a:t>
            </a:r>
          </a:p>
          <a:p>
            <a:r>
              <a:rPr lang="fi-FI" b="1" dirty="0">
                <a:solidFill>
                  <a:prstClr val="black"/>
                </a:solidFill>
              </a:rPr>
              <a:t>Viralliset kielet: </a:t>
            </a:r>
            <a:r>
              <a:rPr lang="fi-FI" dirty="0">
                <a:solidFill>
                  <a:prstClr val="black"/>
                </a:solidFill>
              </a:rPr>
              <a:t>Puolan kielet</a:t>
            </a:r>
          </a:p>
          <a:p>
            <a:r>
              <a:rPr lang="fi-FI" b="1" dirty="0">
                <a:solidFill>
                  <a:prstClr val="black"/>
                </a:solidFill>
              </a:rPr>
              <a:t>Valuutta: </a:t>
            </a:r>
            <a:r>
              <a:rPr lang="fi-FI" dirty="0">
                <a:solidFill>
                  <a:prstClr val="black"/>
                </a:solidFill>
              </a:rPr>
              <a:t>Zloty</a:t>
            </a:r>
          </a:p>
          <a:p>
            <a:r>
              <a:rPr lang="fi-FI" b="1" dirty="0">
                <a:solidFill>
                  <a:prstClr val="black"/>
                </a:solidFill>
              </a:rPr>
              <a:t>Väkiluku: </a:t>
            </a:r>
            <a:r>
              <a:rPr lang="fi-FI" dirty="0">
                <a:solidFill>
                  <a:prstClr val="black"/>
                </a:solidFill>
              </a:rPr>
              <a:t>n. 38 483 957</a:t>
            </a:r>
          </a:p>
          <a:p>
            <a:endParaRPr lang="fi-FI" dirty="0">
              <a:solidFill>
                <a:prstClr val="black"/>
              </a:solidFill>
            </a:endParaRPr>
          </a:p>
          <a:p>
            <a:endParaRPr lang="fi-FI" dirty="0">
              <a:solidFill>
                <a:prstClr val="black"/>
              </a:solidFill>
            </a:endParaRPr>
          </a:p>
        </p:txBody>
      </p:sp>
      <p:pic>
        <p:nvPicPr>
          <p:cNvPr id="7" name="Picture 2" descr="http://www.fakt.pl/m/crop/1200/0/faktonline/6355546395170459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9810" y="3101999"/>
            <a:ext cx="2469880" cy="1648645"/>
          </a:xfrm>
          <a:prstGeom prst="rect">
            <a:avLst/>
          </a:prstGeom>
          <a:noFill/>
          <a:extLst>
            <a:ext uri="{909E8E84-426E-40DD-AFC4-6F175D3DCCD1}">
              <a14:hiddenFill xmlns:a14="http://schemas.microsoft.com/office/drawing/2010/main">
                <a:solidFill>
                  <a:srgbClr val="FFFFFF"/>
                </a:solidFill>
              </a14:hiddenFill>
            </a:ext>
          </a:extLst>
        </p:spPr>
      </p:pic>
      <p:sp>
        <p:nvSpPr>
          <p:cNvPr id="8" name="Tekstiruutu 7"/>
          <p:cNvSpPr txBox="1"/>
          <p:nvPr/>
        </p:nvSpPr>
        <p:spPr>
          <a:xfrm>
            <a:off x="6023992" y="2756940"/>
            <a:ext cx="1447448" cy="369332"/>
          </a:xfrm>
          <a:prstGeom prst="rect">
            <a:avLst/>
          </a:prstGeom>
          <a:noFill/>
        </p:spPr>
        <p:txBody>
          <a:bodyPr wrap="none" rtlCol="0">
            <a:spAutoFit/>
          </a:bodyPr>
          <a:lstStyle/>
          <a:p>
            <a:r>
              <a:rPr lang="fi-FI" dirty="0">
                <a:solidFill>
                  <a:prstClr val="black"/>
                </a:solidFill>
              </a:rPr>
              <a:t>Andrzej Duda</a:t>
            </a:r>
          </a:p>
        </p:txBody>
      </p:sp>
      <p:sp>
        <p:nvSpPr>
          <p:cNvPr id="11" name="Vaakasuora käärö 10"/>
          <p:cNvSpPr/>
          <p:nvPr/>
        </p:nvSpPr>
        <p:spPr>
          <a:xfrm>
            <a:off x="1932462" y="4005064"/>
            <a:ext cx="1504042" cy="6480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5" action="ppaction://hlinksldjump"/>
              </a:rPr>
              <a:t>Maantiede</a:t>
            </a:r>
            <a:endParaRPr lang="fi-FI" dirty="0">
              <a:solidFill>
                <a:prstClr val="white"/>
              </a:solidFill>
            </a:endParaRPr>
          </a:p>
        </p:txBody>
      </p:sp>
      <p:sp>
        <p:nvSpPr>
          <p:cNvPr id="12" name="Vaakasuora käärö 11"/>
          <p:cNvSpPr/>
          <p:nvPr/>
        </p:nvSpPr>
        <p:spPr>
          <a:xfrm>
            <a:off x="3820476" y="3969336"/>
            <a:ext cx="1504042" cy="6480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6" action="ppaction://hlinksldjump"/>
              </a:rPr>
              <a:t>Historia</a:t>
            </a:r>
            <a:endParaRPr lang="fi-FI" dirty="0">
              <a:solidFill>
                <a:prstClr val="white"/>
              </a:solidFill>
            </a:endParaRPr>
          </a:p>
        </p:txBody>
      </p:sp>
      <p:sp>
        <p:nvSpPr>
          <p:cNvPr id="14" name="Vaakasuora käärö 13"/>
          <p:cNvSpPr/>
          <p:nvPr/>
        </p:nvSpPr>
        <p:spPr>
          <a:xfrm>
            <a:off x="1932462" y="4823290"/>
            <a:ext cx="1504042" cy="6480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7" action="ppaction://hlinksldjump"/>
              </a:rPr>
              <a:t>Eläimet</a:t>
            </a:r>
            <a:endParaRPr lang="fi-FI" dirty="0">
              <a:solidFill>
                <a:prstClr val="white"/>
              </a:solidFill>
            </a:endParaRPr>
          </a:p>
        </p:txBody>
      </p:sp>
      <p:sp>
        <p:nvSpPr>
          <p:cNvPr id="15" name="Vaakasuora käärö 14"/>
          <p:cNvSpPr/>
          <p:nvPr/>
        </p:nvSpPr>
        <p:spPr>
          <a:xfrm>
            <a:off x="3820476" y="4799917"/>
            <a:ext cx="1504042" cy="6480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8" action="ppaction://hlinksldjump"/>
              </a:rPr>
              <a:t>Kulttuuri</a:t>
            </a:r>
            <a:endParaRPr lang="fi-FI" dirty="0">
              <a:solidFill>
                <a:prstClr val="white"/>
              </a:solidFill>
            </a:endParaRPr>
          </a:p>
        </p:txBody>
      </p:sp>
      <p:sp>
        <p:nvSpPr>
          <p:cNvPr id="16" name="Vaakasuora käärö 15"/>
          <p:cNvSpPr/>
          <p:nvPr/>
        </p:nvSpPr>
        <p:spPr>
          <a:xfrm>
            <a:off x="1921742" y="5589240"/>
            <a:ext cx="1504042" cy="6480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9" action="ppaction://hlinksldjump"/>
              </a:rPr>
              <a:t>Etusivu</a:t>
            </a:r>
            <a:endParaRPr lang="fi-FI" dirty="0">
              <a:solidFill>
                <a:prstClr val="white"/>
              </a:solidFill>
            </a:endParaRPr>
          </a:p>
        </p:txBody>
      </p:sp>
    </p:spTree>
    <p:extLst>
      <p:ext uri="{BB962C8B-B14F-4D97-AF65-F5344CB8AC3E}">
        <p14:creationId xmlns:p14="http://schemas.microsoft.com/office/powerpoint/2010/main" val="70570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orakulmio 5"/>
          <p:cNvSpPr/>
          <p:nvPr/>
        </p:nvSpPr>
        <p:spPr>
          <a:xfrm>
            <a:off x="2645060" y="4489"/>
            <a:ext cx="6901890" cy="923330"/>
          </a:xfrm>
          <a:prstGeom prst="rect">
            <a:avLst/>
          </a:prstGeom>
          <a:noFill/>
        </p:spPr>
        <p:txBody>
          <a:bodyPr wrap="none" lIns="91440" tIns="45720" rIns="91440" bIns="45720">
            <a:spAutoFit/>
          </a:bodyPr>
          <a:lstStyle/>
          <a:p>
            <a:pPr algn="ctr"/>
            <a:r>
              <a:rPr lang="fi-FI" sz="54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Slovakian maantiede</a:t>
            </a:r>
          </a:p>
        </p:txBody>
      </p:sp>
      <p:sp>
        <p:nvSpPr>
          <p:cNvPr id="7" name="Tekstiruutu 6"/>
          <p:cNvSpPr txBox="1"/>
          <p:nvPr/>
        </p:nvSpPr>
        <p:spPr>
          <a:xfrm>
            <a:off x="1711359" y="1988840"/>
            <a:ext cx="2736304" cy="2308324"/>
          </a:xfrm>
          <a:prstGeom prst="rect">
            <a:avLst/>
          </a:prstGeom>
          <a:noFill/>
        </p:spPr>
        <p:txBody>
          <a:bodyPr wrap="square" rtlCol="0">
            <a:spAutoFit/>
          </a:bodyPr>
          <a:lstStyle/>
          <a:p>
            <a:r>
              <a:rPr lang="fi-FI" dirty="0">
                <a:solidFill>
                  <a:prstClr val="black"/>
                </a:solidFill>
              </a:rPr>
              <a:t>Slovakia on suurimmaksi osaksi vuoristoa. Slovakian ilmasto on leuto. Kesät ovat suhteelisen lämpimiä, talvet taas kosteita, pilvisiä ja kylmiä. Maan pohjois-, ja keskiosia hallitsevat Länsi-karpaatit.</a:t>
            </a:r>
          </a:p>
        </p:txBody>
      </p:sp>
      <p:pic>
        <p:nvPicPr>
          <p:cNvPr id="1026" name="Picture 2" descr="https://upload.wikimedia.org/wikipedia/commons/thumb/7/7a/Kociol_kiezmarskiego_a.jpg/245px-Kociol_kiezmarskiego_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489" y="4815905"/>
            <a:ext cx="2333625" cy="15621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uora nuoliyhdysviiva 10"/>
          <p:cNvCxnSpPr/>
          <p:nvPr/>
        </p:nvCxnSpPr>
        <p:spPr>
          <a:xfrm>
            <a:off x="2207568" y="4221088"/>
            <a:ext cx="504056"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kstiruutu 12"/>
          <p:cNvSpPr txBox="1"/>
          <p:nvPr/>
        </p:nvSpPr>
        <p:spPr>
          <a:xfrm>
            <a:off x="6672065" y="2564904"/>
            <a:ext cx="3422091" cy="923330"/>
          </a:xfrm>
          <a:prstGeom prst="rect">
            <a:avLst/>
          </a:prstGeom>
          <a:noFill/>
        </p:spPr>
        <p:txBody>
          <a:bodyPr wrap="none" rtlCol="0">
            <a:spAutoFit/>
          </a:bodyPr>
          <a:lstStyle/>
          <a:p>
            <a:r>
              <a:rPr lang="fi-FI" dirty="0">
                <a:solidFill>
                  <a:prstClr val="black"/>
                </a:solidFill>
              </a:rPr>
              <a:t>Slovakian tärkeimmät joet ovat:</a:t>
            </a:r>
          </a:p>
          <a:p>
            <a:r>
              <a:rPr lang="fi-FI" dirty="0">
                <a:solidFill>
                  <a:prstClr val="black"/>
                </a:solidFill>
              </a:rPr>
              <a:t>Tonava ja sen sivujoet Vah ja Hron.</a:t>
            </a:r>
          </a:p>
          <a:p>
            <a:endParaRPr lang="fi-FI" dirty="0">
              <a:solidFill>
                <a:prstClr val="black"/>
              </a:solidFill>
            </a:endParaRPr>
          </a:p>
        </p:txBody>
      </p:sp>
      <p:pic>
        <p:nvPicPr>
          <p:cNvPr id="1028" name="Picture 4" descr="http://opinnot.internetix.fi/fi/muikku2materiaalit/peruskoulu/ge/ge2/3_luonnonolot/3.1_pinnanmuodot/01/fi_embedded/mariavaleriabrid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734" y="4297165"/>
            <a:ext cx="2758539" cy="206890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uora nuoliyhdysviiva 14"/>
          <p:cNvCxnSpPr/>
          <p:nvPr/>
        </p:nvCxnSpPr>
        <p:spPr>
          <a:xfrm flipH="1">
            <a:off x="6456040" y="3212976"/>
            <a:ext cx="648072"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Suorakulmio 17"/>
          <p:cNvSpPr/>
          <p:nvPr/>
        </p:nvSpPr>
        <p:spPr>
          <a:xfrm>
            <a:off x="9136571" y="5848447"/>
            <a:ext cx="1080120" cy="413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4" action="ppaction://hlinksldjump"/>
              </a:rPr>
              <a:t>Takaisin</a:t>
            </a:r>
            <a:endParaRPr lang="fi-FI" dirty="0">
              <a:solidFill>
                <a:prstClr val="white"/>
              </a:solidFill>
            </a:endParaRPr>
          </a:p>
        </p:txBody>
      </p:sp>
      <p:pic>
        <p:nvPicPr>
          <p:cNvPr id="2050" name="Picture 2" descr="C:\Program Files\Microsoft Office\MEDIA\CAGCAT10\j0293828.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1359" y="692696"/>
            <a:ext cx="1349870" cy="1420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327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a:stretch>
            <a:fillRect/>
          </a:stretch>
        </p:blipFill>
        <p:spPr>
          <a:xfrm>
            <a:off x="0" y="0"/>
            <a:ext cx="5143500" cy="6858000"/>
          </a:xfrm>
          <a:prstGeom prst="rect">
            <a:avLst/>
          </a:prstGeom>
        </p:spPr>
      </p:pic>
      <p:sp>
        <p:nvSpPr>
          <p:cNvPr id="7" name="Suorakulmio 6"/>
          <p:cNvSpPr/>
          <p:nvPr/>
        </p:nvSpPr>
        <p:spPr>
          <a:xfrm>
            <a:off x="3365500" y="3606800"/>
            <a:ext cx="1358900" cy="2171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Suorakulmio 3">
            <a:hlinkClick r:id="rId3" action="ppaction://hlinksldjump"/>
          </p:cNvPr>
          <p:cNvSpPr/>
          <p:nvPr/>
        </p:nvSpPr>
        <p:spPr>
          <a:xfrm>
            <a:off x="2647950" y="2128157"/>
            <a:ext cx="1435100" cy="825500"/>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Suorakulmio 4">
            <a:hlinkClick r:id="rId4" action="ppaction://hlinksldjump"/>
          </p:cNvPr>
          <p:cNvSpPr/>
          <p:nvPr/>
        </p:nvSpPr>
        <p:spPr>
          <a:xfrm>
            <a:off x="2302329" y="3344408"/>
            <a:ext cx="538842" cy="524783"/>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Suorakulmio 5">
            <a:hlinkClick r:id="rId5" action="ppaction://hlinksldjump"/>
          </p:cNvPr>
          <p:cNvSpPr/>
          <p:nvPr/>
        </p:nvSpPr>
        <p:spPr>
          <a:xfrm>
            <a:off x="1179285" y="3876223"/>
            <a:ext cx="1392465" cy="816427"/>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p:cNvSpPr/>
          <p:nvPr/>
        </p:nvSpPr>
        <p:spPr>
          <a:xfrm>
            <a:off x="3481614" y="4294414"/>
            <a:ext cx="1126672" cy="1222829"/>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orakulmio 2">
            <a:hlinkClick r:id="rId6" action="ppaction://hlinksldjump"/>
          </p:cNvPr>
          <p:cNvSpPr/>
          <p:nvPr/>
        </p:nvSpPr>
        <p:spPr>
          <a:xfrm>
            <a:off x="2647950" y="4394200"/>
            <a:ext cx="717550" cy="927100"/>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Suorakulmio 7">
            <a:hlinkClick r:id="rId7" action="ppaction://hlinksldjump"/>
          </p:cNvPr>
          <p:cNvSpPr/>
          <p:nvPr/>
        </p:nvSpPr>
        <p:spPr>
          <a:xfrm>
            <a:off x="3365500" y="3606800"/>
            <a:ext cx="1365250" cy="2084274"/>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hlinkClick r:id="rId8" action="ppaction://hlinksldjump"/>
          </p:cNvPr>
          <p:cNvSpPr/>
          <p:nvPr/>
        </p:nvSpPr>
        <p:spPr>
          <a:xfrm>
            <a:off x="10490200" y="6184900"/>
            <a:ext cx="1701800" cy="6731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schemeClr val="tx1"/>
                </a:solidFill>
              </a:rPr>
              <a:t>Etusivu</a:t>
            </a:r>
            <a:endParaRPr lang="fi-FI" dirty="0">
              <a:solidFill>
                <a:schemeClr val="tx1"/>
              </a:solidFill>
            </a:endParaRPr>
          </a:p>
        </p:txBody>
      </p:sp>
      <p:pic>
        <p:nvPicPr>
          <p:cNvPr id="9" name="Kuva 8"/>
          <p:cNvPicPr>
            <a:picLocks noChangeAspect="1"/>
          </p:cNvPicPr>
          <p:nvPr/>
        </p:nvPicPr>
        <p:blipFill>
          <a:blip r:embed="rId9"/>
          <a:stretch>
            <a:fillRect/>
          </a:stretch>
        </p:blipFill>
        <p:spPr>
          <a:xfrm>
            <a:off x="7264400" y="214086"/>
            <a:ext cx="3619500" cy="2326821"/>
          </a:xfrm>
          <a:prstGeom prst="rect">
            <a:avLst/>
          </a:prstGeom>
        </p:spPr>
      </p:pic>
    </p:spTree>
    <p:extLst>
      <p:ext uri="{BB962C8B-B14F-4D97-AF65-F5344CB8AC3E}">
        <p14:creationId xmlns:p14="http://schemas.microsoft.com/office/powerpoint/2010/main" val="3049286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3071664" y="116632"/>
            <a:ext cx="5911298" cy="923330"/>
          </a:xfrm>
          <a:prstGeom prst="rect">
            <a:avLst/>
          </a:prstGeom>
          <a:noFill/>
        </p:spPr>
        <p:txBody>
          <a:bodyPr wrap="none" lIns="91440" tIns="45720" rIns="91440" bIns="45720">
            <a:spAutoFit/>
          </a:bodyPr>
          <a:lstStyle/>
          <a:p>
            <a:pPr algn="ctr"/>
            <a:r>
              <a:rPr lang="fi-FI" sz="54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Slovakian eläimet</a:t>
            </a:r>
          </a:p>
        </p:txBody>
      </p:sp>
      <p:sp>
        <p:nvSpPr>
          <p:cNvPr id="3" name="Tekstiruutu 2"/>
          <p:cNvSpPr txBox="1"/>
          <p:nvPr/>
        </p:nvSpPr>
        <p:spPr>
          <a:xfrm>
            <a:off x="4061520" y="1104159"/>
            <a:ext cx="3600400" cy="1200329"/>
          </a:xfrm>
          <a:prstGeom prst="rect">
            <a:avLst/>
          </a:prstGeom>
          <a:noFill/>
        </p:spPr>
        <p:txBody>
          <a:bodyPr wrap="square" rtlCol="0">
            <a:spAutoFit/>
          </a:bodyPr>
          <a:lstStyle/>
          <a:p>
            <a:r>
              <a:rPr lang="fi-FI" dirty="0">
                <a:solidFill>
                  <a:prstClr val="black"/>
                </a:solidFill>
              </a:rPr>
              <a:t>Koska Slovakiassa on paljon vuoria, </a:t>
            </a:r>
          </a:p>
          <a:p>
            <a:r>
              <a:rPr lang="fi-FI" dirty="0">
                <a:solidFill>
                  <a:prstClr val="black"/>
                </a:solidFill>
              </a:rPr>
              <a:t>siellä asuu Gemssejä.</a:t>
            </a:r>
          </a:p>
          <a:p>
            <a:r>
              <a:rPr lang="fi-FI" dirty="0">
                <a:solidFill>
                  <a:prstClr val="black"/>
                </a:solidFill>
              </a:rPr>
              <a:t>Gemssi on vuoristoissa elävä lyhytsarvinen vuohieläin.</a:t>
            </a:r>
          </a:p>
        </p:txBody>
      </p:sp>
      <p:pic>
        <p:nvPicPr>
          <p:cNvPr id="2050" name="Picture 2" descr="https://upload.wikimedia.org/wikipedia/commons/thumb/f/f1/Rupicapra_rupicapra_0.jpg/240px-Rupicapra_rupicapra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0" y="1588951"/>
            <a:ext cx="2286000"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iruutu 3"/>
          <p:cNvSpPr txBox="1"/>
          <p:nvPr/>
        </p:nvSpPr>
        <p:spPr>
          <a:xfrm>
            <a:off x="2375733" y="1219619"/>
            <a:ext cx="862737" cy="369332"/>
          </a:xfrm>
          <a:prstGeom prst="rect">
            <a:avLst/>
          </a:prstGeom>
          <a:noFill/>
        </p:spPr>
        <p:txBody>
          <a:bodyPr wrap="none" rtlCol="0">
            <a:spAutoFit/>
          </a:bodyPr>
          <a:lstStyle/>
          <a:p>
            <a:r>
              <a:rPr lang="fi-FI" dirty="0">
                <a:solidFill>
                  <a:prstClr val="black"/>
                </a:solidFill>
              </a:rPr>
              <a:t>Gemssi</a:t>
            </a:r>
          </a:p>
        </p:txBody>
      </p:sp>
      <p:sp>
        <p:nvSpPr>
          <p:cNvPr id="5" name="Tekstiruutu 4"/>
          <p:cNvSpPr txBox="1"/>
          <p:nvPr/>
        </p:nvSpPr>
        <p:spPr>
          <a:xfrm>
            <a:off x="4007400" y="2503351"/>
            <a:ext cx="3312368" cy="1477328"/>
          </a:xfrm>
          <a:prstGeom prst="rect">
            <a:avLst/>
          </a:prstGeom>
          <a:noFill/>
        </p:spPr>
        <p:txBody>
          <a:bodyPr wrap="square" rtlCol="0">
            <a:spAutoFit/>
          </a:bodyPr>
          <a:lstStyle/>
          <a:p>
            <a:r>
              <a:rPr lang="fi-FI" dirty="0">
                <a:solidFill>
                  <a:prstClr val="black"/>
                </a:solidFill>
              </a:rPr>
              <a:t>Euroopan painavin lintu eli Isotrappi. Isotrappi voi olla yli 100 cm pituinen. Sen siipiväli voi olla 240 cm leveä ja se voi painaa jopa 16 kiloa. </a:t>
            </a:r>
          </a:p>
        </p:txBody>
      </p:sp>
      <p:pic>
        <p:nvPicPr>
          <p:cNvPr id="2052" name="Picture 4" descr="https://upload.wikimedia.org/wikipedia/commons/thumb/4/46/Dabao.jpg/250px-Daba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9199" y="3725056"/>
            <a:ext cx="2015856" cy="1750690"/>
          </a:xfrm>
          <a:prstGeom prst="rect">
            <a:avLst/>
          </a:prstGeom>
          <a:noFill/>
          <a:extLst>
            <a:ext uri="{909E8E84-426E-40DD-AFC4-6F175D3DCCD1}">
              <a14:hiddenFill xmlns:a14="http://schemas.microsoft.com/office/drawing/2010/main">
                <a:solidFill>
                  <a:srgbClr val="FFFFFF"/>
                </a:solidFill>
              </a14:hiddenFill>
            </a:ext>
          </a:extLst>
        </p:spPr>
      </p:pic>
      <p:sp>
        <p:nvSpPr>
          <p:cNvPr id="6" name="Tekstiruutu 5"/>
          <p:cNvSpPr txBox="1"/>
          <p:nvPr/>
        </p:nvSpPr>
        <p:spPr>
          <a:xfrm>
            <a:off x="1775520" y="4113947"/>
            <a:ext cx="2952328" cy="646331"/>
          </a:xfrm>
          <a:prstGeom prst="rect">
            <a:avLst/>
          </a:prstGeom>
          <a:noFill/>
        </p:spPr>
        <p:txBody>
          <a:bodyPr wrap="square" rtlCol="0">
            <a:spAutoFit/>
          </a:bodyPr>
          <a:lstStyle/>
          <a:p>
            <a:r>
              <a:rPr lang="fi-FI" dirty="0">
                <a:solidFill>
                  <a:prstClr val="black"/>
                </a:solidFill>
              </a:rPr>
              <a:t>Slovakiassa on myös karhuja, ilveksia, susia ja murmeleita.</a:t>
            </a:r>
          </a:p>
        </p:txBody>
      </p:sp>
      <p:pic>
        <p:nvPicPr>
          <p:cNvPr id="2054" name="Picture 6" descr="http://imgc.allpostersimages.com/images/P-473-488-90/83/8303/BCWI300Z/posters/metsaemurmel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3080" y="4744618"/>
            <a:ext cx="2669709" cy="17779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tatic.iltalehti.fi/matkajutut/korkeasaarikarhuui1607HL_m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5055" y="1990314"/>
            <a:ext cx="2610072" cy="1734743"/>
          </a:xfrm>
          <a:prstGeom prst="rect">
            <a:avLst/>
          </a:prstGeom>
          <a:noFill/>
          <a:extLst>
            <a:ext uri="{909E8E84-426E-40DD-AFC4-6F175D3DCCD1}">
              <a14:hiddenFill xmlns:a14="http://schemas.microsoft.com/office/drawing/2010/main">
                <a:solidFill>
                  <a:srgbClr val="FFFFFF"/>
                </a:solidFill>
              </a14:hiddenFill>
            </a:ext>
          </a:extLst>
        </p:spPr>
      </p:pic>
      <p:sp>
        <p:nvSpPr>
          <p:cNvPr id="11" name="Suorakulmio 10"/>
          <p:cNvSpPr/>
          <p:nvPr/>
        </p:nvSpPr>
        <p:spPr>
          <a:xfrm>
            <a:off x="9136571" y="5848447"/>
            <a:ext cx="1080120" cy="413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6" action="ppaction://hlinksldjump"/>
              </a:rPr>
              <a:t>Takaisin</a:t>
            </a:r>
            <a:endParaRPr lang="fi-FI" dirty="0">
              <a:solidFill>
                <a:prstClr val="white"/>
              </a:solidFill>
            </a:endParaRPr>
          </a:p>
        </p:txBody>
      </p:sp>
    </p:spTree>
    <p:extLst>
      <p:ext uri="{BB962C8B-B14F-4D97-AF65-F5344CB8AC3E}">
        <p14:creationId xmlns:p14="http://schemas.microsoft.com/office/powerpoint/2010/main" val="26948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orakulmio 5"/>
          <p:cNvSpPr/>
          <p:nvPr/>
        </p:nvSpPr>
        <p:spPr>
          <a:xfrm>
            <a:off x="2927648" y="0"/>
            <a:ext cx="5948040" cy="923330"/>
          </a:xfrm>
          <a:prstGeom prst="rect">
            <a:avLst/>
          </a:prstGeom>
          <a:noFill/>
        </p:spPr>
        <p:txBody>
          <a:bodyPr wrap="none" lIns="91440" tIns="45720" rIns="91440" bIns="45720">
            <a:spAutoFit/>
          </a:bodyPr>
          <a:lstStyle/>
          <a:p>
            <a:pPr algn="ctr"/>
            <a:r>
              <a:rPr lang="fi-FI" sz="54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Slovakian historia</a:t>
            </a:r>
          </a:p>
        </p:txBody>
      </p:sp>
      <p:sp>
        <p:nvSpPr>
          <p:cNvPr id="8" name="Tekstiruutu 7"/>
          <p:cNvSpPr txBox="1"/>
          <p:nvPr/>
        </p:nvSpPr>
        <p:spPr>
          <a:xfrm>
            <a:off x="1775520" y="2060848"/>
            <a:ext cx="6091952" cy="923330"/>
          </a:xfrm>
          <a:prstGeom prst="rect">
            <a:avLst/>
          </a:prstGeom>
          <a:noFill/>
        </p:spPr>
        <p:txBody>
          <a:bodyPr wrap="square" rtlCol="0">
            <a:spAutoFit/>
          </a:bodyPr>
          <a:lstStyle/>
          <a:p>
            <a:r>
              <a:rPr lang="fi-FI" dirty="0">
                <a:solidFill>
                  <a:prstClr val="black"/>
                </a:solidFill>
              </a:rPr>
              <a:t>Arkeologiset löydöt kertovat asutuksesta nykyisen Slovakian </a:t>
            </a:r>
          </a:p>
          <a:p>
            <a:r>
              <a:rPr lang="fi-FI" dirty="0">
                <a:solidFill>
                  <a:prstClr val="black"/>
                </a:solidFill>
              </a:rPr>
              <a:t>alueella n. 200 000-35 000 eaa. Ganovcesta on löytynyt jälkiä Neandertalin ihmisen kallosta .</a:t>
            </a:r>
          </a:p>
        </p:txBody>
      </p:sp>
      <p:sp>
        <p:nvSpPr>
          <p:cNvPr id="2" name="Tekstiruutu 1"/>
          <p:cNvSpPr txBox="1"/>
          <p:nvPr/>
        </p:nvSpPr>
        <p:spPr>
          <a:xfrm>
            <a:off x="2423592" y="3140969"/>
            <a:ext cx="2736304" cy="2031325"/>
          </a:xfrm>
          <a:prstGeom prst="rect">
            <a:avLst/>
          </a:prstGeom>
          <a:noFill/>
        </p:spPr>
        <p:txBody>
          <a:bodyPr wrap="square" rtlCol="0">
            <a:spAutoFit/>
          </a:bodyPr>
          <a:lstStyle/>
          <a:p>
            <a:r>
              <a:rPr lang="fi-FI" dirty="0">
                <a:solidFill>
                  <a:prstClr val="black"/>
                </a:solidFill>
              </a:rPr>
              <a:t>Slovakia itsenäistyi vuoden 1939 mutta toisen maailmansodan jälkeen vuonna 1945 tsekkoslovakia oli palautettu yhtenäiseksi valtioksi</a:t>
            </a:r>
          </a:p>
        </p:txBody>
      </p:sp>
      <p:pic>
        <p:nvPicPr>
          <p:cNvPr id="1026" name="Picture 2" descr="https://upload.wikimedia.org/wikipedia/commons/2/21/Dukla_Pass_battle_monument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1496" y="3888824"/>
            <a:ext cx="3930514" cy="294788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uora nuoliyhdysviiva 4"/>
          <p:cNvCxnSpPr/>
          <p:nvPr/>
        </p:nvCxnSpPr>
        <p:spPr>
          <a:xfrm flipV="1">
            <a:off x="1847528" y="5661248"/>
            <a:ext cx="2664296" cy="23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Tekstiruutu 8"/>
          <p:cNvSpPr txBox="1"/>
          <p:nvPr/>
        </p:nvSpPr>
        <p:spPr>
          <a:xfrm>
            <a:off x="1847528" y="5805265"/>
            <a:ext cx="2736304" cy="646331"/>
          </a:xfrm>
          <a:prstGeom prst="rect">
            <a:avLst/>
          </a:prstGeom>
          <a:noFill/>
        </p:spPr>
        <p:txBody>
          <a:bodyPr wrap="square" rtlCol="0">
            <a:spAutoFit/>
          </a:bodyPr>
          <a:lstStyle/>
          <a:p>
            <a:r>
              <a:rPr lang="fi-FI" dirty="0">
                <a:solidFill>
                  <a:prstClr val="black"/>
                </a:solidFill>
              </a:rPr>
              <a:t>Duklan solan taistelun monumentti.</a:t>
            </a:r>
          </a:p>
        </p:txBody>
      </p:sp>
      <p:sp>
        <p:nvSpPr>
          <p:cNvPr id="11" name="Suorakulmio 10"/>
          <p:cNvSpPr/>
          <p:nvPr/>
        </p:nvSpPr>
        <p:spPr>
          <a:xfrm>
            <a:off x="9136571" y="5848447"/>
            <a:ext cx="1080120" cy="413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3" action="ppaction://hlinksldjump"/>
              </a:rPr>
              <a:t>Takaisin</a:t>
            </a:r>
            <a:endParaRPr lang="fi-FI" dirty="0">
              <a:solidFill>
                <a:prstClr val="white"/>
              </a:solidFill>
            </a:endParaRPr>
          </a:p>
        </p:txBody>
      </p:sp>
    </p:spTree>
    <p:extLst>
      <p:ext uri="{BB962C8B-B14F-4D97-AF65-F5344CB8AC3E}">
        <p14:creationId xmlns:p14="http://schemas.microsoft.com/office/powerpoint/2010/main" val="1909159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2639616" y="0"/>
            <a:ext cx="6311408" cy="923330"/>
          </a:xfrm>
          <a:prstGeom prst="rect">
            <a:avLst/>
          </a:prstGeom>
          <a:noFill/>
        </p:spPr>
        <p:txBody>
          <a:bodyPr wrap="none" lIns="91440" tIns="45720" rIns="91440" bIns="45720">
            <a:spAutoFit/>
          </a:bodyPr>
          <a:lstStyle/>
          <a:p>
            <a:pPr algn="ctr"/>
            <a:r>
              <a:rPr lang="fi-FI" sz="54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Slovakian kulttuuri</a:t>
            </a:r>
          </a:p>
        </p:txBody>
      </p:sp>
      <p:sp>
        <p:nvSpPr>
          <p:cNvPr id="3" name="Tekstiruutu 2"/>
          <p:cNvSpPr txBox="1"/>
          <p:nvPr/>
        </p:nvSpPr>
        <p:spPr>
          <a:xfrm>
            <a:off x="4583832" y="2290520"/>
            <a:ext cx="3960440" cy="1754326"/>
          </a:xfrm>
          <a:prstGeom prst="rect">
            <a:avLst/>
          </a:prstGeom>
          <a:noFill/>
        </p:spPr>
        <p:txBody>
          <a:bodyPr wrap="square" rtlCol="0">
            <a:spAutoFit/>
          </a:bodyPr>
          <a:lstStyle/>
          <a:p>
            <a:r>
              <a:rPr lang="fi-FI" dirty="0">
                <a:solidFill>
                  <a:prstClr val="black"/>
                </a:solidFill>
              </a:rPr>
              <a:t>Slovakian kieltä on alettu kirjoittaa jo ennen 1700-lukua.</a:t>
            </a:r>
          </a:p>
          <a:p>
            <a:r>
              <a:rPr lang="fi-FI" dirty="0">
                <a:solidFill>
                  <a:prstClr val="black"/>
                </a:solidFill>
              </a:rPr>
              <a:t>Nykyisen kirjakielen isänä pidetään Ľudovit Štúria (1812–1856).</a:t>
            </a:r>
          </a:p>
          <a:p>
            <a:r>
              <a:rPr lang="fi-FI" dirty="0">
                <a:solidFill>
                  <a:prstClr val="black"/>
                </a:solidFill>
              </a:rPr>
              <a:t>Slovakialaisessa ruoka  perinteesä on paljon alueellisia eroja. </a:t>
            </a:r>
          </a:p>
        </p:txBody>
      </p:sp>
      <p:pic>
        <p:nvPicPr>
          <p:cNvPr id="2050" name="Picture 2" descr="https://upload.wikimedia.org/wikipedia/commons/6/68/Ludovit_Stur_ad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5967" y="2599347"/>
            <a:ext cx="2323556" cy="3272614"/>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p:cNvSpPr txBox="1"/>
          <p:nvPr/>
        </p:nvSpPr>
        <p:spPr>
          <a:xfrm>
            <a:off x="1898580" y="2290520"/>
            <a:ext cx="1482072" cy="369332"/>
          </a:xfrm>
          <a:prstGeom prst="rect">
            <a:avLst/>
          </a:prstGeom>
          <a:noFill/>
        </p:spPr>
        <p:txBody>
          <a:bodyPr wrap="none" rtlCol="0">
            <a:spAutoFit/>
          </a:bodyPr>
          <a:lstStyle/>
          <a:p>
            <a:r>
              <a:rPr lang="fi-FI" dirty="0">
                <a:solidFill>
                  <a:prstClr val="black"/>
                </a:solidFill>
              </a:rPr>
              <a:t>Ľudovit Štúria</a:t>
            </a:r>
          </a:p>
        </p:txBody>
      </p:sp>
      <p:sp>
        <p:nvSpPr>
          <p:cNvPr id="6" name="Suorakulmio 5"/>
          <p:cNvSpPr/>
          <p:nvPr/>
        </p:nvSpPr>
        <p:spPr>
          <a:xfrm>
            <a:off x="4583832" y="4036722"/>
            <a:ext cx="3960440" cy="1200329"/>
          </a:xfrm>
          <a:prstGeom prst="rect">
            <a:avLst/>
          </a:prstGeom>
        </p:spPr>
        <p:txBody>
          <a:bodyPr wrap="square">
            <a:spAutoFit/>
          </a:bodyPr>
          <a:lstStyle/>
          <a:p>
            <a:r>
              <a:rPr lang="fi-FI" dirty="0">
                <a:solidFill>
                  <a:prstClr val="black"/>
                </a:solidFill>
              </a:rPr>
              <a:t>Slovakian jalkapallomaajoukkue selviytyi vuoden 2010 MM-kisoihin. Slovakian </a:t>
            </a:r>
          </a:p>
          <a:p>
            <a:r>
              <a:rPr lang="fi-FI" dirty="0">
                <a:solidFill>
                  <a:prstClr val="black"/>
                </a:solidFill>
              </a:rPr>
              <a:t>Jääkiekkomaajoukkue on voittanut kaksi MM-hopeaa ja yhden MM-kullan.</a:t>
            </a:r>
          </a:p>
        </p:txBody>
      </p:sp>
      <p:sp>
        <p:nvSpPr>
          <p:cNvPr id="8" name="Suorakulmio 7"/>
          <p:cNvSpPr/>
          <p:nvPr/>
        </p:nvSpPr>
        <p:spPr>
          <a:xfrm>
            <a:off x="9136571" y="5848447"/>
            <a:ext cx="1080120" cy="413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3" action="ppaction://hlinksldjump"/>
              </a:rPr>
              <a:t>Takaisin</a:t>
            </a:r>
            <a:endParaRPr lang="fi-FI" dirty="0">
              <a:solidFill>
                <a:prstClr val="white"/>
              </a:solidFill>
            </a:endParaRPr>
          </a:p>
        </p:txBody>
      </p:sp>
    </p:spTree>
    <p:extLst>
      <p:ext uri="{BB962C8B-B14F-4D97-AF65-F5344CB8AC3E}">
        <p14:creationId xmlns:p14="http://schemas.microsoft.com/office/powerpoint/2010/main" val="3803895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p:cNvSpPr/>
          <p:nvPr/>
        </p:nvSpPr>
        <p:spPr>
          <a:xfrm>
            <a:off x="2999657" y="0"/>
            <a:ext cx="5840573" cy="923330"/>
          </a:xfrm>
          <a:prstGeom prst="rect">
            <a:avLst/>
          </a:prstGeom>
          <a:noFill/>
        </p:spPr>
        <p:txBody>
          <a:bodyPr wrap="none" lIns="91440" tIns="45720" rIns="91440" bIns="45720">
            <a:spAutoFit/>
          </a:bodyPr>
          <a:lstStyle/>
          <a:p>
            <a:pPr algn="ctr"/>
            <a:r>
              <a:rPr lang="fi-FI" sz="54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Tsekin maantiede</a:t>
            </a:r>
          </a:p>
        </p:txBody>
      </p:sp>
      <p:sp>
        <p:nvSpPr>
          <p:cNvPr id="4" name="Tekstiruutu 3"/>
          <p:cNvSpPr txBox="1"/>
          <p:nvPr/>
        </p:nvSpPr>
        <p:spPr>
          <a:xfrm>
            <a:off x="1524000" y="1774206"/>
            <a:ext cx="4608512" cy="923330"/>
          </a:xfrm>
          <a:prstGeom prst="rect">
            <a:avLst/>
          </a:prstGeom>
          <a:noFill/>
        </p:spPr>
        <p:txBody>
          <a:bodyPr wrap="square" rtlCol="0">
            <a:spAutoFit/>
          </a:bodyPr>
          <a:lstStyle/>
          <a:p>
            <a:r>
              <a:rPr lang="fi-FI" dirty="0">
                <a:solidFill>
                  <a:prstClr val="black"/>
                </a:solidFill>
              </a:rPr>
              <a:t>Tsekin maantiede on vaihtelevaa. Länsi osaa muodostaa alangot jota ympäröivät matalat vuoret kuten Sudeetit.</a:t>
            </a:r>
          </a:p>
        </p:txBody>
      </p:sp>
      <p:sp>
        <p:nvSpPr>
          <p:cNvPr id="5" name="Tekstiruutu 4"/>
          <p:cNvSpPr txBox="1"/>
          <p:nvPr/>
        </p:nvSpPr>
        <p:spPr>
          <a:xfrm>
            <a:off x="1558418" y="2636912"/>
            <a:ext cx="3528392" cy="1754326"/>
          </a:xfrm>
          <a:prstGeom prst="rect">
            <a:avLst/>
          </a:prstGeom>
          <a:noFill/>
        </p:spPr>
        <p:txBody>
          <a:bodyPr wrap="square" rtlCol="0">
            <a:spAutoFit/>
          </a:bodyPr>
          <a:lstStyle/>
          <a:p>
            <a:r>
              <a:rPr lang="fi-FI" dirty="0">
                <a:solidFill>
                  <a:prstClr val="black"/>
                </a:solidFill>
              </a:rPr>
              <a:t>Ilmasto on leuto, tyypillinen keskieurooppalainen väli-ilmasto</a:t>
            </a:r>
          </a:p>
          <a:p>
            <a:r>
              <a:rPr lang="fi-FI" dirty="0">
                <a:solidFill>
                  <a:prstClr val="black"/>
                </a:solidFill>
              </a:rPr>
              <a:t>Alkuperäisen Tsekkiläisen metsän,</a:t>
            </a:r>
          </a:p>
          <a:p>
            <a:r>
              <a:rPr lang="fi-FI" dirty="0">
                <a:solidFill>
                  <a:prstClr val="black"/>
                </a:solidFill>
              </a:rPr>
              <a:t>Joita on nykyisin noin kolmannes maan metsistä, tyypilliset puulajit ovat: tammet, kuuset ja pihdat.</a:t>
            </a:r>
          </a:p>
        </p:txBody>
      </p:sp>
      <p:pic>
        <p:nvPicPr>
          <p:cNvPr id="1026" name="Picture 2" descr="http://fi.allmetsat.com/ilmasto/courbe_C.php?values=-5.3,-4.2,-1.3,2.4,7.1,10.4,11.8,11.5,8.6,4.0,-0.2,-3.4,0.4,2.7,7.7,13.2,18.3,21.4,23.3,23.0,19.0,13.1,6.0,1.9,Pra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169" y="1283371"/>
            <a:ext cx="29051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i.allmetsat.com/ilmasto/histo_mm.php?values=23.6,22.6,28.1,38.2,77.2,72.7,66.2,69.6,40.4,30.5,31.9,25.3,Pra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5889" y="3188371"/>
            <a:ext cx="29146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pixabay.com/static/uploads/photo/2014/05/03/13/21/tree-337052_6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297" y="4509120"/>
            <a:ext cx="3287688" cy="202912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uora nuoliyhdysviiva 6"/>
          <p:cNvCxnSpPr/>
          <p:nvPr/>
        </p:nvCxnSpPr>
        <p:spPr>
          <a:xfrm flipH="1">
            <a:off x="4871986" y="4750791"/>
            <a:ext cx="1656063"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 name="Tekstiruutu 7"/>
          <p:cNvSpPr txBox="1"/>
          <p:nvPr/>
        </p:nvSpPr>
        <p:spPr>
          <a:xfrm>
            <a:off x="5018315" y="4292225"/>
            <a:ext cx="811056" cy="369332"/>
          </a:xfrm>
          <a:prstGeom prst="rect">
            <a:avLst/>
          </a:prstGeom>
          <a:noFill/>
        </p:spPr>
        <p:txBody>
          <a:bodyPr wrap="none" rtlCol="0">
            <a:spAutoFit/>
          </a:bodyPr>
          <a:lstStyle/>
          <a:p>
            <a:r>
              <a:rPr lang="fi-FI" dirty="0">
                <a:solidFill>
                  <a:prstClr val="black"/>
                </a:solidFill>
              </a:rPr>
              <a:t>Tammi</a:t>
            </a:r>
          </a:p>
        </p:txBody>
      </p:sp>
      <p:sp>
        <p:nvSpPr>
          <p:cNvPr id="12" name="Suorakulmio 11"/>
          <p:cNvSpPr/>
          <p:nvPr/>
        </p:nvSpPr>
        <p:spPr>
          <a:xfrm>
            <a:off x="9136571" y="5848447"/>
            <a:ext cx="1080120" cy="413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5" action="ppaction://hlinksldjump"/>
              </a:rPr>
              <a:t>Takaisin</a:t>
            </a:r>
            <a:endParaRPr lang="fi-FI" dirty="0">
              <a:solidFill>
                <a:prstClr val="white"/>
              </a:solidFill>
            </a:endParaRPr>
          </a:p>
        </p:txBody>
      </p:sp>
      <p:pic>
        <p:nvPicPr>
          <p:cNvPr id="2050" name="Picture 2" descr="https://upload.wikimedia.org/wikipedia/commons/thumb/9/9d/Kuusk_Keila-Paldiski_rdt_%C3%A4%C3%A4res.jpg/250px-Kuusk_Keila-Paldiski_rdt_%C3%A4%C3%A4r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1986" y="4869914"/>
            <a:ext cx="1304709" cy="195706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uora nuoliyhdysviiva 5"/>
          <p:cNvCxnSpPr/>
          <p:nvPr/>
        </p:nvCxnSpPr>
        <p:spPr>
          <a:xfrm flipH="1">
            <a:off x="6384032" y="5661248"/>
            <a:ext cx="36004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Tekstiruutu 8"/>
          <p:cNvSpPr txBox="1"/>
          <p:nvPr/>
        </p:nvSpPr>
        <p:spPr>
          <a:xfrm>
            <a:off x="6220240" y="5624942"/>
            <a:ext cx="687624" cy="369332"/>
          </a:xfrm>
          <a:prstGeom prst="rect">
            <a:avLst/>
          </a:prstGeom>
          <a:noFill/>
        </p:spPr>
        <p:txBody>
          <a:bodyPr wrap="none" rtlCol="0">
            <a:spAutoFit/>
          </a:bodyPr>
          <a:lstStyle/>
          <a:p>
            <a:r>
              <a:rPr lang="fi-FI" dirty="0">
                <a:solidFill>
                  <a:prstClr val="black"/>
                </a:solidFill>
              </a:rPr>
              <a:t>Kuusi</a:t>
            </a:r>
          </a:p>
        </p:txBody>
      </p:sp>
    </p:spTree>
    <p:extLst>
      <p:ext uri="{BB962C8B-B14F-4D97-AF65-F5344CB8AC3E}">
        <p14:creationId xmlns:p14="http://schemas.microsoft.com/office/powerpoint/2010/main" val="4014588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3672191" y="0"/>
            <a:ext cx="4849982" cy="923330"/>
          </a:xfrm>
          <a:prstGeom prst="rect">
            <a:avLst/>
          </a:prstGeom>
          <a:noFill/>
        </p:spPr>
        <p:txBody>
          <a:bodyPr wrap="none" lIns="91440" tIns="45720" rIns="91440" bIns="45720">
            <a:spAutoFit/>
          </a:bodyPr>
          <a:lstStyle/>
          <a:p>
            <a:pPr algn="ctr"/>
            <a:r>
              <a:rPr lang="fi-FI" sz="54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Tsekin eläimet</a:t>
            </a:r>
          </a:p>
        </p:txBody>
      </p:sp>
      <p:sp>
        <p:nvSpPr>
          <p:cNvPr id="3" name="Tekstiruutu 2"/>
          <p:cNvSpPr txBox="1"/>
          <p:nvPr/>
        </p:nvSpPr>
        <p:spPr>
          <a:xfrm>
            <a:off x="1528276" y="2828541"/>
            <a:ext cx="3312368" cy="646331"/>
          </a:xfrm>
          <a:prstGeom prst="rect">
            <a:avLst/>
          </a:prstGeom>
          <a:noFill/>
        </p:spPr>
        <p:txBody>
          <a:bodyPr wrap="square" rtlCol="0">
            <a:spAutoFit/>
          </a:bodyPr>
          <a:lstStyle/>
          <a:p>
            <a:r>
              <a:rPr lang="fi-FI" dirty="0">
                <a:solidFill>
                  <a:prstClr val="black"/>
                </a:solidFill>
              </a:rPr>
              <a:t>Tsekin yleisinpiin villieläimiin kuuluvat: jänis, saukko ja näätä.</a:t>
            </a:r>
          </a:p>
        </p:txBody>
      </p:sp>
      <p:pic>
        <p:nvPicPr>
          <p:cNvPr id="3074" name="Picture 2" descr="http://www.ranuazoo.com/loader.aspx?id=4d990709-98ac-4630-a573-cf678b42fb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276" y="4941169"/>
            <a:ext cx="3059832" cy="1320019"/>
          </a:xfrm>
          <a:prstGeom prst="rect">
            <a:avLst/>
          </a:prstGeom>
          <a:noFill/>
          <a:extLst>
            <a:ext uri="{909E8E84-426E-40DD-AFC4-6F175D3DCCD1}">
              <a14:hiddenFill xmlns:a14="http://schemas.microsoft.com/office/drawing/2010/main">
                <a:solidFill>
                  <a:srgbClr val="FFFFFF"/>
                </a:solidFill>
              </a14:hiddenFill>
            </a:ext>
          </a:extLst>
        </p:spPr>
      </p:pic>
      <p:sp>
        <p:nvSpPr>
          <p:cNvPr id="4" name="Tekstiruutu 3"/>
          <p:cNvSpPr txBox="1"/>
          <p:nvPr/>
        </p:nvSpPr>
        <p:spPr>
          <a:xfrm>
            <a:off x="2701083" y="4571836"/>
            <a:ext cx="958203" cy="369332"/>
          </a:xfrm>
          <a:prstGeom prst="rect">
            <a:avLst/>
          </a:prstGeom>
          <a:noFill/>
        </p:spPr>
        <p:txBody>
          <a:bodyPr wrap="square" rtlCol="0">
            <a:spAutoFit/>
          </a:bodyPr>
          <a:lstStyle/>
          <a:p>
            <a:r>
              <a:rPr lang="fi-FI" dirty="0">
                <a:solidFill>
                  <a:prstClr val="black"/>
                </a:solidFill>
              </a:rPr>
              <a:t>Saukko</a:t>
            </a:r>
          </a:p>
        </p:txBody>
      </p:sp>
      <p:pic>
        <p:nvPicPr>
          <p:cNvPr id="3076" name="Picture 4" descr="http://www.tunturisusi.com/naata/naa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873" y="1048923"/>
            <a:ext cx="3240360" cy="4858169"/>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p:cNvSpPr txBox="1"/>
          <p:nvPr/>
        </p:nvSpPr>
        <p:spPr>
          <a:xfrm>
            <a:off x="6063592" y="679590"/>
            <a:ext cx="737574" cy="369332"/>
          </a:xfrm>
          <a:prstGeom prst="rect">
            <a:avLst/>
          </a:prstGeom>
          <a:noFill/>
        </p:spPr>
        <p:txBody>
          <a:bodyPr wrap="none" rtlCol="0">
            <a:spAutoFit/>
          </a:bodyPr>
          <a:lstStyle/>
          <a:p>
            <a:r>
              <a:rPr lang="fi-FI" dirty="0">
                <a:solidFill>
                  <a:prstClr val="black"/>
                </a:solidFill>
              </a:rPr>
              <a:t>Näätä</a:t>
            </a:r>
          </a:p>
        </p:txBody>
      </p:sp>
      <p:sp>
        <p:nvSpPr>
          <p:cNvPr id="8" name="Suorakulmio 7"/>
          <p:cNvSpPr/>
          <p:nvPr/>
        </p:nvSpPr>
        <p:spPr>
          <a:xfrm>
            <a:off x="9136571" y="5848447"/>
            <a:ext cx="1080120" cy="413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4" action="ppaction://hlinksldjump"/>
              </a:rPr>
              <a:t>Takaisin</a:t>
            </a:r>
            <a:endParaRPr lang="fi-FI" dirty="0">
              <a:solidFill>
                <a:prstClr val="white"/>
              </a:solidFill>
            </a:endParaRPr>
          </a:p>
        </p:txBody>
      </p:sp>
      <p:pic>
        <p:nvPicPr>
          <p:cNvPr id="3080" name="Picture 8" descr="http://vivas.fi/wp-content/uploads/2016/01/enhanced-buzz-11628-1346960675-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4880" y="1537997"/>
            <a:ext cx="2353121" cy="1765783"/>
          </a:xfrm>
          <a:prstGeom prst="rect">
            <a:avLst/>
          </a:prstGeom>
          <a:noFill/>
          <a:extLst>
            <a:ext uri="{909E8E84-426E-40DD-AFC4-6F175D3DCCD1}">
              <a14:hiddenFill xmlns:a14="http://schemas.microsoft.com/office/drawing/2010/main">
                <a:solidFill>
                  <a:srgbClr val="FFFFFF"/>
                </a:solidFill>
              </a14:hiddenFill>
            </a:ext>
          </a:extLst>
        </p:spPr>
      </p:pic>
      <p:sp>
        <p:nvSpPr>
          <p:cNvPr id="6" name="Tekstiruutu 5"/>
          <p:cNvSpPr txBox="1"/>
          <p:nvPr/>
        </p:nvSpPr>
        <p:spPr>
          <a:xfrm>
            <a:off x="8904312" y="3293340"/>
            <a:ext cx="899092" cy="369332"/>
          </a:xfrm>
          <a:prstGeom prst="rect">
            <a:avLst/>
          </a:prstGeom>
          <a:noFill/>
        </p:spPr>
        <p:txBody>
          <a:bodyPr wrap="none" rtlCol="0">
            <a:spAutoFit/>
          </a:bodyPr>
          <a:lstStyle/>
          <a:p>
            <a:r>
              <a:rPr lang="fi-FI" dirty="0">
                <a:solidFill>
                  <a:prstClr val="black"/>
                </a:solidFill>
              </a:rPr>
              <a:t>Jäniksiä</a:t>
            </a:r>
          </a:p>
        </p:txBody>
      </p:sp>
    </p:spTree>
    <p:extLst>
      <p:ext uri="{BB962C8B-B14F-4D97-AF65-F5344CB8AC3E}">
        <p14:creationId xmlns:p14="http://schemas.microsoft.com/office/powerpoint/2010/main" val="3730724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3359696" y="116632"/>
            <a:ext cx="4886722" cy="923330"/>
          </a:xfrm>
          <a:prstGeom prst="rect">
            <a:avLst/>
          </a:prstGeom>
          <a:noFill/>
        </p:spPr>
        <p:txBody>
          <a:bodyPr wrap="none" lIns="91440" tIns="45720" rIns="91440" bIns="45720">
            <a:spAutoFit/>
          </a:bodyPr>
          <a:lstStyle/>
          <a:p>
            <a:pPr algn="ctr"/>
            <a:r>
              <a:rPr lang="fi-FI" sz="54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Tsekin historia</a:t>
            </a:r>
          </a:p>
        </p:txBody>
      </p:sp>
      <p:sp>
        <p:nvSpPr>
          <p:cNvPr id="3" name="Suorakulmio 2"/>
          <p:cNvSpPr/>
          <p:nvPr/>
        </p:nvSpPr>
        <p:spPr>
          <a:xfrm>
            <a:off x="9136571" y="5848447"/>
            <a:ext cx="1080120" cy="413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2" action="ppaction://hlinksldjump"/>
              </a:rPr>
              <a:t>Takaisin</a:t>
            </a:r>
            <a:endParaRPr lang="fi-FI" dirty="0">
              <a:solidFill>
                <a:prstClr val="white"/>
              </a:solidFill>
            </a:endParaRPr>
          </a:p>
        </p:txBody>
      </p:sp>
      <p:sp>
        <p:nvSpPr>
          <p:cNvPr id="4" name="Tekstiruutu 3"/>
          <p:cNvSpPr txBox="1"/>
          <p:nvPr/>
        </p:nvSpPr>
        <p:spPr>
          <a:xfrm>
            <a:off x="1540425" y="2852936"/>
            <a:ext cx="4276700" cy="1477328"/>
          </a:xfrm>
          <a:prstGeom prst="rect">
            <a:avLst/>
          </a:prstGeom>
          <a:noFill/>
        </p:spPr>
        <p:txBody>
          <a:bodyPr wrap="square" rtlCol="0">
            <a:spAutoFit/>
          </a:bodyPr>
          <a:lstStyle/>
          <a:p>
            <a:r>
              <a:rPr lang="fi-FI" dirty="0">
                <a:solidFill>
                  <a:prstClr val="black"/>
                </a:solidFill>
              </a:rPr>
              <a:t>Nykyinen tsekki koostuu kolmesta historiallisesta alueesta: Böömistä,Määristä ja Sleesian kaakkoisosasta. Alueen ensimmäisiin asukkaisiin kuului 500-luvulla eaa. Boii-niminen kelttiheimo.</a:t>
            </a:r>
          </a:p>
        </p:txBody>
      </p:sp>
      <p:pic>
        <p:nvPicPr>
          <p:cNvPr id="1026" name="Picture 2" descr="https://upload.wikimedia.org/wikipedia/commons/thumb/3/3f/T%C5%A1ekin_kartta.png/300px-T%C5%A1ekin_kart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984" y="1484784"/>
            <a:ext cx="3600400" cy="3876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74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3470958" y="0"/>
            <a:ext cx="5250092" cy="923330"/>
          </a:xfrm>
          <a:prstGeom prst="rect">
            <a:avLst/>
          </a:prstGeom>
          <a:noFill/>
        </p:spPr>
        <p:txBody>
          <a:bodyPr wrap="none" lIns="91440" tIns="45720" rIns="91440" bIns="45720">
            <a:spAutoFit/>
          </a:bodyPr>
          <a:lstStyle/>
          <a:p>
            <a:pPr algn="ctr"/>
            <a:r>
              <a:rPr lang="fi-FI" sz="54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Tsekin kulttuuri</a:t>
            </a:r>
          </a:p>
        </p:txBody>
      </p:sp>
      <p:sp>
        <p:nvSpPr>
          <p:cNvPr id="3" name="Suorakulmio 2"/>
          <p:cNvSpPr/>
          <p:nvPr/>
        </p:nvSpPr>
        <p:spPr>
          <a:xfrm>
            <a:off x="1631504" y="2852937"/>
            <a:ext cx="4572000" cy="2031325"/>
          </a:xfrm>
          <a:prstGeom prst="rect">
            <a:avLst/>
          </a:prstGeom>
        </p:spPr>
        <p:txBody>
          <a:bodyPr>
            <a:spAutoFit/>
          </a:bodyPr>
          <a:lstStyle/>
          <a:p>
            <a:r>
              <a:rPr lang="fi-FI" dirty="0">
                <a:solidFill>
                  <a:prstClr val="black"/>
                </a:solidFill>
              </a:rPr>
              <a:t>Tšekinkielinen kirjallisuus on ollut tärkeää jo 1800-luvun lopusta Itävalta-Unkarin ja myöhemmin natsien ja kommunistien hallituskausilla. Ehkä kuuluisin böömiläinen kirjailija Franz Kafka kirjoitti kuitenkin tuotantonsa pääasiassa saksaksi, vaikka hän tunsikin tšekin kielen.</a:t>
            </a:r>
          </a:p>
        </p:txBody>
      </p:sp>
      <p:pic>
        <p:nvPicPr>
          <p:cNvPr id="1026" name="Picture 2" descr="https://upload.wikimedia.org/wikipedia/commons/d/d3/Franz_Kafka_19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5993" y="3501008"/>
            <a:ext cx="1760578" cy="234743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uora nuoliyhdysviiva 4"/>
          <p:cNvCxnSpPr/>
          <p:nvPr/>
        </p:nvCxnSpPr>
        <p:spPr>
          <a:xfrm>
            <a:off x="5208618" y="5068927"/>
            <a:ext cx="216024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 name="Suorakulmio 5"/>
          <p:cNvSpPr/>
          <p:nvPr/>
        </p:nvSpPr>
        <p:spPr>
          <a:xfrm>
            <a:off x="5663953" y="4699595"/>
            <a:ext cx="1249573" cy="369332"/>
          </a:xfrm>
          <a:prstGeom prst="rect">
            <a:avLst/>
          </a:prstGeom>
        </p:spPr>
        <p:txBody>
          <a:bodyPr wrap="none">
            <a:spAutoFit/>
          </a:bodyPr>
          <a:lstStyle/>
          <a:p>
            <a:r>
              <a:rPr lang="fi-FI" dirty="0">
                <a:solidFill>
                  <a:prstClr val="black"/>
                </a:solidFill>
              </a:rPr>
              <a:t>Franz Kafka</a:t>
            </a:r>
          </a:p>
        </p:txBody>
      </p:sp>
      <p:sp>
        <p:nvSpPr>
          <p:cNvPr id="8" name="Suorakulmio 7"/>
          <p:cNvSpPr/>
          <p:nvPr/>
        </p:nvSpPr>
        <p:spPr>
          <a:xfrm>
            <a:off x="9136571" y="5848447"/>
            <a:ext cx="1080120" cy="413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3" action="ppaction://hlinksldjump"/>
              </a:rPr>
              <a:t>Takaisin</a:t>
            </a:r>
            <a:endParaRPr lang="fi-FI" dirty="0">
              <a:solidFill>
                <a:prstClr val="white"/>
              </a:solidFill>
            </a:endParaRPr>
          </a:p>
        </p:txBody>
      </p:sp>
      <p:sp>
        <p:nvSpPr>
          <p:cNvPr id="7" name="Tekstiruutu 6"/>
          <p:cNvSpPr txBox="1"/>
          <p:nvPr/>
        </p:nvSpPr>
        <p:spPr>
          <a:xfrm>
            <a:off x="6600056" y="1052737"/>
            <a:ext cx="3911712" cy="646331"/>
          </a:xfrm>
          <a:prstGeom prst="rect">
            <a:avLst/>
          </a:prstGeom>
          <a:noFill/>
        </p:spPr>
        <p:txBody>
          <a:bodyPr wrap="none" rtlCol="0">
            <a:spAutoFit/>
          </a:bodyPr>
          <a:lstStyle/>
          <a:p>
            <a:r>
              <a:rPr lang="fi-FI" dirty="0">
                <a:solidFill>
                  <a:prstClr val="black"/>
                </a:solidFill>
              </a:rPr>
              <a:t>Henkilömäärään suhteutettuna Tsekissä</a:t>
            </a:r>
          </a:p>
          <a:p>
            <a:r>
              <a:rPr lang="fi-FI" dirty="0">
                <a:solidFill>
                  <a:prstClr val="black"/>
                </a:solidFill>
              </a:rPr>
              <a:t>juodaan eniten olutta maailmassa.</a:t>
            </a:r>
          </a:p>
        </p:txBody>
      </p:sp>
      <p:pic>
        <p:nvPicPr>
          <p:cNvPr id="1028" name="Picture 4" descr="https://pixabay.com/static/uploads/photo/2015/10/22/23/05/glass-1002138_6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0217" y="1699068"/>
            <a:ext cx="1924387" cy="127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906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3074984" y="0"/>
            <a:ext cx="6042040" cy="923330"/>
          </a:xfrm>
          <a:prstGeom prst="rect">
            <a:avLst/>
          </a:prstGeom>
          <a:noFill/>
        </p:spPr>
        <p:txBody>
          <a:bodyPr wrap="none" lIns="91440" tIns="45720" rIns="91440" bIns="45720">
            <a:spAutoFit/>
          </a:bodyPr>
          <a:lstStyle/>
          <a:p>
            <a:pPr algn="ctr"/>
            <a:r>
              <a:rPr lang="fi-FI" sz="54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Puolan maantiede</a:t>
            </a:r>
          </a:p>
        </p:txBody>
      </p:sp>
      <p:pic>
        <p:nvPicPr>
          <p:cNvPr id="2050" name="Picture 2" descr="http://fi.allmetsat.com/ilmasto/courbe_C.php?values=-6.1,-5.0,-1.5,3.0,8.0,11.3,12.6,12.1,8.7,4.5,0.8,-3.4,-0.7,1.0,6.0,12.9,18.8,22.0,23.3,22.9,18.3,12.7,5.9,1.4,Varso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3351" y="1412776"/>
            <a:ext cx="29051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fi.allmetsat.com/ilmasto/histo_mm.php?values=22,21,26,33,58,71,69,62,43,37,41,32,Varso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3317776"/>
            <a:ext cx="291465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iruutu 2"/>
          <p:cNvSpPr txBox="1"/>
          <p:nvPr/>
        </p:nvSpPr>
        <p:spPr>
          <a:xfrm>
            <a:off x="3236904" y="2060848"/>
            <a:ext cx="4491294" cy="923330"/>
          </a:xfrm>
          <a:prstGeom prst="rect">
            <a:avLst/>
          </a:prstGeom>
          <a:noFill/>
        </p:spPr>
        <p:txBody>
          <a:bodyPr wrap="none" rtlCol="0">
            <a:spAutoFit/>
          </a:bodyPr>
          <a:lstStyle/>
          <a:p>
            <a:r>
              <a:rPr lang="fi-FI" dirty="0">
                <a:solidFill>
                  <a:prstClr val="black"/>
                </a:solidFill>
              </a:rPr>
              <a:t>Puolan ilmasto on väli-ilmasto leudomman</a:t>
            </a:r>
          </a:p>
          <a:p>
            <a:r>
              <a:rPr lang="fi-FI" dirty="0">
                <a:solidFill>
                  <a:prstClr val="black"/>
                </a:solidFill>
              </a:rPr>
              <a:t>Länsi-Euroopan meri-ilmaston ja Itä-Euroopan</a:t>
            </a:r>
          </a:p>
          <a:p>
            <a:r>
              <a:rPr lang="fi-FI" dirty="0">
                <a:solidFill>
                  <a:prstClr val="black"/>
                </a:solidFill>
              </a:rPr>
              <a:t>Mannerilmaston välillä. </a:t>
            </a:r>
          </a:p>
        </p:txBody>
      </p:sp>
      <p:sp>
        <p:nvSpPr>
          <p:cNvPr id="4" name="Tekstiruutu 3"/>
          <p:cNvSpPr txBox="1"/>
          <p:nvPr/>
        </p:nvSpPr>
        <p:spPr>
          <a:xfrm>
            <a:off x="1524000" y="4437113"/>
            <a:ext cx="3203848" cy="646331"/>
          </a:xfrm>
          <a:prstGeom prst="rect">
            <a:avLst/>
          </a:prstGeom>
          <a:noFill/>
        </p:spPr>
        <p:txBody>
          <a:bodyPr wrap="square" rtlCol="0">
            <a:spAutoFit/>
          </a:bodyPr>
          <a:lstStyle/>
          <a:p>
            <a:r>
              <a:rPr lang="fi-FI" dirty="0">
                <a:solidFill>
                  <a:prstClr val="black"/>
                </a:solidFill>
              </a:rPr>
              <a:t>Jääkausi vaikutti suuresti Puolan maantieteeseen. </a:t>
            </a:r>
          </a:p>
        </p:txBody>
      </p:sp>
      <p:sp>
        <p:nvSpPr>
          <p:cNvPr id="7" name="Suorakulmio 6"/>
          <p:cNvSpPr/>
          <p:nvPr/>
        </p:nvSpPr>
        <p:spPr>
          <a:xfrm>
            <a:off x="9136571" y="5848447"/>
            <a:ext cx="1080120" cy="413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4" action="ppaction://hlinksldjump"/>
              </a:rPr>
              <a:t>Takaisin</a:t>
            </a:r>
            <a:endParaRPr lang="fi-FI" dirty="0">
              <a:solidFill>
                <a:prstClr val="white"/>
              </a:solidFill>
            </a:endParaRPr>
          </a:p>
        </p:txBody>
      </p:sp>
      <p:pic>
        <p:nvPicPr>
          <p:cNvPr id="3074" name="Picture 2" descr="https://upload.wikimedia.org/wikipedia/commons/3/3c/Inlandeis_Russels_Gletsch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5083443"/>
            <a:ext cx="2366076" cy="1774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23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3431704" y="0"/>
            <a:ext cx="5088188" cy="923330"/>
          </a:xfrm>
          <a:prstGeom prst="rect">
            <a:avLst/>
          </a:prstGeom>
          <a:noFill/>
        </p:spPr>
        <p:txBody>
          <a:bodyPr wrap="none" lIns="91440" tIns="45720" rIns="91440" bIns="45720">
            <a:spAutoFit/>
          </a:bodyPr>
          <a:lstStyle/>
          <a:p>
            <a:pPr algn="ctr"/>
            <a:r>
              <a:rPr lang="fi-FI" sz="54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Puolan historia</a:t>
            </a:r>
          </a:p>
        </p:txBody>
      </p:sp>
      <p:sp>
        <p:nvSpPr>
          <p:cNvPr id="3" name="Suorakulmio 2"/>
          <p:cNvSpPr/>
          <p:nvPr/>
        </p:nvSpPr>
        <p:spPr>
          <a:xfrm>
            <a:off x="1526182" y="2996952"/>
            <a:ext cx="4572000" cy="1477328"/>
          </a:xfrm>
          <a:prstGeom prst="rect">
            <a:avLst/>
          </a:prstGeom>
        </p:spPr>
        <p:txBody>
          <a:bodyPr>
            <a:spAutoFit/>
          </a:bodyPr>
          <a:lstStyle/>
          <a:p>
            <a:r>
              <a:rPr lang="fi-FI" dirty="0">
                <a:solidFill>
                  <a:prstClr val="black"/>
                </a:solidFill>
              </a:rPr>
              <a:t>Ensimmäisen Puolan valtion katsotaan saaneen alkunsa 900- ja 1000-luvuilla, mutta Puolan alueella on asunut ihmisiä jo kivikaudella. Maanviljelystä on jäänteitä kuusituhatta vuotta eaa.</a:t>
            </a:r>
          </a:p>
        </p:txBody>
      </p:sp>
      <p:pic>
        <p:nvPicPr>
          <p:cNvPr id="1026" name="Picture 2" descr="https://upload.wikimedia.org/wikipedia/commons/thumb/3/3f/Destroyed_Warsaw,_capital_of_Poland,_January_1945.jpg/250px-Destroyed_Warsaw,_capital_of_Poland,_January_19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5798" y="1772816"/>
            <a:ext cx="3932476" cy="3240360"/>
          </a:xfrm>
          <a:prstGeom prst="rect">
            <a:avLst/>
          </a:prstGeom>
          <a:noFill/>
          <a:extLst>
            <a:ext uri="{909E8E84-426E-40DD-AFC4-6F175D3DCCD1}">
              <a14:hiddenFill xmlns:a14="http://schemas.microsoft.com/office/drawing/2010/main">
                <a:solidFill>
                  <a:srgbClr val="FFFFFF"/>
                </a:solidFill>
              </a14:hiddenFill>
            </a:ext>
          </a:extLst>
        </p:spPr>
      </p:pic>
      <p:sp>
        <p:nvSpPr>
          <p:cNvPr id="4" name="Tekstiruutu 3"/>
          <p:cNvSpPr txBox="1"/>
          <p:nvPr/>
        </p:nvSpPr>
        <p:spPr>
          <a:xfrm>
            <a:off x="1524000" y="5301209"/>
            <a:ext cx="3932476" cy="1200329"/>
          </a:xfrm>
          <a:prstGeom prst="rect">
            <a:avLst/>
          </a:prstGeom>
          <a:noFill/>
        </p:spPr>
        <p:txBody>
          <a:bodyPr wrap="square" rtlCol="0">
            <a:spAutoFit/>
          </a:bodyPr>
          <a:lstStyle/>
          <a:p>
            <a:r>
              <a:rPr lang="fi-FI" dirty="0">
                <a:solidFill>
                  <a:prstClr val="black"/>
                </a:solidFill>
              </a:rPr>
              <a:t>Puola itsenäistyi uudelleen</a:t>
            </a:r>
          </a:p>
          <a:p>
            <a:r>
              <a:rPr lang="fi-FI" dirty="0">
                <a:solidFill>
                  <a:prstClr val="black"/>
                </a:solidFill>
              </a:rPr>
              <a:t>Ensimmäisen maailmansodan jälkeen,</a:t>
            </a:r>
          </a:p>
          <a:p>
            <a:r>
              <a:rPr lang="fi-FI" dirty="0">
                <a:solidFill>
                  <a:prstClr val="black"/>
                </a:solidFill>
              </a:rPr>
              <a:t>Ja marraskuussa perustettiin Puolan tasavalta.</a:t>
            </a:r>
          </a:p>
        </p:txBody>
      </p:sp>
      <p:sp>
        <p:nvSpPr>
          <p:cNvPr id="5" name="Tekstiruutu 4"/>
          <p:cNvSpPr txBox="1"/>
          <p:nvPr/>
        </p:nvSpPr>
        <p:spPr>
          <a:xfrm>
            <a:off x="1543248" y="980728"/>
            <a:ext cx="1560553" cy="923330"/>
          </a:xfrm>
          <a:prstGeom prst="rect">
            <a:avLst/>
          </a:prstGeom>
          <a:noFill/>
        </p:spPr>
        <p:txBody>
          <a:bodyPr wrap="square" rtlCol="0">
            <a:spAutoFit/>
          </a:bodyPr>
          <a:lstStyle/>
          <a:p>
            <a:r>
              <a:rPr lang="fi-FI" dirty="0">
                <a:solidFill>
                  <a:prstClr val="black"/>
                </a:solidFill>
              </a:rPr>
              <a:t>Puolan rajoista tuli paljon kiistoja.</a:t>
            </a:r>
          </a:p>
        </p:txBody>
      </p:sp>
      <p:sp>
        <p:nvSpPr>
          <p:cNvPr id="7" name="Suorakulmio 6"/>
          <p:cNvSpPr/>
          <p:nvPr/>
        </p:nvSpPr>
        <p:spPr>
          <a:xfrm>
            <a:off x="9136571" y="5848447"/>
            <a:ext cx="1080120" cy="413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3" action="ppaction://hlinksldjump"/>
              </a:rPr>
              <a:t>Takaisin</a:t>
            </a:r>
            <a:endParaRPr lang="fi-FI" dirty="0">
              <a:solidFill>
                <a:prstClr val="white"/>
              </a:solidFill>
            </a:endParaRPr>
          </a:p>
        </p:txBody>
      </p:sp>
    </p:spTree>
    <p:extLst>
      <p:ext uri="{BB962C8B-B14F-4D97-AF65-F5344CB8AC3E}">
        <p14:creationId xmlns:p14="http://schemas.microsoft.com/office/powerpoint/2010/main" val="146777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3287689" y="0"/>
            <a:ext cx="5051447" cy="923330"/>
          </a:xfrm>
          <a:prstGeom prst="rect">
            <a:avLst/>
          </a:prstGeom>
          <a:noFill/>
        </p:spPr>
        <p:txBody>
          <a:bodyPr wrap="none" lIns="91440" tIns="45720" rIns="91440" bIns="45720">
            <a:spAutoFit/>
          </a:bodyPr>
          <a:lstStyle/>
          <a:p>
            <a:pPr algn="ctr"/>
            <a:r>
              <a:rPr lang="fi-FI" sz="54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rPr>
              <a:t>Puolan eläimet</a:t>
            </a:r>
          </a:p>
        </p:txBody>
      </p:sp>
      <p:sp>
        <p:nvSpPr>
          <p:cNvPr id="3" name="Tekstiruutu 2"/>
          <p:cNvSpPr txBox="1"/>
          <p:nvPr/>
        </p:nvSpPr>
        <p:spPr>
          <a:xfrm>
            <a:off x="1679575" y="1174972"/>
            <a:ext cx="3384376" cy="369332"/>
          </a:xfrm>
          <a:prstGeom prst="rect">
            <a:avLst/>
          </a:prstGeom>
          <a:noFill/>
        </p:spPr>
        <p:txBody>
          <a:bodyPr wrap="square" rtlCol="0">
            <a:spAutoFit/>
          </a:bodyPr>
          <a:lstStyle/>
          <a:p>
            <a:r>
              <a:rPr lang="fi-FI" dirty="0">
                <a:solidFill>
                  <a:prstClr val="black"/>
                </a:solidFill>
              </a:rPr>
              <a:t>Puolassa on Aarniometsä nimeltä:</a:t>
            </a:r>
          </a:p>
        </p:txBody>
      </p:sp>
      <p:sp>
        <p:nvSpPr>
          <p:cNvPr id="4" name="Suorakulmio 3"/>
          <p:cNvSpPr/>
          <p:nvPr/>
        </p:nvSpPr>
        <p:spPr>
          <a:xfrm>
            <a:off x="4799856" y="1137226"/>
            <a:ext cx="2592288" cy="369332"/>
          </a:xfrm>
          <a:prstGeom prst="rect">
            <a:avLst/>
          </a:prstGeom>
        </p:spPr>
        <p:txBody>
          <a:bodyPr wrap="square">
            <a:spAutoFit/>
          </a:bodyPr>
          <a:lstStyle/>
          <a:p>
            <a:r>
              <a:rPr lang="fi-FI" dirty="0">
                <a:solidFill>
                  <a:prstClr val="black"/>
                </a:solidFill>
              </a:rPr>
              <a:t>  Białowieza, jossa elää </a:t>
            </a:r>
          </a:p>
        </p:txBody>
      </p:sp>
      <p:sp>
        <p:nvSpPr>
          <p:cNvPr id="5" name="Tekstiruutu 4"/>
          <p:cNvSpPr txBox="1"/>
          <p:nvPr/>
        </p:nvSpPr>
        <p:spPr>
          <a:xfrm>
            <a:off x="1661159" y="1426614"/>
            <a:ext cx="7399911" cy="369332"/>
          </a:xfrm>
          <a:prstGeom prst="rect">
            <a:avLst/>
          </a:prstGeom>
          <a:noFill/>
        </p:spPr>
        <p:txBody>
          <a:bodyPr wrap="none" rtlCol="0">
            <a:spAutoFit/>
          </a:bodyPr>
          <a:lstStyle/>
          <a:p>
            <a:r>
              <a:rPr lang="fi-FI" dirty="0">
                <a:solidFill>
                  <a:prstClr val="black"/>
                </a:solidFill>
              </a:rPr>
              <a:t>Puolalaisia villihevosia ja visenttejä. Puolassa on kaikkiaan 23 kansallispuistoa.</a:t>
            </a:r>
          </a:p>
        </p:txBody>
      </p:sp>
      <p:sp>
        <p:nvSpPr>
          <p:cNvPr id="6" name="AutoShape 2" descr="data:image/jpeg;base64,/9j/4AAQSkZJRgABAQAAAQABAAD/2wCEAAkGBxQTEhUTEhQWFhQXGR8aGBgYGRogHBgYHiAcGh0cHx0cHCgiHCAlHhoZIjIiJSorLi4uGB8zODMsNygtLiwBCgoKDg0OGxAQGywkICYsLCwsLCwsLCwsLCwsLCwsLCwsLCwsLCwsLCwsLCwsLCwsLCwsLCwsLCwsLCwsLCwsLP/AABEIAK0BIwMBIgACEQEDEQH/xAAcAAACAgMBAQAAAAAAAAAAAAAFBgMEAQIHAAj/xAA9EAACAQIFAgMGAwcDBAMBAAABAhEDIQAEEjFBBVEiYXEGEzKBkaGx0fAHFCNCUsHhYnLxFTOCokNTwjT/xAAaAQACAwEBAAAAAAAAAAAAAAACAwABBAUG/8QAKBEAAgIBAwQBBAMBAAAAAAAAAAECEQMSITEEE0FRIhQyYXFCUqEj/9oADAMBAAIRAxEAPwBk0CbAHz3xpWZNokcQBbEPvBrCkgLPnH68saVTbUpA8u/pjyeo6NRNmqLI8Meg3j+2NPfGZ06jEWxG+ZJ3k/KwPfEOogQBHFwbc8YjZdR9llq+w4iZjjGEqyQJv5wB9ceC95t2xGlC0Ta59J7YEKom2ZeBMyT9j9MQJUkj6WxJWYxc6r8+Xnj1SsgAJ0EbwNwPPBLguWk2NJmFwPXtirUoEcn88TJVSB3n9DGKmepqImPLV+tsWmwWoGiZd4G1yAMbinIIIHqDcDv9cY/eEOxgcEsMbJmliAw877+mLuRX/MhNL6en2xrTpWIm8m8GSI7bYtfv6rEhZ/3fWZxH+9rJiDxvziXIpqBqKVxY7CbRiRaJI1BbC3p6+ZxEOqi4DLGxn/nGo6iv8zpI8xPliUyrgWKdGNwP12xmpRIJLCbbAgROKFXqoESyx8r+ZvjB6wlgXUmYgDbF6ZeiXAILQIE7/MffHqlLfaOcUqfUuRMDsBjan1LUCSI9e8zM4qn5JcCwyDYkzP1HYjGppTJvaIAHGNDmdW97/Xm54xrrMjSFA/Vj2xVlfE3rUrWPImcZbLALOrw8W5xtVUwZMk9uceFG4HEbzMnjfBJkcUatRAuIgeYv2+eJHKyIK9/8bb4jasQGEAkj7fniotWCNZKrN2RQzCbCxtviJ2RpIsVK/Onw323HlgP13NEoiqQrE7AwIA5J+uJRm3YWAEGB5xuPnitV6eahQtTaooVy1MEC4FmM/wAoEbXtjTgXyQEuD2XyuqhTLNOkiZAEtcESIsDpseDg3kK1PMmrTprOoKqGy2QAkkrtpg+RkYCdS6iqIDVpgmofegfzM2kKCXm5EceWJekUmV0ZU1alIby5kntM+sY2NrkiW4w9K6kKbwEpiqqMzu9l1s4VWsIMiDHcYPZDNBtdVtRAdQFG7EsUJPmGHHGFrKrmadak4alVOk09OkaQhOrm0zIvtOCPSOppUq1EpgAUoluznxEAbQLxhsJKiNbm3VizMKlXgwYnw62a4jchQR88IfU+oMKlVdeoCo0SdxPfnDn1Dq4LugJZXYMiAXKqCpJ9CpiI5xy5X8x+uML0psHIXhnWkGTbaO1/zxayGchpY9zB5PngeKfb7eeMVCACAD582xTUXsLUmgwOsPwyxxbHsL0t2P0x7A9qJetnVtrwCYkb9/PY42kRAMRzsL/jiqWgQCb9zsZi8YgzWYYGAJtuLg447RSkW7XvPFo+t8au8CJAvzthbz/Va21NNE8Rv8zha6hniSSQZ5gk3w/H0zkTuM6A+ZSIappM98Vw4Cyte/cnYdscxq155OITV7Y1x6D8ld1nSX6gCIDSO9vnzivXJVSA1EzsZ+k97Y54KpONveE7YYuiryCsrGLNZjSfiQmeCcUq2dme/ecByxxlQZ8saI4VEHWEKmZJiWNtpO3ljZc2f6z8sUVpnz9cEekdNerVCbfzEkiI7cb7YJxiuSRbbpGr55+XPzxH+9Nvq9fXG/UMgablex23IHmRirUod8UlBlu06Zco5wiwb7Y3Ob5JnA7RPGNjSn5f5xO3ErUWqma/ziFq/b8fzx4ZUxztPyxhstA5nbb54uooltm4zZ7k9vXFqnn3iF24vin+6zuwHlOJ6NBVEnxflvgHGD8BxjJl9Oq1fKwj5Y3p9ZrE7g+h4wNrZUEjSYxQqIRJv6jALFBklqiMDdWrEXkR/qP542X2grTbiLHC5Rqb4ywI/HB/Tw9FdxjllvaqrPiRTO9/843b2jIP/a++En3hHMeXnjc1ibyf84B9LC+C+4x1oe0pBB0AfObYh/6iWzC1EBGgKhCySQ7eMiLC0XPbCgDO9+2Gv2WzSBfFqUO0vUmCrUwNJE2KkMRzFp3xFgjjetB45W6LuaqGnVpAAVDTCq5dV0AGQBvdgOMMOXyLNRFFxSZiNdJokFeHJPwGfDG4v3xBlOnCq2YdgWqUqpZbkowhU8SbAk7Edjj3UyVp1DmSKqVtVKnpSSW8GlIImnC6vUrOB0+DTstwFV9pdahCQzGoLkXC3ntIm2HXovuU9+ac+7pqCuoC5jVPYHe+EDpPShVNdDoU0l1kOwCgCBLEiTv8IwzdOySVcgNT+9FU6QytGok6YMgaOwBnDapIWnYC6x1KrTrUmVRApo0GQGBNQifWGJHpgP72o5tTVpvC2A+2Gj2mympc5mQQi0SiGiGkqFKoDcWJVsJw6joYxMeo39cDJP8AihM3vuTFq3whOeMSB6yqZBjkAH7kjFen13clST31GcT5X2gqrzudyZ+398BKM/6g2jUaux/Xyx7Ep9qn/wDrU+dsewFZf6ktDujOCSEKtyTcEb7TvjNGXUsFJF5Btc9hi9+9iDaxBk9z2xWpdUHvFBt4hsDa2kg+tsc5pgkdfo4YjW5DE+Edp8ucAsz7NVCAA0m+69ibbYbHrK1S2nwk72Fu/piAVYY6nUsTxYH6YqOWcWHGGrg5xm+iVVBOmI29L/fAz/pb6Z7/AHjHT8wTTH/6IPPeMYoaAAyKpQGSQQfW24nGuPWZEuC5YZLlHLkyLliI23/tv+r43GW0A6wZB8sN3tFkdBNdB4JVjpJ1BhYkNxKRvypwvdezOohQBK/Ey/zMeTwLRjbDK500RY63B3uNRlLeX9/vjemj3KkGPL/G344uU8k6pcAKT4mB8WmDAHqf7DD5kMiBTbUFZnM/DGlQoCgA4HNnUF7JLE0rOcUsszcxtJ4xJQpm41nxCPWPrbDD7TBC/uqIiBNQ8FuFHpb64p5PLBdRYqSoEsTsTfbEWVuNsPFhfJtkqJOpnpFqYJlVAC6isK0zJIJ/vgXmMqVqMjCN9+In+4N8H6Q16HUmEJmDGrYgYt9Wy4q0gzADgnnXuvyYSD54Du0zTLDaFVcmVAYRG2/6nFujlLjUpB78HBr2b6XRdC1ZghpnSAxAg7/jg8nTKRQtTAY3ICknTfYR2iY8zgMuanRheNpi/T6ahRSAhm95BB2IP44HZ3KtTlFADbm9tPrvhwr5Gn4joDSTAJ3Jn6CLnAnpD0rgliGcKz2JbgaVF4tsMKxzbtjsOLVuwe/s17pUfNH/ALjCSjeFNXwliBqM9htibq3s8RQU0aGkgk1XM6mkWAWToSCCBv3wz5jplKoWqqtVYBX4iCKZEagp2uB9e+LfRlikoBmBEzMwLYY87RuWJcHI1ZlMGQb+Qvi7TYPAO34YeeudAVkJC+EyR3HphErZMpJUyAbxv/xhsckZ/sRLE4/omHSkMkHsQOSP+J88YzPToaBemb6hJgE7T9sVqOdZRafPBfpvXJhHCnUZZiPlbEbml7MssSe6AWYyjBoA/vY248+cVxTNxHl+GOpZfLK66lUGLWH8o788z8sa0emUQyuKfABB2FrGPPfC49cls0JcWjnFOmIJPBifMXw1+xupRTZkOmKjTN2SqAvhk+GPdi/JBxe630lBQdiAIRnJ5Edz2MjEHs1TKOlJqa0yyqgdn+OUDpG4MMGsP6sOhl7mNtDsK+VhzI1G909Kqfe02zZ0+G8wzAGIJIIF9rYL5inTZKEK7tQqBhDFVJKwXM7wCfmPXAnptMVaNZPdlSuvWlQiVqqNhBnSSwIjEOT9rqdNcpVZbLRZvdL8IY+FTv4V1g28pxcbZplxYFoUlWuxqaYr/wANg8GGnWWuLQQCGXBz2dzVJsytNKg90xL+hUEBwLRJG+Iev5PLlKlTVqrBEmQP4oqNBMxxqJEYEZPNxXoikkKKSUKrQZF2B8hMgE4JO0Aa+1NMpl69SaZasadJ41SB7xqvI3IAHphJcjznDh7aU9FIINLFnBLAnUNAKBf6bgSecKIok3IPB8rmMMg/juZ833Fcjgb4yapsO36jEmcoFWgggkTEcflbGPcspHvFYSJFtweQcGmqE0Re/jn8MYxaKj+YGebHHsXq/BDryMNW2q0G23n64icFdyqqbSTM8iPwwB6H7SrUp6KphhzweL4J1OsiBsQogCL9pA5/zjhTxTUqDRtnswafiZjqbiRPkSOBAxjI1CSCYIZonkf2jCm3UTVZ2N+w8uPoMMvTPjUTApQW2nUePO18FPHpW51umiox2GKrkFgmT5X7244wFrZCmGsgBFtayrfUEHBH971CRHcefb5YqRJMwBheprg0qKfII6t1xaAgMXdvDohdiCJJEWGFt1CAR22Pnih7VZiaxIII48h+eN+nVS4IaTA53x0Y4tONSRz5TXccUgzRzIUo8ElSpiJBkgRHN4OC+fzT1C1NGiTE8mdyT6/TCnUz5WIJXxKs7yAQY+WLy9TSo5qrrUEHWSICfMmCJHAJvgZYW6ZbcW9y0Mq6C6qF3Pxk+sCxxVqZqnrBRZiwkDn8PIYorSzVQRTWuaZkggQD8zBwWyPsjmFlnaipGyamMnsSB4Z+eDcVFbsHvJOkEEvTAgAkE+h2xt08Fk90ZIZdII4YGR98R9JrLUDLUEASjIbe7PoPkZxe9n1b4WjUtpIkHz8/84yzuN2bFTVgbrFFnJJ0yvhqTaY2b1iBhx9jMmUQKYECQwMQN5kf3wPzOQXU0qYYaiBvH+N8Cya9MNlEOpCVM/6GuNrwxBJHAUnFxlrjpBlBRdl/rPUhmKmtD/DUFFKjxVCP5j5Hjyxp7HdGAql6YAAHiMyEP9I/PEb5woiE6Qo2ciLHtPpi107rGpYpaY5Xb3nmPrziW0mktgUkuRn6e5ZmaL3g9+w/HAQ1Eosppx7uoWgdnmSB5TfFmnnKumdHuFgXJlgeYAttye+BZpukZd5Kg6qNQ7llu1NvOJgjeMLW+1l92N0NtTKk09S3t4hO9jfywk9S6IdYKbmZB58/LDv0rMjRO5A+oP5f3xvXWmR7y8GY4JtAH1xX5QfHJzvMeyKMp0sUqG5B+DbYW8sIoy7gm1+fL9HHZ83kR7tyW2F48+Ae9j9cKHS/ZOpVeXXTTmN7zzH0ucacOdpPVuKy4VKmgJ0rq1en4mViuxMEx5Fhth7oFnpJUp6QxhtJO6RuO9/wwb6Xkzl1VKcaZ+GOeL874vZhkgfwqZgcqJAk2A4OE5XGe6VMTPp/Qie02o5Sok6WcBQBLb7i0mSRMDvizmMiaysQko1Oj/COkKzAGm5GoEqdABiBftOHRa5axCgz8oPnuNsb0MiNyBvA/wCcHiySjHSXDBGPIoUvZ6q2YL1HJplFLEDSzaLAnaARB52xdzOSpVKr1Rl092AqMzO0QogFFBAAHI5nDOMvpWWgG25HexE84XfaOm5VkQ+LSYn+aeI4wTk1yMUUZ6d7PZSrKPSpPU06v4YZbTZlKnt58YL9I9kKNDV7nUQ51EVDq4Fg3xD4QbzhH9ncnmH8C1wVpnS1Ekq1wBII7bxOOkdE6f7oEe8Z2sGZtzHMcH0w2N8WJlurOd5z2ZK5usMzSIpsC4AEK9QmdSkWNrXviajl6CQxWwEQ4kKsiBEWOOpZhA6GnUUMDwe/HmMLPWBTX3eiQGsQAI35nzxn6mMlumIlFy3Favl6FZW1rA7jtxfkYF1egUqa6lRqoUSAbx/pI4GGPMOIYI0WgErzvEdz/bEit4QGKiVBmDJ7eQI3jGOOSa4YFIUx0ymN8sPnv88Zwxvm6iHRqFv9v98Ywfdn7/0DY5FSrFWwVp6+CATMSeMC85TCt4TedvxxcybGCdM2sfLHayxtWimqZf6YnjRe4G3y/wA/XBXK9TGquQSGSsbDhQFX+xwt9Mzop1VmQBYmPPFDIZ/TWYnZmOodwSfzwiWFy1fo6EcySidHDnSNNhv5f84i6lnDTosxN4gdzPl3xTrdUp0EUsbH4QANTDewnbjCx1jr5zELpCIBsDJY+eMmHp5SdtbGnNnjGPO4Dr1SxJJMn9Rg70BDpdm5sD+OF+8yRscM/TKirlwJUwZ3JIYwZIjzjHUz7Q2Odh+Uyr1nLFVaY3Uj584l9nuq6FOwZNnIlgp7ccRtg0aa1XZXWQyqrCRvPf6fXGua9m8upBVynDBjq1G23+rjGVZoaNE+RnUYX9y4N6HWyzQzecE2kmfP9RgnU6kbsq6rAgi4B7R2i/ywE/clU6lB8QPhIM2F24kAdsbtmRTZwrMRbTIiNwZH1GM0scW7Risj9pc2Kdem6zqZAXjZhspMG7b/AGwc6ZngVDrts39jhP6jl2rV2IEKNKluFkWkjBTpFBqbGmxvGw58/TDs2NaEvJ0OlnJbPgeayB2DRM7xxH44Tc/1N8rXrpUQkOy1EqDgaQs9nWJ8J5Aw29MqyRO8iY+nGNPanILUQ0jzcX+FgfCfrhGCag/lwzVli5rYROsdQpNTVKReQ2o6x8RIuZk3mPyGHvotClToCpRUaYWWN2JbzP4Y5fm6BR3Qi6kgx3GH5KiLSSkG+FVJiwVjAnzPf0w3q1UEkc2U23uGlzhBZYGotNrysWMd9JEn1xPn8qHXTACkDQwMkMDIK7QQLmfTAunq7QxNiTHEx6EW+QxYo1dImJmTc7b795H4Y5vDtC4ypnuhZ9krtlqoAqRrU8MvMCNpk/8AkR2wYz1QsEa3hqTMbCOANsAc9QDEVQYekVqK0Xj4WSAT4WBPzweLbAWA3GNLknFM6OCetG5ohytNbIPub3Pf54MZfIe7UCT4RBJHe+IelqszI533m0YOVlhZMzh2PGmrLyZGnQEznwyYM/TFMC8D69uf1GLddzaBzbynEK23iP1fAMJcFqjR24+n3nF1UAvOBy1uI2tiXLZjxaSfyH54ZBpbAziwnm+lUmQs1IO1j3MrtE7YUKtGualRgirpHiBB8RiwB7DD9lTYb2H1/U4p9ao+E/rvh2WFxsz4p1KhBX2f0uaw1Eh9YQWExced8NfRsy5Lao42OxvM+eBuZqOKbe6hnjwgmASeMR+zmXJRkC+6qA+Ef6oBYmN5JwnHLc0zjsOeVuMIftJT1dQaipgCiKnzYsDb/wAcPNByN9x9zthKDLV6rmXEEUlSifUKT87mPlh+VKUaM0L1Amg4jSyyZAAMyDti6ugqNZHhM3nccWEm98S9Vr00cAgkkcH5zjGRydJSSgM8SSYB5vjjMTKKiyD90nenTY9yDJxjFkjTaT9/yxjF6hdHIOo5HSSBvzziv0jWSUXkfcYPe0uSC5mohJHu3Zd9wDqE+ekjGvTOpU1A8C6tIAI8jNxjuzyNQ4sLLsxc6izLULMN9x584GBjsO+G/wBq66VkBA8YYdtoI++FLKaSw1bR88Pwy1QuhbexvXYz4jJFt5twJxqWt643z52YHyP674rIdRgb4bFWinKzOozhk9ns3Wp0nqU2QKlRTDAElxys+UAjnCym8HF+nnTSp1EsQbCdpmSfXtiskW1SDxyUXY++xyB6bVqhGksxIsJY3MYjpZ0NXbSutgQqXsO7QSA17YBdFdq3u6RGmnRUlipMsTePW+K3UiPek050rYAdx6/M458sKeR2asuS8Ww61lN7IxuodTueQb2ANoGAkRpWIKgCTFx5Xn54DZbqjQF1fPVbz9MX8v1diGkBrAwfIiQY8sB2Zx2MFkNfOmjXm5DC47xg5lcyNYqIw0LeDuFO4iPxwv8AUKhrsigKjBiJ4vx6Yzlep1KQeiSNzIgfELc30kbYc8eqKfk1YculU+DpmTpBRqABvEr9ZxT9oeoFQAYt98K3s77Zfu9N6dRDURrLAEi0Xww9PjN5cuD4UYBmJ2HFsY8mFw54N8MkZcC/7T9K05lCDK5kCohnk2qCDtBX74uUwpUKWWbTfjmD/bFHM0j+8MazFvdIqop/pJO3oRviuQn8uzDVa+k7WnDsi1JL8HMzS+bGmsaKDxO0R4kmT9QfLFGv1qkdQGrROozbtYETEx674oLQY+FItY3H1/D64hUSJ0jwgBpHBkAnvzjPHEvIrUWa2bliqP4CYtzbafvGD/Rutq9PXcMAFI4kWMYAZjKm0fCCTH/oD8oPyxXyXUEpe8Vh4HA9VcbFfI4PRGUaRp6bNplXs6d0isPDf598OGa/7RPYfhhB9n1akQCQyWFpBE2EjY+uG7q/VaVHLs9RoUEBiZMT2jfF4nUWjZmVtULzZ6CQTYNx3kgxz5Y1fOqxnt8/n6YWqvXaFRj7twZZwQbSCJBHlI33viTL5k2kQD5WB7iNxhErTHpIaVqzcHbtghkEAIidUWM39L4A5StIAJgiJnj8pvgtSzqiINj5m22Cg1dsGXAyZeuFHA59cL/tv7W5egopvU01GUsqhXJMWuVBCj1xnOdWRVJLeYMRjln7QuupVamgOxLEGLWA+++Naya3ooySx6fkNXRfaOlWML8W8QMNXTWnxCJvHkccS9l+sCkxpuYSobG0o2wPp3x1vo+bBAvpbaOCf84RODxz/BphJZIWG8zn/d03qG4RS0Hy2HqTH1wq+zOX9yhqPetXYse5Ylqh29fvi17WZmKNNDZalVUPyOs3/wDHC1R6qzUEKNLqoQgi+tmIb7FMSTlX7AilqGMuo1ACATIsdjDQfmcR0KTGH0qLwvymY5IOxxtXLU50CCDtIGoH1sRbbviKuahkkk7bxsePWe3njlye5mlWqywy6jq1AeUtaLYxinXaqGIKmfXHsVRWpC7+1fpmiomaX4asI4j4aiixJHDLG/IwodI6cKyteGBgXt646R+1PKVDlwtLU1Nqqs4AXwQGhrAGCSAZ2POOU0soxJXYne++PSq3j5pic20iznunxIFRTvz2wByZ8V52O2GIdNQISWhgDtcH9HC/oOpRHnx/bB4GmmhN2ez7g2EC98a5ajyJ8sbZqn4vUfb1xNkX0Qe3e88YdxEo06dR1ObWUEn6RH3xNULBQh+Hz2xa6RQ1Cq0gTYee8+mKygmN/wAsC3bCa2RcoIUpyDxaMX+n01bci3Hc8n54q1KZFET6m/0xVprBkW/X2wh43JMPK9kg/W0AQxEb8bcYq5R6fvNQBUSYm4i/1tihqkhZluALsfQC/wBsFqPslnqg1pk8yR30afoGIP2xF07rkUV+pPSYEglXCjSLRqkHi98VeqOa1IVollIVyN4OxI5vzj2d6VWpf92hWpDnXScDub6Y++MZCv8Aw6yqZDpFiOL/AJ4NY3BIbBvgGbKL+flhk9m+te5WpRuBVi/AjACnTBAv8/wxNRybMS2wX9DBZYRkqZWObUthgzA9466uLA2F9xPlOIcy4Rj5XnY7Rt6jEL12ahP8yb/n9Dikc83aYPI7/jjKsTZeZ3LUW6GeLHw2Pfn9bY2p5o6pJi4I8iLn64F1qxIP+YjGaCseR37C2/rOD7KFDDR6kq0tQH8QyQAR8HESbgH54rUqQqzYKTE9gYucVl6Y8IZBBuI5HaTyMa0cyyEiAQRBng8MI2P44V21/EtcnTuh5r3lNHEERBjiLfPEX7RM+yJRoo+n3s1GPIRLARsSWYD5YUfZvOVAtRFIENqk8TE+vFh3wwftHpCrSybqstDqdS30+Em3F++Exgo5KZ055H2tSOd1KLyzKynk723+oxbGerIn8RXgczYWB29D98EqNJiof3ZhZAtMiO53iRtiv7R1x+6gbHwgDyYmfQQPXD1JTko0YoZprc8nte4IJPw8FRHz5OLdP9oDqCFVQeCNx9bflhFYzjKjmBh30uP0NfUToP8AUva7NVlKGoQh3AG/+4xfAM1CWMySe+NAu36+2MkXthyhGOyQlzk+SZX5+v5Y6z+zHqgq0tDxqTwEHnsccfn9eeD3sj1I0au9mEHyIuD/AGwrPj1QG4MlTr2dK/aX/wDy0Pd2FOuJje4IB+RwoZHNtKICFBIY/wC4OL/+v3ww5jMNVpMm83A7cz58YWeh0ddaDYQ0/K9uxnGGErjT8GvJGnsdMaqGUwwUHSp1Re+0d774zVaIChReFnkEQYHzxRWsGpyw1GQDAspAEFR3MX+eIcxQepoNNwQDZtyp22PytxJxyqTZidhDLdSpaRqN+YIjHsAj06qbhTHESLcWnGMHpj7A3HnNqXV0dLFNJ1aYdbEnwm28R3E4471vof7vmXouYTem24emdjP29RjtOfqqFQ3vGkkAw2wMmTxvHGA/tD0VMykH4kMqRxqGwG2km89+MdhSo0ZIakcrr9BTSpFUEnVANrAiDP1F+2FlcvFUA3ibC+34+uOhj2bqU3lngSLHe/BEdueMLvWOn6OoJTWQHVSPLVqH0ti8Oe203exnljaQv9SoFTfvH98SU8uSoI2i/qcGOu9JKUfe6gyll7ixsDtceflj3R8j7ykrb3K878A8Y0LMu3qA7buihlVIXStu5t+OJP3GAGvpiZ7Hg29B9cFcoUUEOCCI0xzve+/OH72E6RSqVhVbxQwFJezASzf6tKxY/wBWF916qC0MWMr7C9QzSKy0lRTce+cIfWAGMX5AOG/on7Haa6Tm67VeSlIFE9C0lyPmMdQSiOOd/PFfq1RlpgqSCHSYAPh1AEX4gnzxqSrgp7kXR+hUMuoGXpU6Q/0KAfmd8EyuNlGM4OtgSNx88LHXfYXJ5mTUoqlQ/wDyUfA8+ZFm9DbDXj2JoLs+fvaP9l2Zyql6MZmkLygiqPVNmAHKmfLCz02kNFVhJ0QZ+xkdweOMfUjU+1sKXtZ7D0s0tVqWmjmKiwXA8L8+Nef9wvhWSEmqCxtRlZwvpEBtJgqwIaefywLzGXKnSBHkftho6x0SrlTpemyVA0FZ1K6RujQJWQex8sQ9E6Gc1mKKPYVWLMw390olgLb4UnTI1qVC7RyRO5i/MxBxYOQZpYQqXiB9YnHbqnsd06tT0fuqoAN0LIw/8g1/nihmf2flLZeoKiCxo17SOwdRY+oviskmvtK0VyckTKmmkO5iJgA2HLfQbYl/d3EyGCk6dUeEW+57YaOpZh6butSmUIaCGsVF9LdjeIO1sDB1hoDLTKpOkHTYn4iDe43n1xl7kn4KpJlfpTpRaomsyFDCPiMi8T8jg3WpAhVUQjkkSdWomNU9pthZKB6wciE92AYPAlR53MYZs+4pUKNK7MZqLIvsAJAtHz4wvMt0zZF3h3LWQ6ehSFIErEkWubwONhOET20an7/RTWNC/wASf6ydvUCJ8zhrzHUnoJVefeFJFxAM6eBxO98c+rVGqO9Rz4mOomIkm/y9MM6LE9TmzI/SKgp9h54J9G6M9ctELTWNdRrKnqe54AwS9lvZxs0S7MEoq6ozCzMWk6VseN2JgY6D0+lTp5jN5RUHuUofw0ExpedQbl7rq1HbVjbky6bS5G48V/cL1Po+XzOVzFOhlytSkwFOqSp1PTA1ITMwZYC18IOby7U2KOrK4+JWBBHy7eeOqdDy4pUc2A0GnXRmNUk/w/dUwZIG41fF9cS+1PQRmcuzBG/eKSuUGqSFBUlLTqUrqZexPywlZtM9L4GyxXG0cmyOUarUWmpEsbT6E8ekYhoPEMLHceUficX8nmTRqU6y392wYecXgfLFv2xoKuYqGlGllFQQOXAYkcR6djjUnexmUa39Dq1afclDAcAqZ+EmdU419mMotWpV1GHDOFSY1C0jVzzjGf6MEqClQOpFKvTJNzTdEcSd9ycZ6RSArVGDEstUnkQZ7fXfHKktNo6kZXQa966FFbTyELAA2OmN4kTtviNq8LDmG1GQAAFE223JuZwG9rhVp5mopU6RV94pAksTDa7fDyu2KeezLsdbD+I17EkkTHwgAeXOMz6dNHLlKpNDFXzrKxCoNI28U/fHsKpzFYWv9h9uMexPpSWdRyi1KTuiMKjOWcmsWDkExAKgrEkAJAtF7YI5dAfCrEOo2vsJBv62xNmqxf8AkQKwiDdJmxtBFv7YxmcszaQ9ND/SabMrDadwI9ATjdXo2gjrh0qa/u2cmzhYOmP5pHlY45F7RdSU5sV6ckJoImdluQPK5HfHZq9cpYvciNLAAjsRJhjjn3tp7GMZrZNNQgl6cmdVzKAm4P8ATxxiYYwjkb9kyJuFIs+3NCmchWqKunx0zTHcFl7+c+eKnSs2tHJ1UPxQrK0QIeEI+U7+mCXU8p7zLsK9Q6TT1aHkNqABi/8AT9bjHukZMvlv49Et7vUVgWemNJVBFzdhfyOERaWPS/DC0Nu/wUun5OgRVRTq07EQbf8AA/HDH7J5gUOoBNUo9IeUMZJI+Sr9cXum5RIQhFTUJKgEeIyCPkBGKjZDxhqJuFWqhtBMFSAd4Om+FxzpZLClhuJ1GkA0Mp+fcYxmk1QpgjkHtxHzjC50Pr4Wkoe8SPXzHliwnX6dSoV8am4UlTFt5bYehx1V1EHHZmF4ZJjGMeJwHXq6g6dV52jEjZlKoAbbyMEfMHDV1EK2B7UgjWrqolmCjuTiLL51XjTJ52It3vismQpEyZf/AHEkD6/ji3UchfAATwNhhik/LAonx6cCB1B1aCNQ7wR8ha+LYziiSzCPpGK70S9DA/t10IZvKVKe1RRrpH+mooJHqDsRyDjkH7OMxqzdBCDIFR/JV0wQfmdPzx2qt1ZCGO4GwG7Hy8sJGR6UlPMUq1Ie7X3dWm0dnZXUR6qfrjHl6iClQ/Hik1Y0ZdTwoBA5+sdhgrRP9QKtEmePn9MUMnVWCRHBInf5/wBsEEzCugJFm2tv/jFwaJksqdb6DSzSxUXxD4XgSB28x5YR890KmpKOAjpqNiQGFpPlNo7xjphcaY1Rax5xzL9q2RKMucpsVd19zUE2JALKewtqB+WF9VgU1cXTJhlUqa2Amd6FTpOppkwQ0zuQoUjyN5NsFszl6RrBndFVaFNyQ0Qt4cjsL4VOhZpndmbUwSnAIJIiNh3EkbYZMvkKNX3NSolOo4p+7/iKrQFZjYRF9W84xuPibNmlOPxFH2iqVM8xXI0alWgplqpXSKjb/wA1gg3898W+lewaqofMsHctpFMEhBcEl2iSAO1tr4bKdVnaCRaDaePBFrAxHlHpiavS0h3qKDHgBBsqaYhvLVPBvg31GmOiCpf6VDp43bKnQ8h7mmlOS0HWwRQu+qFAtK7b7Y905G1Zusw0kqlNWVTDIZYlS0ao1XI3nGVVqtY0X/iUKkQUkNAT+oLGjzHfFmhQzQosmuj/AAyBTYqxapSUBSji8NE+JTfsMAtTTbe7Da3ohyiv7zOqdIYVSdOgkNTdKaqdvEfDGLvTlJcAaWQFiG2JEi0dtxHEYVc/ns5RevWVlFGqQWC+LTT+AlZgKwi4gwMEfZ2qVLPUaowgMr6gKTAKuuL32G95nByi/uspehH9u/Z8ZWtNMaaNWWRf6CDDJ6AkEeR8sBaVI1KBvLUSZU3IowL/AO1TxjsXW+mLnaLI9mH8RCAfBwCDHiJBAK8jHNvZCnFeoHXZNLoRzqAKx25jtGNkM3wt+DLLF869hz2Z6gKv7ta6olIibllWJvFiL4MDplU5oGkrNTemQ9ViFVWDEgFjadoHbC3k1ShUKofhYuo4HhBKz2G0YaP2g1lUZOoZK6yxXgjQCLTE9sZZU8n4dj6+KXoJ9dy4qgVDHipKCUjUXRiraWFp+GPXAjLdMAqAr8JWAsbGfESZuOZ74LexuYNVa9NvEKdQGe8iN9v5QY88HzlgvwqCLAeUmT6YxZpSjJi+wpOxMqdA1EsFpEEk3K83749hnMf/AFr84/vj2Fd6Zf0yCdOrEkQRyqxY+XyviWnWe4LDVwefkPoMDMvWLiYsXgyBe1gDwxEXFhjT98BUB03W4BNjuAWJ+4wbzSXkbosKuSdQMEAWsJkd+++KqtDAqABYmwH6bjyxomdQAL4dVyLiODv+tsQ1M6JKyNUbHvP687Yksr9hRiXlpKSsqLDYja47/wA3njR6Cr4QLBjt53IXtBxHl87tMi5iReN9xY4zSOprbXgg+JSfKNvzwLnZWnySVaCyC2x9fUHyj++NaGXAZQIlV9IHa3E3+eIWrWIZPEvc8GRq5tbjviN8wsCWXR5E/F27wN8BJpFlkZdZIsCbzaCe36vjNLKKBq0STc725NthiiM/LModdwNQEgT2keWNMznFpqCzaSY52Bv8yJ22nEUiPZchWoyXvb4i097RviOm4QC8iZDeneMQUs2Hp6hpNrtaBE2Ppj1WsJh7BTMn4RI/mj5dsXra8lKqCdGuSI1bDcfrtj1bqBCEz4QJPBAiT+GAdWogVX1QpAmDxtxuPLecS0GUldVPSe0gkbRMWE9jhv1E6B0wCY6kdJ1EhVJhr3A0kb95xirmdQ3seDGr6eW+B1asxIBIg+dpmIk/LHk1atfhvJIHJFjB77fTAvPkaotQS4JKHwAggzMWvv29MRpl/EG3F43kMb2Hb1xWrCoGYuQNMzeIU9rTaecTiuVQW4k3iAbBt7gDjCtUmM42LDuwsPCAo8Q+89pA++L2WzhQQ0AWgcDy3wHfMBGX3lgbQApBEQJLER/VbviX992DKNMxupiLz6H64Z3ZR3sBpPZoItXnVutuDtPYf3xV6nQFZFpk60U/zAGeJP4TiOtnEI1TvceY29e31xYDiASBZdjvJgxGL7smt2UlFCnnelNVZ6niUgmAojwjwhV8oODB6YtP3aAEELoDcATJMd774IJm/GUgyVnVAIBnbyNpjHq51wZXk2O3BHY/84ncYzUVmy6LqKrHZvDubQL41qqQB/TYnUOY2HfaSD64sVohdI+Rnb+qRscarIgzcDYxAAkap7ySMA8j8hJopoi0LU1Ch+ALxt6AenfG71lW8OSLwu97SB2/LFxVuV4MTuSfLfG2YXxAADa0eV4ntHGJ3Hyy7oEP0JFFWkoYq5ZyCSZ1iTpO4WePM4G0svVoIgoxp1Fo8REEEwQ29xB3+IbYZqo/hkCb234MWxh6YUggzeOPnP0+ww3vOygTRzUEFddLWoOljGgixLCTY7AeWEnqr/u3UhU1OKVcSzEDcnSR5hW0E+Rx0/N5MsCIAneRunOBXW/Z5cxR0oq6h8JIsCSDsb7D540Y86v5LYVKKrY5vm6Zq1s01Mg6WJMCxECYjeSMNnXXfOZTLmgpqUl8bFQJUAadOnk8nsMNFdAYPu6a1VuXC6APmNwBE2jFejoUl0VV1XZlMBjYE2tGnvgcmaN7EjHbg19lOnJRpOQZ9/VZ4n+X4VHYbE+pwdQ6Rpg+tt/zwJymaphZTUFmRYwA0tt6H0wSVwfDqJ7+Uid8Z5y1u2FpSMe7U3amC3Jjfz3x7Fb/AKTTNybm51MZ+1sewNsuo+yqlQ0wFWTfwiRJEiWk2BP4Y1zPjGphF9rSF7xt5Y1zWd0MaekEMwW/CmPDHPrvjFBCzRMCZAGwgdvngHZkWV0bDJjVMTA0lRHxRIM8mDz6Y9naCGZqG8eEiTcFYEC5ME4KOgYiQLJPa8W+k4p9UVU8RGrSYufim0n0xPAXdaIqeV8eksNPwkX3ER4vkbY2NfQBpDamMCwkXgDe9yTiQURpYf0aW9SIH4WxFUoaiqljx9QGaR2xSLWUjzDtVLIAQwWRtNu7Ra8WwNzHTwactUIE6WLHkAaRfiZvvgkp000A30iT/uAkfbFbOJdfWIO3P12++J5JrTe57oNJQgYFYYlgWaBq+GAoHIviKvlkd0d5JCXUAfCPiA8z3OJPcKzskeFtU2E6oUzPHpiCnXGtqZWSspqm7KDF/qOeMX52B7i3RkZaGVVnRoJaR4RIkLM2gSD54hyrskOdSsWAvDEA3MkGNtpxOtRVpalQBVaNEyGHnixkqQIXgs/GwHhFxzzi7VgtgnSwREBeNbNMCSwBbUTwF+9u2LWSAJ30KSFAD+MDfU24MYvgQzKIAMKTF4vP12x79zQVKpAjSOOWMMWPzwdpgq7Kiq50qwh/EXYGYgzCgj+a1+IwQR3htBXUp0w7WUCL2+K/44iNUkxYCZ25Km+J8vU8Zttf18Ba+KdFKbXBHQr1FgTIJvtsR+HrtbGiZ0gamp/zEDTzfieSSs4lDBrRYCVubCDb7DFejnWanMAAAyI3JO88G2KI8rZOaGpWpNdSwB0zCgGQQTzt5Yhq0Dq5CzvO4vJHcR8xj1TPGotS2kqQoKnsTeO8RiXLsXbSTaZ+wtH1wF0wu5KijRViQVczJBBsDx2m29+cXBmVedYJWLiNJDTafXEOS6iajsCoszRvxb7xiLLVCx3P8syd7EfLBMpTaL5qfzEGSyAwBIAIue4mBjy1WnQRoJOmTBkmbCb7RfES1feNq+GQbDiJFvXSDfGa9SEJIlgQQexC2OKaLWWuCwlQCN4MxDEEgGPCe5JIPpj37xpRWCQSw5+EE7dokH1jAfJ5x9QAgFud4k3t+t8ExUPhAMALeBuCSAPlHHfE0oneZilm6jtIK3aw2Ki9/mPliWtVEE6SbgQ1huApBF7c4h6ioZWeANKMSP6tO1+O2NKwICnVJdQ/kAVPgAHHmd8TTYXfZaTOqpClhqMtAFgBswneDAI88SZXPq0Akhhw3cj/ADgVlj76mHIA1iXAFidMT5Hb6Y3TLa6jKT2JJEmQQABtAA4wTVA/UOwvSqsQi6hEEneZHF/rGKOXr6feBmBdid2MG3l8JETGKC1mVfCYlpE3A3DQOx7TacT5imfcmupCkEAgD4ibSTPAMARiE7zN61Z6isrr8UksDEp2X1EffEf7otMlkgj4oUhgCBa3BiARbbFjpqh6YUl41NEtOkjtYW8vvitmEKikNUhkJeQJaCAL8b+eI9tkR5JMyNZZ6cgkAO0iJ1EiBHkBbgYlr1agUaWHvAuwkqw5Jm+3PlgflyYS520zzFzBPN8EMzndNQKqxqAFjsB2EWmcU9wFkZkVC/iVlIO0II+98exvToFxq1RPGkGPnj2KoPuSP//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sp>
        <p:nvSpPr>
          <p:cNvPr id="7" name="AutoShape 4" descr="data:image/jpeg;base64,/9j/4AAQSkZJRgABAQAAAQABAAD/2wCEAAkGBxQTEhUTEhQWFhQXGR8aGBgYGRogHBgYHiAcGh0cHx0cHCgiHCAlHhoZIjIiJSorLi4uGB8zODMsNygtLiwBCgoKDg0OGxAQGywkICYsLCwsLCwsLCwsLCwsLCwsLCwsLCwsLCwsLCwsLCwsLCwsLCwsLCwsLCwsLCwsLCwsLP/AABEIAK0BIwMBIgACEQEDEQH/xAAcAAACAgMBAQAAAAAAAAAAAAAFBgMEAQIHAAj/xAA9EAACAQIFAgMGAwcDBAMBAAABAhEDIQAEEjFBBVEiYXEGEzKBkaGx0fAHFCNCUsHhYnLxFTOCokNTwjT/xAAaAQACAwEBAAAAAAAAAAAAAAACAwABBAUG/8QAKBEAAgIBAwQBBAMBAAAAAAAAAAECEQMSITEEE0FRIhQyYXFCUqEj/9oADAMBAAIRAxEAPwBk0CbAHz3xpWZNokcQBbEPvBrCkgLPnH68saVTbUpA8u/pjyeo6NRNmqLI8Meg3j+2NPfGZ06jEWxG+ZJ3k/KwPfEOogQBHFwbc8YjZdR9llq+w4iZjjGEqyQJv5wB9ceC95t2xGlC0Ta59J7YEKom2ZeBMyT9j9MQJUkj6WxJWYxc6r8+Xnj1SsgAJ0EbwNwPPBLguWk2NJmFwPXtirUoEcn88TJVSB3n9DGKmepqImPLV+tsWmwWoGiZd4G1yAMbinIIIHqDcDv9cY/eEOxgcEsMbJmliAw877+mLuRX/MhNL6en2xrTpWIm8m8GSI7bYtfv6rEhZ/3fWZxH+9rJiDxvziXIpqBqKVxY7CbRiRaJI1BbC3p6+ZxEOqi4DLGxn/nGo6iv8zpI8xPliUyrgWKdGNwP12xmpRIJLCbbAgROKFXqoESyx8r+ZvjB6wlgXUmYgDbF6ZeiXAILQIE7/MffHqlLfaOcUqfUuRMDsBjan1LUCSI9e8zM4qn5JcCwyDYkzP1HYjGppTJvaIAHGNDmdW97/Xm54xrrMjSFA/Vj2xVlfE3rUrWPImcZbLALOrw8W5xtVUwZMk9uceFG4HEbzMnjfBJkcUatRAuIgeYv2+eJHKyIK9/8bb4jasQGEAkj7fniotWCNZKrN2RQzCbCxtviJ2RpIsVK/Onw323HlgP13NEoiqQrE7AwIA5J+uJRm3YWAEGB5xuPnitV6eahQtTaooVy1MEC4FmM/wAoEbXtjTgXyQEuD2XyuqhTLNOkiZAEtcESIsDpseDg3kK1PMmrTprOoKqGy2QAkkrtpg+RkYCdS6iqIDVpgmofegfzM2kKCXm5EceWJekUmV0ZU1alIby5kntM+sY2NrkiW4w9K6kKbwEpiqqMzu9l1s4VWsIMiDHcYPZDNBtdVtRAdQFG7EsUJPmGHHGFrKrmadak4alVOk09OkaQhOrm0zIvtOCPSOppUq1EpgAUoluznxEAbQLxhsJKiNbm3VizMKlXgwYnw62a4jchQR88IfU+oMKlVdeoCo0SdxPfnDn1Dq4LugJZXYMiAXKqCpJ9CpiI5xy5X8x+uML0psHIXhnWkGTbaO1/zxayGchpY9zB5PngeKfb7eeMVCACAD582xTUXsLUmgwOsPwyxxbHsL0t2P0x7A9qJetnVtrwCYkb9/PY42kRAMRzsL/jiqWgQCb9zsZi8YgzWYYGAJtuLg447RSkW7XvPFo+t8au8CJAvzthbz/Va21NNE8Rv8zha6hniSSQZ5gk3w/H0zkTuM6A+ZSIappM98Vw4Cyte/cnYdscxq155OITV7Y1x6D8ld1nSX6gCIDSO9vnzivXJVSA1EzsZ+k97Y54KpONveE7YYuiryCsrGLNZjSfiQmeCcUq2dme/ecByxxlQZ8saI4VEHWEKmZJiWNtpO3ljZc2f6z8sUVpnz9cEekdNerVCbfzEkiI7cb7YJxiuSRbbpGr55+XPzxH+9Nvq9fXG/UMgablex23IHmRirUod8UlBlu06Zco5wiwb7Y3Ob5JnA7RPGNjSn5f5xO3ErUWqma/ziFq/b8fzx4ZUxztPyxhstA5nbb54uooltm4zZ7k9vXFqnn3iF24vin+6zuwHlOJ6NBVEnxflvgHGD8BxjJl9Oq1fKwj5Y3p9ZrE7g+h4wNrZUEjSYxQqIRJv6jALFBklqiMDdWrEXkR/qP542X2grTbiLHC5Rqb4ywI/HB/Tw9FdxjllvaqrPiRTO9/843b2jIP/a++En3hHMeXnjc1ibyf84B9LC+C+4x1oe0pBB0AfObYh/6iWzC1EBGgKhCySQ7eMiLC0XPbCgDO9+2Gv2WzSBfFqUO0vUmCrUwNJE2KkMRzFp3xFgjjetB45W6LuaqGnVpAAVDTCq5dV0AGQBvdgOMMOXyLNRFFxSZiNdJokFeHJPwGfDG4v3xBlOnCq2YdgWqUqpZbkowhU8SbAk7Edjj3UyVp1DmSKqVtVKnpSSW8GlIImnC6vUrOB0+DTstwFV9pdahCQzGoLkXC3ntIm2HXovuU9+ac+7pqCuoC5jVPYHe+EDpPShVNdDoU0l1kOwCgCBLEiTv8IwzdOySVcgNT+9FU6QytGok6YMgaOwBnDapIWnYC6x1KrTrUmVRApo0GQGBNQifWGJHpgP72o5tTVpvC2A+2Gj2mympc5mQQi0SiGiGkqFKoDcWJVsJw6joYxMeo39cDJP8AihM3vuTFq3whOeMSB6yqZBjkAH7kjFen13clST31GcT5X2gqrzudyZ+398BKM/6g2jUaux/Xyx7Ep9qn/wDrU+dsewFZf6ktDujOCSEKtyTcEb7TvjNGXUsFJF5Btc9hi9+9iDaxBk9z2xWpdUHvFBt4hsDa2kg+tsc5pgkdfo4YjW5DE+Edp8ucAsz7NVCAA0m+69ibbYbHrK1S2nwk72Fu/piAVYY6nUsTxYH6YqOWcWHGGrg5xm+iVVBOmI29L/fAz/pb6Z7/AHjHT8wTTH/6IPPeMYoaAAyKpQGSQQfW24nGuPWZEuC5YZLlHLkyLliI23/tv+r43GW0A6wZB8sN3tFkdBNdB4JVjpJ1BhYkNxKRvypwvdezOohQBK/Ey/zMeTwLRjbDK500RY63B3uNRlLeX9/vjemj3KkGPL/G344uU8k6pcAKT4mB8WmDAHqf7DD5kMiBTbUFZnM/DGlQoCgA4HNnUF7JLE0rOcUsszcxtJ4xJQpm41nxCPWPrbDD7TBC/uqIiBNQ8FuFHpb64p5PLBdRYqSoEsTsTfbEWVuNsPFhfJtkqJOpnpFqYJlVAC6isK0zJIJ/vgXmMqVqMjCN9+In+4N8H6Q16HUmEJmDGrYgYt9Wy4q0gzADgnnXuvyYSD54Du0zTLDaFVcmVAYRG2/6nFujlLjUpB78HBr2b6XRdC1ZghpnSAxAg7/jg8nTKRQtTAY3ICknTfYR2iY8zgMuanRheNpi/T6ahRSAhm95BB2IP44HZ3KtTlFADbm9tPrvhwr5Gn4joDSTAJ3Jn6CLnAnpD0rgliGcKz2JbgaVF4tsMKxzbtjsOLVuwe/s17pUfNH/ALjCSjeFNXwliBqM9htibq3s8RQU0aGkgk1XM6mkWAWToSCCBv3wz5jplKoWqqtVYBX4iCKZEagp2uB9e+LfRlikoBmBEzMwLYY87RuWJcHI1ZlMGQb+Qvi7TYPAO34YeeudAVkJC+EyR3HphErZMpJUyAbxv/xhsckZ/sRLE4/omHSkMkHsQOSP+J88YzPToaBemb6hJgE7T9sVqOdZRafPBfpvXJhHCnUZZiPlbEbml7MssSe6AWYyjBoA/vY248+cVxTNxHl+GOpZfLK66lUGLWH8o788z8sa0emUQyuKfABB2FrGPPfC49cls0JcWjnFOmIJPBifMXw1+xupRTZkOmKjTN2SqAvhk+GPdi/JBxe630lBQdiAIRnJ5Edz2MjEHs1TKOlJqa0yyqgdn+OUDpG4MMGsP6sOhl7mNtDsK+VhzI1G909Kqfe02zZ0+G8wzAGIJIIF9rYL5inTZKEK7tQqBhDFVJKwXM7wCfmPXAnptMVaNZPdlSuvWlQiVqqNhBnSSwIjEOT9rqdNcpVZbLRZvdL8IY+FTv4V1g28pxcbZplxYFoUlWuxqaYr/wANg8GGnWWuLQQCGXBz2dzVJsytNKg90xL+hUEBwLRJG+Iev5PLlKlTVqrBEmQP4oqNBMxxqJEYEZPNxXoikkKKSUKrQZF2B8hMgE4JO0Aa+1NMpl69SaZasadJ41SB7xqvI3IAHphJcjznDh7aU9FIINLFnBLAnUNAKBf6bgSecKIok3IPB8rmMMg/juZ833Fcjgb4yapsO36jEmcoFWgggkTEcflbGPcspHvFYSJFtweQcGmqE0Re/jn8MYxaKj+YGebHHsXq/BDryMNW2q0G23n64icFdyqqbSTM8iPwwB6H7SrUp6KphhzweL4J1OsiBsQogCL9pA5/zjhTxTUqDRtnswafiZjqbiRPkSOBAxjI1CSCYIZonkf2jCm3UTVZ2N+w8uPoMMvTPjUTApQW2nUePO18FPHpW51umiox2GKrkFgmT5X7244wFrZCmGsgBFtayrfUEHBH971CRHcefb5YqRJMwBheprg0qKfII6t1xaAgMXdvDohdiCJJEWGFt1CAR22Pnih7VZiaxIII48h+eN+nVS4IaTA53x0Y4tONSRz5TXccUgzRzIUo8ElSpiJBkgRHN4OC+fzT1C1NGiTE8mdyT6/TCnUz5WIJXxKs7yAQY+WLy9TSo5qrrUEHWSICfMmCJHAJvgZYW6ZbcW9y0Mq6C6qF3Pxk+sCxxVqZqnrBRZiwkDn8PIYorSzVQRTWuaZkggQD8zBwWyPsjmFlnaipGyamMnsSB4Z+eDcVFbsHvJOkEEvTAgAkE+h2xt08Fk90ZIZdII4YGR98R9JrLUDLUEASjIbe7PoPkZxe9n1b4WjUtpIkHz8/84yzuN2bFTVgbrFFnJJ0yvhqTaY2b1iBhx9jMmUQKYECQwMQN5kf3wPzOQXU0qYYaiBvH+N8Cya9MNlEOpCVM/6GuNrwxBJHAUnFxlrjpBlBRdl/rPUhmKmtD/DUFFKjxVCP5j5Hjyxp7HdGAql6YAAHiMyEP9I/PEb5woiE6Qo2ciLHtPpi107rGpYpaY5Xb3nmPrziW0mktgUkuRn6e5ZmaL3g9+w/HAQ1Eosppx7uoWgdnmSB5TfFmnnKumdHuFgXJlgeYAttye+BZpukZd5Kg6qNQ7llu1NvOJgjeMLW+1l92N0NtTKk09S3t4hO9jfywk9S6IdYKbmZB58/LDv0rMjRO5A+oP5f3xvXWmR7y8GY4JtAH1xX5QfHJzvMeyKMp0sUqG5B+DbYW8sIoy7gm1+fL9HHZ83kR7tyW2F48+Ae9j9cKHS/ZOpVeXXTTmN7zzH0ucacOdpPVuKy4VKmgJ0rq1en4mViuxMEx5Fhth7oFnpJUp6QxhtJO6RuO9/wwb6Xkzl1VKcaZ+GOeL874vZhkgfwqZgcqJAk2A4OE5XGe6VMTPp/Qie02o5Sok6WcBQBLb7i0mSRMDvizmMiaysQko1Oj/COkKzAGm5GoEqdABiBftOHRa5axCgz8oPnuNsb0MiNyBvA/wCcHiySjHSXDBGPIoUvZ6q2YL1HJplFLEDSzaLAnaARB52xdzOSpVKr1Rl092AqMzO0QogFFBAAHI5nDOMvpWWgG25HexE84XfaOm5VkQ+LSYn+aeI4wTk1yMUUZ6d7PZSrKPSpPU06v4YZbTZlKnt58YL9I9kKNDV7nUQ51EVDq4Fg3xD4QbzhH9ncnmH8C1wVpnS1Ekq1wBII7bxOOkdE6f7oEe8Z2sGZtzHMcH0w2N8WJlurOd5z2ZK5usMzSIpsC4AEK9QmdSkWNrXviajl6CQxWwEQ4kKsiBEWOOpZhA6GnUUMDwe/HmMLPWBTX3eiQGsQAI35nzxn6mMlumIlFy3Favl6FZW1rA7jtxfkYF1egUqa6lRqoUSAbx/pI4GGPMOIYI0WgErzvEdz/bEit4QGKiVBmDJ7eQI3jGOOSa4YFIUx0ymN8sPnv88Zwxvm6iHRqFv9v98Ywfdn7/0DY5FSrFWwVp6+CATMSeMC85TCt4TedvxxcybGCdM2sfLHayxtWimqZf6YnjRe4G3y/wA/XBXK9TGquQSGSsbDhQFX+xwt9Mzop1VmQBYmPPFDIZ/TWYnZmOodwSfzwiWFy1fo6EcySidHDnSNNhv5f84i6lnDTosxN4gdzPl3xTrdUp0EUsbH4QANTDewnbjCx1jr5zELpCIBsDJY+eMmHp5SdtbGnNnjGPO4Dr1SxJJMn9Rg70BDpdm5sD+OF+8yRscM/TKirlwJUwZ3JIYwZIjzjHUz7Q2Odh+Uyr1nLFVaY3Uj584l9nuq6FOwZNnIlgp7ccRtg0aa1XZXWQyqrCRvPf6fXGua9m8upBVynDBjq1G23+rjGVZoaNE+RnUYX9y4N6HWyzQzecE2kmfP9RgnU6kbsq6rAgi4B7R2i/ywE/clU6lB8QPhIM2F24kAdsbtmRTZwrMRbTIiNwZH1GM0scW7Risj9pc2Kdem6zqZAXjZhspMG7b/AGwc6ZngVDrts39jhP6jl2rV2IEKNKluFkWkjBTpFBqbGmxvGw58/TDs2NaEvJ0OlnJbPgeayB2DRM7xxH44Tc/1N8rXrpUQkOy1EqDgaQs9nWJ8J5Aw29MqyRO8iY+nGNPanILUQ0jzcX+FgfCfrhGCag/lwzVli5rYROsdQpNTVKReQ2o6x8RIuZk3mPyGHvotClToCpRUaYWWN2JbzP4Y5fm6BR3Qi6kgx3GH5KiLSSkG+FVJiwVjAnzPf0w3q1UEkc2U23uGlzhBZYGotNrysWMd9JEn1xPn8qHXTACkDQwMkMDIK7QQLmfTAunq7QxNiTHEx6EW+QxYo1dImJmTc7b795H4Y5vDtC4ypnuhZ9krtlqoAqRrU8MvMCNpk/8AkR2wYz1QsEa3hqTMbCOANsAc9QDEVQYekVqK0Xj4WSAT4WBPzweLbAWA3GNLknFM6OCetG5ohytNbIPub3Pf54MZfIe7UCT4RBJHe+IelqszI533m0YOVlhZMzh2PGmrLyZGnQEznwyYM/TFMC8D69uf1GLddzaBzbynEK23iP1fAMJcFqjR24+n3nF1UAvOBy1uI2tiXLZjxaSfyH54ZBpbAziwnm+lUmQs1IO1j3MrtE7YUKtGualRgirpHiBB8RiwB7DD9lTYb2H1/U4p9ao+E/rvh2WFxsz4p1KhBX2f0uaw1Eh9YQWExced8NfRsy5Lao42OxvM+eBuZqOKbe6hnjwgmASeMR+zmXJRkC+6qA+Ef6oBYmN5JwnHLc0zjsOeVuMIftJT1dQaipgCiKnzYsDb/wAcPNByN9x9zthKDLV6rmXEEUlSifUKT87mPlh+VKUaM0L1Amg4jSyyZAAMyDti6ugqNZHhM3nccWEm98S9Vr00cAgkkcH5zjGRydJSSgM8SSYB5vjjMTKKiyD90nenTY9yDJxjFkjTaT9/yxjF6hdHIOo5HSSBvzziv0jWSUXkfcYPe0uSC5mohJHu3Zd9wDqE+ekjGvTOpU1A8C6tIAI8jNxjuzyNQ4sLLsxc6izLULMN9x584GBjsO+G/wBq66VkBA8YYdtoI++FLKaSw1bR88Pwy1QuhbexvXYz4jJFt5twJxqWt643z52YHyP674rIdRgb4bFWinKzOozhk9ns3Wp0nqU2QKlRTDAElxys+UAjnCym8HF+nnTSp1EsQbCdpmSfXtiskW1SDxyUXY++xyB6bVqhGksxIsJY3MYjpZ0NXbSutgQqXsO7QSA17YBdFdq3u6RGmnRUlipMsTePW+K3UiPek050rYAdx6/M458sKeR2asuS8Ww61lN7IxuodTueQb2ANoGAkRpWIKgCTFx5Xn54DZbqjQF1fPVbz9MX8v1diGkBrAwfIiQY8sB2Zx2MFkNfOmjXm5DC47xg5lcyNYqIw0LeDuFO4iPxwv8AUKhrsigKjBiJ4vx6Yzlep1KQeiSNzIgfELc30kbYc8eqKfk1YculU+DpmTpBRqABvEr9ZxT9oeoFQAYt98K3s77Zfu9N6dRDURrLAEi0Xww9PjN5cuD4UYBmJ2HFsY8mFw54N8MkZcC/7T9K05lCDK5kCohnk2qCDtBX74uUwpUKWWbTfjmD/bFHM0j+8MazFvdIqop/pJO3oRviuQn8uzDVa+k7WnDsi1JL8HMzS+bGmsaKDxO0R4kmT9QfLFGv1qkdQGrROozbtYETEx674oLQY+FItY3H1/D64hUSJ0jwgBpHBkAnvzjPHEvIrUWa2bliqP4CYtzbafvGD/Rutq9PXcMAFI4kWMYAZjKm0fCCTH/oD8oPyxXyXUEpe8Vh4HA9VcbFfI4PRGUaRp6bNplXs6d0isPDf598OGa/7RPYfhhB9n1akQCQyWFpBE2EjY+uG7q/VaVHLs9RoUEBiZMT2jfF4nUWjZmVtULzZ6CQTYNx3kgxz5Y1fOqxnt8/n6YWqvXaFRj7twZZwQbSCJBHlI33viTL5k2kQD5WB7iNxhErTHpIaVqzcHbtghkEAIidUWM39L4A5StIAJgiJnj8pvgtSzqiINj5m22Cg1dsGXAyZeuFHA59cL/tv7W5egopvU01GUsqhXJMWuVBCj1xnOdWRVJLeYMRjln7QuupVamgOxLEGLWA+++Naya3ooySx6fkNXRfaOlWML8W8QMNXTWnxCJvHkccS9l+sCkxpuYSobG0o2wPp3x1vo+bBAvpbaOCf84RODxz/BphJZIWG8zn/d03qG4RS0Hy2HqTH1wq+zOX9yhqPetXYse5Ylqh29fvi17WZmKNNDZalVUPyOs3/wDHC1R6qzUEKNLqoQgi+tmIb7FMSTlX7AilqGMuo1ACATIsdjDQfmcR0KTGH0qLwvymY5IOxxtXLU50CCDtIGoH1sRbbviKuahkkk7bxsePWe3njlye5mlWqywy6jq1AeUtaLYxinXaqGIKmfXHsVRWpC7+1fpmiomaX4asI4j4aiixJHDLG/IwodI6cKyteGBgXt646R+1PKVDlwtLU1Nqqs4AXwQGhrAGCSAZ2POOU0soxJXYne++PSq3j5pic20iznunxIFRTvz2wByZ8V52O2GIdNQISWhgDtcH9HC/oOpRHnx/bB4GmmhN2ez7g2EC98a5ajyJ8sbZqn4vUfb1xNkX0Qe3e88YdxEo06dR1ObWUEn6RH3xNULBQh+Hz2xa6RQ1Cq0gTYee8+mKygmN/wAsC3bCa2RcoIUpyDxaMX+n01bci3Hc8n54q1KZFET6m/0xVprBkW/X2wh43JMPK9kg/W0AQxEb8bcYq5R6fvNQBUSYm4i/1tihqkhZluALsfQC/wBsFqPslnqg1pk8yR30afoGIP2xF07rkUV+pPSYEglXCjSLRqkHi98VeqOa1IVollIVyN4OxI5vzj2d6VWpf92hWpDnXScDub6Y++MZCv8Aw6yqZDpFiOL/AJ4NY3BIbBvgGbKL+flhk9m+te5WpRuBVi/AjACnTBAv8/wxNRybMS2wX9DBZYRkqZWObUthgzA9466uLA2F9xPlOIcy4Rj5XnY7Rt6jEL12ahP8yb/n9Dikc83aYPI7/jjKsTZeZ3LUW6GeLHw2Pfn9bY2p5o6pJi4I8iLn64F1qxIP+YjGaCseR37C2/rOD7KFDDR6kq0tQH8QyQAR8HESbgH54rUqQqzYKTE9gYucVl6Y8IZBBuI5HaTyMa0cyyEiAQRBng8MI2P44V21/EtcnTuh5r3lNHEERBjiLfPEX7RM+yJRoo+n3s1GPIRLARsSWYD5YUfZvOVAtRFIENqk8TE+vFh3wwftHpCrSybqstDqdS30+Em3F++Exgo5KZ055H2tSOd1KLyzKynk723+oxbGerIn8RXgczYWB29D98EqNJiof3ZhZAtMiO53iRtiv7R1x+6gbHwgDyYmfQQPXD1JTko0YoZprc8nte4IJPw8FRHz5OLdP9oDqCFVQeCNx9bflhFYzjKjmBh30uP0NfUToP8AUva7NVlKGoQh3AG/+4xfAM1CWMySe+NAu36+2MkXthyhGOyQlzk+SZX5+v5Y6z+zHqgq0tDxqTwEHnsccfn9eeD3sj1I0au9mEHyIuD/AGwrPj1QG4MlTr2dK/aX/wDy0Pd2FOuJje4IB+RwoZHNtKICFBIY/wC4OL/+v3ww5jMNVpMm83A7cz58YWeh0ddaDYQ0/K9uxnGGErjT8GvJGnsdMaqGUwwUHSp1Re+0d774zVaIChReFnkEQYHzxRWsGpyw1GQDAspAEFR3MX+eIcxQepoNNwQDZtyp22PytxJxyqTZidhDLdSpaRqN+YIjHsAj06qbhTHESLcWnGMHpj7A3HnNqXV0dLFNJ1aYdbEnwm28R3E4471vof7vmXouYTem24emdjP29RjtOfqqFQ3vGkkAw2wMmTxvHGA/tD0VMykH4kMqRxqGwG2km89+MdhSo0ZIakcrr9BTSpFUEnVANrAiDP1F+2FlcvFUA3ibC+34+uOhj2bqU3lngSLHe/BEdueMLvWOn6OoJTWQHVSPLVqH0ti8Oe203exnljaQv9SoFTfvH98SU8uSoI2i/qcGOu9JKUfe6gyll7ixsDtceflj3R8j7ykrb3K878A8Y0LMu3qA7buihlVIXStu5t+OJP3GAGvpiZ7Hg29B9cFcoUUEOCCI0xzve+/OH72E6RSqVhVbxQwFJezASzf6tKxY/wBWF916qC0MWMr7C9QzSKy0lRTce+cIfWAGMX5AOG/on7Haa6Tm67VeSlIFE9C0lyPmMdQSiOOd/PFfq1RlpgqSCHSYAPh1AEX4gnzxqSrgp7kXR+hUMuoGXpU6Q/0KAfmd8EyuNlGM4OtgSNx88LHXfYXJ5mTUoqlQ/wDyUfA8+ZFm9DbDXj2JoLs+fvaP9l2Zyql6MZmkLygiqPVNmAHKmfLCz02kNFVhJ0QZ+xkdweOMfUjU+1sKXtZ7D0s0tVqWmjmKiwXA8L8+Nef9wvhWSEmqCxtRlZwvpEBtJgqwIaefywLzGXKnSBHkftho6x0SrlTpemyVA0FZ1K6RujQJWQex8sQ9E6Gc1mKKPYVWLMw390olgLb4UnTI1qVC7RyRO5i/MxBxYOQZpYQqXiB9YnHbqnsd06tT0fuqoAN0LIw/8g1/nihmf2flLZeoKiCxo17SOwdRY+oviskmvtK0VyckTKmmkO5iJgA2HLfQbYl/d3EyGCk6dUeEW+57YaOpZh6butSmUIaCGsVF9LdjeIO1sDB1hoDLTKpOkHTYn4iDe43n1xl7kn4KpJlfpTpRaomsyFDCPiMi8T8jg3WpAhVUQjkkSdWomNU9pthZKB6wciE92AYPAlR53MYZs+4pUKNK7MZqLIvsAJAtHz4wvMt0zZF3h3LWQ6ehSFIErEkWubwONhOET20an7/RTWNC/wASf6ydvUCJ8zhrzHUnoJVefeFJFxAM6eBxO98c+rVGqO9Rz4mOomIkm/y9MM6LE9TmzI/SKgp9h54J9G6M9ctELTWNdRrKnqe54AwS9lvZxs0S7MEoq6ozCzMWk6VseN2JgY6D0+lTp5jN5RUHuUofw0ExpedQbl7rq1HbVjbky6bS5G48V/cL1Po+XzOVzFOhlytSkwFOqSp1PTA1ITMwZYC18IOby7U2KOrK4+JWBBHy7eeOqdDy4pUc2A0GnXRmNUk/w/dUwZIG41fF9cS+1PQRmcuzBG/eKSuUGqSFBUlLTqUrqZexPywlZtM9L4GyxXG0cmyOUarUWmpEsbT6E8ekYhoPEMLHceUficX8nmTRqU6y392wYecXgfLFv2xoKuYqGlGllFQQOXAYkcR6djjUnexmUa39Dq1afclDAcAqZ+EmdU419mMotWpV1GHDOFSY1C0jVzzjGf6MEqClQOpFKvTJNzTdEcSd9ycZ6RSArVGDEstUnkQZ7fXfHKktNo6kZXQa966FFbTyELAA2OmN4kTtviNq8LDmG1GQAAFE223JuZwG9rhVp5mopU6RV94pAksTDa7fDyu2KeezLsdbD+I17EkkTHwgAeXOMz6dNHLlKpNDFXzrKxCoNI28U/fHsKpzFYWv9h9uMexPpSWdRyi1KTuiMKjOWcmsWDkExAKgrEkAJAtF7YI5dAfCrEOo2vsJBv62xNmqxf8AkQKwiDdJmxtBFv7YxmcszaQ9ND/SabMrDadwI9ATjdXo2gjrh0qa/u2cmzhYOmP5pHlY45F7RdSU5sV6ckJoImdluQPK5HfHZq9cpYvciNLAAjsRJhjjn3tp7GMZrZNNQgl6cmdVzKAm4P8ATxxiYYwjkb9kyJuFIs+3NCmchWqKunx0zTHcFl7+c+eKnSs2tHJ1UPxQrK0QIeEI+U7+mCXU8p7zLsK9Q6TT1aHkNqABi/8AT9bjHukZMvlv49Et7vUVgWemNJVBFzdhfyOERaWPS/DC0Nu/wUun5OgRVRTq07EQbf8AA/HDH7J5gUOoBNUo9IeUMZJI+Sr9cXum5RIQhFTUJKgEeIyCPkBGKjZDxhqJuFWqhtBMFSAd4Om+FxzpZLClhuJ1GkA0Mp+fcYxmk1QpgjkHtxHzjC50Pr4Wkoe8SPXzHliwnX6dSoV8am4UlTFt5bYehx1V1EHHZmF4ZJjGMeJwHXq6g6dV52jEjZlKoAbbyMEfMHDV1EK2B7UgjWrqolmCjuTiLL51XjTJ52It3vismQpEyZf/AHEkD6/ji3UchfAATwNhhik/LAonx6cCB1B1aCNQ7wR8ha+LYziiSzCPpGK70S9DA/t10IZvKVKe1RRrpH+mooJHqDsRyDjkH7OMxqzdBCDIFR/JV0wQfmdPzx2qt1ZCGO4GwG7Hy8sJGR6UlPMUq1Ie7X3dWm0dnZXUR6qfrjHl6iClQ/Hik1Y0ZdTwoBA5+sdhgrRP9QKtEmePn9MUMnVWCRHBInf5/wBsEEzCugJFm2tv/jFwaJksqdb6DSzSxUXxD4XgSB28x5YR890KmpKOAjpqNiQGFpPlNo7xjphcaY1Rax5xzL9q2RKMucpsVd19zUE2JALKewtqB+WF9VgU1cXTJhlUqa2Amd6FTpOppkwQ0zuQoUjyN5NsFszl6RrBndFVaFNyQ0Qt4cjsL4VOhZpndmbUwSnAIJIiNh3EkbYZMvkKNX3NSolOo4p+7/iKrQFZjYRF9W84xuPibNmlOPxFH2iqVM8xXI0alWgplqpXSKjb/wA1gg3898W+lewaqofMsHctpFMEhBcEl2iSAO1tr4bKdVnaCRaDaePBFrAxHlHpiavS0h3qKDHgBBsqaYhvLVPBvg31GmOiCpf6VDp43bKnQ8h7mmlOS0HWwRQu+qFAtK7b7Y905G1Zusw0kqlNWVTDIZYlS0ao1XI3nGVVqtY0X/iUKkQUkNAT+oLGjzHfFmhQzQosmuj/AAyBTYqxapSUBSji8NE+JTfsMAtTTbe7Da3ohyiv7zOqdIYVSdOgkNTdKaqdvEfDGLvTlJcAaWQFiG2JEi0dtxHEYVc/ns5RevWVlFGqQWC+LTT+AlZgKwi4gwMEfZ2qVLPUaowgMr6gKTAKuuL32G95nByi/uspehH9u/Z8ZWtNMaaNWWRf6CDDJ6AkEeR8sBaVI1KBvLUSZU3IowL/AO1TxjsXW+mLnaLI9mH8RCAfBwCDHiJBAK8jHNvZCnFeoHXZNLoRzqAKx25jtGNkM3wt+DLLF869hz2Z6gKv7ta6olIibllWJvFiL4MDplU5oGkrNTemQ9ViFVWDEgFjadoHbC3k1ShUKofhYuo4HhBKz2G0YaP2g1lUZOoZK6yxXgjQCLTE9sZZU8n4dj6+KXoJ9dy4qgVDHipKCUjUXRiraWFp+GPXAjLdMAqAr8JWAsbGfESZuOZ74LexuYNVa9NvEKdQGe8iN9v5QY88HzlgvwqCLAeUmT6YxZpSjJi+wpOxMqdA1EsFpEEk3K83749hnMf/AFr84/vj2Fd6Zf0yCdOrEkQRyqxY+XyviWnWe4LDVwefkPoMDMvWLiYsXgyBe1gDwxEXFhjT98BUB03W4BNjuAWJ+4wbzSXkbosKuSdQMEAWsJkd+++KqtDAqABYmwH6bjyxomdQAL4dVyLiODv+tsQ1M6JKyNUbHvP687Yksr9hRiXlpKSsqLDYja47/wA3njR6Cr4QLBjt53IXtBxHl87tMi5iReN9xY4zSOprbXgg+JSfKNvzwLnZWnySVaCyC2x9fUHyj++NaGXAZQIlV9IHa3E3+eIWrWIZPEvc8GRq5tbjviN8wsCWXR5E/F27wN8BJpFlkZdZIsCbzaCe36vjNLKKBq0STc725NthiiM/LModdwNQEgT2keWNMznFpqCzaSY52Bv8yJ22nEUiPZchWoyXvb4i097RviOm4QC8iZDeneMQUs2Hp6hpNrtaBE2Ppj1WsJh7BTMn4RI/mj5dsXra8lKqCdGuSI1bDcfrtj1bqBCEz4QJPBAiT+GAdWogVX1QpAmDxtxuPLecS0GUldVPSe0gkbRMWE9jhv1E6B0wCY6kdJ1EhVJhr3A0kb95xirmdQ3seDGr6eW+B1asxIBIg+dpmIk/LHk1atfhvJIHJFjB77fTAvPkaotQS4JKHwAggzMWvv29MRpl/EG3F43kMb2Hb1xWrCoGYuQNMzeIU9rTaecTiuVQW4k3iAbBt7gDjCtUmM42LDuwsPCAo8Q+89pA++L2WzhQQ0AWgcDy3wHfMBGX3lgbQApBEQJLER/VbviX992DKNMxupiLz6H64Z3ZR3sBpPZoItXnVutuDtPYf3xV6nQFZFpk60U/zAGeJP4TiOtnEI1TvceY29e31xYDiASBZdjvJgxGL7smt2UlFCnnelNVZ6niUgmAojwjwhV8oODB6YtP3aAEELoDcATJMd774IJm/GUgyVnVAIBnbyNpjHq51wZXk2O3BHY/84ncYzUVmy6LqKrHZvDubQL41qqQB/TYnUOY2HfaSD64sVohdI+Rnb+qRscarIgzcDYxAAkap7ySMA8j8hJopoi0LU1Ch+ALxt6AenfG71lW8OSLwu97SB2/LFxVuV4MTuSfLfG2YXxAADa0eV4ntHGJ3Hyy7oEP0JFFWkoYq5ZyCSZ1iTpO4WePM4G0svVoIgoxp1Fo8REEEwQ29xB3+IbYZqo/hkCb234MWxh6YUggzeOPnP0+ww3vOygTRzUEFddLWoOljGgixLCTY7AeWEnqr/u3UhU1OKVcSzEDcnSR5hW0E+Rx0/N5MsCIAneRunOBXW/Z5cxR0oq6h8JIsCSDsb7D540Y86v5LYVKKrY5vm6Zq1s01Mg6WJMCxECYjeSMNnXXfOZTLmgpqUl8bFQJUAadOnk8nsMNFdAYPu6a1VuXC6APmNwBE2jFejoUl0VV1XZlMBjYE2tGnvgcmaN7EjHbg19lOnJRpOQZ9/VZ4n+X4VHYbE+pwdQ6Rpg+tt/zwJymaphZTUFmRYwA0tt6H0wSVwfDqJ7+Uid8Z5y1u2FpSMe7U3amC3Jjfz3x7Fb/AKTTNybm51MZ+1sewNsuo+yqlQ0wFWTfwiRJEiWk2BP4Y1zPjGphF9rSF7xt5Y1zWd0MaekEMwW/CmPDHPrvjFBCzRMCZAGwgdvngHZkWV0bDJjVMTA0lRHxRIM8mDz6Y9naCGZqG8eEiTcFYEC5ME4KOgYiQLJPa8W+k4p9UVU8RGrSYufim0n0xPAXdaIqeV8eksNPwkX3ER4vkbY2NfQBpDamMCwkXgDe9yTiQURpYf0aW9SIH4WxFUoaiqljx9QGaR2xSLWUjzDtVLIAQwWRtNu7Ra8WwNzHTwactUIE6WLHkAaRfiZvvgkp000A30iT/uAkfbFbOJdfWIO3P12++J5JrTe57oNJQgYFYYlgWaBq+GAoHIviKvlkd0d5JCXUAfCPiA8z3OJPcKzskeFtU2E6oUzPHpiCnXGtqZWSspqm7KDF/qOeMX52B7i3RkZaGVVnRoJaR4RIkLM2gSD54hyrskOdSsWAvDEA3MkGNtpxOtRVpalQBVaNEyGHnixkqQIXgs/GwHhFxzzi7VgtgnSwREBeNbNMCSwBbUTwF+9u2LWSAJ30KSFAD+MDfU24MYvgQzKIAMKTF4vP12x79zQVKpAjSOOWMMWPzwdpgq7Kiq50qwh/EXYGYgzCgj+a1+IwQR3htBXUp0w7WUCL2+K/44iNUkxYCZ25Km+J8vU8Zttf18Ba+KdFKbXBHQr1FgTIJvtsR+HrtbGiZ0gamp/zEDTzfieSSs4lDBrRYCVubCDb7DFejnWanMAAAyI3JO88G2KI8rZOaGpWpNdSwB0zCgGQQTzt5Yhq0Dq5CzvO4vJHcR8xj1TPGotS2kqQoKnsTeO8RiXLsXbSTaZ+wtH1wF0wu5KijRViQVczJBBsDx2m29+cXBmVedYJWLiNJDTafXEOS6iajsCoszRvxb7xiLLVCx3P8syd7EfLBMpTaL5qfzEGSyAwBIAIue4mBjy1WnQRoJOmTBkmbCb7RfES1feNq+GQbDiJFvXSDfGa9SEJIlgQQexC2OKaLWWuCwlQCN4MxDEEgGPCe5JIPpj37xpRWCQSw5+EE7dokH1jAfJ5x9QAgFud4k3t+t8ExUPhAMALeBuCSAPlHHfE0oneZilm6jtIK3aw2Ki9/mPliWtVEE6SbgQ1huApBF7c4h6ioZWeANKMSP6tO1+O2NKwICnVJdQ/kAVPgAHHmd8TTYXfZaTOqpClhqMtAFgBswneDAI88SZXPq0Akhhw3cj/ADgVlj76mHIA1iXAFidMT5Hb6Y3TLa6jKT2JJEmQQABtAA4wTVA/UOwvSqsQi6hEEneZHF/rGKOXr6feBmBdid2MG3l8JETGKC1mVfCYlpE3A3DQOx7TacT5imfcmupCkEAgD4ibSTPAMARiE7zN61Z6isrr8UksDEp2X1EffEf7otMlkgj4oUhgCBa3BiARbbFjpqh6YUl41NEtOkjtYW8vvitmEKikNUhkJeQJaCAL8b+eI9tkR5JMyNZZ6cgkAO0iJ1EiBHkBbgYlr1agUaWHvAuwkqw5Jm+3PlgflyYS520zzFzBPN8EMzndNQKqxqAFjsB2EWmcU9wFkZkVC/iVlIO0II+98exvToFxq1RPGkGPnj2KoPuSP//Z"/>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pic>
        <p:nvPicPr>
          <p:cNvPr id="2054" name="Picture 6" descr="https://lh5.googleusercontent.com/-SiK5I2qseYA/Ue1dlqT1THI/AAAAAAAAw9o/jh1Ci9roZlc/s800/130626-Latvia-Enguren-jarven-luonnonsuojelupuisto-siniset-lemmut-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176" y="4149080"/>
            <a:ext cx="4114777" cy="285410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Wis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0978" y="1777186"/>
            <a:ext cx="4162974" cy="2533942"/>
          </a:xfrm>
          <a:prstGeom prst="rect">
            <a:avLst/>
          </a:prstGeom>
          <a:noFill/>
          <a:extLst>
            <a:ext uri="{909E8E84-426E-40DD-AFC4-6F175D3DCCD1}">
              <a14:hiddenFill xmlns:a14="http://schemas.microsoft.com/office/drawing/2010/main">
                <a:solidFill>
                  <a:srgbClr val="FFFFFF"/>
                </a:solidFill>
              </a14:hiddenFill>
            </a:ext>
          </a:extLst>
        </p:spPr>
      </p:pic>
      <p:sp>
        <p:nvSpPr>
          <p:cNvPr id="10" name="Suorakulmio 9"/>
          <p:cNvSpPr/>
          <p:nvPr/>
        </p:nvSpPr>
        <p:spPr>
          <a:xfrm>
            <a:off x="9136571" y="5848447"/>
            <a:ext cx="1080120" cy="413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4" action="ppaction://hlinksldjump"/>
              </a:rPr>
              <a:t>Takaisin</a:t>
            </a:r>
            <a:endParaRPr lang="fi-FI" dirty="0">
              <a:solidFill>
                <a:prstClr val="white"/>
              </a:solidFill>
            </a:endParaRPr>
          </a:p>
        </p:txBody>
      </p:sp>
      <p:pic>
        <p:nvPicPr>
          <p:cNvPr id="1026" name="Picture 2" descr="https://upload.wikimedia.org/wikipedia/commons/thumb/a/a0/Poland_Bialowieza_-_BPN.jpg/200px-Poland_Bialowieza_-_BP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3953" y="1805674"/>
            <a:ext cx="2453679" cy="163169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uora nuoliyhdysviiva 10"/>
          <p:cNvCxnSpPr/>
          <p:nvPr/>
        </p:nvCxnSpPr>
        <p:spPr>
          <a:xfrm flipH="1">
            <a:off x="8339136" y="1805674"/>
            <a:ext cx="565177" cy="493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22936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p:cNvSpPr/>
          <p:nvPr/>
        </p:nvSpPr>
        <p:spPr>
          <a:xfrm>
            <a:off x="4802585" y="592435"/>
            <a:ext cx="2510624" cy="923330"/>
          </a:xfrm>
          <a:prstGeom prst="rect">
            <a:avLst/>
          </a:prstGeom>
          <a:noFill/>
        </p:spPr>
        <p:txBody>
          <a:bodyPr wrap="none" lIns="91440" tIns="45720" rIns="91440" bIns="45720">
            <a:spAutoFit/>
          </a:bodyPr>
          <a:lstStyle/>
          <a:p>
            <a:pPr algn="ctr"/>
            <a:r>
              <a:rPr lang="fi-FI" sz="5400" b="1" dirty="0" smtClean="0">
                <a:ln w="9525">
                  <a:solidFill>
                    <a:schemeClr val="bg1"/>
                  </a:solidFill>
                  <a:prstDash val="solid"/>
                </a:ln>
                <a:effectLst>
                  <a:outerShdw blurRad="12700" dist="38100" dir="2700000" algn="tl" rotWithShape="0">
                    <a:schemeClr val="bg1">
                      <a:lumMod val="50000"/>
                    </a:schemeClr>
                  </a:outerShdw>
                </a:effectLst>
              </a:rPr>
              <a:t>Englanti</a:t>
            </a:r>
            <a:endParaRPr lang="fi-FI"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Kuva 4"/>
          <p:cNvPicPr>
            <a:picLocks noChangeAspect="1"/>
          </p:cNvPicPr>
          <p:nvPr/>
        </p:nvPicPr>
        <p:blipFill>
          <a:blip r:embed="rId2"/>
          <a:stretch>
            <a:fillRect/>
          </a:stretch>
        </p:blipFill>
        <p:spPr>
          <a:xfrm>
            <a:off x="747475" y="296658"/>
            <a:ext cx="2762250" cy="1657350"/>
          </a:xfrm>
          <a:prstGeom prst="rect">
            <a:avLst/>
          </a:prstGeom>
          <a:effectLst>
            <a:outerShdw blurRad="50800" dist="50800" dir="5400000" sx="1000" sy="1000" algn="ctr" rotWithShape="0">
              <a:srgbClr val="000000">
                <a:alpha val="43137"/>
              </a:srgbClr>
            </a:outerShdw>
            <a:reflection blurRad="190500" stA="0" dist="495300" dir="5400000" sy="-100000" algn="bl" rotWithShape="0"/>
          </a:effectLst>
        </p:spPr>
      </p:pic>
      <p:sp>
        <p:nvSpPr>
          <p:cNvPr id="6" name="Tekstiruutu 5"/>
          <p:cNvSpPr txBox="1"/>
          <p:nvPr/>
        </p:nvSpPr>
        <p:spPr>
          <a:xfrm>
            <a:off x="-56968" y="2164562"/>
            <a:ext cx="7388830" cy="5262979"/>
          </a:xfrm>
          <a:prstGeom prst="rect">
            <a:avLst/>
          </a:prstGeom>
          <a:noFill/>
        </p:spPr>
        <p:txBody>
          <a:bodyPr wrap="square" rtlCol="0">
            <a:spAutoFit/>
          </a:bodyPr>
          <a:lstStyle/>
          <a:p>
            <a:r>
              <a:rPr lang="fi-FI" sz="2800" dirty="0" smtClean="0"/>
              <a:t>Valtio: Britannia</a:t>
            </a:r>
          </a:p>
          <a:p>
            <a:r>
              <a:rPr lang="fi-FI" sz="2800" dirty="0" smtClean="0"/>
              <a:t>Suurin kaupunki: Lontoo</a:t>
            </a:r>
          </a:p>
          <a:p>
            <a:r>
              <a:rPr lang="fi-FI" sz="2800" dirty="0" smtClean="0"/>
              <a:t>Väkiluku: 53 865 817</a:t>
            </a:r>
          </a:p>
          <a:p>
            <a:r>
              <a:rPr lang="fi-FI" sz="2800" dirty="0" smtClean="0"/>
              <a:t>Pinta-ala: 130 395 km</a:t>
            </a:r>
            <a:r>
              <a:rPr lang="fi-FI" sz="2800" dirty="0"/>
              <a:t>²</a:t>
            </a:r>
            <a:endParaRPr lang="fi-FI" sz="2800" dirty="0" smtClean="0"/>
          </a:p>
          <a:p>
            <a:r>
              <a:rPr lang="fi-FI" sz="2800" dirty="0" smtClean="0"/>
              <a:t>Rahayksikkö: Punta</a:t>
            </a:r>
            <a:endParaRPr lang="fi-FI" sz="4800" dirty="0"/>
          </a:p>
          <a:p>
            <a:r>
              <a:rPr lang="fi-FI" sz="2800" dirty="0" smtClean="0"/>
              <a:t>Kunigatar: Elizabeth II. </a:t>
            </a:r>
          </a:p>
          <a:p>
            <a:r>
              <a:rPr lang="fi-FI" sz="2800" dirty="0" smtClean="0"/>
              <a:t>Erikoisuudet: Tee, Double decker</a:t>
            </a:r>
          </a:p>
          <a:p>
            <a:r>
              <a:rPr lang="fi-FI" sz="2800" dirty="0" smtClean="0"/>
              <a:t>Historia: Jääkauden lopuilla ihmiset saapuivat Iso-Britanniaan </a:t>
            </a:r>
          </a:p>
          <a:p>
            <a:r>
              <a:rPr lang="fi-FI" sz="2800" dirty="0" smtClean="0"/>
              <a:t>Eläimet: lampaita,kettuja,koiria,oravia,siilejä</a:t>
            </a:r>
          </a:p>
          <a:p>
            <a:r>
              <a:rPr lang="fi-FI" sz="2800" dirty="0" smtClean="0"/>
              <a:t>Kielet: Englanti</a:t>
            </a:r>
          </a:p>
          <a:p>
            <a:endParaRPr lang="fi-FI" sz="2800" dirty="0" smtClean="0"/>
          </a:p>
        </p:txBody>
      </p:sp>
      <p:pic>
        <p:nvPicPr>
          <p:cNvPr id="2" name="Kuva 1">
            <a:hlinkClick r:id="rId3" action="ppaction://hlinksldjump"/>
          </p:cNvPr>
          <p:cNvPicPr>
            <a:picLocks noChangeAspect="1"/>
          </p:cNvPicPr>
          <p:nvPr/>
        </p:nvPicPr>
        <p:blipFill>
          <a:blip r:embed="rId4"/>
          <a:stretch>
            <a:fillRect/>
          </a:stretch>
        </p:blipFill>
        <p:spPr>
          <a:xfrm>
            <a:off x="11460417" y="5876459"/>
            <a:ext cx="731583" cy="981541"/>
          </a:xfrm>
          <a:prstGeom prst="rect">
            <a:avLst/>
          </a:prstGeom>
        </p:spPr>
      </p:pic>
      <p:pic>
        <p:nvPicPr>
          <p:cNvPr id="3" name="Kuva 2"/>
          <p:cNvPicPr>
            <a:picLocks noChangeAspect="1"/>
          </p:cNvPicPr>
          <p:nvPr/>
        </p:nvPicPr>
        <p:blipFill>
          <a:blip r:embed="rId5"/>
          <a:stretch>
            <a:fillRect/>
          </a:stretch>
        </p:blipFill>
        <p:spPr>
          <a:xfrm rot="703287">
            <a:off x="9953073" y="498898"/>
            <a:ext cx="2354127" cy="3537622"/>
          </a:xfrm>
          <a:prstGeom prst="rect">
            <a:avLst/>
          </a:prstGeom>
          <a:effectLst>
            <a:softEdge rad="127000"/>
          </a:effectLst>
        </p:spPr>
      </p:pic>
      <p:pic>
        <p:nvPicPr>
          <p:cNvPr id="7" name="Kuva 6"/>
          <p:cNvPicPr>
            <a:picLocks noChangeAspect="1"/>
          </p:cNvPicPr>
          <p:nvPr/>
        </p:nvPicPr>
        <p:blipFill>
          <a:blip r:embed="rId6"/>
          <a:stretch>
            <a:fillRect/>
          </a:stretch>
        </p:blipFill>
        <p:spPr>
          <a:xfrm>
            <a:off x="7313209" y="3943116"/>
            <a:ext cx="3645486" cy="2935123"/>
          </a:xfrm>
          <a:prstGeom prst="rect">
            <a:avLst/>
          </a:prstGeom>
          <a:effectLst>
            <a:softEdge rad="127000"/>
          </a:effectLst>
        </p:spPr>
      </p:pic>
      <p:pic>
        <p:nvPicPr>
          <p:cNvPr id="9" name="Kuva 8"/>
          <p:cNvPicPr>
            <a:picLocks noChangeAspect="1"/>
          </p:cNvPicPr>
          <p:nvPr/>
        </p:nvPicPr>
        <p:blipFill>
          <a:blip r:embed="rId7"/>
          <a:stretch>
            <a:fillRect/>
          </a:stretch>
        </p:blipFill>
        <p:spPr>
          <a:xfrm rot="21037080">
            <a:off x="6820594" y="1534465"/>
            <a:ext cx="3047692" cy="2189650"/>
          </a:xfrm>
          <a:prstGeom prst="rect">
            <a:avLst/>
          </a:prstGeom>
          <a:effectLst>
            <a:softEdge rad="127000"/>
          </a:effectLst>
        </p:spPr>
      </p:pic>
      <p:sp>
        <p:nvSpPr>
          <p:cNvPr id="10" name="Tekstiruutu 9"/>
          <p:cNvSpPr txBox="1"/>
          <p:nvPr/>
        </p:nvSpPr>
        <p:spPr>
          <a:xfrm rot="20964576">
            <a:off x="7541214" y="1069865"/>
            <a:ext cx="1827552" cy="461665"/>
          </a:xfrm>
          <a:prstGeom prst="rect">
            <a:avLst/>
          </a:prstGeom>
          <a:noFill/>
        </p:spPr>
        <p:txBody>
          <a:bodyPr wrap="none" rtlCol="0">
            <a:spAutoFit/>
          </a:bodyPr>
          <a:lstStyle/>
          <a:p>
            <a:r>
              <a:rPr lang="fi-FI" sz="2400" dirty="0" smtClean="0">
                <a:solidFill>
                  <a:schemeClr val="tx1">
                    <a:lumMod val="95000"/>
                    <a:lumOff val="5000"/>
                  </a:schemeClr>
                </a:solidFill>
              </a:rPr>
              <a:t>Nähtävyyksiä</a:t>
            </a:r>
            <a:endParaRPr lang="fi-FI" sz="2400" dirty="0">
              <a:solidFill>
                <a:schemeClr val="tx1">
                  <a:lumMod val="95000"/>
                  <a:lumOff val="5000"/>
                </a:schemeClr>
              </a:solidFill>
            </a:endParaRPr>
          </a:p>
        </p:txBody>
      </p:sp>
      <p:sp>
        <p:nvSpPr>
          <p:cNvPr id="11" name="Suorakulmio 10"/>
          <p:cNvSpPr/>
          <p:nvPr/>
        </p:nvSpPr>
        <p:spPr>
          <a:xfrm>
            <a:off x="747475" y="296658"/>
            <a:ext cx="2762250" cy="1657350"/>
          </a:xfrm>
          <a:prstGeom prst="rect">
            <a:avLst/>
          </a:prstGeom>
          <a:solidFill>
            <a:schemeClr val="accent1">
              <a:alpha val="0"/>
            </a:schemeClr>
          </a:solidFill>
          <a:ln>
            <a:solidFill>
              <a:schemeClr val="accent1">
                <a:shade val="50000"/>
                <a:alpha val="1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219101667"/>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3143672" y="44624"/>
            <a:ext cx="4836004" cy="923330"/>
          </a:xfrm>
          <a:prstGeom prst="rect">
            <a:avLst/>
          </a:prstGeom>
          <a:noFill/>
        </p:spPr>
        <p:txBody>
          <a:bodyPr wrap="none" lIns="91440" tIns="45720" rIns="91440" bIns="45720">
            <a:spAutoFit/>
          </a:bodyPr>
          <a:lstStyle/>
          <a:p>
            <a:pPr algn="ctr"/>
            <a:r>
              <a:rPr lang="fi-FI" sz="5400" b="1"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rPr>
              <a:t>Puolan kulttuuri</a:t>
            </a:r>
          </a:p>
        </p:txBody>
      </p:sp>
      <p:sp>
        <p:nvSpPr>
          <p:cNvPr id="5" name="Tekstiruutu 4"/>
          <p:cNvSpPr txBox="1"/>
          <p:nvPr/>
        </p:nvSpPr>
        <p:spPr>
          <a:xfrm>
            <a:off x="1415481" y="1484784"/>
            <a:ext cx="4881657" cy="369332"/>
          </a:xfrm>
          <a:prstGeom prst="rect">
            <a:avLst/>
          </a:prstGeom>
          <a:noFill/>
        </p:spPr>
        <p:txBody>
          <a:bodyPr wrap="none" rtlCol="0">
            <a:spAutoFit/>
          </a:bodyPr>
          <a:lstStyle/>
          <a:p>
            <a:r>
              <a:rPr lang="fi-FI" dirty="0">
                <a:solidFill>
                  <a:prstClr val="black"/>
                </a:solidFill>
              </a:rPr>
              <a:t>Kuuluisia puolalaisia taiteilijoita on: Jan Majtek ja </a:t>
            </a:r>
          </a:p>
        </p:txBody>
      </p:sp>
      <p:sp>
        <p:nvSpPr>
          <p:cNvPr id="6" name="Suorakulmio 5"/>
          <p:cNvSpPr/>
          <p:nvPr/>
        </p:nvSpPr>
        <p:spPr>
          <a:xfrm>
            <a:off x="6096001" y="1484784"/>
            <a:ext cx="1951175" cy="369332"/>
          </a:xfrm>
          <a:prstGeom prst="rect">
            <a:avLst/>
          </a:prstGeom>
        </p:spPr>
        <p:txBody>
          <a:bodyPr wrap="none">
            <a:spAutoFit/>
          </a:bodyPr>
          <a:lstStyle/>
          <a:p>
            <a:r>
              <a:rPr lang="fi-FI" dirty="0">
                <a:solidFill>
                  <a:srgbClr val="252525"/>
                </a:solidFill>
                <a:latin typeface="Arial" panose="020B0604020202020204" pitchFamily="34" charset="0"/>
              </a:rPr>
              <a:t>Jozef</a:t>
            </a:r>
            <a:r>
              <a:rPr lang="fi-FI" b="1" dirty="0">
                <a:solidFill>
                  <a:srgbClr val="252525"/>
                </a:solidFill>
                <a:latin typeface="Arial" panose="020B0604020202020204" pitchFamily="34" charset="0"/>
              </a:rPr>
              <a:t> </a:t>
            </a:r>
            <a:r>
              <a:rPr lang="fi-FI" dirty="0">
                <a:solidFill>
                  <a:srgbClr val="252525"/>
                </a:solidFill>
              </a:rPr>
              <a:t>Chełmoński.</a:t>
            </a:r>
            <a:endParaRPr lang="fi-FI" dirty="0">
              <a:solidFill>
                <a:prstClr val="black"/>
              </a:solidFill>
            </a:endParaRPr>
          </a:p>
        </p:txBody>
      </p:sp>
      <p:sp>
        <p:nvSpPr>
          <p:cNvPr id="7" name="Tekstiruutu 6"/>
          <p:cNvSpPr txBox="1"/>
          <p:nvPr/>
        </p:nvSpPr>
        <p:spPr>
          <a:xfrm>
            <a:off x="1436575" y="1772816"/>
            <a:ext cx="5504456" cy="369332"/>
          </a:xfrm>
          <a:prstGeom prst="rect">
            <a:avLst/>
          </a:prstGeom>
          <a:noFill/>
        </p:spPr>
        <p:txBody>
          <a:bodyPr wrap="none" rtlCol="0">
            <a:spAutoFit/>
          </a:bodyPr>
          <a:lstStyle/>
          <a:p>
            <a:r>
              <a:rPr lang="fi-FI" dirty="0">
                <a:solidFill>
                  <a:prstClr val="black"/>
                </a:solidFill>
              </a:rPr>
              <a:t>Nobelin kirjallisuuspalkinnon on saanut neljä puolalaista.</a:t>
            </a:r>
          </a:p>
        </p:txBody>
      </p:sp>
      <p:pic>
        <p:nvPicPr>
          <p:cNvPr id="1026" name="Picture 2" descr="https://upload.wikimedia.org/wikipedia/commons/e/e2/Matejko_Self-portra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9676" y="603741"/>
            <a:ext cx="1720516" cy="2500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3/3a/ChelmonskiJozef.1902.Autoportret.jpg/220px-ChelmonskiJozef.1902.Autoportr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9676" y="3098481"/>
            <a:ext cx="1746720" cy="2286615"/>
          </a:xfrm>
          <a:prstGeom prst="rect">
            <a:avLst/>
          </a:prstGeom>
          <a:noFill/>
          <a:extLst>
            <a:ext uri="{909E8E84-426E-40DD-AFC4-6F175D3DCCD1}">
              <a14:hiddenFill xmlns:a14="http://schemas.microsoft.com/office/drawing/2010/main">
                <a:solidFill>
                  <a:srgbClr val="FFFFFF"/>
                </a:solidFill>
              </a14:hiddenFill>
            </a:ext>
          </a:extLst>
        </p:spPr>
      </p:pic>
      <p:sp>
        <p:nvSpPr>
          <p:cNvPr id="9" name="Tekstiruutu 8"/>
          <p:cNvSpPr txBox="1"/>
          <p:nvPr/>
        </p:nvSpPr>
        <p:spPr>
          <a:xfrm>
            <a:off x="1415481" y="2001614"/>
            <a:ext cx="3769815" cy="369332"/>
          </a:xfrm>
          <a:prstGeom prst="rect">
            <a:avLst/>
          </a:prstGeom>
          <a:noFill/>
        </p:spPr>
        <p:txBody>
          <a:bodyPr wrap="none" rtlCol="0">
            <a:spAutoFit/>
          </a:bodyPr>
          <a:lstStyle/>
          <a:p>
            <a:r>
              <a:rPr lang="fi-FI" dirty="0">
                <a:solidFill>
                  <a:prstClr val="black"/>
                </a:solidFill>
              </a:rPr>
              <a:t>Puolan suosituin urheilu on Jalkapallo.</a:t>
            </a:r>
          </a:p>
        </p:txBody>
      </p:sp>
      <p:cxnSp>
        <p:nvCxnSpPr>
          <p:cNvPr id="11" name="Suora nuoliyhdysviiva 10"/>
          <p:cNvCxnSpPr/>
          <p:nvPr/>
        </p:nvCxnSpPr>
        <p:spPr>
          <a:xfrm>
            <a:off x="7068972" y="1879664"/>
            <a:ext cx="611205" cy="12188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030" name="Picture 6" descr="http://www.sportti.com/kuvapankki/puola_jalkapall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2662" y="2430180"/>
            <a:ext cx="2907671" cy="1934924"/>
          </a:xfrm>
          <a:prstGeom prst="rect">
            <a:avLst/>
          </a:prstGeom>
          <a:noFill/>
          <a:extLst>
            <a:ext uri="{909E8E84-426E-40DD-AFC4-6F175D3DCCD1}">
              <a14:hiddenFill xmlns:a14="http://schemas.microsoft.com/office/drawing/2010/main">
                <a:solidFill>
                  <a:srgbClr val="FFFFFF"/>
                </a:solidFill>
              </a14:hiddenFill>
            </a:ext>
          </a:extLst>
        </p:spPr>
      </p:pic>
      <p:sp>
        <p:nvSpPr>
          <p:cNvPr id="16" name="Suorakulmio 15"/>
          <p:cNvSpPr/>
          <p:nvPr/>
        </p:nvSpPr>
        <p:spPr>
          <a:xfrm>
            <a:off x="9136571" y="5848447"/>
            <a:ext cx="1080120" cy="413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prstClr val="white"/>
                </a:solidFill>
                <a:hlinkClick r:id="rId5" action="ppaction://hlinksldjump"/>
              </a:rPr>
              <a:t>Takaisin</a:t>
            </a:r>
            <a:endParaRPr lang="fi-FI" dirty="0">
              <a:solidFill>
                <a:prstClr val="white"/>
              </a:solidFill>
            </a:endParaRPr>
          </a:p>
        </p:txBody>
      </p:sp>
    </p:spTree>
    <p:extLst>
      <p:ext uri="{BB962C8B-B14F-4D97-AF65-F5344CB8AC3E}">
        <p14:creationId xmlns:p14="http://schemas.microsoft.com/office/powerpoint/2010/main" val="292747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p:cNvSpPr/>
          <p:nvPr/>
        </p:nvSpPr>
        <p:spPr>
          <a:xfrm>
            <a:off x="1663550" y="160635"/>
            <a:ext cx="8890319" cy="923330"/>
          </a:xfrm>
          <a:prstGeom prst="rect">
            <a:avLst/>
          </a:prstGeom>
          <a:solidFill>
            <a:srgbClr val="00FF00"/>
          </a:solidFill>
        </p:spPr>
        <p:txBody>
          <a:bodyPr wrap="none" lIns="91440" tIns="45720" rIns="91440" bIns="45720">
            <a:spAutoFit/>
          </a:bodyPr>
          <a:lstStyle/>
          <a:p>
            <a:pPr algn="ctr"/>
            <a:r>
              <a:rPr lang="fi-FI" sz="5400" dirty="0" smtClean="0">
                <a:ln w="0"/>
                <a:solidFill>
                  <a:prstClr val="black"/>
                </a:solidFill>
                <a:effectLst>
                  <a:outerShdw blurRad="38100" dist="19050" dir="2700000" algn="tl" rotWithShape="0">
                    <a:prstClr val="black">
                      <a:alpha val="40000"/>
                    </a:prstClr>
                  </a:outerShdw>
                </a:effectLst>
              </a:rPr>
              <a:t>Saksa, Sveitsi ja Liechtenstein.  </a:t>
            </a:r>
            <a:endParaRPr lang="fi-FI" sz="5400" dirty="0">
              <a:ln w="0"/>
              <a:solidFill>
                <a:prstClr val="black"/>
              </a:solidFill>
              <a:effectLst>
                <a:outerShdw blurRad="38100" dist="19050" dir="2700000" algn="tl" rotWithShape="0">
                  <a:prstClr val="black">
                    <a:alpha val="40000"/>
                  </a:prstClr>
                </a:outerShdw>
              </a:effectLst>
            </a:endParaRPr>
          </a:p>
        </p:txBody>
      </p:sp>
      <p:pic>
        <p:nvPicPr>
          <p:cNvPr id="1026" name="Picture 2" descr="Kuvahaun tulos haulle saksan lippu">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8" y="2992435"/>
            <a:ext cx="2762250" cy="16573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f/f3/Flag_of_Switzerland.svg/2000px-Flag_of_Switzerland.svg.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0124" y="2992434"/>
            <a:ext cx="2609851" cy="1657351"/>
          </a:xfrm>
          <a:prstGeom prst="rect">
            <a:avLst/>
          </a:prstGeom>
          <a:noFill/>
          <a:extLst>
            <a:ext uri="{909E8E84-426E-40DD-AFC4-6F175D3DCCD1}">
              <a14:hiddenFill xmlns:a14="http://schemas.microsoft.com/office/drawing/2010/main">
                <a:solidFill>
                  <a:srgbClr val="FFFFFF"/>
                </a:solidFill>
              </a14:hiddenFill>
            </a:ext>
          </a:extLst>
        </p:spPr>
      </p:pic>
      <p:pic>
        <p:nvPicPr>
          <p:cNvPr id="2" name="Kuva 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3242" y="2992435"/>
            <a:ext cx="2815167" cy="1657351"/>
          </a:xfrm>
          <a:prstGeom prst="rect">
            <a:avLst/>
          </a:prstGeom>
        </p:spPr>
      </p:pic>
    </p:spTree>
    <p:extLst>
      <p:ext uri="{BB962C8B-B14F-4D97-AF65-F5344CB8AC3E}">
        <p14:creationId xmlns:p14="http://schemas.microsoft.com/office/powerpoint/2010/main" val="1576703270"/>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p:cNvSpPr/>
          <p:nvPr/>
        </p:nvSpPr>
        <p:spPr>
          <a:xfrm>
            <a:off x="1678155" y="166656"/>
            <a:ext cx="7133299" cy="923330"/>
          </a:xfrm>
          <a:prstGeom prst="rect">
            <a:avLst/>
          </a:prstGeom>
          <a:noFill/>
        </p:spPr>
        <p:txBody>
          <a:bodyPr wrap="none" lIns="91440" tIns="45720" rIns="91440" bIns="45720">
            <a:spAutoFit/>
          </a:bodyPr>
          <a:lstStyle/>
          <a:p>
            <a:pPr algn="ctr"/>
            <a:r>
              <a:rPr lang="fi-FI" sz="5400" dirty="0" smtClean="0">
                <a:ln w="0"/>
                <a:solidFill>
                  <a:prstClr val="black"/>
                </a:solidFill>
                <a:effectLst>
                  <a:outerShdw blurRad="38100" dist="19050" dir="2700000" algn="tl" rotWithShape="0">
                    <a:prstClr val="black">
                      <a:alpha val="40000"/>
                    </a:prstClr>
                  </a:outerShdw>
                </a:effectLst>
              </a:rPr>
              <a:t>SAKSA      DEUTSCHLAND</a:t>
            </a:r>
            <a:endParaRPr lang="fi-FI" sz="5400" dirty="0">
              <a:ln w="0"/>
              <a:solidFill>
                <a:prstClr val="black"/>
              </a:solidFill>
              <a:effectLst>
                <a:outerShdw blurRad="38100" dist="19050" dir="2700000" algn="tl" rotWithShape="0">
                  <a:prstClr val="black">
                    <a:alpha val="40000"/>
                  </a:prstClr>
                </a:outerShdw>
              </a:effectLst>
            </a:endParaRPr>
          </a:p>
        </p:txBody>
      </p:sp>
      <p:sp>
        <p:nvSpPr>
          <p:cNvPr id="5" name="Tekstiruutu 4"/>
          <p:cNvSpPr txBox="1"/>
          <p:nvPr/>
        </p:nvSpPr>
        <p:spPr>
          <a:xfrm>
            <a:off x="0" y="1524000"/>
            <a:ext cx="237566" cy="646331"/>
          </a:xfrm>
          <a:prstGeom prst="rect">
            <a:avLst/>
          </a:prstGeom>
          <a:noFill/>
        </p:spPr>
        <p:txBody>
          <a:bodyPr wrap="none" rtlCol="0">
            <a:spAutoFit/>
          </a:bodyPr>
          <a:lstStyle/>
          <a:p>
            <a:endParaRPr lang="fi-FI" dirty="0">
              <a:solidFill>
                <a:prstClr val="black"/>
              </a:solidFill>
            </a:endParaRPr>
          </a:p>
          <a:p>
            <a:r>
              <a:rPr lang="fi-FI" dirty="0" smtClean="0">
                <a:solidFill>
                  <a:prstClr val="black"/>
                </a:solidFill>
              </a:rPr>
              <a:t> </a:t>
            </a:r>
            <a:endParaRPr lang="fi-FI" dirty="0">
              <a:solidFill>
                <a:prstClr val="black"/>
              </a:solidFill>
            </a:endParaRPr>
          </a:p>
        </p:txBody>
      </p:sp>
      <p:graphicFrame>
        <p:nvGraphicFramePr>
          <p:cNvPr id="7" name="Taulukko 6"/>
          <p:cNvGraphicFramePr>
            <a:graphicFrameLocks noGrp="1"/>
          </p:cNvGraphicFramePr>
          <p:nvPr>
            <p:extLst/>
          </p:nvPr>
        </p:nvGraphicFramePr>
        <p:xfrm>
          <a:off x="12065000" y="135235"/>
          <a:ext cx="127000" cy="6347361"/>
        </p:xfrm>
        <a:graphic>
          <a:graphicData uri="http://schemas.openxmlformats.org/drawingml/2006/table">
            <a:tbl>
              <a:tblPr/>
              <a:tblGrid>
                <a:gridCol w="63500"/>
                <a:gridCol w="63500"/>
              </a:tblGrid>
              <a:tr h="6347361">
                <a:tc>
                  <a:txBody>
                    <a:bodyPr/>
                    <a:lstStyle/>
                    <a:p>
                      <a:endParaRPr lang="fi-FI" dirty="0"/>
                    </a:p>
                  </a:txBody>
                  <a:tcPr marL="19050" marR="19050" marT="19050" marB="19050">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fi-FI" dirty="0"/>
                    </a:p>
                  </a:txBody>
                  <a:tcPr marL="19050" marR="19050" marT="19050" marB="19050">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r>
            </a:tbl>
          </a:graphicData>
        </a:graphic>
      </p:graphicFrame>
      <p:sp>
        <p:nvSpPr>
          <p:cNvPr id="2" name="Tekstiruutu 1"/>
          <p:cNvSpPr txBox="1"/>
          <p:nvPr/>
        </p:nvSpPr>
        <p:spPr>
          <a:xfrm>
            <a:off x="-15426" y="2400479"/>
            <a:ext cx="3044477" cy="2554545"/>
          </a:xfrm>
          <a:prstGeom prst="rect">
            <a:avLst/>
          </a:prstGeom>
          <a:noFill/>
        </p:spPr>
        <p:txBody>
          <a:bodyPr wrap="square" rtlCol="0">
            <a:spAutoFit/>
          </a:bodyPr>
          <a:lstStyle/>
          <a:p>
            <a:r>
              <a:rPr lang="fi-FI" sz="2400" dirty="0" smtClean="0">
                <a:solidFill>
                  <a:prstClr val="black"/>
                </a:solidFill>
              </a:rPr>
              <a:t>Pinta-ala: 357 000 km</a:t>
            </a:r>
          </a:p>
          <a:p>
            <a:r>
              <a:rPr lang="fi-FI" sz="2400" dirty="0" smtClean="0">
                <a:solidFill>
                  <a:prstClr val="black"/>
                </a:solidFill>
              </a:rPr>
              <a:t>Väkiluku: 82 milj.</a:t>
            </a:r>
          </a:p>
          <a:p>
            <a:r>
              <a:rPr lang="fi-FI" sz="2400" dirty="0" smtClean="0">
                <a:solidFill>
                  <a:prstClr val="black"/>
                </a:solidFill>
              </a:rPr>
              <a:t>Pääkaupunki: Berliini</a:t>
            </a:r>
          </a:p>
          <a:p>
            <a:r>
              <a:rPr lang="fi-FI" sz="2400" dirty="0" smtClean="0">
                <a:solidFill>
                  <a:prstClr val="black"/>
                </a:solidFill>
              </a:rPr>
              <a:t>Rahayksikkö: euro</a:t>
            </a:r>
          </a:p>
          <a:p>
            <a:r>
              <a:rPr lang="fi-FI" sz="2400" dirty="0" smtClean="0">
                <a:solidFill>
                  <a:prstClr val="black"/>
                </a:solidFill>
              </a:rPr>
              <a:t>Virallinen kieli: Saksa</a:t>
            </a:r>
          </a:p>
          <a:p>
            <a:endParaRPr lang="fi-FI" sz="2000" dirty="0" smtClean="0">
              <a:solidFill>
                <a:prstClr val="black"/>
              </a:solidFill>
            </a:endParaRPr>
          </a:p>
          <a:p>
            <a:endParaRPr lang="fi-FI" sz="2000" dirty="0">
              <a:solidFill>
                <a:prstClr val="black"/>
              </a:solidFill>
            </a:endParaRPr>
          </a:p>
        </p:txBody>
      </p:sp>
      <p:pic>
        <p:nvPicPr>
          <p:cNvPr id="3" name="Kuv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189" y="4783338"/>
            <a:ext cx="1440589" cy="1872765"/>
          </a:xfrm>
          <a:prstGeom prst="rect">
            <a:avLst/>
          </a:prstGeom>
        </p:spPr>
      </p:pic>
      <p:sp>
        <p:nvSpPr>
          <p:cNvPr id="6" name="Tekstiruutu 5"/>
          <p:cNvSpPr txBox="1"/>
          <p:nvPr/>
        </p:nvSpPr>
        <p:spPr>
          <a:xfrm>
            <a:off x="3774061" y="3425481"/>
            <a:ext cx="3436578" cy="3139321"/>
          </a:xfrm>
          <a:prstGeom prst="rect">
            <a:avLst/>
          </a:prstGeom>
          <a:noFill/>
        </p:spPr>
        <p:txBody>
          <a:bodyPr wrap="square" rtlCol="0">
            <a:spAutoFit/>
          </a:bodyPr>
          <a:lstStyle/>
          <a:p>
            <a:r>
              <a:rPr lang="fi-FI" dirty="0" smtClean="0">
                <a:solidFill>
                  <a:prstClr val="black"/>
                </a:solidFill>
              </a:rPr>
              <a:t>Saksa on keski-europan runsasväkisin valtio ja yksi maailman </a:t>
            </a:r>
          </a:p>
          <a:p>
            <a:r>
              <a:rPr lang="fi-FI" dirty="0" smtClean="0">
                <a:solidFill>
                  <a:prstClr val="black"/>
                </a:solidFill>
              </a:rPr>
              <a:t>Johtavista teollisuusmaista. Saksalla on kahdeksan naapuri maata </a:t>
            </a:r>
          </a:p>
          <a:p>
            <a:r>
              <a:rPr lang="fi-FI" dirty="0" smtClean="0">
                <a:solidFill>
                  <a:prstClr val="black"/>
                </a:solidFill>
              </a:rPr>
              <a:t>Jotka ovat Tanska, Alankomaat, Belgia, Luxemburg, Ranska, </a:t>
            </a:r>
            <a:r>
              <a:rPr lang="fi-FI" dirty="0">
                <a:solidFill>
                  <a:prstClr val="black"/>
                </a:solidFill>
              </a:rPr>
              <a:t>I</a:t>
            </a:r>
            <a:r>
              <a:rPr lang="fi-FI" dirty="0" smtClean="0">
                <a:solidFill>
                  <a:prstClr val="black"/>
                </a:solidFill>
              </a:rPr>
              <a:t>tävalta, </a:t>
            </a:r>
          </a:p>
          <a:p>
            <a:r>
              <a:rPr lang="fi-FI" dirty="0" err="1" smtClean="0">
                <a:solidFill>
                  <a:prstClr val="black"/>
                </a:solidFill>
              </a:rPr>
              <a:t>Tsekki</a:t>
            </a:r>
            <a:r>
              <a:rPr lang="fi-FI" dirty="0" smtClean="0">
                <a:solidFill>
                  <a:prstClr val="black"/>
                </a:solidFill>
              </a:rPr>
              <a:t> ja Puola.</a:t>
            </a:r>
          </a:p>
          <a:p>
            <a:r>
              <a:rPr lang="fi-FI" dirty="0" smtClean="0">
                <a:solidFill>
                  <a:prstClr val="black"/>
                </a:solidFill>
              </a:rPr>
              <a:t> </a:t>
            </a:r>
            <a:endParaRPr lang="fi-FI" dirty="0">
              <a:solidFill>
                <a:prstClr val="black"/>
              </a:solidFill>
            </a:endParaRPr>
          </a:p>
        </p:txBody>
      </p:sp>
      <p:sp>
        <p:nvSpPr>
          <p:cNvPr id="9" name="Tekstiruutu 8"/>
          <p:cNvSpPr txBox="1"/>
          <p:nvPr/>
        </p:nvSpPr>
        <p:spPr>
          <a:xfrm>
            <a:off x="92445" y="73001"/>
            <a:ext cx="1730829" cy="246221"/>
          </a:xfrm>
          <a:prstGeom prst="rect">
            <a:avLst/>
          </a:prstGeom>
          <a:noFill/>
        </p:spPr>
        <p:txBody>
          <a:bodyPr wrap="square" rtlCol="0">
            <a:spAutoFit/>
          </a:bodyPr>
          <a:lstStyle/>
          <a:p>
            <a:r>
              <a:rPr lang="fi-FI" sz="1000" dirty="0" smtClean="0">
                <a:solidFill>
                  <a:prstClr val="black"/>
                </a:solidFill>
              </a:rPr>
              <a:t>Tieto on otettu Wikipediasta.</a:t>
            </a:r>
            <a:endParaRPr lang="fi-FI" sz="1000" dirty="0">
              <a:solidFill>
                <a:prstClr val="black"/>
              </a:solidFill>
            </a:endParaRPr>
          </a:p>
        </p:txBody>
      </p:sp>
      <p:pic>
        <p:nvPicPr>
          <p:cNvPr id="10" name="Picture 2" descr="Kuvahaun tulos haulle saksan lipp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5302" y="110835"/>
            <a:ext cx="2672343" cy="1611034"/>
          </a:xfrm>
          <a:prstGeom prst="rect">
            <a:avLst/>
          </a:prstGeom>
          <a:noFill/>
          <a:extLst>
            <a:ext uri="{909E8E84-426E-40DD-AFC4-6F175D3DCCD1}">
              <a14:hiddenFill xmlns:a14="http://schemas.microsoft.com/office/drawing/2010/main">
                <a:solidFill>
                  <a:srgbClr val="FFFFFF"/>
                </a:solidFill>
              </a14:hiddenFill>
            </a:ext>
          </a:extLst>
        </p:spPr>
      </p:pic>
      <p:sp>
        <p:nvSpPr>
          <p:cNvPr id="11" name="Tekstiruutu 10"/>
          <p:cNvSpPr txBox="1"/>
          <p:nvPr/>
        </p:nvSpPr>
        <p:spPr>
          <a:xfrm>
            <a:off x="2357634" y="6318581"/>
            <a:ext cx="3053443" cy="369332"/>
          </a:xfrm>
          <a:prstGeom prst="rect">
            <a:avLst/>
          </a:prstGeom>
          <a:noFill/>
        </p:spPr>
        <p:txBody>
          <a:bodyPr wrap="square" rtlCol="0">
            <a:spAutoFit/>
          </a:bodyPr>
          <a:lstStyle/>
          <a:p>
            <a:r>
              <a:rPr lang="fi-FI" dirty="0" smtClean="0">
                <a:solidFill>
                  <a:prstClr val="black"/>
                </a:solidFill>
              </a:rPr>
              <a:t>vaakuna</a:t>
            </a:r>
            <a:endParaRPr lang="fi-FI" dirty="0">
              <a:solidFill>
                <a:prstClr val="black"/>
              </a:solidFill>
            </a:endParaRPr>
          </a:p>
        </p:txBody>
      </p:sp>
      <p:cxnSp>
        <p:nvCxnSpPr>
          <p:cNvPr id="13" name="Suora nuoliyhdysviiva 12"/>
          <p:cNvCxnSpPr>
            <a:endCxn id="11" idx="1"/>
          </p:cNvCxnSpPr>
          <p:nvPr/>
        </p:nvCxnSpPr>
        <p:spPr>
          <a:xfrm flipV="1">
            <a:off x="2210677" y="6503247"/>
            <a:ext cx="146957" cy="61555"/>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15" name="Suora nuoliyhdysviiva 14"/>
          <p:cNvCxnSpPr/>
          <p:nvPr/>
        </p:nvCxnSpPr>
        <p:spPr>
          <a:xfrm flipH="1" flipV="1">
            <a:off x="1841441" y="5931747"/>
            <a:ext cx="571152" cy="57150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Kuva 1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5302" y="3320701"/>
            <a:ext cx="2816698" cy="3512614"/>
          </a:xfrm>
          <a:prstGeom prst="rect">
            <a:avLst/>
          </a:prstGeom>
        </p:spPr>
      </p:pic>
      <p:sp>
        <p:nvSpPr>
          <p:cNvPr id="19" name="Tekstiruutu 18"/>
          <p:cNvSpPr txBox="1"/>
          <p:nvPr/>
        </p:nvSpPr>
        <p:spPr>
          <a:xfrm>
            <a:off x="7247100" y="1847165"/>
            <a:ext cx="2650013" cy="2862322"/>
          </a:xfrm>
          <a:prstGeom prst="rect">
            <a:avLst/>
          </a:prstGeom>
          <a:noFill/>
        </p:spPr>
        <p:txBody>
          <a:bodyPr wrap="square" rtlCol="0">
            <a:spAutoFit/>
          </a:bodyPr>
          <a:lstStyle/>
          <a:p>
            <a:r>
              <a:rPr lang="fi-FI" dirty="0" smtClean="0">
                <a:solidFill>
                  <a:prstClr val="black"/>
                </a:solidFill>
              </a:rPr>
              <a:t>Saksassa on paljon autoteollisuutta. Saksalaisia autoja</a:t>
            </a:r>
          </a:p>
          <a:p>
            <a:r>
              <a:rPr lang="fi-FI" dirty="0" smtClean="0">
                <a:solidFill>
                  <a:prstClr val="black"/>
                </a:solidFill>
              </a:rPr>
              <a:t>ovat Audi, </a:t>
            </a:r>
            <a:r>
              <a:rPr lang="fi-FI" dirty="0" err="1" smtClean="0">
                <a:solidFill>
                  <a:prstClr val="black"/>
                </a:solidFill>
              </a:rPr>
              <a:t>Mercedesbenz</a:t>
            </a:r>
            <a:r>
              <a:rPr lang="fi-FI" dirty="0" smtClean="0">
                <a:solidFill>
                  <a:prstClr val="black"/>
                </a:solidFill>
              </a:rPr>
              <a:t>, </a:t>
            </a:r>
          </a:p>
          <a:p>
            <a:r>
              <a:rPr lang="fi-FI" dirty="0" smtClean="0">
                <a:solidFill>
                  <a:prstClr val="black"/>
                </a:solidFill>
              </a:rPr>
              <a:t>Volkswagen, </a:t>
            </a:r>
            <a:r>
              <a:rPr lang="fi-FI" dirty="0" err="1" smtClean="0">
                <a:solidFill>
                  <a:prstClr val="black"/>
                </a:solidFill>
              </a:rPr>
              <a:t>Porche</a:t>
            </a:r>
            <a:r>
              <a:rPr lang="fi-FI" dirty="0" smtClean="0">
                <a:solidFill>
                  <a:prstClr val="black"/>
                </a:solidFill>
              </a:rPr>
              <a:t>, </a:t>
            </a:r>
            <a:r>
              <a:rPr lang="fi-FI" dirty="0" err="1" smtClean="0">
                <a:solidFill>
                  <a:prstClr val="black"/>
                </a:solidFill>
              </a:rPr>
              <a:t>bmw</a:t>
            </a:r>
            <a:r>
              <a:rPr lang="fi-FI" dirty="0" smtClean="0">
                <a:solidFill>
                  <a:prstClr val="black"/>
                </a:solidFill>
              </a:rPr>
              <a:t>, ja Opel</a:t>
            </a:r>
          </a:p>
          <a:p>
            <a:endParaRPr lang="fi-FI" dirty="0" smtClean="0">
              <a:solidFill>
                <a:prstClr val="black"/>
              </a:solidFill>
            </a:endParaRPr>
          </a:p>
          <a:p>
            <a:endParaRPr lang="fi-FI" dirty="0" smtClean="0">
              <a:solidFill>
                <a:prstClr val="black"/>
              </a:solidFill>
            </a:endParaRPr>
          </a:p>
          <a:p>
            <a:endParaRPr lang="fi-FI" dirty="0" smtClean="0">
              <a:solidFill>
                <a:prstClr val="black"/>
              </a:solidFill>
            </a:endParaRPr>
          </a:p>
          <a:p>
            <a:endParaRPr lang="fi-FI" dirty="0">
              <a:solidFill>
                <a:prstClr val="black"/>
              </a:solidFill>
            </a:endParaRPr>
          </a:p>
        </p:txBody>
      </p:sp>
    </p:spTree>
    <p:extLst>
      <p:ext uri="{BB962C8B-B14F-4D97-AF65-F5344CB8AC3E}">
        <p14:creationId xmlns:p14="http://schemas.microsoft.com/office/powerpoint/2010/main" val="2854658292"/>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hlinkClick r:id="rId2" action="ppaction://hlinksldjump"/>
          </p:cNvPr>
          <p:cNvPicPr>
            <a:picLocks noChangeAspect="1"/>
          </p:cNvPicPr>
          <p:nvPr/>
        </p:nvPicPr>
        <p:blipFill>
          <a:blip r:embed="rId3"/>
          <a:stretch>
            <a:fillRect/>
          </a:stretch>
        </p:blipFill>
        <p:spPr>
          <a:xfrm>
            <a:off x="0" y="2693071"/>
            <a:ext cx="2997200" cy="4001417"/>
          </a:xfrm>
          <a:prstGeom prst="rect">
            <a:avLst/>
          </a:prstGeom>
        </p:spPr>
      </p:pic>
      <p:sp>
        <p:nvSpPr>
          <p:cNvPr id="5" name="Tekstiruutu 4"/>
          <p:cNvSpPr txBox="1"/>
          <p:nvPr/>
        </p:nvSpPr>
        <p:spPr>
          <a:xfrm>
            <a:off x="3162300" y="4254446"/>
            <a:ext cx="2336800" cy="369332"/>
          </a:xfrm>
          <a:prstGeom prst="rect">
            <a:avLst/>
          </a:prstGeom>
          <a:noFill/>
        </p:spPr>
        <p:txBody>
          <a:bodyPr wrap="square" rtlCol="0">
            <a:spAutoFit/>
          </a:bodyPr>
          <a:lstStyle/>
          <a:p>
            <a:r>
              <a:rPr lang="fi-FI" dirty="0" smtClean="0">
                <a:solidFill>
                  <a:prstClr val="black"/>
                </a:solidFill>
              </a:rPr>
              <a:t>Kölnin kirkko</a:t>
            </a:r>
            <a:endParaRPr lang="fi-FI" dirty="0">
              <a:solidFill>
                <a:prstClr val="black"/>
              </a:solidFill>
            </a:endParaRPr>
          </a:p>
        </p:txBody>
      </p:sp>
      <p:cxnSp>
        <p:nvCxnSpPr>
          <p:cNvPr id="7" name="Suora nuoliyhdysviiva 6"/>
          <p:cNvCxnSpPr/>
          <p:nvPr/>
        </p:nvCxnSpPr>
        <p:spPr>
          <a:xfrm flipH="1">
            <a:off x="2997200" y="4623778"/>
            <a:ext cx="558800" cy="101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Kuva 7">
            <a:hlinkClick r:id="rId4" action="ppaction://hlinksldjump"/>
          </p:cNvPr>
          <p:cNvPicPr>
            <a:picLocks noChangeAspect="1"/>
          </p:cNvPicPr>
          <p:nvPr/>
        </p:nvPicPr>
        <p:blipFill>
          <a:blip r:embed="rId5"/>
          <a:stretch>
            <a:fillRect/>
          </a:stretch>
        </p:blipFill>
        <p:spPr>
          <a:xfrm>
            <a:off x="8024812" y="96520"/>
            <a:ext cx="4103688" cy="2730818"/>
          </a:xfrm>
          <a:prstGeom prst="rect">
            <a:avLst/>
          </a:prstGeom>
        </p:spPr>
      </p:pic>
      <p:sp>
        <p:nvSpPr>
          <p:cNvPr id="9" name="Tekstiruutu 8"/>
          <p:cNvSpPr txBox="1"/>
          <p:nvPr/>
        </p:nvSpPr>
        <p:spPr>
          <a:xfrm>
            <a:off x="5499100" y="330200"/>
            <a:ext cx="2908300" cy="369332"/>
          </a:xfrm>
          <a:prstGeom prst="rect">
            <a:avLst/>
          </a:prstGeom>
          <a:noFill/>
        </p:spPr>
        <p:txBody>
          <a:bodyPr wrap="square" rtlCol="0">
            <a:spAutoFit/>
          </a:bodyPr>
          <a:lstStyle/>
          <a:p>
            <a:r>
              <a:rPr lang="fi-FI" dirty="0" smtClean="0">
                <a:solidFill>
                  <a:prstClr val="black"/>
                </a:solidFill>
              </a:rPr>
              <a:t>Brandenburgin portti</a:t>
            </a:r>
            <a:endParaRPr lang="fi-FI" dirty="0">
              <a:solidFill>
                <a:prstClr val="black"/>
              </a:solidFill>
            </a:endParaRPr>
          </a:p>
        </p:txBody>
      </p:sp>
      <p:cxnSp>
        <p:nvCxnSpPr>
          <p:cNvPr id="11" name="Suora nuoliyhdysviiva 10"/>
          <p:cNvCxnSpPr/>
          <p:nvPr/>
        </p:nvCxnSpPr>
        <p:spPr>
          <a:xfrm>
            <a:off x="7300912" y="615248"/>
            <a:ext cx="723900" cy="2413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Suorakulmio 11"/>
          <p:cNvSpPr/>
          <p:nvPr/>
        </p:nvSpPr>
        <p:spPr>
          <a:xfrm>
            <a:off x="180974" y="114757"/>
            <a:ext cx="4898520" cy="584775"/>
          </a:xfrm>
          <a:prstGeom prst="rect">
            <a:avLst/>
          </a:prstGeom>
          <a:noFill/>
        </p:spPr>
        <p:txBody>
          <a:bodyPr wrap="none" lIns="91440" tIns="45720" rIns="91440" bIns="45720">
            <a:spAutoFit/>
          </a:bodyPr>
          <a:lstStyle/>
          <a:p>
            <a:pPr algn="ctr"/>
            <a:r>
              <a:rPr lang="fi-FI" sz="3200" dirty="0" smtClean="0">
                <a:ln w="0"/>
                <a:solidFill>
                  <a:prstClr val="black"/>
                </a:solidFill>
                <a:effectLst>
                  <a:outerShdw blurRad="38100" dist="19050" dir="2700000" algn="tl" rotWithShape="0">
                    <a:prstClr val="black">
                      <a:alpha val="40000"/>
                    </a:prstClr>
                  </a:outerShdw>
                </a:effectLst>
              </a:rPr>
              <a:t>SAKSALAISIA NÄHTÄVYYKSIÄ</a:t>
            </a:r>
            <a:endParaRPr lang="fi-FI" sz="3200" dirty="0">
              <a:ln w="0"/>
              <a:solidFill>
                <a:prstClr val="black"/>
              </a:solidFill>
              <a:effectLst>
                <a:outerShdw blurRad="38100" dist="19050" dir="2700000" algn="tl" rotWithShape="0">
                  <a:prstClr val="black">
                    <a:alpha val="40000"/>
                  </a:prstClr>
                </a:outerShdw>
              </a:effectLst>
            </a:endParaRPr>
          </a:p>
        </p:txBody>
      </p:sp>
      <p:sp>
        <p:nvSpPr>
          <p:cNvPr id="13" name="Tekstiruutu 12"/>
          <p:cNvSpPr txBox="1"/>
          <p:nvPr/>
        </p:nvSpPr>
        <p:spPr>
          <a:xfrm>
            <a:off x="5079494" y="4920667"/>
            <a:ext cx="6489700" cy="369332"/>
          </a:xfrm>
          <a:prstGeom prst="rect">
            <a:avLst/>
          </a:prstGeom>
          <a:noFill/>
        </p:spPr>
        <p:txBody>
          <a:bodyPr wrap="square" rtlCol="0">
            <a:spAutoFit/>
          </a:bodyPr>
          <a:lstStyle/>
          <a:p>
            <a:endParaRPr lang="fi-FI" dirty="0">
              <a:solidFill>
                <a:prstClr val="black"/>
              </a:solidFill>
            </a:endParaRPr>
          </a:p>
        </p:txBody>
      </p:sp>
      <p:pic>
        <p:nvPicPr>
          <p:cNvPr id="14" name="Kuva 1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3201" y="3668488"/>
            <a:ext cx="5548818" cy="3122686"/>
          </a:xfrm>
          <a:prstGeom prst="rect">
            <a:avLst/>
          </a:prstGeom>
        </p:spPr>
      </p:pic>
      <p:sp>
        <p:nvSpPr>
          <p:cNvPr id="15" name="Tekstiruutu 14"/>
          <p:cNvSpPr txBox="1"/>
          <p:nvPr/>
        </p:nvSpPr>
        <p:spPr>
          <a:xfrm>
            <a:off x="5372100" y="3086436"/>
            <a:ext cx="2095500" cy="369332"/>
          </a:xfrm>
          <a:prstGeom prst="rect">
            <a:avLst/>
          </a:prstGeom>
          <a:noFill/>
        </p:spPr>
        <p:txBody>
          <a:bodyPr wrap="square" rtlCol="0">
            <a:spAutoFit/>
          </a:bodyPr>
          <a:lstStyle/>
          <a:p>
            <a:r>
              <a:rPr lang="fi-FI" dirty="0" smtClean="0">
                <a:solidFill>
                  <a:prstClr val="black"/>
                </a:solidFill>
              </a:rPr>
              <a:t>Berliinin muuri</a:t>
            </a:r>
            <a:endParaRPr lang="fi-FI" dirty="0">
              <a:solidFill>
                <a:prstClr val="black"/>
              </a:solidFill>
            </a:endParaRPr>
          </a:p>
        </p:txBody>
      </p:sp>
      <p:cxnSp>
        <p:nvCxnSpPr>
          <p:cNvPr id="17" name="Suora nuoliyhdysviiva 16"/>
          <p:cNvCxnSpPr/>
          <p:nvPr/>
        </p:nvCxnSpPr>
        <p:spPr>
          <a:xfrm>
            <a:off x="6907212" y="3273093"/>
            <a:ext cx="560388" cy="3653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095955"/>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p:cNvSpPr/>
          <p:nvPr/>
        </p:nvSpPr>
        <p:spPr>
          <a:xfrm>
            <a:off x="155796" y="198735"/>
            <a:ext cx="5174815" cy="923330"/>
          </a:xfrm>
          <a:prstGeom prst="rect">
            <a:avLst/>
          </a:prstGeom>
          <a:noFill/>
        </p:spPr>
        <p:txBody>
          <a:bodyPr wrap="none" lIns="91440" tIns="45720" rIns="91440" bIns="45720">
            <a:spAutoFit/>
          </a:bodyPr>
          <a:lstStyle/>
          <a:p>
            <a:pPr algn="ctr"/>
            <a:r>
              <a:rPr lang="fi-FI" sz="5400" dirty="0" smtClean="0">
                <a:ln w="0"/>
                <a:solidFill>
                  <a:prstClr val="black"/>
                </a:solidFill>
                <a:effectLst>
                  <a:outerShdw blurRad="38100" dist="19050" dir="2700000" algn="tl" rotWithShape="0">
                    <a:prstClr val="black">
                      <a:alpha val="40000"/>
                    </a:prstClr>
                  </a:outerShdw>
                </a:effectLst>
              </a:rPr>
              <a:t>BERLIININ MUURI</a:t>
            </a:r>
            <a:endParaRPr lang="fi-FI" sz="5400" dirty="0">
              <a:ln w="0"/>
              <a:solidFill>
                <a:prstClr val="black"/>
              </a:solidFill>
              <a:effectLst>
                <a:outerShdw blurRad="38100" dist="19050" dir="2700000" algn="tl" rotWithShape="0">
                  <a:prstClr val="black">
                    <a:alpha val="40000"/>
                  </a:prstClr>
                </a:outerShdw>
              </a:effectLst>
            </a:endParaRPr>
          </a:p>
        </p:txBody>
      </p:sp>
      <p:sp>
        <p:nvSpPr>
          <p:cNvPr id="5" name="Tekstiruutu 4"/>
          <p:cNvSpPr txBox="1"/>
          <p:nvPr/>
        </p:nvSpPr>
        <p:spPr>
          <a:xfrm>
            <a:off x="7518400" y="50800"/>
            <a:ext cx="4583619" cy="2308324"/>
          </a:xfrm>
          <a:prstGeom prst="rect">
            <a:avLst/>
          </a:prstGeom>
          <a:noFill/>
        </p:spPr>
        <p:txBody>
          <a:bodyPr wrap="square" rtlCol="0">
            <a:spAutoFit/>
          </a:bodyPr>
          <a:lstStyle/>
          <a:p>
            <a:r>
              <a:rPr lang="fi-FI" b="1" dirty="0" smtClean="0">
                <a:solidFill>
                  <a:prstClr val="black"/>
                </a:solidFill>
              </a:rPr>
              <a:t>Berliinin muuri </a:t>
            </a:r>
            <a:r>
              <a:rPr lang="fi-FI" dirty="0" smtClean="0">
                <a:solidFill>
                  <a:prstClr val="black"/>
                </a:solidFill>
              </a:rPr>
              <a:t>jakoi itä ja länsi Saksan erilleen. Länsi Saksa ja itä Saksa oli erillään 28 vuotta. Länsi saksa oli </a:t>
            </a:r>
            <a:r>
              <a:rPr lang="fi-FI" dirty="0" err="1" smtClean="0">
                <a:solidFill>
                  <a:prstClr val="black"/>
                </a:solidFill>
              </a:rPr>
              <a:t>paremassa</a:t>
            </a:r>
            <a:r>
              <a:rPr lang="fi-FI" dirty="0" smtClean="0">
                <a:solidFill>
                  <a:prstClr val="black"/>
                </a:solidFill>
              </a:rPr>
              <a:t> asemassa kuin itä Saksa. Ihmiset rikkoivat Berliinin muurin. Nyt Berliinin muurin murtumisesta on nyt 25 vuotta. Länsi Saksan puoli on nykyään täynnä graffiteja koska sitä ei </a:t>
            </a:r>
            <a:r>
              <a:rPr lang="fi-FI" dirty="0" err="1" smtClean="0">
                <a:solidFill>
                  <a:prstClr val="black"/>
                </a:solidFill>
              </a:rPr>
              <a:t>vartoitu</a:t>
            </a:r>
            <a:r>
              <a:rPr lang="fi-FI" dirty="0" smtClean="0">
                <a:solidFill>
                  <a:prstClr val="black"/>
                </a:solidFill>
              </a:rPr>
              <a:t>. Berliinin muurin korkeus on 3,6 m. </a:t>
            </a:r>
            <a:endParaRPr lang="fi-FI" dirty="0">
              <a:solidFill>
                <a:prstClr val="black"/>
              </a:solidFill>
            </a:endParaRPr>
          </a:p>
        </p:txBody>
      </p:sp>
      <p:pic>
        <p:nvPicPr>
          <p:cNvPr id="6" name="Kuva 5">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8032" y="3975100"/>
            <a:ext cx="5003987" cy="2816074"/>
          </a:xfrm>
          <a:prstGeom prst="rect">
            <a:avLst/>
          </a:prstGeom>
        </p:spPr>
      </p:pic>
      <p:sp>
        <p:nvSpPr>
          <p:cNvPr id="7" name="Puolivapaa piirto 6">
            <a:hlinkClick r:id="rId4" action="ppaction://hlinksldjump"/>
          </p:cNvPr>
          <p:cNvSpPr/>
          <p:nvPr/>
        </p:nvSpPr>
        <p:spPr>
          <a:xfrm>
            <a:off x="0" y="5422900"/>
            <a:ext cx="1270000" cy="1282700"/>
          </a:xfrm>
          <a:custGeom>
            <a:avLst/>
            <a:gdLst>
              <a:gd name="connsiteX0" fmla="*/ 812800 w 1270000"/>
              <a:gd name="connsiteY0" fmla="*/ 0 h 2959100"/>
              <a:gd name="connsiteX1" fmla="*/ 812800 w 1270000"/>
              <a:gd name="connsiteY1" fmla="*/ 0 h 2959100"/>
              <a:gd name="connsiteX2" fmla="*/ 685800 w 1270000"/>
              <a:gd name="connsiteY2" fmla="*/ 165100 h 2959100"/>
              <a:gd name="connsiteX3" fmla="*/ 596900 w 1270000"/>
              <a:gd name="connsiteY3" fmla="*/ 279400 h 2959100"/>
              <a:gd name="connsiteX4" fmla="*/ 520700 w 1270000"/>
              <a:gd name="connsiteY4" fmla="*/ 330200 h 2959100"/>
              <a:gd name="connsiteX5" fmla="*/ 482600 w 1270000"/>
              <a:gd name="connsiteY5" fmla="*/ 368300 h 2959100"/>
              <a:gd name="connsiteX6" fmla="*/ 317500 w 1270000"/>
              <a:gd name="connsiteY6" fmla="*/ 508000 h 2959100"/>
              <a:gd name="connsiteX7" fmla="*/ 266700 w 1270000"/>
              <a:gd name="connsiteY7" fmla="*/ 546100 h 2959100"/>
              <a:gd name="connsiteX8" fmla="*/ 241300 w 1270000"/>
              <a:gd name="connsiteY8" fmla="*/ 584200 h 2959100"/>
              <a:gd name="connsiteX9" fmla="*/ 203200 w 1270000"/>
              <a:gd name="connsiteY9" fmla="*/ 647700 h 2959100"/>
              <a:gd name="connsiteX10" fmla="*/ 165100 w 1270000"/>
              <a:gd name="connsiteY10" fmla="*/ 698500 h 2959100"/>
              <a:gd name="connsiteX11" fmla="*/ 139700 w 1270000"/>
              <a:gd name="connsiteY11" fmla="*/ 749300 h 2959100"/>
              <a:gd name="connsiteX12" fmla="*/ 76200 w 1270000"/>
              <a:gd name="connsiteY12" fmla="*/ 838200 h 2959100"/>
              <a:gd name="connsiteX13" fmla="*/ 63500 w 1270000"/>
              <a:gd name="connsiteY13" fmla="*/ 876300 h 2959100"/>
              <a:gd name="connsiteX14" fmla="*/ 38100 w 1270000"/>
              <a:gd name="connsiteY14" fmla="*/ 914400 h 2959100"/>
              <a:gd name="connsiteX15" fmla="*/ 0 w 1270000"/>
              <a:gd name="connsiteY15" fmla="*/ 990600 h 2959100"/>
              <a:gd name="connsiteX16" fmla="*/ 38100 w 1270000"/>
              <a:gd name="connsiteY16" fmla="*/ 1066800 h 2959100"/>
              <a:gd name="connsiteX17" fmla="*/ 101600 w 1270000"/>
              <a:gd name="connsiteY17" fmla="*/ 1079500 h 2959100"/>
              <a:gd name="connsiteX18" fmla="*/ 177800 w 1270000"/>
              <a:gd name="connsiteY18" fmla="*/ 1104900 h 2959100"/>
              <a:gd name="connsiteX19" fmla="*/ 241300 w 1270000"/>
              <a:gd name="connsiteY19" fmla="*/ 1143000 h 2959100"/>
              <a:gd name="connsiteX20" fmla="*/ 317500 w 1270000"/>
              <a:gd name="connsiteY20" fmla="*/ 1168400 h 2959100"/>
              <a:gd name="connsiteX21" fmla="*/ 457200 w 1270000"/>
              <a:gd name="connsiteY21" fmla="*/ 1231900 h 2959100"/>
              <a:gd name="connsiteX22" fmla="*/ 622300 w 1270000"/>
              <a:gd name="connsiteY22" fmla="*/ 1333500 h 2959100"/>
              <a:gd name="connsiteX23" fmla="*/ 660400 w 1270000"/>
              <a:gd name="connsiteY23" fmla="*/ 1358900 h 2959100"/>
              <a:gd name="connsiteX24" fmla="*/ 812800 w 1270000"/>
              <a:gd name="connsiteY24" fmla="*/ 1358900 h 2959100"/>
              <a:gd name="connsiteX25" fmla="*/ 914400 w 1270000"/>
              <a:gd name="connsiteY25" fmla="*/ 1320800 h 2959100"/>
              <a:gd name="connsiteX26" fmla="*/ 965200 w 1270000"/>
              <a:gd name="connsiteY26" fmla="*/ 1295400 h 2959100"/>
              <a:gd name="connsiteX27" fmla="*/ 1028700 w 1270000"/>
              <a:gd name="connsiteY27" fmla="*/ 1270000 h 2959100"/>
              <a:gd name="connsiteX28" fmla="*/ 1079500 w 1270000"/>
              <a:gd name="connsiteY28" fmla="*/ 1231900 h 2959100"/>
              <a:gd name="connsiteX29" fmla="*/ 1130300 w 1270000"/>
              <a:gd name="connsiteY29" fmla="*/ 1206500 h 2959100"/>
              <a:gd name="connsiteX30" fmla="*/ 1193800 w 1270000"/>
              <a:gd name="connsiteY30" fmla="*/ 1168400 h 2959100"/>
              <a:gd name="connsiteX31" fmla="*/ 1231900 w 1270000"/>
              <a:gd name="connsiteY31" fmla="*/ 1117600 h 2959100"/>
              <a:gd name="connsiteX32" fmla="*/ 1270000 w 1270000"/>
              <a:gd name="connsiteY32" fmla="*/ 1003300 h 2959100"/>
              <a:gd name="connsiteX33" fmla="*/ 1257300 w 1270000"/>
              <a:gd name="connsiteY33" fmla="*/ 838200 h 2959100"/>
              <a:gd name="connsiteX34" fmla="*/ 1231900 w 1270000"/>
              <a:gd name="connsiteY34" fmla="*/ 800100 h 2959100"/>
              <a:gd name="connsiteX35" fmla="*/ 1193800 w 1270000"/>
              <a:gd name="connsiteY35" fmla="*/ 749300 h 2959100"/>
              <a:gd name="connsiteX36" fmla="*/ 1155700 w 1270000"/>
              <a:gd name="connsiteY36" fmla="*/ 711200 h 2959100"/>
              <a:gd name="connsiteX37" fmla="*/ 1104900 w 1270000"/>
              <a:gd name="connsiteY37" fmla="*/ 635000 h 2959100"/>
              <a:gd name="connsiteX38" fmla="*/ 1066800 w 1270000"/>
              <a:gd name="connsiteY38" fmla="*/ 584200 h 2959100"/>
              <a:gd name="connsiteX39" fmla="*/ 1054100 w 1270000"/>
              <a:gd name="connsiteY39" fmla="*/ 546100 h 2959100"/>
              <a:gd name="connsiteX40" fmla="*/ 1016000 w 1270000"/>
              <a:gd name="connsiteY40" fmla="*/ 457200 h 2959100"/>
              <a:gd name="connsiteX41" fmla="*/ 927100 w 1270000"/>
              <a:gd name="connsiteY41" fmla="*/ 393700 h 2959100"/>
              <a:gd name="connsiteX42" fmla="*/ 876300 w 1270000"/>
              <a:gd name="connsiteY42" fmla="*/ 381000 h 2959100"/>
              <a:gd name="connsiteX43" fmla="*/ 800100 w 1270000"/>
              <a:gd name="connsiteY43" fmla="*/ 355600 h 2959100"/>
              <a:gd name="connsiteX44" fmla="*/ 800100 w 1270000"/>
              <a:gd name="connsiteY44" fmla="*/ 279400 h 2959100"/>
              <a:gd name="connsiteX45" fmla="*/ 635000 w 1270000"/>
              <a:gd name="connsiteY45" fmla="*/ 228600 h 2959100"/>
              <a:gd name="connsiteX46" fmla="*/ 101600 w 1270000"/>
              <a:gd name="connsiteY46" fmla="*/ 977900 h 2959100"/>
              <a:gd name="connsiteX47" fmla="*/ 914400 w 1270000"/>
              <a:gd name="connsiteY47" fmla="*/ 406400 h 2959100"/>
              <a:gd name="connsiteX48" fmla="*/ 571500 w 1270000"/>
              <a:gd name="connsiteY48" fmla="*/ 1117600 h 2959100"/>
              <a:gd name="connsiteX49" fmla="*/ 1168400 w 1270000"/>
              <a:gd name="connsiteY49" fmla="*/ 812800 h 2959100"/>
              <a:gd name="connsiteX50" fmla="*/ 914400 w 1270000"/>
              <a:gd name="connsiteY50" fmla="*/ 1320800 h 2959100"/>
              <a:gd name="connsiteX51" fmla="*/ 139700 w 1270000"/>
              <a:gd name="connsiteY51" fmla="*/ 825500 h 2959100"/>
              <a:gd name="connsiteX52" fmla="*/ 1257300 w 1270000"/>
              <a:gd name="connsiteY52" fmla="*/ 1155700 h 2959100"/>
              <a:gd name="connsiteX53" fmla="*/ 419100 w 1270000"/>
              <a:gd name="connsiteY53" fmla="*/ 635000 h 2959100"/>
              <a:gd name="connsiteX54" fmla="*/ 1231900 w 1270000"/>
              <a:gd name="connsiteY54" fmla="*/ 876300 h 2959100"/>
              <a:gd name="connsiteX55" fmla="*/ 762000 w 1270000"/>
              <a:gd name="connsiteY55" fmla="*/ 355600 h 2959100"/>
              <a:gd name="connsiteX56" fmla="*/ 177800 w 1270000"/>
              <a:gd name="connsiteY56" fmla="*/ 977900 h 2959100"/>
              <a:gd name="connsiteX57" fmla="*/ 1168400 w 1270000"/>
              <a:gd name="connsiteY57" fmla="*/ 723900 h 2959100"/>
              <a:gd name="connsiteX58" fmla="*/ 508000 w 1270000"/>
              <a:gd name="connsiteY58" fmla="*/ 1206500 h 2959100"/>
              <a:gd name="connsiteX59" fmla="*/ 1143000 w 1270000"/>
              <a:gd name="connsiteY59" fmla="*/ 1016000 h 2959100"/>
              <a:gd name="connsiteX60" fmla="*/ 279400 w 1270000"/>
              <a:gd name="connsiteY60" fmla="*/ 584200 h 2959100"/>
              <a:gd name="connsiteX61" fmla="*/ 292100 w 1270000"/>
              <a:gd name="connsiteY61" fmla="*/ 1054100 h 2959100"/>
              <a:gd name="connsiteX62" fmla="*/ 939800 w 1270000"/>
              <a:gd name="connsiteY62" fmla="*/ 685800 h 2959100"/>
              <a:gd name="connsiteX63" fmla="*/ 952500 w 1270000"/>
              <a:gd name="connsiteY63" fmla="*/ 1143000 h 2959100"/>
              <a:gd name="connsiteX64" fmla="*/ 546100 w 1270000"/>
              <a:gd name="connsiteY64" fmla="*/ 977900 h 2959100"/>
              <a:gd name="connsiteX65" fmla="*/ 876300 w 1270000"/>
              <a:gd name="connsiteY65" fmla="*/ 546100 h 2959100"/>
              <a:gd name="connsiteX66" fmla="*/ 622300 w 1270000"/>
              <a:gd name="connsiteY66" fmla="*/ 558800 h 2959100"/>
              <a:gd name="connsiteX67" fmla="*/ 584200 w 1270000"/>
              <a:gd name="connsiteY67" fmla="*/ 295910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70000" h="2959100">
                <a:moveTo>
                  <a:pt x="812800" y="0"/>
                </a:moveTo>
                <a:lnTo>
                  <a:pt x="812800" y="0"/>
                </a:lnTo>
                <a:cubicBezTo>
                  <a:pt x="632431" y="270553"/>
                  <a:pt x="816510" y="10625"/>
                  <a:pt x="685800" y="165100"/>
                </a:cubicBezTo>
                <a:cubicBezTo>
                  <a:pt x="654622" y="201947"/>
                  <a:pt x="637061" y="252626"/>
                  <a:pt x="596900" y="279400"/>
                </a:cubicBezTo>
                <a:cubicBezTo>
                  <a:pt x="571500" y="296333"/>
                  <a:pt x="544797" y="311458"/>
                  <a:pt x="520700" y="330200"/>
                </a:cubicBezTo>
                <a:cubicBezTo>
                  <a:pt x="506523" y="341227"/>
                  <a:pt x="496117" y="356473"/>
                  <a:pt x="482600" y="368300"/>
                </a:cubicBezTo>
                <a:cubicBezTo>
                  <a:pt x="428346" y="415772"/>
                  <a:pt x="373149" y="462171"/>
                  <a:pt x="317500" y="508000"/>
                </a:cubicBezTo>
                <a:cubicBezTo>
                  <a:pt x="301161" y="521456"/>
                  <a:pt x="278441" y="528488"/>
                  <a:pt x="266700" y="546100"/>
                </a:cubicBezTo>
                <a:cubicBezTo>
                  <a:pt x="258233" y="558800"/>
                  <a:pt x="249390" y="571257"/>
                  <a:pt x="241300" y="584200"/>
                </a:cubicBezTo>
                <a:cubicBezTo>
                  <a:pt x="228217" y="605132"/>
                  <a:pt x="216892" y="627161"/>
                  <a:pt x="203200" y="647700"/>
                </a:cubicBezTo>
                <a:cubicBezTo>
                  <a:pt x="191459" y="665312"/>
                  <a:pt x="176318" y="680551"/>
                  <a:pt x="165100" y="698500"/>
                </a:cubicBezTo>
                <a:cubicBezTo>
                  <a:pt x="155066" y="714554"/>
                  <a:pt x="149734" y="733246"/>
                  <a:pt x="139700" y="749300"/>
                </a:cubicBezTo>
                <a:cubicBezTo>
                  <a:pt x="125318" y="772311"/>
                  <a:pt x="89634" y="811333"/>
                  <a:pt x="76200" y="838200"/>
                </a:cubicBezTo>
                <a:cubicBezTo>
                  <a:pt x="70213" y="850174"/>
                  <a:pt x="69487" y="864326"/>
                  <a:pt x="63500" y="876300"/>
                </a:cubicBezTo>
                <a:cubicBezTo>
                  <a:pt x="56674" y="889952"/>
                  <a:pt x="44926" y="900748"/>
                  <a:pt x="38100" y="914400"/>
                </a:cubicBezTo>
                <a:cubicBezTo>
                  <a:pt x="-14480" y="1019560"/>
                  <a:pt x="72793" y="881411"/>
                  <a:pt x="0" y="990600"/>
                </a:cubicBezTo>
                <a:cubicBezTo>
                  <a:pt x="12700" y="1016000"/>
                  <a:pt x="16728" y="1048100"/>
                  <a:pt x="38100" y="1066800"/>
                </a:cubicBezTo>
                <a:cubicBezTo>
                  <a:pt x="54345" y="1081014"/>
                  <a:pt x="80775" y="1073820"/>
                  <a:pt x="101600" y="1079500"/>
                </a:cubicBezTo>
                <a:cubicBezTo>
                  <a:pt x="127431" y="1086545"/>
                  <a:pt x="153426" y="1093821"/>
                  <a:pt x="177800" y="1104900"/>
                </a:cubicBezTo>
                <a:cubicBezTo>
                  <a:pt x="200272" y="1115114"/>
                  <a:pt x="218828" y="1132786"/>
                  <a:pt x="241300" y="1143000"/>
                </a:cubicBezTo>
                <a:cubicBezTo>
                  <a:pt x="265674" y="1154079"/>
                  <a:pt x="292891" y="1157853"/>
                  <a:pt x="317500" y="1168400"/>
                </a:cubicBezTo>
                <a:cubicBezTo>
                  <a:pt x="516254" y="1253580"/>
                  <a:pt x="353063" y="1197188"/>
                  <a:pt x="457200" y="1231900"/>
                </a:cubicBezTo>
                <a:cubicBezTo>
                  <a:pt x="585278" y="1331516"/>
                  <a:pt x="524674" y="1309093"/>
                  <a:pt x="622300" y="1333500"/>
                </a:cubicBezTo>
                <a:cubicBezTo>
                  <a:pt x="635000" y="1341967"/>
                  <a:pt x="646748" y="1352074"/>
                  <a:pt x="660400" y="1358900"/>
                </a:cubicBezTo>
                <a:cubicBezTo>
                  <a:pt x="714558" y="1385979"/>
                  <a:pt x="743352" y="1366616"/>
                  <a:pt x="812800" y="1358900"/>
                </a:cubicBezTo>
                <a:cubicBezTo>
                  <a:pt x="954234" y="1288183"/>
                  <a:pt x="776066" y="1372675"/>
                  <a:pt x="914400" y="1320800"/>
                </a:cubicBezTo>
                <a:cubicBezTo>
                  <a:pt x="932127" y="1314153"/>
                  <a:pt x="947900" y="1303089"/>
                  <a:pt x="965200" y="1295400"/>
                </a:cubicBezTo>
                <a:cubicBezTo>
                  <a:pt x="986032" y="1286141"/>
                  <a:pt x="1008772" y="1281071"/>
                  <a:pt x="1028700" y="1270000"/>
                </a:cubicBezTo>
                <a:cubicBezTo>
                  <a:pt x="1047203" y="1259721"/>
                  <a:pt x="1061551" y="1243118"/>
                  <a:pt x="1079500" y="1231900"/>
                </a:cubicBezTo>
                <a:cubicBezTo>
                  <a:pt x="1095554" y="1221866"/>
                  <a:pt x="1113750" y="1215694"/>
                  <a:pt x="1130300" y="1206500"/>
                </a:cubicBezTo>
                <a:cubicBezTo>
                  <a:pt x="1151878" y="1194512"/>
                  <a:pt x="1172633" y="1181100"/>
                  <a:pt x="1193800" y="1168400"/>
                </a:cubicBezTo>
                <a:cubicBezTo>
                  <a:pt x="1206500" y="1151467"/>
                  <a:pt x="1221621" y="1136103"/>
                  <a:pt x="1231900" y="1117600"/>
                </a:cubicBezTo>
                <a:cubicBezTo>
                  <a:pt x="1253638" y="1078472"/>
                  <a:pt x="1259538" y="1045149"/>
                  <a:pt x="1270000" y="1003300"/>
                </a:cubicBezTo>
                <a:cubicBezTo>
                  <a:pt x="1265767" y="948267"/>
                  <a:pt x="1267472" y="892451"/>
                  <a:pt x="1257300" y="838200"/>
                </a:cubicBezTo>
                <a:cubicBezTo>
                  <a:pt x="1254487" y="823198"/>
                  <a:pt x="1240772" y="812520"/>
                  <a:pt x="1231900" y="800100"/>
                </a:cubicBezTo>
                <a:cubicBezTo>
                  <a:pt x="1219597" y="782876"/>
                  <a:pt x="1207575" y="765371"/>
                  <a:pt x="1193800" y="749300"/>
                </a:cubicBezTo>
                <a:cubicBezTo>
                  <a:pt x="1182111" y="735663"/>
                  <a:pt x="1166727" y="725377"/>
                  <a:pt x="1155700" y="711200"/>
                </a:cubicBezTo>
                <a:cubicBezTo>
                  <a:pt x="1136958" y="687103"/>
                  <a:pt x="1123216" y="659422"/>
                  <a:pt x="1104900" y="635000"/>
                </a:cubicBezTo>
                <a:lnTo>
                  <a:pt x="1066800" y="584200"/>
                </a:lnTo>
                <a:cubicBezTo>
                  <a:pt x="1062567" y="571500"/>
                  <a:pt x="1057778" y="558972"/>
                  <a:pt x="1054100" y="546100"/>
                </a:cubicBezTo>
                <a:cubicBezTo>
                  <a:pt x="1042441" y="505294"/>
                  <a:pt x="1046934" y="488134"/>
                  <a:pt x="1016000" y="457200"/>
                </a:cubicBezTo>
                <a:cubicBezTo>
                  <a:pt x="1012747" y="453947"/>
                  <a:pt x="939720" y="399108"/>
                  <a:pt x="927100" y="393700"/>
                </a:cubicBezTo>
                <a:cubicBezTo>
                  <a:pt x="911057" y="386824"/>
                  <a:pt x="893018" y="386016"/>
                  <a:pt x="876300" y="381000"/>
                </a:cubicBezTo>
                <a:cubicBezTo>
                  <a:pt x="850655" y="373307"/>
                  <a:pt x="800100" y="382374"/>
                  <a:pt x="800100" y="355600"/>
                </a:cubicBezTo>
                <a:lnTo>
                  <a:pt x="800100" y="279400"/>
                </a:lnTo>
                <a:lnTo>
                  <a:pt x="635000" y="228600"/>
                </a:lnTo>
                <a:lnTo>
                  <a:pt x="101600" y="977900"/>
                </a:lnTo>
                <a:lnTo>
                  <a:pt x="914400" y="406400"/>
                </a:lnTo>
                <a:lnTo>
                  <a:pt x="571500" y="1117600"/>
                </a:lnTo>
                <a:lnTo>
                  <a:pt x="1168400" y="812800"/>
                </a:lnTo>
                <a:lnTo>
                  <a:pt x="914400" y="1320800"/>
                </a:lnTo>
                <a:lnTo>
                  <a:pt x="139700" y="825500"/>
                </a:lnTo>
                <a:lnTo>
                  <a:pt x="1257300" y="1155700"/>
                </a:lnTo>
                <a:lnTo>
                  <a:pt x="419100" y="635000"/>
                </a:lnTo>
                <a:lnTo>
                  <a:pt x="1231900" y="876300"/>
                </a:lnTo>
                <a:lnTo>
                  <a:pt x="762000" y="355600"/>
                </a:lnTo>
                <a:lnTo>
                  <a:pt x="177800" y="977900"/>
                </a:lnTo>
                <a:lnTo>
                  <a:pt x="1168400" y="723900"/>
                </a:lnTo>
                <a:lnTo>
                  <a:pt x="508000" y="1206500"/>
                </a:lnTo>
                <a:lnTo>
                  <a:pt x="1143000" y="1016000"/>
                </a:lnTo>
                <a:lnTo>
                  <a:pt x="279400" y="584200"/>
                </a:lnTo>
                <a:lnTo>
                  <a:pt x="292100" y="1054100"/>
                </a:lnTo>
                <a:lnTo>
                  <a:pt x="939800" y="685800"/>
                </a:lnTo>
                <a:lnTo>
                  <a:pt x="952500" y="1143000"/>
                </a:lnTo>
                <a:lnTo>
                  <a:pt x="546100" y="977900"/>
                </a:lnTo>
                <a:lnTo>
                  <a:pt x="876300" y="546100"/>
                </a:lnTo>
                <a:lnTo>
                  <a:pt x="622300" y="558800"/>
                </a:lnTo>
                <a:lnTo>
                  <a:pt x="584200" y="29591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Tree>
    <p:extLst>
      <p:ext uri="{BB962C8B-B14F-4D97-AF65-F5344CB8AC3E}">
        <p14:creationId xmlns:p14="http://schemas.microsoft.com/office/powerpoint/2010/main" val="3307287038"/>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p:cNvSpPr/>
          <p:nvPr/>
        </p:nvSpPr>
        <p:spPr>
          <a:xfrm>
            <a:off x="101600" y="0"/>
            <a:ext cx="4541692" cy="1754326"/>
          </a:xfrm>
          <a:prstGeom prst="rect">
            <a:avLst/>
          </a:prstGeom>
          <a:noFill/>
        </p:spPr>
        <p:txBody>
          <a:bodyPr wrap="none" lIns="91440" tIns="45720" rIns="91440" bIns="45720">
            <a:spAutoFit/>
          </a:bodyPr>
          <a:lstStyle/>
          <a:p>
            <a:pPr algn="ctr"/>
            <a:r>
              <a:rPr lang="fi-FI" sz="5400" dirty="0" smtClean="0">
                <a:ln w="0"/>
                <a:solidFill>
                  <a:prstClr val="black"/>
                </a:solidFill>
                <a:effectLst>
                  <a:outerShdw blurRad="38100" dist="19050" dir="2700000" algn="tl" rotWithShape="0">
                    <a:prstClr val="black">
                      <a:alpha val="40000"/>
                    </a:prstClr>
                  </a:outerShdw>
                </a:effectLst>
              </a:rPr>
              <a:t>KÖLNIN KIRKKO</a:t>
            </a:r>
          </a:p>
          <a:p>
            <a:pPr algn="ctr"/>
            <a:endParaRPr lang="fi-FI" sz="5400" dirty="0">
              <a:ln w="0"/>
              <a:solidFill>
                <a:prstClr val="black"/>
              </a:solidFill>
              <a:effectLst>
                <a:outerShdw blurRad="38100" dist="19050" dir="2700000" algn="tl" rotWithShape="0">
                  <a:prstClr val="black">
                    <a:alpha val="40000"/>
                  </a:prstClr>
                </a:outerShdw>
              </a:effectLst>
            </a:endParaRPr>
          </a:p>
        </p:txBody>
      </p:sp>
      <p:pic>
        <p:nvPicPr>
          <p:cNvPr id="1026" name="Picture 2" descr="http://2.bp.blogspot.com/-KHRi8Ex5aS8/UdaE0fY9mcI/AAAAAAAAFFY/O8aJqfvJmcY/s1024/Koln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6297" y="2656510"/>
            <a:ext cx="5842000" cy="3860178"/>
          </a:xfrm>
          <a:prstGeom prst="rect">
            <a:avLst/>
          </a:prstGeom>
          <a:noFill/>
          <a:extLst>
            <a:ext uri="{909E8E84-426E-40DD-AFC4-6F175D3DCCD1}">
              <a14:hiddenFill xmlns:a14="http://schemas.microsoft.com/office/drawing/2010/main">
                <a:solidFill>
                  <a:srgbClr val="FFFFFF"/>
                </a:solidFill>
              </a14:hiddenFill>
            </a:ext>
          </a:extLst>
        </p:spPr>
      </p:pic>
      <p:sp>
        <p:nvSpPr>
          <p:cNvPr id="7" name="Tekstiruutu 6"/>
          <p:cNvSpPr txBox="1"/>
          <p:nvPr/>
        </p:nvSpPr>
        <p:spPr>
          <a:xfrm>
            <a:off x="101600" y="1629622"/>
            <a:ext cx="3898900" cy="1477328"/>
          </a:xfrm>
          <a:prstGeom prst="rect">
            <a:avLst/>
          </a:prstGeom>
          <a:noFill/>
        </p:spPr>
        <p:txBody>
          <a:bodyPr wrap="square" rtlCol="0">
            <a:spAutoFit/>
          </a:bodyPr>
          <a:lstStyle/>
          <a:p>
            <a:r>
              <a:rPr lang="fi-FI" b="1" dirty="0">
                <a:solidFill>
                  <a:prstClr val="black"/>
                </a:solidFill>
              </a:rPr>
              <a:t>Kölnin tuomiokirkko</a:t>
            </a:r>
            <a:r>
              <a:rPr lang="fi-FI" dirty="0">
                <a:solidFill>
                  <a:prstClr val="black"/>
                </a:solidFill>
              </a:rPr>
              <a:t> </a:t>
            </a:r>
            <a:r>
              <a:rPr lang="fi-FI" dirty="0" smtClean="0">
                <a:solidFill>
                  <a:prstClr val="black"/>
                </a:solidFill>
              </a:rPr>
              <a:t>on Saksassa, Kölnin kaupungissa sijaitsevakatollinen tuomiokirkko. </a:t>
            </a:r>
            <a:r>
              <a:rPr lang="fi-FI" dirty="0">
                <a:solidFill>
                  <a:prstClr val="black"/>
                </a:solidFill>
              </a:rPr>
              <a:t>Se on kaupungin tunnetuin nähtävyys ja yksi Saksan tärkeimmistä arkkitehtuurikohteista.</a:t>
            </a:r>
          </a:p>
        </p:txBody>
      </p:sp>
      <p:sp>
        <p:nvSpPr>
          <p:cNvPr id="8" name="Suorakulmio 7"/>
          <p:cNvSpPr/>
          <p:nvPr/>
        </p:nvSpPr>
        <p:spPr>
          <a:xfrm>
            <a:off x="101600" y="2962342"/>
            <a:ext cx="3670300" cy="1477328"/>
          </a:xfrm>
          <a:prstGeom prst="rect">
            <a:avLst/>
          </a:prstGeom>
        </p:spPr>
        <p:txBody>
          <a:bodyPr wrap="square">
            <a:spAutoFit/>
          </a:bodyPr>
          <a:lstStyle/>
          <a:p>
            <a:r>
              <a:rPr lang="fi-FI" dirty="0">
                <a:solidFill>
                  <a:prstClr val="black"/>
                </a:solidFill>
              </a:rPr>
              <a:t>Tuomiokirkko kärsi </a:t>
            </a:r>
            <a:r>
              <a:rPr lang="fi-FI" dirty="0" smtClean="0">
                <a:solidFill>
                  <a:prstClr val="black"/>
                </a:solidFill>
              </a:rPr>
              <a:t>vaurioita toisen maailman sodanaikana, siihen </a:t>
            </a:r>
            <a:r>
              <a:rPr lang="fi-FI" dirty="0">
                <a:solidFill>
                  <a:prstClr val="black"/>
                </a:solidFill>
              </a:rPr>
              <a:t>osui yhteensä 14 pommia ilmapommitusten aikana, mutta se ei kuitenkaan sortunut</a:t>
            </a:r>
          </a:p>
        </p:txBody>
      </p:sp>
      <p:sp>
        <p:nvSpPr>
          <p:cNvPr id="2" name="Puolivapaa piirto 1">
            <a:hlinkClick r:id="rId3" action="ppaction://hlinksldjump"/>
          </p:cNvPr>
          <p:cNvSpPr/>
          <p:nvPr/>
        </p:nvSpPr>
        <p:spPr>
          <a:xfrm>
            <a:off x="0" y="5422900"/>
            <a:ext cx="1270000" cy="1282700"/>
          </a:xfrm>
          <a:custGeom>
            <a:avLst/>
            <a:gdLst>
              <a:gd name="connsiteX0" fmla="*/ 812800 w 1270000"/>
              <a:gd name="connsiteY0" fmla="*/ 0 h 2959100"/>
              <a:gd name="connsiteX1" fmla="*/ 812800 w 1270000"/>
              <a:gd name="connsiteY1" fmla="*/ 0 h 2959100"/>
              <a:gd name="connsiteX2" fmla="*/ 685800 w 1270000"/>
              <a:gd name="connsiteY2" fmla="*/ 165100 h 2959100"/>
              <a:gd name="connsiteX3" fmla="*/ 596900 w 1270000"/>
              <a:gd name="connsiteY3" fmla="*/ 279400 h 2959100"/>
              <a:gd name="connsiteX4" fmla="*/ 520700 w 1270000"/>
              <a:gd name="connsiteY4" fmla="*/ 330200 h 2959100"/>
              <a:gd name="connsiteX5" fmla="*/ 482600 w 1270000"/>
              <a:gd name="connsiteY5" fmla="*/ 368300 h 2959100"/>
              <a:gd name="connsiteX6" fmla="*/ 317500 w 1270000"/>
              <a:gd name="connsiteY6" fmla="*/ 508000 h 2959100"/>
              <a:gd name="connsiteX7" fmla="*/ 266700 w 1270000"/>
              <a:gd name="connsiteY7" fmla="*/ 546100 h 2959100"/>
              <a:gd name="connsiteX8" fmla="*/ 241300 w 1270000"/>
              <a:gd name="connsiteY8" fmla="*/ 584200 h 2959100"/>
              <a:gd name="connsiteX9" fmla="*/ 203200 w 1270000"/>
              <a:gd name="connsiteY9" fmla="*/ 647700 h 2959100"/>
              <a:gd name="connsiteX10" fmla="*/ 165100 w 1270000"/>
              <a:gd name="connsiteY10" fmla="*/ 698500 h 2959100"/>
              <a:gd name="connsiteX11" fmla="*/ 139700 w 1270000"/>
              <a:gd name="connsiteY11" fmla="*/ 749300 h 2959100"/>
              <a:gd name="connsiteX12" fmla="*/ 76200 w 1270000"/>
              <a:gd name="connsiteY12" fmla="*/ 838200 h 2959100"/>
              <a:gd name="connsiteX13" fmla="*/ 63500 w 1270000"/>
              <a:gd name="connsiteY13" fmla="*/ 876300 h 2959100"/>
              <a:gd name="connsiteX14" fmla="*/ 38100 w 1270000"/>
              <a:gd name="connsiteY14" fmla="*/ 914400 h 2959100"/>
              <a:gd name="connsiteX15" fmla="*/ 0 w 1270000"/>
              <a:gd name="connsiteY15" fmla="*/ 990600 h 2959100"/>
              <a:gd name="connsiteX16" fmla="*/ 38100 w 1270000"/>
              <a:gd name="connsiteY16" fmla="*/ 1066800 h 2959100"/>
              <a:gd name="connsiteX17" fmla="*/ 101600 w 1270000"/>
              <a:gd name="connsiteY17" fmla="*/ 1079500 h 2959100"/>
              <a:gd name="connsiteX18" fmla="*/ 177800 w 1270000"/>
              <a:gd name="connsiteY18" fmla="*/ 1104900 h 2959100"/>
              <a:gd name="connsiteX19" fmla="*/ 241300 w 1270000"/>
              <a:gd name="connsiteY19" fmla="*/ 1143000 h 2959100"/>
              <a:gd name="connsiteX20" fmla="*/ 317500 w 1270000"/>
              <a:gd name="connsiteY20" fmla="*/ 1168400 h 2959100"/>
              <a:gd name="connsiteX21" fmla="*/ 457200 w 1270000"/>
              <a:gd name="connsiteY21" fmla="*/ 1231900 h 2959100"/>
              <a:gd name="connsiteX22" fmla="*/ 622300 w 1270000"/>
              <a:gd name="connsiteY22" fmla="*/ 1333500 h 2959100"/>
              <a:gd name="connsiteX23" fmla="*/ 660400 w 1270000"/>
              <a:gd name="connsiteY23" fmla="*/ 1358900 h 2959100"/>
              <a:gd name="connsiteX24" fmla="*/ 812800 w 1270000"/>
              <a:gd name="connsiteY24" fmla="*/ 1358900 h 2959100"/>
              <a:gd name="connsiteX25" fmla="*/ 914400 w 1270000"/>
              <a:gd name="connsiteY25" fmla="*/ 1320800 h 2959100"/>
              <a:gd name="connsiteX26" fmla="*/ 965200 w 1270000"/>
              <a:gd name="connsiteY26" fmla="*/ 1295400 h 2959100"/>
              <a:gd name="connsiteX27" fmla="*/ 1028700 w 1270000"/>
              <a:gd name="connsiteY27" fmla="*/ 1270000 h 2959100"/>
              <a:gd name="connsiteX28" fmla="*/ 1079500 w 1270000"/>
              <a:gd name="connsiteY28" fmla="*/ 1231900 h 2959100"/>
              <a:gd name="connsiteX29" fmla="*/ 1130300 w 1270000"/>
              <a:gd name="connsiteY29" fmla="*/ 1206500 h 2959100"/>
              <a:gd name="connsiteX30" fmla="*/ 1193800 w 1270000"/>
              <a:gd name="connsiteY30" fmla="*/ 1168400 h 2959100"/>
              <a:gd name="connsiteX31" fmla="*/ 1231900 w 1270000"/>
              <a:gd name="connsiteY31" fmla="*/ 1117600 h 2959100"/>
              <a:gd name="connsiteX32" fmla="*/ 1270000 w 1270000"/>
              <a:gd name="connsiteY32" fmla="*/ 1003300 h 2959100"/>
              <a:gd name="connsiteX33" fmla="*/ 1257300 w 1270000"/>
              <a:gd name="connsiteY33" fmla="*/ 838200 h 2959100"/>
              <a:gd name="connsiteX34" fmla="*/ 1231900 w 1270000"/>
              <a:gd name="connsiteY34" fmla="*/ 800100 h 2959100"/>
              <a:gd name="connsiteX35" fmla="*/ 1193800 w 1270000"/>
              <a:gd name="connsiteY35" fmla="*/ 749300 h 2959100"/>
              <a:gd name="connsiteX36" fmla="*/ 1155700 w 1270000"/>
              <a:gd name="connsiteY36" fmla="*/ 711200 h 2959100"/>
              <a:gd name="connsiteX37" fmla="*/ 1104900 w 1270000"/>
              <a:gd name="connsiteY37" fmla="*/ 635000 h 2959100"/>
              <a:gd name="connsiteX38" fmla="*/ 1066800 w 1270000"/>
              <a:gd name="connsiteY38" fmla="*/ 584200 h 2959100"/>
              <a:gd name="connsiteX39" fmla="*/ 1054100 w 1270000"/>
              <a:gd name="connsiteY39" fmla="*/ 546100 h 2959100"/>
              <a:gd name="connsiteX40" fmla="*/ 1016000 w 1270000"/>
              <a:gd name="connsiteY40" fmla="*/ 457200 h 2959100"/>
              <a:gd name="connsiteX41" fmla="*/ 927100 w 1270000"/>
              <a:gd name="connsiteY41" fmla="*/ 393700 h 2959100"/>
              <a:gd name="connsiteX42" fmla="*/ 876300 w 1270000"/>
              <a:gd name="connsiteY42" fmla="*/ 381000 h 2959100"/>
              <a:gd name="connsiteX43" fmla="*/ 800100 w 1270000"/>
              <a:gd name="connsiteY43" fmla="*/ 355600 h 2959100"/>
              <a:gd name="connsiteX44" fmla="*/ 800100 w 1270000"/>
              <a:gd name="connsiteY44" fmla="*/ 279400 h 2959100"/>
              <a:gd name="connsiteX45" fmla="*/ 635000 w 1270000"/>
              <a:gd name="connsiteY45" fmla="*/ 228600 h 2959100"/>
              <a:gd name="connsiteX46" fmla="*/ 101600 w 1270000"/>
              <a:gd name="connsiteY46" fmla="*/ 977900 h 2959100"/>
              <a:gd name="connsiteX47" fmla="*/ 914400 w 1270000"/>
              <a:gd name="connsiteY47" fmla="*/ 406400 h 2959100"/>
              <a:gd name="connsiteX48" fmla="*/ 571500 w 1270000"/>
              <a:gd name="connsiteY48" fmla="*/ 1117600 h 2959100"/>
              <a:gd name="connsiteX49" fmla="*/ 1168400 w 1270000"/>
              <a:gd name="connsiteY49" fmla="*/ 812800 h 2959100"/>
              <a:gd name="connsiteX50" fmla="*/ 914400 w 1270000"/>
              <a:gd name="connsiteY50" fmla="*/ 1320800 h 2959100"/>
              <a:gd name="connsiteX51" fmla="*/ 139700 w 1270000"/>
              <a:gd name="connsiteY51" fmla="*/ 825500 h 2959100"/>
              <a:gd name="connsiteX52" fmla="*/ 1257300 w 1270000"/>
              <a:gd name="connsiteY52" fmla="*/ 1155700 h 2959100"/>
              <a:gd name="connsiteX53" fmla="*/ 419100 w 1270000"/>
              <a:gd name="connsiteY53" fmla="*/ 635000 h 2959100"/>
              <a:gd name="connsiteX54" fmla="*/ 1231900 w 1270000"/>
              <a:gd name="connsiteY54" fmla="*/ 876300 h 2959100"/>
              <a:gd name="connsiteX55" fmla="*/ 762000 w 1270000"/>
              <a:gd name="connsiteY55" fmla="*/ 355600 h 2959100"/>
              <a:gd name="connsiteX56" fmla="*/ 177800 w 1270000"/>
              <a:gd name="connsiteY56" fmla="*/ 977900 h 2959100"/>
              <a:gd name="connsiteX57" fmla="*/ 1168400 w 1270000"/>
              <a:gd name="connsiteY57" fmla="*/ 723900 h 2959100"/>
              <a:gd name="connsiteX58" fmla="*/ 508000 w 1270000"/>
              <a:gd name="connsiteY58" fmla="*/ 1206500 h 2959100"/>
              <a:gd name="connsiteX59" fmla="*/ 1143000 w 1270000"/>
              <a:gd name="connsiteY59" fmla="*/ 1016000 h 2959100"/>
              <a:gd name="connsiteX60" fmla="*/ 279400 w 1270000"/>
              <a:gd name="connsiteY60" fmla="*/ 584200 h 2959100"/>
              <a:gd name="connsiteX61" fmla="*/ 292100 w 1270000"/>
              <a:gd name="connsiteY61" fmla="*/ 1054100 h 2959100"/>
              <a:gd name="connsiteX62" fmla="*/ 939800 w 1270000"/>
              <a:gd name="connsiteY62" fmla="*/ 685800 h 2959100"/>
              <a:gd name="connsiteX63" fmla="*/ 952500 w 1270000"/>
              <a:gd name="connsiteY63" fmla="*/ 1143000 h 2959100"/>
              <a:gd name="connsiteX64" fmla="*/ 546100 w 1270000"/>
              <a:gd name="connsiteY64" fmla="*/ 977900 h 2959100"/>
              <a:gd name="connsiteX65" fmla="*/ 876300 w 1270000"/>
              <a:gd name="connsiteY65" fmla="*/ 546100 h 2959100"/>
              <a:gd name="connsiteX66" fmla="*/ 622300 w 1270000"/>
              <a:gd name="connsiteY66" fmla="*/ 558800 h 2959100"/>
              <a:gd name="connsiteX67" fmla="*/ 584200 w 1270000"/>
              <a:gd name="connsiteY67" fmla="*/ 295910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70000" h="2959100">
                <a:moveTo>
                  <a:pt x="812800" y="0"/>
                </a:moveTo>
                <a:lnTo>
                  <a:pt x="812800" y="0"/>
                </a:lnTo>
                <a:cubicBezTo>
                  <a:pt x="632431" y="270553"/>
                  <a:pt x="816510" y="10625"/>
                  <a:pt x="685800" y="165100"/>
                </a:cubicBezTo>
                <a:cubicBezTo>
                  <a:pt x="654622" y="201947"/>
                  <a:pt x="637061" y="252626"/>
                  <a:pt x="596900" y="279400"/>
                </a:cubicBezTo>
                <a:cubicBezTo>
                  <a:pt x="571500" y="296333"/>
                  <a:pt x="544797" y="311458"/>
                  <a:pt x="520700" y="330200"/>
                </a:cubicBezTo>
                <a:cubicBezTo>
                  <a:pt x="506523" y="341227"/>
                  <a:pt x="496117" y="356473"/>
                  <a:pt x="482600" y="368300"/>
                </a:cubicBezTo>
                <a:cubicBezTo>
                  <a:pt x="428346" y="415772"/>
                  <a:pt x="373149" y="462171"/>
                  <a:pt x="317500" y="508000"/>
                </a:cubicBezTo>
                <a:cubicBezTo>
                  <a:pt x="301161" y="521456"/>
                  <a:pt x="278441" y="528488"/>
                  <a:pt x="266700" y="546100"/>
                </a:cubicBezTo>
                <a:cubicBezTo>
                  <a:pt x="258233" y="558800"/>
                  <a:pt x="249390" y="571257"/>
                  <a:pt x="241300" y="584200"/>
                </a:cubicBezTo>
                <a:cubicBezTo>
                  <a:pt x="228217" y="605132"/>
                  <a:pt x="216892" y="627161"/>
                  <a:pt x="203200" y="647700"/>
                </a:cubicBezTo>
                <a:cubicBezTo>
                  <a:pt x="191459" y="665312"/>
                  <a:pt x="176318" y="680551"/>
                  <a:pt x="165100" y="698500"/>
                </a:cubicBezTo>
                <a:cubicBezTo>
                  <a:pt x="155066" y="714554"/>
                  <a:pt x="149734" y="733246"/>
                  <a:pt x="139700" y="749300"/>
                </a:cubicBezTo>
                <a:cubicBezTo>
                  <a:pt x="125318" y="772311"/>
                  <a:pt x="89634" y="811333"/>
                  <a:pt x="76200" y="838200"/>
                </a:cubicBezTo>
                <a:cubicBezTo>
                  <a:pt x="70213" y="850174"/>
                  <a:pt x="69487" y="864326"/>
                  <a:pt x="63500" y="876300"/>
                </a:cubicBezTo>
                <a:cubicBezTo>
                  <a:pt x="56674" y="889952"/>
                  <a:pt x="44926" y="900748"/>
                  <a:pt x="38100" y="914400"/>
                </a:cubicBezTo>
                <a:cubicBezTo>
                  <a:pt x="-14480" y="1019560"/>
                  <a:pt x="72793" y="881411"/>
                  <a:pt x="0" y="990600"/>
                </a:cubicBezTo>
                <a:cubicBezTo>
                  <a:pt x="12700" y="1016000"/>
                  <a:pt x="16728" y="1048100"/>
                  <a:pt x="38100" y="1066800"/>
                </a:cubicBezTo>
                <a:cubicBezTo>
                  <a:pt x="54345" y="1081014"/>
                  <a:pt x="80775" y="1073820"/>
                  <a:pt x="101600" y="1079500"/>
                </a:cubicBezTo>
                <a:cubicBezTo>
                  <a:pt x="127431" y="1086545"/>
                  <a:pt x="153426" y="1093821"/>
                  <a:pt x="177800" y="1104900"/>
                </a:cubicBezTo>
                <a:cubicBezTo>
                  <a:pt x="200272" y="1115114"/>
                  <a:pt x="218828" y="1132786"/>
                  <a:pt x="241300" y="1143000"/>
                </a:cubicBezTo>
                <a:cubicBezTo>
                  <a:pt x="265674" y="1154079"/>
                  <a:pt x="292891" y="1157853"/>
                  <a:pt x="317500" y="1168400"/>
                </a:cubicBezTo>
                <a:cubicBezTo>
                  <a:pt x="516254" y="1253580"/>
                  <a:pt x="353063" y="1197188"/>
                  <a:pt x="457200" y="1231900"/>
                </a:cubicBezTo>
                <a:cubicBezTo>
                  <a:pt x="585278" y="1331516"/>
                  <a:pt x="524674" y="1309093"/>
                  <a:pt x="622300" y="1333500"/>
                </a:cubicBezTo>
                <a:cubicBezTo>
                  <a:pt x="635000" y="1341967"/>
                  <a:pt x="646748" y="1352074"/>
                  <a:pt x="660400" y="1358900"/>
                </a:cubicBezTo>
                <a:cubicBezTo>
                  <a:pt x="714558" y="1385979"/>
                  <a:pt x="743352" y="1366616"/>
                  <a:pt x="812800" y="1358900"/>
                </a:cubicBezTo>
                <a:cubicBezTo>
                  <a:pt x="954234" y="1288183"/>
                  <a:pt x="776066" y="1372675"/>
                  <a:pt x="914400" y="1320800"/>
                </a:cubicBezTo>
                <a:cubicBezTo>
                  <a:pt x="932127" y="1314153"/>
                  <a:pt x="947900" y="1303089"/>
                  <a:pt x="965200" y="1295400"/>
                </a:cubicBezTo>
                <a:cubicBezTo>
                  <a:pt x="986032" y="1286141"/>
                  <a:pt x="1008772" y="1281071"/>
                  <a:pt x="1028700" y="1270000"/>
                </a:cubicBezTo>
                <a:cubicBezTo>
                  <a:pt x="1047203" y="1259721"/>
                  <a:pt x="1061551" y="1243118"/>
                  <a:pt x="1079500" y="1231900"/>
                </a:cubicBezTo>
                <a:cubicBezTo>
                  <a:pt x="1095554" y="1221866"/>
                  <a:pt x="1113750" y="1215694"/>
                  <a:pt x="1130300" y="1206500"/>
                </a:cubicBezTo>
                <a:cubicBezTo>
                  <a:pt x="1151878" y="1194512"/>
                  <a:pt x="1172633" y="1181100"/>
                  <a:pt x="1193800" y="1168400"/>
                </a:cubicBezTo>
                <a:cubicBezTo>
                  <a:pt x="1206500" y="1151467"/>
                  <a:pt x="1221621" y="1136103"/>
                  <a:pt x="1231900" y="1117600"/>
                </a:cubicBezTo>
                <a:cubicBezTo>
                  <a:pt x="1253638" y="1078472"/>
                  <a:pt x="1259538" y="1045149"/>
                  <a:pt x="1270000" y="1003300"/>
                </a:cubicBezTo>
                <a:cubicBezTo>
                  <a:pt x="1265767" y="948267"/>
                  <a:pt x="1267472" y="892451"/>
                  <a:pt x="1257300" y="838200"/>
                </a:cubicBezTo>
                <a:cubicBezTo>
                  <a:pt x="1254487" y="823198"/>
                  <a:pt x="1240772" y="812520"/>
                  <a:pt x="1231900" y="800100"/>
                </a:cubicBezTo>
                <a:cubicBezTo>
                  <a:pt x="1219597" y="782876"/>
                  <a:pt x="1207575" y="765371"/>
                  <a:pt x="1193800" y="749300"/>
                </a:cubicBezTo>
                <a:cubicBezTo>
                  <a:pt x="1182111" y="735663"/>
                  <a:pt x="1166727" y="725377"/>
                  <a:pt x="1155700" y="711200"/>
                </a:cubicBezTo>
                <a:cubicBezTo>
                  <a:pt x="1136958" y="687103"/>
                  <a:pt x="1123216" y="659422"/>
                  <a:pt x="1104900" y="635000"/>
                </a:cubicBezTo>
                <a:lnTo>
                  <a:pt x="1066800" y="584200"/>
                </a:lnTo>
                <a:cubicBezTo>
                  <a:pt x="1062567" y="571500"/>
                  <a:pt x="1057778" y="558972"/>
                  <a:pt x="1054100" y="546100"/>
                </a:cubicBezTo>
                <a:cubicBezTo>
                  <a:pt x="1042441" y="505294"/>
                  <a:pt x="1046934" y="488134"/>
                  <a:pt x="1016000" y="457200"/>
                </a:cubicBezTo>
                <a:cubicBezTo>
                  <a:pt x="1012747" y="453947"/>
                  <a:pt x="939720" y="399108"/>
                  <a:pt x="927100" y="393700"/>
                </a:cubicBezTo>
                <a:cubicBezTo>
                  <a:pt x="911057" y="386824"/>
                  <a:pt x="893018" y="386016"/>
                  <a:pt x="876300" y="381000"/>
                </a:cubicBezTo>
                <a:cubicBezTo>
                  <a:pt x="850655" y="373307"/>
                  <a:pt x="800100" y="382374"/>
                  <a:pt x="800100" y="355600"/>
                </a:cubicBezTo>
                <a:lnTo>
                  <a:pt x="800100" y="279400"/>
                </a:lnTo>
                <a:lnTo>
                  <a:pt x="635000" y="228600"/>
                </a:lnTo>
                <a:lnTo>
                  <a:pt x="101600" y="977900"/>
                </a:lnTo>
                <a:lnTo>
                  <a:pt x="914400" y="406400"/>
                </a:lnTo>
                <a:lnTo>
                  <a:pt x="571500" y="1117600"/>
                </a:lnTo>
                <a:lnTo>
                  <a:pt x="1168400" y="812800"/>
                </a:lnTo>
                <a:lnTo>
                  <a:pt x="914400" y="1320800"/>
                </a:lnTo>
                <a:lnTo>
                  <a:pt x="139700" y="825500"/>
                </a:lnTo>
                <a:lnTo>
                  <a:pt x="1257300" y="1155700"/>
                </a:lnTo>
                <a:lnTo>
                  <a:pt x="419100" y="635000"/>
                </a:lnTo>
                <a:lnTo>
                  <a:pt x="1231900" y="876300"/>
                </a:lnTo>
                <a:lnTo>
                  <a:pt x="762000" y="355600"/>
                </a:lnTo>
                <a:lnTo>
                  <a:pt x="177800" y="977900"/>
                </a:lnTo>
                <a:lnTo>
                  <a:pt x="1168400" y="723900"/>
                </a:lnTo>
                <a:lnTo>
                  <a:pt x="508000" y="1206500"/>
                </a:lnTo>
                <a:lnTo>
                  <a:pt x="1143000" y="1016000"/>
                </a:lnTo>
                <a:lnTo>
                  <a:pt x="279400" y="584200"/>
                </a:lnTo>
                <a:lnTo>
                  <a:pt x="292100" y="1054100"/>
                </a:lnTo>
                <a:lnTo>
                  <a:pt x="939800" y="685800"/>
                </a:lnTo>
                <a:lnTo>
                  <a:pt x="952500" y="1143000"/>
                </a:lnTo>
                <a:lnTo>
                  <a:pt x="546100" y="977900"/>
                </a:lnTo>
                <a:lnTo>
                  <a:pt x="876300" y="546100"/>
                </a:lnTo>
                <a:lnTo>
                  <a:pt x="622300" y="558800"/>
                </a:lnTo>
                <a:lnTo>
                  <a:pt x="584200" y="29591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Tree>
    <p:extLst>
      <p:ext uri="{BB962C8B-B14F-4D97-AF65-F5344CB8AC3E}">
        <p14:creationId xmlns:p14="http://schemas.microsoft.com/office/powerpoint/2010/main" val="968799217"/>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424442" y="287635"/>
            <a:ext cx="7609327" cy="923330"/>
          </a:xfrm>
          <a:prstGeom prst="rect">
            <a:avLst/>
          </a:prstGeom>
          <a:noFill/>
        </p:spPr>
        <p:txBody>
          <a:bodyPr wrap="none" lIns="91440" tIns="45720" rIns="91440" bIns="45720">
            <a:spAutoFit/>
          </a:bodyPr>
          <a:lstStyle/>
          <a:p>
            <a:pPr algn="ctr"/>
            <a:r>
              <a:rPr lang="fi-FI" sz="5400" dirty="0" smtClean="0">
                <a:ln w="0"/>
                <a:solidFill>
                  <a:prstClr val="black"/>
                </a:solidFill>
                <a:effectLst>
                  <a:outerShdw blurRad="38100" dist="19050" dir="2700000" algn="tl" rotWithShape="0">
                    <a:prstClr val="black">
                      <a:alpha val="40000"/>
                    </a:prstClr>
                  </a:outerShdw>
                </a:effectLst>
              </a:rPr>
              <a:t>BRANDENBURGIN PORTTI </a:t>
            </a:r>
            <a:endParaRPr lang="fi-FI" sz="5400" dirty="0">
              <a:ln w="0"/>
              <a:solidFill>
                <a:prstClr val="black"/>
              </a:solidFill>
              <a:effectLst>
                <a:outerShdw blurRad="38100" dist="19050" dir="2700000" algn="tl" rotWithShape="0">
                  <a:prstClr val="black">
                    <a:alpha val="40000"/>
                  </a:prstClr>
                </a:outerShdw>
              </a:effectLst>
            </a:endParaRPr>
          </a:p>
        </p:txBody>
      </p:sp>
      <p:sp>
        <p:nvSpPr>
          <p:cNvPr id="3" name="Suorakulmio 2"/>
          <p:cNvSpPr/>
          <p:nvPr/>
        </p:nvSpPr>
        <p:spPr>
          <a:xfrm>
            <a:off x="6540500" y="3166170"/>
            <a:ext cx="5765800" cy="3539430"/>
          </a:xfrm>
          <a:prstGeom prst="rect">
            <a:avLst/>
          </a:prstGeom>
        </p:spPr>
        <p:txBody>
          <a:bodyPr wrap="square">
            <a:spAutoFit/>
          </a:bodyPr>
          <a:lstStyle/>
          <a:p>
            <a:r>
              <a:rPr lang="fi-FI" sz="2800" b="1" dirty="0" smtClean="0">
                <a:solidFill>
                  <a:prstClr val="black"/>
                </a:solidFill>
              </a:rPr>
              <a:t>Brandenburgin portti </a:t>
            </a:r>
            <a:r>
              <a:rPr lang="fi-FI" sz="2800" dirty="0" smtClean="0">
                <a:solidFill>
                  <a:prstClr val="black"/>
                </a:solidFill>
              </a:rPr>
              <a:t>on </a:t>
            </a:r>
            <a:r>
              <a:rPr lang="fi-FI" sz="2800" dirty="0">
                <a:solidFill>
                  <a:prstClr val="black"/>
                </a:solidFill>
              </a:rPr>
              <a:t>yksi Berliinin tunnetuimmista ja merkittävimmistä symboleista, joka nähdään nykyisin myös Saksojen yhdistymisen tunnuskuvana. Toisen maailmansodan jälkeen se toimi myös Itä- ja Länsi-Berliinin välisenä rajanylitysasemana Berliinin muurin rakentamiseen asti. </a:t>
            </a:r>
          </a:p>
        </p:txBody>
      </p:sp>
      <p:pic>
        <p:nvPicPr>
          <p:cNvPr id="4" name="Kuva 3"/>
          <p:cNvPicPr>
            <a:picLocks noChangeAspect="1"/>
          </p:cNvPicPr>
          <p:nvPr/>
        </p:nvPicPr>
        <p:blipFill>
          <a:blip r:embed="rId2"/>
          <a:stretch>
            <a:fillRect/>
          </a:stretch>
        </p:blipFill>
        <p:spPr>
          <a:xfrm>
            <a:off x="8033769" y="0"/>
            <a:ext cx="4129088" cy="2747720"/>
          </a:xfrm>
          <a:prstGeom prst="rect">
            <a:avLst/>
          </a:prstGeom>
        </p:spPr>
      </p:pic>
      <p:sp>
        <p:nvSpPr>
          <p:cNvPr id="5" name="Puolivapaa piirto 4">
            <a:hlinkClick r:id="rId3" action="ppaction://hlinksldjump"/>
          </p:cNvPr>
          <p:cNvSpPr/>
          <p:nvPr/>
        </p:nvSpPr>
        <p:spPr>
          <a:xfrm>
            <a:off x="0" y="5422900"/>
            <a:ext cx="1270000" cy="1282700"/>
          </a:xfrm>
          <a:custGeom>
            <a:avLst/>
            <a:gdLst>
              <a:gd name="connsiteX0" fmla="*/ 812800 w 1270000"/>
              <a:gd name="connsiteY0" fmla="*/ 0 h 2959100"/>
              <a:gd name="connsiteX1" fmla="*/ 812800 w 1270000"/>
              <a:gd name="connsiteY1" fmla="*/ 0 h 2959100"/>
              <a:gd name="connsiteX2" fmla="*/ 685800 w 1270000"/>
              <a:gd name="connsiteY2" fmla="*/ 165100 h 2959100"/>
              <a:gd name="connsiteX3" fmla="*/ 596900 w 1270000"/>
              <a:gd name="connsiteY3" fmla="*/ 279400 h 2959100"/>
              <a:gd name="connsiteX4" fmla="*/ 520700 w 1270000"/>
              <a:gd name="connsiteY4" fmla="*/ 330200 h 2959100"/>
              <a:gd name="connsiteX5" fmla="*/ 482600 w 1270000"/>
              <a:gd name="connsiteY5" fmla="*/ 368300 h 2959100"/>
              <a:gd name="connsiteX6" fmla="*/ 317500 w 1270000"/>
              <a:gd name="connsiteY6" fmla="*/ 508000 h 2959100"/>
              <a:gd name="connsiteX7" fmla="*/ 266700 w 1270000"/>
              <a:gd name="connsiteY7" fmla="*/ 546100 h 2959100"/>
              <a:gd name="connsiteX8" fmla="*/ 241300 w 1270000"/>
              <a:gd name="connsiteY8" fmla="*/ 584200 h 2959100"/>
              <a:gd name="connsiteX9" fmla="*/ 203200 w 1270000"/>
              <a:gd name="connsiteY9" fmla="*/ 647700 h 2959100"/>
              <a:gd name="connsiteX10" fmla="*/ 165100 w 1270000"/>
              <a:gd name="connsiteY10" fmla="*/ 698500 h 2959100"/>
              <a:gd name="connsiteX11" fmla="*/ 139700 w 1270000"/>
              <a:gd name="connsiteY11" fmla="*/ 749300 h 2959100"/>
              <a:gd name="connsiteX12" fmla="*/ 76200 w 1270000"/>
              <a:gd name="connsiteY12" fmla="*/ 838200 h 2959100"/>
              <a:gd name="connsiteX13" fmla="*/ 63500 w 1270000"/>
              <a:gd name="connsiteY13" fmla="*/ 876300 h 2959100"/>
              <a:gd name="connsiteX14" fmla="*/ 38100 w 1270000"/>
              <a:gd name="connsiteY14" fmla="*/ 914400 h 2959100"/>
              <a:gd name="connsiteX15" fmla="*/ 0 w 1270000"/>
              <a:gd name="connsiteY15" fmla="*/ 990600 h 2959100"/>
              <a:gd name="connsiteX16" fmla="*/ 38100 w 1270000"/>
              <a:gd name="connsiteY16" fmla="*/ 1066800 h 2959100"/>
              <a:gd name="connsiteX17" fmla="*/ 101600 w 1270000"/>
              <a:gd name="connsiteY17" fmla="*/ 1079500 h 2959100"/>
              <a:gd name="connsiteX18" fmla="*/ 177800 w 1270000"/>
              <a:gd name="connsiteY18" fmla="*/ 1104900 h 2959100"/>
              <a:gd name="connsiteX19" fmla="*/ 241300 w 1270000"/>
              <a:gd name="connsiteY19" fmla="*/ 1143000 h 2959100"/>
              <a:gd name="connsiteX20" fmla="*/ 317500 w 1270000"/>
              <a:gd name="connsiteY20" fmla="*/ 1168400 h 2959100"/>
              <a:gd name="connsiteX21" fmla="*/ 457200 w 1270000"/>
              <a:gd name="connsiteY21" fmla="*/ 1231900 h 2959100"/>
              <a:gd name="connsiteX22" fmla="*/ 622300 w 1270000"/>
              <a:gd name="connsiteY22" fmla="*/ 1333500 h 2959100"/>
              <a:gd name="connsiteX23" fmla="*/ 660400 w 1270000"/>
              <a:gd name="connsiteY23" fmla="*/ 1358900 h 2959100"/>
              <a:gd name="connsiteX24" fmla="*/ 812800 w 1270000"/>
              <a:gd name="connsiteY24" fmla="*/ 1358900 h 2959100"/>
              <a:gd name="connsiteX25" fmla="*/ 914400 w 1270000"/>
              <a:gd name="connsiteY25" fmla="*/ 1320800 h 2959100"/>
              <a:gd name="connsiteX26" fmla="*/ 965200 w 1270000"/>
              <a:gd name="connsiteY26" fmla="*/ 1295400 h 2959100"/>
              <a:gd name="connsiteX27" fmla="*/ 1028700 w 1270000"/>
              <a:gd name="connsiteY27" fmla="*/ 1270000 h 2959100"/>
              <a:gd name="connsiteX28" fmla="*/ 1079500 w 1270000"/>
              <a:gd name="connsiteY28" fmla="*/ 1231900 h 2959100"/>
              <a:gd name="connsiteX29" fmla="*/ 1130300 w 1270000"/>
              <a:gd name="connsiteY29" fmla="*/ 1206500 h 2959100"/>
              <a:gd name="connsiteX30" fmla="*/ 1193800 w 1270000"/>
              <a:gd name="connsiteY30" fmla="*/ 1168400 h 2959100"/>
              <a:gd name="connsiteX31" fmla="*/ 1231900 w 1270000"/>
              <a:gd name="connsiteY31" fmla="*/ 1117600 h 2959100"/>
              <a:gd name="connsiteX32" fmla="*/ 1270000 w 1270000"/>
              <a:gd name="connsiteY32" fmla="*/ 1003300 h 2959100"/>
              <a:gd name="connsiteX33" fmla="*/ 1257300 w 1270000"/>
              <a:gd name="connsiteY33" fmla="*/ 838200 h 2959100"/>
              <a:gd name="connsiteX34" fmla="*/ 1231900 w 1270000"/>
              <a:gd name="connsiteY34" fmla="*/ 800100 h 2959100"/>
              <a:gd name="connsiteX35" fmla="*/ 1193800 w 1270000"/>
              <a:gd name="connsiteY35" fmla="*/ 749300 h 2959100"/>
              <a:gd name="connsiteX36" fmla="*/ 1155700 w 1270000"/>
              <a:gd name="connsiteY36" fmla="*/ 711200 h 2959100"/>
              <a:gd name="connsiteX37" fmla="*/ 1104900 w 1270000"/>
              <a:gd name="connsiteY37" fmla="*/ 635000 h 2959100"/>
              <a:gd name="connsiteX38" fmla="*/ 1066800 w 1270000"/>
              <a:gd name="connsiteY38" fmla="*/ 584200 h 2959100"/>
              <a:gd name="connsiteX39" fmla="*/ 1054100 w 1270000"/>
              <a:gd name="connsiteY39" fmla="*/ 546100 h 2959100"/>
              <a:gd name="connsiteX40" fmla="*/ 1016000 w 1270000"/>
              <a:gd name="connsiteY40" fmla="*/ 457200 h 2959100"/>
              <a:gd name="connsiteX41" fmla="*/ 927100 w 1270000"/>
              <a:gd name="connsiteY41" fmla="*/ 393700 h 2959100"/>
              <a:gd name="connsiteX42" fmla="*/ 876300 w 1270000"/>
              <a:gd name="connsiteY42" fmla="*/ 381000 h 2959100"/>
              <a:gd name="connsiteX43" fmla="*/ 800100 w 1270000"/>
              <a:gd name="connsiteY43" fmla="*/ 355600 h 2959100"/>
              <a:gd name="connsiteX44" fmla="*/ 800100 w 1270000"/>
              <a:gd name="connsiteY44" fmla="*/ 279400 h 2959100"/>
              <a:gd name="connsiteX45" fmla="*/ 635000 w 1270000"/>
              <a:gd name="connsiteY45" fmla="*/ 228600 h 2959100"/>
              <a:gd name="connsiteX46" fmla="*/ 101600 w 1270000"/>
              <a:gd name="connsiteY46" fmla="*/ 977900 h 2959100"/>
              <a:gd name="connsiteX47" fmla="*/ 914400 w 1270000"/>
              <a:gd name="connsiteY47" fmla="*/ 406400 h 2959100"/>
              <a:gd name="connsiteX48" fmla="*/ 571500 w 1270000"/>
              <a:gd name="connsiteY48" fmla="*/ 1117600 h 2959100"/>
              <a:gd name="connsiteX49" fmla="*/ 1168400 w 1270000"/>
              <a:gd name="connsiteY49" fmla="*/ 812800 h 2959100"/>
              <a:gd name="connsiteX50" fmla="*/ 914400 w 1270000"/>
              <a:gd name="connsiteY50" fmla="*/ 1320800 h 2959100"/>
              <a:gd name="connsiteX51" fmla="*/ 139700 w 1270000"/>
              <a:gd name="connsiteY51" fmla="*/ 825500 h 2959100"/>
              <a:gd name="connsiteX52" fmla="*/ 1257300 w 1270000"/>
              <a:gd name="connsiteY52" fmla="*/ 1155700 h 2959100"/>
              <a:gd name="connsiteX53" fmla="*/ 419100 w 1270000"/>
              <a:gd name="connsiteY53" fmla="*/ 635000 h 2959100"/>
              <a:gd name="connsiteX54" fmla="*/ 1231900 w 1270000"/>
              <a:gd name="connsiteY54" fmla="*/ 876300 h 2959100"/>
              <a:gd name="connsiteX55" fmla="*/ 762000 w 1270000"/>
              <a:gd name="connsiteY55" fmla="*/ 355600 h 2959100"/>
              <a:gd name="connsiteX56" fmla="*/ 177800 w 1270000"/>
              <a:gd name="connsiteY56" fmla="*/ 977900 h 2959100"/>
              <a:gd name="connsiteX57" fmla="*/ 1168400 w 1270000"/>
              <a:gd name="connsiteY57" fmla="*/ 723900 h 2959100"/>
              <a:gd name="connsiteX58" fmla="*/ 508000 w 1270000"/>
              <a:gd name="connsiteY58" fmla="*/ 1206500 h 2959100"/>
              <a:gd name="connsiteX59" fmla="*/ 1143000 w 1270000"/>
              <a:gd name="connsiteY59" fmla="*/ 1016000 h 2959100"/>
              <a:gd name="connsiteX60" fmla="*/ 279400 w 1270000"/>
              <a:gd name="connsiteY60" fmla="*/ 584200 h 2959100"/>
              <a:gd name="connsiteX61" fmla="*/ 292100 w 1270000"/>
              <a:gd name="connsiteY61" fmla="*/ 1054100 h 2959100"/>
              <a:gd name="connsiteX62" fmla="*/ 939800 w 1270000"/>
              <a:gd name="connsiteY62" fmla="*/ 685800 h 2959100"/>
              <a:gd name="connsiteX63" fmla="*/ 952500 w 1270000"/>
              <a:gd name="connsiteY63" fmla="*/ 1143000 h 2959100"/>
              <a:gd name="connsiteX64" fmla="*/ 546100 w 1270000"/>
              <a:gd name="connsiteY64" fmla="*/ 977900 h 2959100"/>
              <a:gd name="connsiteX65" fmla="*/ 876300 w 1270000"/>
              <a:gd name="connsiteY65" fmla="*/ 546100 h 2959100"/>
              <a:gd name="connsiteX66" fmla="*/ 622300 w 1270000"/>
              <a:gd name="connsiteY66" fmla="*/ 558800 h 2959100"/>
              <a:gd name="connsiteX67" fmla="*/ 584200 w 1270000"/>
              <a:gd name="connsiteY67" fmla="*/ 295910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70000" h="2959100">
                <a:moveTo>
                  <a:pt x="812800" y="0"/>
                </a:moveTo>
                <a:lnTo>
                  <a:pt x="812800" y="0"/>
                </a:lnTo>
                <a:cubicBezTo>
                  <a:pt x="632431" y="270553"/>
                  <a:pt x="816510" y="10625"/>
                  <a:pt x="685800" y="165100"/>
                </a:cubicBezTo>
                <a:cubicBezTo>
                  <a:pt x="654622" y="201947"/>
                  <a:pt x="637061" y="252626"/>
                  <a:pt x="596900" y="279400"/>
                </a:cubicBezTo>
                <a:cubicBezTo>
                  <a:pt x="571500" y="296333"/>
                  <a:pt x="544797" y="311458"/>
                  <a:pt x="520700" y="330200"/>
                </a:cubicBezTo>
                <a:cubicBezTo>
                  <a:pt x="506523" y="341227"/>
                  <a:pt x="496117" y="356473"/>
                  <a:pt x="482600" y="368300"/>
                </a:cubicBezTo>
                <a:cubicBezTo>
                  <a:pt x="428346" y="415772"/>
                  <a:pt x="373149" y="462171"/>
                  <a:pt x="317500" y="508000"/>
                </a:cubicBezTo>
                <a:cubicBezTo>
                  <a:pt x="301161" y="521456"/>
                  <a:pt x="278441" y="528488"/>
                  <a:pt x="266700" y="546100"/>
                </a:cubicBezTo>
                <a:cubicBezTo>
                  <a:pt x="258233" y="558800"/>
                  <a:pt x="249390" y="571257"/>
                  <a:pt x="241300" y="584200"/>
                </a:cubicBezTo>
                <a:cubicBezTo>
                  <a:pt x="228217" y="605132"/>
                  <a:pt x="216892" y="627161"/>
                  <a:pt x="203200" y="647700"/>
                </a:cubicBezTo>
                <a:cubicBezTo>
                  <a:pt x="191459" y="665312"/>
                  <a:pt x="176318" y="680551"/>
                  <a:pt x="165100" y="698500"/>
                </a:cubicBezTo>
                <a:cubicBezTo>
                  <a:pt x="155066" y="714554"/>
                  <a:pt x="149734" y="733246"/>
                  <a:pt x="139700" y="749300"/>
                </a:cubicBezTo>
                <a:cubicBezTo>
                  <a:pt x="125318" y="772311"/>
                  <a:pt x="89634" y="811333"/>
                  <a:pt x="76200" y="838200"/>
                </a:cubicBezTo>
                <a:cubicBezTo>
                  <a:pt x="70213" y="850174"/>
                  <a:pt x="69487" y="864326"/>
                  <a:pt x="63500" y="876300"/>
                </a:cubicBezTo>
                <a:cubicBezTo>
                  <a:pt x="56674" y="889952"/>
                  <a:pt x="44926" y="900748"/>
                  <a:pt x="38100" y="914400"/>
                </a:cubicBezTo>
                <a:cubicBezTo>
                  <a:pt x="-14480" y="1019560"/>
                  <a:pt x="72793" y="881411"/>
                  <a:pt x="0" y="990600"/>
                </a:cubicBezTo>
                <a:cubicBezTo>
                  <a:pt x="12700" y="1016000"/>
                  <a:pt x="16728" y="1048100"/>
                  <a:pt x="38100" y="1066800"/>
                </a:cubicBezTo>
                <a:cubicBezTo>
                  <a:pt x="54345" y="1081014"/>
                  <a:pt x="80775" y="1073820"/>
                  <a:pt x="101600" y="1079500"/>
                </a:cubicBezTo>
                <a:cubicBezTo>
                  <a:pt x="127431" y="1086545"/>
                  <a:pt x="153426" y="1093821"/>
                  <a:pt x="177800" y="1104900"/>
                </a:cubicBezTo>
                <a:cubicBezTo>
                  <a:pt x="200272" y="1115114"/>
                  <a:pt x="218828" y="1132786"/>
                  <a:pt x="241300" y="1143000"/>
                </a:cubicBezTo>
                <a:cubicBezTo>
                  <a:pt x="265674" y="1154079"/>
                  <a:pt x="292891" y="1157853"/>
                  <a:pt x="317500" y="1168400"/>
                </a:cubicBezTo>
                <a:cubicBezTo>
                  <a:pt x="516254" y="1253580"/>
                  <a:pt x="353063" y="1197188"/>
                  <a:pt x="457200" y="1231900"/>
                </a:cubicBezTo>
                <a:cubicBezTo>
                  <a:pt x="585278" y="1331516"/>
                  <a:pt x="524674" y="1309093"/>
                  <a:pt x="622300" y="1333500"/>
                </a:cubicBezTo>
                <a:cubicBezTo>
                  <a:pt x="635000" y="1341967"/>
                  <a:pt x="646748" y="1352074"/>
                  <a:pt x="660400" y="1358900"/>
                </a:cubicBezTo>
                <a:cubicBezTo>
                  <a:pt x="714558" y="1385979"/>
                  <a:pt x="743352" y="1366616"/>
                  <a:pt x="812800" y="1358900"/>
                </a:cubicBezTo>
                <a:cubicBezTo>
                  <a:pt x="954234" y="1288183"/>
                  <a:pt x="776066" y="1372675"/>
                  <a:pt x="914400" y="1320800"/>
                </a:cubicBezTo>
                <a:cubicBezTo>
                  <a:pt x="932127" y="1314153"/>
                  <a:pt x="947900" y="1303089"/>
                  <a:pt x="965200" y="1295400"/>
                </a:cubicBezTo>
                <a:cubicBezTo>
                  <a:pt x="986032" y="1286141"/>
                  <a:pt x="1008772" y="1281071"/>
                  <a:pt x="1028700" y="1270000"/>
                </a:cubicBezTo>
                <a:cubicBezTo>
                  <a:pt x="1047203" y="1259721"/>
                  <a:pt x="1061551" y="1243118"/>
                  <a:pt x="1079500" y="1231900"/>
                </a:cubicBezTo>
                <a:cubicBezTo>
                  <a:pt x="1095554" y="1221866"/>
                  <a:pt x="1113750" y="1215694"/>
                  <a:pt x="1130300" y="1206500"/>
                </a:cubicBezTo>
                <a:cubicBezTo>
                  <a:pt x="1151878" y="1194512"/>
                  <a:pt x="1172633" y="1181100"/>
                  <a:pt x="1193800" y="1168400"/>
                </a:cubicBezTo>
                <a:cubicBezTo>
                  <a:pt x="1206500" y="1151467"/>
                  <a:pt x="1221621" y="1136103"/>
                  <a:pt x="1231900" y="1117600"/>
                </a:cubicBezTo>
                <a:cubicBezTo>
                  <a:pt x="1253638" y="1078472"/>
                  <a:pt x="1259538" y="1045149"/>
                  <a:pt x="1270000" y="1003300"/>
                </a:cubicBezTo>
                <a:cubicBezTo>
                  <a:pt x="1265767" y="948267"/>
                  <a:pt x="1267472" y="892451"/>
                  <a:pt x="1257300" y="838200"/>
                </a:cubicBezTo>
                <a:cubicBezTo>
                  <a:pt x="1254487" y="823198"/>
                  <a:pt x="1240772" y="812520"/>
                  <a:pt x="1231900" y="800100"/>
                </a:cubicBezTo>
                <a:cubicBezTo>
                  <a:pt x="1219597" y="782876"/>
                  <a:pt x="1207575" y="765371"/>
                  <a:pt x="1193800" y="749300"/>
                </a:cubicBezTo>
                <a:cubicBezTo>
                  <a:pt x="1182111" y="735663"/>
                  <a:pt x="1166727" y="725377"/>
                  <a:pt x="1155700" y="711200"/>
                </a:cubicBezTo>
                <a:cubicBezTo>
                  <a:pt x="1136958" y="687103"/>
                  <a:pt x="1123216" y="659422"/>
                  <a:pt x="1104900" y="635000"/>
                </a:cubicBezTo>
                <a:lnTo>
                  <a:pt x="1066800" y="584200"/>
                </a:lnTo>
                <a:cubicBezTo>
                  <a:pt x="1062567" y="571500"/>
                  <a:pt x="1057778" y="558972"/>
                  <a:pt x="1054100" y="546100"/>
                </a:cubicBezTo>
                <a:cubicBezTo>
                  <a:pt x="1042441" y="505294"/>
                  <a:pt x="1046934" y="488134"/>
                  <a:pt x="1016000" y="457200"/>
                </a:cubicBezTo>
                <a:cubicBezTo>
                  <a:pt x="1012747" y="453947"/>
                  <a:pt x="939720" y="399108"/>
                  <a:pt x="927100" y="393700"/>
                </a:cubicBezTo>
                <a:cubicBezTo>
                  <a:pt x="911057" y="386824"/>
                  <a:pt x="893018" y="386016"/>
                  <a:pt x="876300" y="381000"/>
                </a:cubicBezTo>
                <a:cubicBezTo>
                  <a:pt x="850655" y="373307"/>
                  <a:pt x="800100" y="382374"/>
                  <a:pt x="800100" y="355600"/>
                </a:cubicBezTo>
                <a:lnTo>
                  <a:pt x="800100" y="279400"/>
                </a:lnTo>
                <a:lnTo>
                  <a:pt x="635000" y="228600"/>
                </a:lnTo>
                <a:lnTo>
                  <a:pt x="101600" y="977900"/>
                </a:lnTo>
                <a:lnTo>
                  <a:pt x="914400" y="406400"/>
                </a:lnTo>
                <a:lnTo>
                  <a:pt x="571500" y="1117600"/>
                </a:lnTo>
                <a:lnTo>
                  <a:pt x="1168400" y="812800"/>
                </a:lnTo>
                <a:lnTo>
                  <a:pt x="914400" y="1320800"/>
                </a:lnTo>
                <a:lnTo>
                  <a:pt x="139700" y="825500"/>
                </a:lnTo>
                <a:lnTo>
                  <a:pt x="1257300" y="1155700"/>
                </a:lnTo>
                <a:lnTo>
                  <a:pt x="419100" y="635000"/>
                </a:lnTo>
                <a:lnTo>
                  <a:pt x="1231900" y="876300"/>
                </a:lnTo>
                <a:lnTo>
                  <a:pt x="762000" y="355600"/>
                </a:lnTo>
                <a:lnTo>
                  <a:pt x="177800" y="977900"/>
                </a:lnTo>
                <a:lnTo>
                  <a:pt x="1168400" y="723900"/>
                </a:lnTo>
                <a:lnTo>
                  <a:pt x="508000" y="1206500"/>
                </a:lnTo>
                <a:lnTo>
                  <a:pt x="1143000" y="1016000"/>
                </a:lnTo>
                <a:lnTo>
                  <a:pt x="279400" y="584200"/>
                </a:lnTo>
                <a:lnTo>
                  <a:pt x="292100" y="1054100"/>
                </a:lnTo>
                <a:lnTo>
                  <a:pt x="939800" y="685800"/>
                </a:lnTo>
                <a:lnTo>
                  <a:pt x="952500" y="1143000"/>
                </a:lnTo>
                <a:lnTo>
                  <a:pt x="546100" y="977900"/>
                </a:lnTo>
                <a:lnTo>
                  <a:pt x="876300" y="546100"/>
                </a:lnTo>
                <a:lnTo>
                  <a:pt x="622300" y="558800"/>
                </a:lnTo>
                <a:lnTo>
                  <a:pt x="584200" y="29591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6" name="Puolivapaa piirto 5"/>
          <p:cNvSpPr/>
          <p:nvPr/>
        </p:nvSpPr>
        <p:spPr>
          <a:xfrm>
            <a:off x="965200" y="5626100"/>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Tree>
    <p:extLst>
      <p:ext uri="{BB962C8B-B14F-4D97-AF65-F5344CB8AC3E}">
        <p14:creationId xmlns:p14="http://schemas.microsoft.com/office/powerpoint/2010/main" val="3621016730"/>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p:cNvSpPr/>
          <p:nvPr/>
        </p:nvSpPr>
        <p:spPr>
          <a:xfrm>
            <a:off x="-364133" y="27126"/>
            <a:ext cx="8135143" cy="1754326"/>
          </a:xfrm>
          <a:prstGeom prst="rect">
            <a:avLst/>
          </a:prstGeom>
          <a:noFill/>
        </p:spPr>
        <p:txBody>
          <a:bodyPr wrap="square" lIns="91440" tIns="45720" rIns="91440" bIns="45720">
            <a:spAutoFit/>
          </a:bodyPr>
          <a:lstStyle/>
          <a:p>
            <a:pPr algn="ctr"/>
            <a:r>
              <a:rPr lang="fi-FI" sz="5400" dirty="0" smtClean="0">
                <a:ln w="0"/>
                <a:solidFill>
                  <a:prstClr val="black"/>
                </a:solidFill>
                <a:effectLst>
                  <a:outerShdw blurRad="38100" dist="19050" dir="2700000" algn="tl" rotWithShape="0">
                    <a:prstClr val="black">
                      <a:alpha val="40000"/>
                    </a:prstClr>
                  </a:outerShdw>
                </a:effectLst>
              </a:rPr>
              <a:t>SAKSAN HISTORIA JA LUONTO</a:t>
            </a:r>
            <a:endParaRPr lang="fi-FI" sz="5400" dirty="0">
              <a:ln w="0"/>
              <a:solidFill>
                <a:prstClr val="black"/>
              </a:solidFill>
              <a:effectLst>
                <a:outerShdw blurRad="38100" dist="19050" dir="2700000" algn="tl" rotWithShape="0">
                  <a:prstClr val="black">
                    <a:alpha val="40000"/>
                  </a:prstClr>
                </a:outerShdw>
              </a:effectLst>
            </a:endParaRPr>
          </a:p>
        </p:txBody>
      </p:sp>
      <p:sp>
        <p:nvSpPr>
          <p:cNvPr id="2" name="Tekstiruutu 1"/>
          <p:cNvSpPr txBox="1"/>
          <p:nvPr/>
        </p:nvSpPr>
        <p:spPr>
          <a:xfrm>
            <a:off x="237132" y="2176878"/>
            <a:ext cx="4165600" cy="4524315"/>
          </a:xfrm>
          <a:prstGeom prst="rect">
            <a:avLst/>
          </a:prstGeom>
          <a:noFill/>
        </p:spPr>
        <p:txBody>
          <a:bodyPr wrap="square" rtlCol="0">
            <a:spAutoFit/>
          </a:bodyPr>
          <a:lstStyle/>
          <a:p>
            <a:r>
              <a:rPr lang="fi-FI" b="1" dirty="0">
                <a:solidFill>
                  <a:prstClr val="black"/>
                </a:solidFill>
              </a:rPr>
              <a:t>Saksan </a:t>
            </a:r>
            <a:r>
              <a:rPr lang="fi-FI" b="1" dirty="0" smtClean="0">
                <a:solidFill>
                  <a:prstClr val="black"/>
                </a:solidFill>
              </a:rPr>
              <a:t>historia: </a:t>
            </a:r>
            <a:r>
              <a:rPr lang="fi-FI" dirty="0" smtClean="0">
                <a:solidFill>
                  <a:prstClr val="black"/>
                </a:solidFill>
              </a:rPr>
              <a:t>Vuosina </a:t>
            </a:r>
            <a:r>
              <a:rPr lang="fi-FI" dirty="0">
                <a:solidFill>
                  <a:prstClr val="black"/>
                </a:solidFill>
              </a:rPr>
              <a:t>1871–1918 olemassa ollutta myös Saksan keisarikunnaksi mainittua Saksan valtakuntaa kutsuttiin joskus </a:t>
            </a:r>
            <a:r>
              <a:rPr lang="fi-FI" dirty="0" err="1">
                <a:solidFill>
                  <a:prstClr val="black"/>
                </a:solidFill>
              </a:rPr>
              <a:t>saksalais</a:t>
            </a:r>
            <a:r>
              <a:rPr lang="fi-FI" dirty="0">
                <a:solidFill>
                  <a:prstClr val="black"/>
                </a:solidFill>
              </a:rPr>
              <a:t>-roomalaisen keisarikunnan perillisenä ”toiseksi valtakunnaksi”. Vastaavasti Adolf Hitler nimitti natsi-Saksan (1933–1945) ”kolmanneksi valtakunnaksi”. </a:t>
            </a:r>
            <a:r>
              <a:rPr lang="fi-FI" dirty="0" smtClean="0">
                <a:solidFill>
                  <a:prstClr val="black"/>
                </a:solidFill>
              </a:rPr>
              <a:t>Toisen maailmansodan </a:t>
            </a:r>
            <a:r>
              <a:rPr lang="fi-FI" dirty="0">
                <a:solidFill>
                  <a:prstClr val="black"/>
                </a:solidFill>
              </a:rPr>
              <a:t>jälkeen Saksa oli aluksi jakautuneena brittien, neuvostoliittolaisten, ranskalaisten ja yhdysvaltalaisten miehitysvyöhykkeisiin ja sen jälkeen Saksan liittotasavaltaan, jossa vallitsi markkinatalous, ja sosialistiseen Saksan demokraattiseen </a:t>
            </a:r>
            <a:r>
              <a:rPr lang="fi-FI" dirty="0" smtClean="0">
                <a:solidFill>
                  <a:prstClr val="black"/>
                </a:solidFill>
              </a:rPr>
              <a:t>tasavaltaan. Saksat </a:t>
            </a:r>
            <a:r>
              <a:rPr lang="fi-FI" dirty="0">
                <a:solidFill>
                  <a:prstClr val="black"/>
                </a:solidFill>
              </a:rPr>
              <a:t>yhdistyivät vuonna 1990.</a:t>
            </a:r>
          </a:p>
        </p:txBody>
      </p:sp>
      <p:sp>
        <p:nvSpPr>
          <p:cNvPr id="3" name="Tekstiruutu 2"/>
          <p:cNvSpPr txBox="1"/>
          <p:nvPr/>
        </p:nvSpPr>
        <p:spPr>
          <a:xfrm>
            <a:off x="8135143" y="850900"/>
            <a:ext cx="4279900" cy="3416320"/>
          </a:xfrm>
          <a:prstGeom prst="rect">
            <a:avLst/>
          </a:prstGeom>
          <a:noFill/>
        </p:spPr>
        <p:txBody>
          <a:bodyPr wrap="square" rtlCol="0">
            <a:spAutoFit/>
          </a:bodyPr>
          <a:lstStyle/>
          <a:p>
            <a:r>
              <a:rPr lang="fi-FI" b="1" dirty="0" smtClean="0">
                <a:solidFill>
                  <a:prstClr val="black"/>
                </a:solidFill>
              </a:rPr>
              <a:t>Saksan luonto: </a:t>
            </a:r>
            <a:r>
              <a:rPr lang="fi-FI" dirty="0">
                <a:solidFill>
                  <a:prstClr val="black"/>
                </a:solidFill>
              </a:rPr>
              <a:t>Saksan luonto on hyvin vaihtelevaa. Maa voidaan jakaa ilmaston, luonnon ja viljelyn perusteella kolmeen erilaiseen vyöhykkeeseen. Pinta-alaltaan suurin vyöhyke on Pohjois-Saksan alankoalue. Jääkaudella on syntynyt paljon järviä ja nykyisin alueella sijaitsee paljon suurkaupunkeja kuten Saksan toiseksi suurin kaupunki, Hampuri sekä Berliini. Alueelle on keskittynyt myös teollisuutta. Alankoalueen rannikoilla on useita hienoja ja valtavan suuria hiekkarantoja.</a:t>
            </a:r>
            <a:endParaRPr lang="fi-FI" b="1" dirty="0">
              <a:solidFill>
                <a:prstClr val="black"/>
              </a:solidFill>
            </a:endParaRPr>
          </a:p>
        </p:txBody>
      </p:sp>
      <p:pic>
        <p:nvPicPr>
          <p:cNvPr id="5" name="Kuv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8187" y="4373582"/>
            <a:ext cx="3833813" cy="2555875"/>
          </a:xfrm>
          <a:prstGeom prst="rect">
            <a:avLst/>
          </a:prstGeom>
        </p:spPr>
      </p:pic>
      <p:sp>
        <p:nvSpPr>
          <p:cNvPr id="7" name="Vuokaaviosymboli: Erottaminen 6">
            <a:hlinkClick r:id="rId3" action="ppaction://hlinksldjump"/>
          </p:cNvPr>
          <p:cNvSpPr/>
          <p:nvPr/>
        </p:nvSpPr>
        <p:spPr>
          <a:xfrm>
            <a:off x="1955799" y="449678"/>
            <a:ext cx="3495278" cy="1331774"/>
          </a:xfrm>
          <a:prstGeom prst="flowChartExtra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Tree>
    <p:extLst>
      <p:ext uri="{BB962C8B-B14F-4D97-AF65-F5344CB8AC3E}">
        <p14:creationId xmlns:p14="http://schemas.microsoft.com/office/powerpoint/2010/main" val="1359809979"/>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p:cNvSpPr/>
          <p:nvPr/>
        </p:nvSpPr>
        <p:spPr>
          <a:xfrm>
            <a:off x="-3887744" y="244822"/>
            <a:ext cx="10770222" cy="1200329"/>
          </a:xfrm>
          <a:prstGeom prst="rect">
            <a:avLst/>
          </a:prstGeom>
          <a:noFill/>
        </p:spPr>
        <p:txBody>
          <a:bodyPr wrap="square" lIns="91440" tIns="45720" rIns="91440" bIns="45720">
            <a:spAutoFit/>
          </a:bodyPr>
          <a:lstStyle/>
          <a:p>
            <a:pPr algn="ctr"/>
            <a:r>
              <a:rPr lang="fi-FI" sz="7200" dirty="0" smtClean="0">
                <a:ln w="0"/>
                <a:solidFill>
                  <a:prstClr val="black"/>
                </a:solidFill>
                <a:effectLst>
                  <a:outerShdw blurRad="38100" dist="19050" dir="2700000" algn="tl" rotWithShape="0">
                    <a:prstClr val="black">
                      <a:alpha val="40000"/>
                    </a:prstClr>
                  </a:outerShdw>
                </a:effectLst>
              </a:rPr>
              <a:t>Sveitsi</a:t>
            </a:r>
            <a:endParaRPr lang="fi-FI" sz="7200" dirty="0">
              <a:ln w="0"/>
              <a:solidFill>
                <a:prstClr val="black"/>
              </a:solidFill>
              <a:effectLst>
                <a:outerShdw blurRad="38100" dist="19050" dir="2700000" algn="tl" rotWithShape="0">
                  <a:prstClr val="black">
                    <a:alpha val="40000"/>
                  </a:prstClr>
                </a:outerShdw>
              </a:effectLst>
            </a:endParaRPr>
          </a:p>
        </p:txBody>
      </p:sp>
      <p:sp>
        <p:nvSpPr>
          <p:cNvPr id="5" name="Suorakulmio 4"/>
          <p:cNvSpPr/>
          <p:nvPr/>
        </p:nvSpPr>
        <p:spPr>
          <a:xfrm>
            <a:off x="92815" y="145534"/>
            <a:ext cx="1404552" cy="215444"/>
          </a:xfrm>
          <a:prstGeom prst="rect">
            <a:avLst/>
          </a:prstGeom>
        </p:spPr>
        <p:txBody>
          <a:bodyPr wrap="none">
            <a:spAutoFit/>
          </a:bodyPr>
          <a:lstStyle/>
          <a:p>
            <a:r>
              <a:rPr lang="fi-FI" sz="800" dirty="0">
                <a:solidFill>
                  <a:prstClr val="black"/>
                </a:solidFill>
              </a:rPr>
              <a:t>Tieto on otettu Wikipediasta.</a:t>
            </a:r>
          </a:p>
        </p:txBody>
      </p:sp>
      <p:sp>
        <p:nvSpPr>
          <p:cNvPr id="7" name="Tekstiruutu 6"/>
          <p:cNvSpPr txBox="1"/>
          <p:nvPr/>
        </p:nvSpPr>
        <p:spPr>
          <a:xfrm>
            <a:off x="279608" y="3967560"/>
            <a:ext cx="2914979" cy="2677656"/>
          </a:xfrm>
          <a:prstGeom prst="rect">
            <a:avLst/>
          </a:prstGeom>
          <a:noFill/>
        </p:spPr>
        <p:txBody>
          <a:bodyPr wrap="square" rtlCol="0">
            <a:spAutoFit/>
          </a:bodyPr>
          <a:lstStyle/>
          <a:p>
            <a:r>
              <a:rPr lang="fi-FI" sz="2400" dirty="0" smtClean="0">
                <a:solidFill>
                  <a:prstClr val="black"/>
                </a:solidFill>
              </a:rPr>
              <a:t>Pinta-ala: 41 000 km</a:t>
            </a:r>
          </a:p>
          <a:p>
            <a:r>
              <a:rPr lang="fi-FI" sz="2400" dirty="0" smtClean="0">
                <a:solidFill>
                  <a:prstClr val="black"/>
                </a:solidFill>
              </a:rPr>
              <a:t>Väkiluku: 7 milj.</a:t>
            </a:r>
          </a:p>
          <a:p>
            <a:r>
              <a:rPr lang="fi-FI" sz="2400" dirty="0" smtClean="0">
                <a:solidFill>
                  <a:prstClr val="black"/>
                </a:solidFill>
              </a:rPr>
              <a:t>Pääkaupunki: Bern</a:t>
            </a:r>
          </a:p>
          <a:p>
            <a:r>
              <a:rPr lang="fi-FI" sz="2400" dirty="0" smtClean="0">
                <a:solidFill>
                  <a:prstClr val="black"/>
                </a:solidFill>
              </a:rPr>
              <a:t>Rahayksikkö: Sveitsin Frangi</a:t>
            </a:r>
          </a:p>
          <a:p>
            <a:r>
              <a:rPr lang="fi-FI" sz="2400" dirty="0" smtClean="0">
                <a:solidFill>
                  <a:prstClr val="black"/>
                </a:solidFill>
              </a:rPr>
              <a:t>Virallinen kieli: Saksa, retoromaani ja Italia</a:t>
            </a:r>
          </a:p>
        </p:txBody>
      </p:sp>
      <p:sp>
        <p:nvSpPr>
          <p:cNvPr id="9" name="Tekstiruutu 8"/>
          <p:cNvSpPr txBox="1"/>
          <p:nvPr/>
        </p:nvSpPr>
        <p:spPr>
          <a:xfrm>
            <a:off x="6918943" y="-744"/>
            <a:ext cx="1770727" cy="3293209"/>
          </a:xfrm>
          <a:prstGeom prst="rect">
            <a:avLst/>
          </a:prstGeom>
          <a:noFill/>
        </p:spPr>
        <p:txBody>
          <a:bodyPr wrap="square" rtlCol="0">
            <a:spAutoFit/>
          </a:bodyPr>
          <a:lstStyle/>
          <a:p>
            <a:r>
              <a:rPr lang="fi-FI" sz="1600" dirty="0" smtClean="0">
                <a:solidFill>
                  <a:prstClr val="black"/>
                </a:solidFill>
              </a:rPr>
              <a:t>Sveitsissä valmistetaan huipputuotteita. Niitä ovat esimerkiksi: kellot, mittarit, koneet ja lääkkeet. Sveitsi on rikas maa koska siellä myydään niin paljon matkamuistoja. Sveitsissä on paljon </a:t>
            </a:r>
            <a:r>
              <a:rPr lang="fi-FI" sz="1600" dirty="0" err="1" smtClean="0">
                <a:solidFill>
                  <a:prstClr val="black"/>
                </a:solidFill>
              </a:rPr>
              <a:t>alppeja</a:t>
            </a:r>
            <a:r>
              <a:rPr lang="fi-FI" sz="1600" dirty="0" smtClean="0">
                <a:solidFill>
                  <a:prstClr val="black"/>
                </a:solidFill>
              </a:rPr>
              <a:t>  </a:t>
            </a:r>
            <a:endParaRPr lang="fi-FI" sz="1600" dirty="0">
              <a:solidFill>
                <a:prstClr val="black"/>
              </a:solidFill>
            </a:endParaRPr>
          </a:p>
        </p:txBody>
      </p:sp>
      <p:pic>
        <p:nvPicPr>
          <p:cNvPr id="2050" name="Picture 2" descr="http://images.albatros-travel.fi/tour-map-x-big/476303.jpg?k=27d4a0aa-1dd4-45e6-a4c1-d7f55f3c31ba">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909" y="3595310"/>
            <a:ext cx="3111091" cy="327539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uora yhdysviiva 7"/>
          <p:cNvCxnSpPr/>
          <p:nvPr/>
        </p:nvCxnSpPr>
        <p:spPr>
          <a:xfrm>
            <a:off x="9080909" y="3522028"/>
            <a:ext cx="0" cy="3275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uora yhdysviiva 11"/>
          <p:cNvCxnSpPr/>
          <p:nvPr/>
        </p:nvCxnSpPr>
        <p:spPr>
          <a:xfrm flipV="1">
            <a:off x="9093200" y="3500914"/>
            <a:ext cx="3098800" cy="422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Kaari 12"/>
          <p:cNvSpPr/>
          <p:nvPr/>
        </p:nvSpPr>
        <p:spPr>
          <a:xfrm>
            <a:off x="10972800" y="5969000"/>
            <a:ext cx="88900" cy="1905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solidFill>
                <a:prstClr val="black"/>
              </a:solidFill>
            </a:endParaRPr>
          </a:p>
        </p:txBody>
      </p:sp>
      <p:sp>
        <p:nvSpPr>
          <p:cNvPr id="14" name="Ellipsi 13"/>
          <p:cNvSpPr/>
          <p:nvPr/>
        </p:nvSpPr>
        <p:spPr>
          <a:xfrm>
            <a:off x="10238788" y="5857816"/>
            <a:ext cx="863600" cy="78740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pic>
        <p:nvPicPr>
          <p:cNvPr id="2" name="Kuva 1"/>
          <p:cNvPicPr>
            <a:picLocks noChangeAspect="1"/>
          </p:cNvPicPr>
          <p:nvPr/>
        </p:nvPicPr>
        <p:blipFill>
          <a:blip r:embed="rId4"/>
          <a:stretch>
            <a:fillRect/>
          </a:stretch>
        </p:blipFill>
        <p:spPr>
          <a:xfrm>
            <a:off x="8656507" y="61001"/>
            <a:ext cx="3535493" cy="2648207"/>
          </a:xfrm>
          <a:prstGeom prst="rect">
            <a:avLst/>
          </a:prstGeom>
        </p:spPr>
      </p:pic>
      <p:pic>
        <p:nvPicPr>
          <p:cNvPr id="1026" name="Picture 2" descr="https://upload.wikimedia.org/wikipedia/commons/thumb/9/95/Coat_of_arms_of_Switzerland.svg/220px-Coat_of_arms_of_Switzerland.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6613" y="1445151"/>
            <a:ext cx="2095500" cy="232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576908"/>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orakulmio 5"/>
          <p:cNvSpPr/>
          <p:nvPr/>
        </p:nvSpPr>
        <p:spPr>
          <a:xfrm>
            <a:off x="123925" y="0"/>
            <a:ext cx="6940361" cy="923330"/>
          </a:xfrm>
          <a:prstGeom prst="rect">
            <a:avLst/>
          </a:prstGeom>
          <a:noFill/>
        </p:spPr>
        <p:txBody>
          <a:bodyPr wrap="none" lIns="91440" tIns="45720" rIns="91440" bIns="45720">
            <a:spAutoFit/>
          </a:bodyPr>
          <a:lstStyle/>
          <a:p>
            <a:pPr algn="ctr"/>
            <a:r>
              <a:rPr lang="fi-FI" sz="5400" dirty="0" smtClean="0">
                <a:ln w="0"/>
                <a:solidFill>
                  <a:prstClr val="black"/>
                </a:solidFill>
                <a:effectLst>
                  <a:outerShdw blurRad="38100" dist="19050" dir="2700000" algn="tl" rotWithShape="0">
                    <a:prstClr val="black">
                      <a:alpha val="40000"/>
                    </a:prstClr>
                  </a:outerShdw>
                </a:effectLst>
              </a:rPr>
              <a:t>SVEITSIN NÄHTÄVYYDET</a:t>
            </a:r>
            <a:endParaRPr lang="fi-FI" sz="5400" dirty="0">
              <a:ln w="0"/>
              <a:solidFill>
                <a:prstClr val="black"/>
              </a:solidFill>
              <a:effectLst>
                <a:outerShdw blurRad="38100" dist="19050" dir="2700000" algn="tl" rotWithShape="0">
                  <a:prstClr val="black">
                    <a:alpha val="40000"/>
                  </a:prstClr>
                </a:outerShdw>
              </a:effectLst>
            </a:endParaRPr>
          </a:p>
        </p:txBody>
      </p:sp>
      <p:sp>
        <p:nvSpPr>
          <p:cNvPr id="7" name="Suorakulmio 6"/>
          <p:cNvSpPr/>
          <p:nvPr/>
        </p:nvSpPr>
        <p:spPr>
          <a:xfrm>
            <a:off x="850900" y="5023751"/>
            <a:ext cx="6096000" cy="1815882"/>
          </a:xfrm>
          <a:prstGeom prst="rect">
            <a:avLst/>
          </a:prstGeom>
        </p:spPr>
        <p:txBody>
          <a:bodyPr>
            <a:spAutoFit/>
          </a:bodyPr>
          <a:lstStyle/>
          <a:p>
            <a:r>
              <a:rPr lang="fi-FI" sz="2800" dirty="0">
                <a:solidFill>
                  <a:prstClr val="black"/>
                </a:solidFill>
              </a:rPr>
              <a:t>taidegallerioista, jonka kokoelmassa on sekä </a:t>
            </a:r>
            <a:r>
              <a:rPr lang="fi-FI" sz="2800" i="1" dirty="0">
                <a:solidFill>
                  <a:prstClr val="black"/>
                </a:solidFill>
              </a:rPr>
              <a:t>sveitsiläisten</a:t>
            </a:r>
            <a:r>
              <a:rPr lang="fi-FI" sz="2800" dirty="0">
                <a:solidFill>
                  <a:prstClr val="black"/>
                </a:solidFill>
              </a:rPr>
              <a:t> että kansainvälisten taidemaalareiden ja kuvanveistäjien töitä.</a:t>
            </a:r>
          </a:p>
        </p:txBody>
      </p:sp>
      <p:cxnSp>
        <p:nvCxnSpPr>
          <p:cNvPr id="9" name="Suora nuoliyhdysviiva 8"/>
          <p:cNvCxnSpPr/>
          <p:nvPr/>
        </p:nvCxnSpPr>
        <p:spPr>
          <a:xfrm flipV="1">
            <a:off x="711200" y="5255651"/>
            <a:ext cx="25400" cy="10089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Kuva 2">
            <a:hlinkClick r:id="rId2" action="ppaction://hlinksldjump"/>
          </p:cNvPr>
          <p:cNvPicPr>
            <a:picLocks noChangeAspect="1"/>
          </p:cNvPicPr>
          <p:nvPr/>
        </p:nvPicPr>
        <p:blipFill>
          <a:blip r:embed="rId3"/>
          <a:stretch>
            <a:fillRect/>
          </a:stretch>
        </p:blipFill>
        <p:spPr>
          <a:xfrm>
            <a:off x="123925" y="2547720"/>
            <a:ext cx="1809750" cy="2533650"/>
          </a:xfrm>
          <a:prstGeom prst="rect">
            <a:avLst/>
          </a:prstGeom>
        </p:spPr>
      </p:pic>
      <p:pic>
        <p:nvPicPr>
          <p:cNvPr id="2050" name="Picture 2" descr="https://cdn.zuerich.com/sites/default/files/styles/keyvisual_xl/public/keyvisual/web_zurich_sightseeing_niederdorf_05.jpg?itok=D0gJfFQ-">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6450" y="307073"/>
            <a:ext cx="3160633" cy="237262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uora nuoliyhdysviiva 4"/>
          <p:cNvCxnSpPr/>
          <p:nvPr/>
        </p:nvCxnSpPr>
        <p:spPr>
          <a:xfrm flipV="1">
            <a:off x="7683500" y="2070101"/>
            <a:ext cx="609600" cy="609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kstiruutu 7"/>
          <p:cNvSpPr txBox="1"/>
          <p:nvPr/>
        </p:nvSpPr>
        <p:spPr>
          <a:xfrm>
            <a:off x="7988300" y="2679701"/>
            <a:ext cx="3479800" cy="1384995"/>
          </a:xfrm>
          <a:prstGeom prst="rect">
            <a:avLst/>
          </a:prstGeom>
          <a:noFill/>
        </p:spPr>
        <p:txBody>
          <a:bodyPr wrap="square" rtlCol="0">
            <a:spAutoFit/>
          </a:bodyPr>
          <a:lstStyle/>
          <a:p>
            <a:r>
              <a:rPr lang="fi-FI" sz="2800" dirty="0" err="1" smtClean="0">
                <a:solidFill>
                  <a:prstClr val="black"/>
                </a:solidFill>
              </a:rPr>
              <a:t>Niederdorf</a:t>
            </a:r>
            <a:r>
              <a:rPr lang="fi-FI" sz="2800" dirty="0" smtClean="0">
                <a:solidFill>
                  <a:prstClr val="black"/>
                </a:solidFill>
              </a:rPr>
              <a:t> on osa Zürichin vanhaa kaupunkia</a:t>
            </a:r>
            <a:endParaRPr lang="fi-FI" sz="2800" dirty="0">
              <a:solidFill>
                <a:prstClr val="black"/>
              </a:solidFill>
            </a:endParaRPr>
          </a:p>
        </p:txBody>
      </p:sp>
      <p:sp>
        <p:nvSpPr>
          <p:cNvPr id="2" name="Vuokaaviosymboli: Dokumentti 1">
            <a:hlinkClick r:id="rId6" action="ppaction://hlinksldjump"/>
          </p:cNvPr>
          <p:cNvSpPr/>
          <p:nvPr/>
        </p:nvSpPr>
        <p:spPr>
          <a:xfrm>
            <a:off x="10006766" y="6437324"/>
            <a:ext cx="1955800" cy="368300"/>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prstClr val="white"/>
                </a:solidFill>
              </a:rPr>
              <a:t>Seuraava dia</a:t>
            </a:r>
            <a:endParaRPr lang="fi-FI" dirty="0">
              <a:solidFill>
                <a:prstClr val="white"/>
              </a:solidFill>
            </a:endParaRPr>
          </a:p>
        </p:txBody>
      </p:sp>
    </p:spTree>
    <p:extLst>
      <p:ext uri="{BB962C8B-B14F-4D97-AF65-F5344CB8AC3E}">
        <p14:creationId xmlns:p14="http://schemas.microsoft.com/office/powerpoint/2010/main" val="3252800257"/>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p:cNvSpPr/>
          <p:nvPr/>
        </p:nvSpPr>
        <p:spPr>
          <a:xfrm>
            <a:off x="4619976" y="465435"/>
            <a:ext cx="2723438" cy="923330"/>
          </a:xfrm>
          <a:prstGeom prst="rect">
            <a:avLst/>
          </a:prstGeom>
          <a:noFill/>
        </p:spPr>
        <p:txBody>
          <a:bodyPr wrap="none" lIns="91440" tIns="45720" rIns="91440" bIns="45720">
            <a:spAutoFit/>
          </a:bodyPr>
          <a:lstStyle/>
          <a:p>
            <a:pPr algn="ctr"/>
            <a:r>
              <a:rPr lang="fi-FI" sz="5400" b="1" dirty="0" smtClean="0">
                <a:ln w="9525">
                  <a:solidFill>
                    <a:schemeClr val="bg1"/>
                  </a:solidFill>
                  <a:prstDash val="solid"/>
                </a:ln>
                <a:effectLst>
                  <a:outerShdw blurRad="12700" dist="38100" dir="2700000" algn="tl" rotWithShape="0">
                    <a:schemeClr val="bg1">
                      <a:lumMod val="50000"/>
                    </a:schemeClr>
                  </a:outerShdw>
                </a:effectLst>
              </a:rPr>
              <a:t>Skotlanti</a:t>
            </a:r>
            <a:endParaRPr lang="fi-FI"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Kuva 4"/>
          <p:cNvPicPr>
            <a:picLocks noChangeAspect="1"/>
          </p:cNvPicPr>
          <p:nvPr/>
        </p:nvPicPr>
        <p:blipFill>
          <a:blip r:embed="rId2"/>
          <a:stretch>
            <a:fillRect/>
          </a:stretch>
        </p:blipFill>
        <p:spPr>
          <a:xfrm>
            <a:off x="930275" y="274935"/>
            <a:ext cx="2609850" cy="1752600"/>
          </a:xfrm>
          <a:prstGeom prst="rect">
            <a:avLst/>
          </a:prstGeom>
        </p:spPr>
      </p:pic>
      <p:sp>
        <p:nvSpPr>
          <p:cNvPr id="2" name="Tekstiruutu 1"/>
          <p:cNvSpPr txBox="1"/>
          <p:nvPr/>
        </p:nvSpPr>
        <p:spPr>
          <a:xfrm>
            <a:off x="0" y="2027535"/>
            <a:ext cx="6538789" cy="5693866"/>
          </a:xfrm>
          <a:prstGeom prst="rect">
            <a:avLst/>
          </a:prstGeom>
          <a:noFill/>
        </p:spPr>
        <p:txBody>
          <a:bodyPr wrap="square" rtlCol="0">
            <a:spAutoFit/>
          </a:bodyPr>
          <a:lstStyle/>
          <a:p>
            <a:r>
              <a:rPr lang="fi-FI" sz="2800" dirty="0" smtClean="0"/>
              <a:t>Valtio: Britannia</a:t>
            </a:r>
          </a:p>
          <a:p>
            <a:r>
              <a:rPr lang="fi-FI" sz="2800" dirty="0" smtClean="0"/>
              <a:t>Suurin kaupunki: Edinburgh</a:t>
            </a:r>
            <a:br>
              <a:rPr lang="fi-FI" sz="2800" dirty="0" smtClean="0"/>
            </a:br>
            <a:r>
              <a:rPr lang="fi-FI" sz="2800" dirty="0" smtClean="0"/>
              <a:t>Väkiluku:5 327 700</a:t>
            </a:r>
          </a:p>
          <a:p>
            <a:r>
              <a:rPr lang="fi-FI" sz="2800" dirty="0" smtClean="0"/>
              <a:t>Pinta-ala:78 </a:t>
            </a:r>
            <a:r>
              <a:rPr lang="fi-FI" sz="2800" dirty="0"/>
              <a:t>782 km²</a:t>
            </a:r>
            <a:endParaRPr lang="fi-FI" sz="2800" dirty="0" smtClean="0"/>
          </a:p>
          <a:p>
            <a:r>
              <a:rPr lang="fi-FI" sz="2800" dirty="0" smtClean="0"/>
              <a:t>Rahayksikkö: punta</a:t>
            </a:r>
          </a:p>
          <a:p>
            <a:r>
              <a:rPr lang="fi-FI" sz="2800" dirty="0" smtClean="0"/>
              <a:t>Kuningatar: Elizabeth II.</a:t>
            </a:r>
          </a:p>
          <a:p>
            <a:r>
              <a:rPr lang="fi-FI" sz="2800" dirty="0" smtClean="0"/>
              <a:t>Erikoisuudet: Hienot maisemat</a:t>
            </a:r>
          </a:p>
          <a:p>
            <a:r>
              <a:rPr lang="fi-FI" sz="2800" dirty="0" smtClean="0"/>
              <a:t>Historia: Skotlannin esihistoria ulottuu yli 10 000 vuoden päähän menneisyyteen</a:t>
            </a:r>
          </a:p>
          <a:p>
            <a:r>
              <a:rPr lang="fi-FI" sz="2800" dirty="0" smtClean="0"/>
              <a:t>Eläimet: biisoni</a:t>
            </a:r>
          </a:p>
          <a:p>
            <a:r>
              <a:rPr lang="fi-FI" sz="2800" dirty="0" smtClean="0"/>
              <a:t>Kieli: Englanti, skotti, gaeli</a:t>
            </a:r>
          </a:p>
          <a:p>
            <a:endParaRPr lang="fi-FI" sz="2800" dirty="0" smtClean="0"/>
          </a:p>
          <a:p>
            <a:endParaRPr lang="fi-FI" sz="2800" dirty="0" smtClean="0"/>
          </a:p>
        </p:txBody>
      </p:sp>
      <p:pic>
        <p:nvPicPr>
          <p:cNvPr id="3" name="Kuva 2">
            <a:hlinkClick r:id="rId3" action="ppaction://hlinksldjump"/>
          </p:cNvPr>
          <p:cNvPicPr>
            <a:picLocks noChangeAspect="1"/>
          </p:cNvPicPr>
          <p:nvPr/>
        </p:nvPicPr>
        <p:blipFill>
          <a:blip r:embed="rId4"/>
          <a:stretch>
            <a:fillRect/>
          </a:stretch>
        </p:blipFill>
        <p:spPr>
          <a:xfrm>
            <a:off x="11458329" y="5878512"/>
            <a:ext cx="733671" cy="979488"/>
          </a:xfrm>
          <a:prstGeom prst="rect">
            <a:avLst/>
          </a:prstGeom>
        </p:spPr>
      </p:pic>
      <p:pic>
        <p:nvPicPr>
          <p:cNvPr id="6" name="Kuva 5"/>
          <p:cNvPicPr>
            <a:picLocks noChangeAspect="1"/>
          </p:cNvPicPr>
          <p:nvPr/>
        </p:nvPicPr>
        <p:blipFill>
          <a:blip r:embed="rId5"/>
          <a:stretch>
            <a:fillRect/>
          </a:stretch>
        </p:blipFill>
        <p:spPr>
          <a:xfrm rot="21173696">
            <a:off x="7481901" y="3487178"/>
            <a:ext cx="4537798" cy="2520999"/>
          </a:xfrm>
          <a:prstGeom prst="rect">
            <a:avLst/>
          </a:prstGeom>
          <a:effectLst>
            <a:softEdge rad="127000"/>
          </a:effectLst>
        </p:spPr>
      </p:pic>
      <p:pic>
        <p:nvPicPr>
          <p:cNvPr id="7" name="Kuva 6"/>
          <p:cNvPicPr>
            <a:picLocks noChangeAspect="1"/>
          </p:cNvPicPr>
          <p:nvPr/>
        </p:nvPicPr>
        <p:blipFill>
          <a:blip r:embed="rId6"/>
          <a:stretch>
            <a:fillRect/>
          </a:stretch>
        </p:blipFill>
        <p:spPr>
          <a:xfrm rot="450648">
            <a:off x="7777677" y="721209"/>
            <a:ext cx="4090864" cy="2701877"/>
          </a:xfrm>
          <a:prstGeom prst="rect">
            <a:avLst/>
          </a:prstGeom>
          <a:effectLst>
            <a:softEdge rad="127000"/>
          </a:effectLst>
        </p:spPr>
      </p:pic>
      <p:pic>
        <p:nvPicPr>
          <p:cNvPr id="8" name="Kuva 7"/>
          <p:cNvPicPr>
            <a:picLocks noChangeAspect="1"/>
          </p:cNvPicPr>
          <p:nvPr/>
        </p:nvPicPr>
        <p:blipFill>
          <a:blip r:embed="rId7"/>
          <a:stretch>
            <a:fillRect/>
          </a:stretch>
        </p:blipFill>
        <p:spPr>
          <a:xfrm rot="20727183">
            <a:off x="6017011" y="2074657"/>
            <a:ext cx="3203254" cy="2133417"/>
          </a:xfrm>
          <a:prstGeom prst="rect">
            <a:avLst/>
          </a:prstGeom>
          <a:effectLst>
            <a:softEdge rad="127000"/>
          </a:effectLst>
        </p:spPr>
      </p:pic>
      <p:sp>
        <p:nvSpPr>
          <p:cNvPr id="9" name="Tekstiruutu 8"/>
          <p:cNvSpPr txBox="1"/>
          <p:nvPr/>
        </p:nvSpPr>
        <p:spPr>
          <a:xfrm rot="20706100">
            <a:off x="5690318" y="1906812"/>
            <a:ext cx="1827552" cy="461665"/>
          </a:xfrm>
          <a:prstGeom prst="rect">
            <a:avLst/>
          </a:prstGeom>
          <a:noFill/>
        </p:spPr>
        <p:txBody>
          <a:bodyPr wrap="none" rtlCol="0">
            <a:spAutoFit/>
          </a:bodyPr>
          <a:lstStyle/>
          <a:p>
            <a:r>
              <a:rPr lang="fi-FI" sz="2400" dirty="0" smtClean="0"/>
              <a:t>Nähtävyyksiä</a:t>
            </a:r>
            <a:endParaRPr lang="fi-FI" sz="2400" dirty="0"/>
          </a:p>
        </p:txBody>
      </p:sp>
    </p:spTree>
    <p:extLst>
      <p:ext uri="{BB962C8B-B14F-4D97-AF65-F5344CB8AC3E}">
        <p14:creationId xmlns:p14="http://schemas.microsoft.com/office/powerpoint/2010/main" val="759979781"/>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p:cNvSpPr/>
          <p:nvPr/>
        </p:nvSpPr>
        <p:spPr>
          <a:xfrm>
            <a:off x="191950" y="353020"/>
            <a:ext cx="7540911" cy="923330"/>
          </a:xfrm>
          <a:prstGeom prst="rect">
            <a:avLst/>
          </a:prstGeom>
          <a:noFill/>
        </p:spPr>
        <p:txBody>
          <a:bodyPr wrap="none" lIns="91440" tIns="45720" rIns="91440" bIns="45720">
            <a:spAutoFit/>
          </a:bodyPr>
          <a:lstStyle/>
          <a:p>
            <a:pPr algn="ctr"/>
            <a:r>
              <a:rPr lang="fi-FI" sz="5400" dirty="0" smtClean="0">
                <a:ln w="0"/>
                <a:solidFill>
                  <a:prstClr val="black"/>
                </a:solidFill>
                <a:effectLst>
                  <a:outerShdw blurRad="38100" dist="19050" dir="2700000" algn="tl" rotWithShape="0">
                    <a:prstClr val="black">
                      <a:alpha val="40000"/>
                    </a:prstClr>
                  </a:outerShdw>
                </a:effectLst>
              </a:rPr>
              <a:t>OUTSIDER TAIDEGALLERIA</a:t>
            </a:r>
            <a:endParaRPr lang="fi-FI" sz="5400" dirty="0">
              <a:ln w="0"/>
              <a:solidFill>
                <a:prstClr val="black"/>
              </a:solidFill>
              <a:effectLst>
                <a:outerShdw blurRad="38100" dist="19050" dir="2700000" algn="tl" rotWithShape="0">
                  <a:prstClr val="black">
                    <a:alpha val="40000"/>
                  </a:prstClr>
                </a:outerShdw>
              </a:effectLst>
            </a:endParaRPr>
          </a:p>
        </p:txBody>
      </p:sp>
      <p:sp>
        <p:nvSpPr>
          <p:cNvPr id="6" name="Suorakulmio 5"/>
          <p:cNvSpPr/>
          <p:nvPr/>
        </p:nvSpPr>
        <p:spPr>
          <a:xfrm>
            <a:off x="5256361" y="2454269"/>
            <a:ext cx="6870700" cy="1200329"/>
          </a:xfrm>
          <a:prstGeom prst="rect">
            <a:avLst/>
          </a:prstGeom>
        </p:spPr>
        <p:txBody>
          <a:bodyPr wrap="square">
            <a:spAutoFit/>
          </a:bodyPr>
          <a:lstStyle/>
          <a:p>
            <a:r>
              <a:rPr lang="fi-FI" sz="2400" b="1" dirty="0">
                <a:solidFill>
                  <a:prstClr val="black"/>
                </a:solidFill>
              </a:rPr>
              <a:t>Outsider-taide</a:t>
            </a:r>
            <a:r>
              <a:rPr lang="fi-FI" sz="2400" dirty="0">
                <a:solidFill>
                  <a:prstClr val="black"/>
                </a:solidFill>
              </a:rPr>
              <a:t> on taidemaailman käytäntöjen,</a:t>
            </a:r>
            <a:r>
              <a:rPr lang="fi-FI" sz="2400" baseline="30000" dirty="0">
                <a:solidFill>
                  <a:prstClr val="black"/>
                </a:solidFill>
              </a:rPr>
              <a:t> </a:t>
            </a:r>
            <a:r>
              <a:rPr lang="fi-FI" sz="2400" dirty="0">
                <a:solidFill>
                  <a:prstClr val="black"/>
                </a:solidFill>
              </a:rPr>
              <a:t>kuten taidekoulutuksen, galleriamaailman ja apurahajärjestelmän ulkopuolella tehtyä kuvataidetta.</a:t>
            </a:r>
          </a:p>
        </p:txBody>
      </p:sp>
      <p:pic>
        <p:nvPicPr>
          <p:cNvPr id="7" name="Kuva 6">
            <a:hlinkClick r:id="rId2" action="ppaction://hlinksldjump"/>
          </p:cNvPr>
          <p:cNvPicPr>
            <a:picLocks noChangeAspect="1"/>
          </p:cNvPicPr>
          <p:nvPr/>
        </p:nvPicPr>
        <p:blipFill>
          <a:blip r:embed="rId3"/>
          <a:stretch>
            <a:fillRect/>
          </a:stretch>
        </p:blipFill>
        <p:spPr>
          <a:xfrm>
            <a:off x="191950" y="3654598"/>
            <a:ext cx="3829050" cy="2924002"/>
          </a:xfrm>
          <a:prstGeom prst="rect">
            <a:avLst/>
          </a:prstGeom>
        </p:spPr>
      </p:pic>
    </p:spTree>
    <p:extLst>
      <p:ext uri="{BB962C8B-B14F-4D97-AF65-F5344CB8AC3E}">
        <p14:creationId xmlns:p14="http://schemas.microsoft.com/office/powerpoint/2010/main" val="3919244977"/>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20208 0.46111 L 0.20208 0.46111 C 0.20155 0.44838 0.20142 0.43172 0.19999 0.41852 C 0.19973 0.41644 0.19921 0.41482 0.19895 0.41297 C 0.19856 0.40232 0.19843 0.3919 0.19791 0.38148 C 0.19765 0.37894 0.19713 0.37639 0.19687 0.37408 C 0.19648 0.37084 0.19609 0.36783 0.19583 0.36482 C 0.19543 0.32454 0.19478 0.28449 0.19478 0.24445 C 0.19478 0.20903 0.17825 0.15533 0.19583 0.13889 C 0.2276 0.10857 0.26796 0.14005 0.30416 0.14074 C 0.30585 0.1426 0.30741 0.14468 0.30937 0.1463 C 0.31236 0.14861 0.32135 0.14954 0.32291 0.15 C 0.34556 0.1426 0.33853 0.15185 0.32916 0.07963 C 0.32838 0.07431 0.3259 0.0706 0.32395 0.06667 C 0.32135 0.06135 0.31809 0.05695 0.31562 0.05185 C 0.31288 0.04653 0.3108 0.04051 0.30833 0.03519 C 0.30585 0.0301 0.30338 0.02523 0.30103 0.02037 C 0.29648 0.01065 0.29062 -0.00463 0.28541 -0.01296 C 0.28215 -0.01805 0.27825 -0.02152 0.27499 -0.02592 C 0.272 -0.03009 0.26952 -0.03495 0.26666 -0.03889 C 0.26392 -0.04259 0.26093 -0.0449 0.25833 -0.04815 C 0.25676 -0.05023 0.24973 -0.06203 0.24687 -0.06481 C 0.24583 -0.06597 0.24465 -0.06597 0.24374 -0.06666 C 0.24231 -0.06782 0.24088 -0.06921 0.23958 -0.07037 C 0.23359 -0.0699 0.22773 -0.06967 0.22187 -0.06852 C 0.22069 -0.06852 0.21913 -0.06852 0.21874 -0.06666 C 0.21718 -0.06041 0.21731 -0.05324 0.21666 -0.04629 C 0.21692 -0.02916 0.21705 -0.0118 0.2177 0.00556 C 0.21783 0.00973 0.21835 0.01412 0.21874 0.01852 C 0.22135 0.05324 0.21731 0.0081 0.22395 0.06667 C 0.22525 0.07871 0.22434 0.07454 0.22812 0.08704 C 0.22942 0.09121 0.23046 0.09607 0.23228 0.1 C 0.23398 0.10371 0.23645 0.10602 0.23853 0.10926 C 0.23918 0.11158 0.23958 0.11435 0.24062 0.11667 C 0.244 0.12431 0.24817 0.13033 0.25312 0.13519 C 0.25403 0.13611 0.2552 0.13635 0.25624 0.13704 C 0.25728 0.13889 0.25806 0.14098 0.25937 0.1426 C 0.26887 0.1544 0.26353 0.14584 0.27083 0.15371 C 0.27291 0.15579 0.27486 0.1588 0.27708 0.16111 C 0.28124 0.16551 0.28163 0.16459 0.28645 0.16852 C 0.28997 0.1713 0.29348 0.17385 0.29687 0.17778 C 0.30663 0.18889 0.29504 0.18287 0.30624 0.18704 C 0.30754 0.1882 0.30898 0.18959 0.31041 0.19074 C 0.31366 0.19306 0.32069 0.19537 0.32291 0.1963 C 0.32421 0.19746 0.32551 0.19931 0.32708 0.2 C 0.33111 0.20162 0.33541 0.20185 0.33958 0.20371 C 0.34088 0.20417 0.34231 0.2044 0.34374 0.20556 C 0.34583 0.20695 0.34765 0.20996 0.34999 0.21111 C 0.35637 0.21366 0.3634 0.21273 0.36978 0.21667 C 0.37577 0.22014 0.36991 0.2169 0.37916 0.22037 C 0.38892 0.22385 0.37747 0.21991 0.38749 0.22593 C 0.39205 0.22848 0.40364 0.22917 0.40624 0.22963 C 0.41978 0.23426 0.4026 0.22917 0.43124 0.22778 C 0.43606 0.22732 0.44088 0.22894 0.44583 0.22963 C 0.45416 0.24445 0.44322 0.22709 0.45312 0.23704 C 0.45429 0.2382 0.45507 0.24074 0.45624 0.2426 C 0.45715 0.24398 0.45833 0.24491 0.45937 0.2463 C 0.46132 0.26366 0.45898 0.24723 0.46353 0.26667 C 0.46431 0.27014 0.46471 0.27408 0.46562 0.27778 C 0.46705 0.28403 0.46926 0.28982 0.47083 0.2963 C 0.47577 0.31806 0.46965 0.30139 0.47603 0.31667 C 0.47525 0.31968 0.47512 0.32338 0.47395 0.32593 C 0.46223 0.34792 0.46275 0.34074 0.44999 0.35556 C 0.44869 0.35695 0.44804 0.35949 0.44687 0.36111 C 0.4384 0.3713 0.43944 0.37037 0.43333 0.37408 C 0.4302 0.37269 0.42668 0.37292 0.42395 0.37037 C 0.42252 0.36898 0.42252 0.36528 0.42187 0.36297 C 0.42122 0.36088 0.42056 0.35903 0.41978 0.35741 C 0.41874 0.35533 0.41731 0.35394 0.41666 0.35185 C 0.41379 0.34352 0.40937 0.32593 0.40937 0.32593 C 0.40898 0.32153 0.40833 0.31713 0.40833 0.31297 C 0.40833 0.30301 0.40846 0.29306 0.40937 0.28334 C 0.4095 0.28056 0.41067 0.27824 0.41145 0.27593 C 0.41458 0.26598 0.41353 0.27199 0.41978 0.26111 C 0.42161 0.25764 0.42317 0.25348 0.42499 0.25 C 0.4259 0.24792 0.42708 0.2463 0.42812 0.24445 C 0.42851 0.2426 0.43072 0.23287 0.43124 0.22963 C 0.43163 0.22593 0.43189 0.22223 0.43228 0.21852 C 0.43163 0.19213 0.43333 0.17315 0.42812 0.15 C 0.42747 0.14699 0.4259 0.14491 0.42499 0.1426 C 0.42421 0.14074 0.42343 0.13889 0.42291 0.13704 C 0.41978 0.12732 0.42213 0.13195 0.41978 0.12778 L 0.07291 0.00371 C 0.01939 -0.00092 0.04374 1.85185E-6 -5.20833E-6 1.85185E-6 " pathEditMode="relative" ptsTypes="AAAAAAAAAAAAAAAAAAAAAAAAAAAAAAAAAAAAAAAAAAAAAAAAAAAAAAAAAAAAAAAAAAAAAAAAAAAAAAAAAAAA">
                                      <p:cBhvr>
                                        <p:cTn id="6"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p:cNvSpPr/>
          <p:nvPr/>
        </p:nvSpPr>
        <p:spPr>
          <a:xfrm>
            <a:off x="6019800" y="1618209"/>
            <a:ext cx="6096000" cy="4154984"/>
          </a:xfrm>
          <a:prstGeom prst="rect">
            <a:avLst/>
          </a:prstGeom>
        </p:spPr>
        <p:txBody>
          <a:bodyPr>
            <a:spAutoFit/>
          </a:bodyPr>
          <a:lstStyle/>
          <a:p>
            <a:r>
              <a:rPr lang="fi-FI" sz="2400" dirty="0" err="1">
                <a:solidFill>
                  <a:prstClr val="black"/>
                </a:solidFill>
              </a:rPr>
              <a:t>Niederdorfin</a:t>
            </a:r>
            <a:r>
              <a:rPr lang="fi-FI" sz="2400" dirty="0">
                <a:solidFill>
                  <a:prstClr val="black"/>
                </a:solidFill>
              </a:rPr>
              <a:t> alue on osa Zürichin </a:t>
            </a:r>
            <a:r>
              <a:rPr lang="fi-FI" sz="2400" dirty="0" err="1" smtClean="0">
                <a:solidFill>
                  <a:prstClr val="black"/>
                </a:solidFill>
              </a:rPr>
              <a:t>vanhaakaupunkia</a:t>
            </a:r>
            <a:r>
              <a:rPr lang="fi-FI" sz="2400" dirty="0" smtClean="0">
                <a:solidFill>
                  <a:prstClr val="black"/>
                </a:solidFill>
              </a:rPr>
              <a:t>. Se </a:t>
            </a:r>
            <a:r>
              <a:rPr lang="fi-FI" sz="2400" dirty="0">
                <a:solidFill>
                  <a:prstClr val="black"/>
                </a:solidFill>
              </a:rPr>
              <a:t>tarjoaa lukuisia pieniä mukulakivikatuja, viehättäviä aukioita ja rakennuksia jopa 1300-luvulta. </a:t>
            </a:r>
            <a:r>
              <a:rPr lang="fi-FI" sz="2400" dirty="0" err="1">
                <a:solidFill>
                  <a:prstClr val="black"/>
                </a:solidFill>
              </a:rPr>
              <a:t>Niederdorfin</a:t>
            </a:r>
            <a:r>
              <a:rPr lang="fi-FI" sz="2400" dirty="0">
                <a:solidFill>
                  <a:prstClr val="black"/>
                </a:solidFill>
              </a:rPr>
              <a:t> aukioiden laidoilla on lukuisia ravintoloita, kahviloita ja baareja, ja katujen varsilla on muotiliikkeitä, kirjakauppoja ja antiikkiliikkeitä sekä viini-, juusto- ja muita erikoismyymälöitä. Illalla alue muuntautuu suosituksi illanviettopaikaksi baareineen, klubeineen ja ravintoloineen.</a:t>
            </a:r>
          </a:p>
        </p:txBody>
      </p:sp>
      <p:sp>
        <p:nvSpPr>
          <p:cNvPr id="7" name="Suorakulmio 6"/>
          <p:cNvSpPr/>
          <p:nvPr/>
        </p:nvSpPr>
        <p:spPr>
          <a:xfrm>
            <a:off x="269181" y="188436"/>
            <a:ext cx="3865161" cy="923330"/>
          </a:xfrm>
          <a:prstGeom prst="rect">
            <a:avLst/>
          </a:prstGeom>
          <a:noFill/>
        </p:spPr>
        <p:txBody>
          <a:bodyPr wrap="none" lIns="91440" tIns="45720" rIns="91440" bIns="45720">
            <a:spAutoFit/>
          </a:bodyPr>
          <a:lstStyle/>
          <a:p>
            <a:pPr algn="ctr"/>
            <a:r>
              <a:rPr lang="fi-FI" sz="5400" dirty="0" smtClean="0">
                <a:ln w="0"/>
                <a:solidFill>
                  <a:prstClr val="black"/>
                </a:solidFill>
                <a:effectLst>
                  <a:outerShdw blurRad="38100" dist="19050" dir="2700000" algn="tl" rotWithShape="0">
                    <a:prstClr val="black">
                      <a:alpha val="40000"/>
                    </a:prstClr>
                  </a:outerShdw>
                </a:effectLst>
              </a:rPr>
              <a:t>NIEDERDORF</a:t>
            </a:r>
            <a:endParaRPr lang="fi-FI" sz="5400" dirty="0">
              <a:ln w="0"/>
              <a:solidFill>
                <a:prstClr val="black"/>
              </a:solidFill>
              <a:effectLst>
                <a:outerShdw blurRad="38100" dist="19050" dir="2700000" algn="tl" rotWithShape="0">
                  <a:prstClr val="black">
                    <a:alpha val="40000"/>
                  </a:prstClr>
                </a:outerShdw>
              </a:effectLst>
            </a:endParaRPr>
          </a:p>
        </p:txBody>
      </p:sp>
      <p:pic>
        <p:nvPicPr>
          <p:cNvPr id="1026" name="Picture 2" descr="https://cdn.zuerich.com/sites/default/files/styles/keyvisual_xl/public/keyvisual/web_zurich_sightseeing_niederdorf_05.jpg?itok=D0gJfFQ-">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 y="3695701"/>
            <a:ext cx="3787575" cy="2843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764640"/>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p:cNvSpPr/>
          <p:nvPr/>
        </p:nvSpPr>
        <p:spPr>
          <a:xfrm>
            <a:off x="266700" y="0"/>
            <a:ext cx="8810105" cy="923330"/>
          </a:xfrm>
          <a:prstGeom prst="rect">
            <a:avLst/>
          </a:prstGeom>
          <a:noFill/>
        </p:spPr>
        <p:txBody>
          <a:bodyPr wrap="none" lIns="91440" tIns="45720" rIns="91440" bIns="45720">
            <a:spAutoFit/>
          </a:bodyPr>
          <a:lstStyle/>
          <a:p>
            <a:pPr algn="ctr"/>
            <a:r>
              <a:rPr lang="fi-FI" sz="5400" dirty="0" smtClean="0">
                <a:ln w="0"/>
                <a:solidFill>
                  <a:prstClr val="black"/>
                </a:solidFill>
                <a:effectLst>
                  <a:outerShdw blurRad="38100" dist="19050" dir="2700000" algn="tl" rotWithShape="0">
                    <a:prstClr val="black">
                      <a:alpha val="40000"/>
                    </a:prstClr>
                  </a:outerShdw>
                </a:effectLst>
              </a:rPr>
              <a:t>SVEITSIN HISTORIA JA LUONTO</a:t>
            </a:r>
            <a:endParaRPr lang="fi-FI" sz="5400" dirty="0">
              <a:ln w="0"/>
              <a:solidFill>
                <a:prstClr val="black"/>
              </a:solidFill>
              <a:effectLst>
                <a:outerShdw blurRad="38100" dist="19050" dir="2700000" algn="tl" rotWithShape="0">
                  <a:prstClr val="black">
                    <a:alpha val="40000"/>
                  </a:prstClr>
                </a:outerShdw>
              </a:effectLst>
            </a:endParaRPr>
          </a:p>
        </p:txBody>
      </p:sp>
      <p:pic>
        <p:nvPicPr>
          <p:cNvPr id="2" name="Kuv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4405" y="3736191"/>
            <a:ext cx="4217595" cy="3159125"/>
          </a:xfrm>
          <a:prstGeom prst="rect">
            <a:avLst/>
          </a:prstGeom>
        </p:spPr>
      </p:pic>
      <p:sp>
        <p:nvSpPr>
          <p:cNvPr id="3" name="Suorakulmio 2"/>
          <p:cNvSpPr/>
          <p:nvPr/>
        </p:nvSpPr>
        <p:spPr>
          <a:xfrm>
            <a:off x="266700" y="1713716"/>
            <a:ext cx="3784600" cy="3970318"/>
          </a:xfrm>
          <a:prstGeom prst="rect">
            <a:avLst/>
          </a:prstGeom>
        </p:spPr>
        <p:txBody>
          <a:bodyPr wrap="square">
            <a:spAutoFit/>
          </a:bodyPr>
          <a:lstStyle/>
          <a:p>
            <a:r>
              <a:rPr lang="fi-FI" b="1" dirty="0" smtClean="0">
                <a:solidFill>
                  <a:prstClr val="black"/>
                </a:solidFill>
              </a:rPr>
              <a:t>Sveitsin Historia</a:t>
            </a:r>
            <a:r>
              <a:rPr lang="fi-FI" dirty="0" smtClean="0">
                <a:solidFill>
                  <a:prstClr val="black"/>
                </a:solidFill>
              </a:rPr>
              <a:t>: Vanhimmat </a:t>
            </a:r>
            <a:r>
              <a:rPr lang="fi-FI" dirty="0">
                <a:solidFill>
                  <a:prstClr val="black"/>
                </a:solidFill>
              </a:rPr>
              <a:t>ihmisasutuksen merkit Sveitsissä ovat 150 000 vuoden takaa, ja vanhin sieltä löytynyt piikivinen työkalu on arvioitu sadantuhannen vuoden ikäiseksi</a:t>
            </a:r>
            <a:r>
              <a:rPr lang="fi-FI" dirty="0" smtClean="0">
                <a:solidFill>
                  <a:prstClr val="black"/>
                </a:solidFill>
              </a:rPr>
              <a:t>. Roomalaiset</a:t>
            </a:r>
            <a:r>
              <a:rPr lang="fi-FI" dirty="0">
                <a:solidFill>
                  <a:prstClr val="black"/>
                </a:solidFill>
              </a:rPr>
              <a:t> </a:t>
            </a:r>
            <a:r>
              <a:rPr lang="fi-FI" dirty="0" smtClean="0">
                <a:solidFill>
                  <a:prstClr val="black"/>
                </a:solidFill>
              </a:rPr>
              <a:t>kutsuivat </a:t>
            </a:r>
            <a:r>
              <a:rPr lang="fi-FI" dirty="0">
                <a:solidFill>
                  <a:prstClr val="black"/>
                </a:solidFill>
              </a:rPr>
              <a:t>nykyistä Sveitsin aluetta nimellä Helvetia. Siellä asuivat kaksi kelttiheimoa, </a:t>
            </a:r>
            <a:r>
              <a:rPr lang="fi-FI" dirty="0" err="1" smtClean="0">
                <a:solidFill>
                  <a:prstClr val="black"/>
                </a:solidFill>
              </a:rPr>
              <a:t>helvetialaiset</a:t>
            </a:r>
            <a:r>
              <a:rPr lang="fi-FI" dirty="0" smtClean="0">
                <a:solidFill>
                  <a:prstClr val="black"/>
                </a:solidFill>
              </a:rPr>
              <a:t> ja </a:t>
            </a:r>
            <a:r>
              <a:rPr lang="fi-FI" dirty="0" err="1">
                <a:solidFill>
                  <a:prstClr val="black"/>
                </a:solidFill>
              </a:rPr>
              <a:t>raetialaiset</a:t>
            </a:r>
            <a:r>
              <a:rPr lang="fi-FI" dirty="0">
                <a:solidFill>
                  <a:prstClr val="black"/>
                </a:solidFill>
              </a:rPr>
              <a:t>. Roomalaiset valloittivat alueen gallialaissodissa 15 </a:t>
            </a:r>
            <a:r>
              <a:rPr lang="fi-FI" dirty="0" err="1">
                <a:solidFill>
                  <a:prstClr val="black"/>
                </a:solidFill>
              </a:rPr>
              <a:t>eaa</a:t>
            </a:r>
            <a:r>
              <a:rPr lang="fi-FI" dirty="0">
                <a:solidFill>
                  <a:prstClr val="black"/>
                </a:solidFill>
              </a:rPr>
              <a:t> ja hallitsivat sitä 400-luvulle asti</a:t>
            </a:r>
            <a:r>
              <a:rPr lang="fi-FI" dirty="0" smtClean="0">
                <a:solidFill>
                  <a:prstClr val="black"/>
                </a:solidFill>
              </a:rPr>
              <a:t>. Sen </a:t>
            </a:r>
            <a:r>
              <a:rPr lang="fi-FI" dirty="0">
                <a:solidFill>
                  <a:prstClr val="black"/>
                </a:solidFill>
              </a:rPr>
              <a:t>keisarit alkoivat kiinnittää alueeseen huomiota 1200-luvulla, kun Alppien poikki kulkeva reitti </a:t>
            </a:r>
            <a:r>
              <a:rPr lang="fi-FI" dirty="0" smtClean="0">
                <a:solidFill>
                  <a:prstClr val="black"/>
                </a:solidFill>
              </a:rPr>
              <a:t>avattiin.</a:t>
            </a:r>
            <a:endParaRPr lang="fi-FI" dirty="0">
              <a:solidFill>
                <a:prstClr val="black"/>
              </a:solidFill>
            </a:endParaRPr>
          </a:p>
        </p:txBody>
      </p:sp>
      <p:sp>
        <p:nvSpPr>
          <p:cNvPr id="5" name="Suorakulmio 4"/>
          <p:cNvSpPr/>
          <p:nvPr/>
        </p:nvSpPr>
        <p:spPr>
          <a:xfrm>
            <a:off x="4151705" y="1713716"/>
            <a:ext cx="4051300" cy="4524315"/>
          </a:xfrm>
          <a:prstGeom prst="rect">
            <a:avLst/>
          </a:prstGeom>
        </p:spPr>
        <p:txBody>
          <a:bodyPr wrap="square">
            <a:spAutoFit/>
          </a:bodyPr>
          <a:lstStyle/>
          <a:p>
            <a:r>
              <a:rPr lang="fi-FI" b="1" dirty="0" smtClean="0">
                <a:solidFill>
                  <a:prstClr val="black"/>
                </a:solidFill>
              </a:rPr>
              <a:t>Sveitsin luonto: </a:t>
            </a:r>
            <a:r>
              <a:rPr lang="fi-FI" dirty="0" err="1" smtClean="0">
                <a:solidFill>
                  <a:prstClr val="black"/>
                </a:solidFill>
              </a:rPr>
              <a:t>Juravuorilla</a:t>
            </a:r>
            <a:r>
              <a:rPr lang="fi-FI" dirty="0" smtClean="0">
                <a:solidFill>
                  <a:prstClr val="black"/>
                </a:solidFill>
              </a:rPr>
              <a:t> </a:t>
            </a:r>
            <a:r>
              <a:rPr lang="fi-FI" dirty="0">
                <a:solidFill>
                  <a:prstClr val="black"/>
                </a:solidFill>
              </a:rPr>
              <a:t>ja </a:t>
            </a:r>
            <a:r>
              <a:rPr lang="fi-FI" dirty="0" err="1">
                <a:solidFill>
                  <a:prstClr val="black"/>
                </a:solidFill>
              </a:rPr>
              <a:t>Mittellandissa</a:t>
            </a:r>
            <a:r>
              <a:rPr lang="fi-FI" dirty="0">
                <a:solidFill>
                  <a:prstClr val="black"/>
                </a:solidFill>
              </a:rPr>
              <a:t> kasvaa lehtimetsiä 600–1000 metrin korkeudelle ja Alpeilla 1 400 metrin korkeudelle. Niiden yläpuolella on havumetsiä 1 500–2 400 metrin korkeudelle. Ylinnä on </a:t>
            </a:r>
            <a:r>
              <a:rPr lang="fi-FI" dirty="0" err="1">
                <a:solidFill>
                  <a:prstClr val="black"/>
                </a:solidFill>
              </a:rPr>
              <a:t>alppiniittyjä</a:t>
            </a:r>
            <a:r>
              <a:rPr lang="fi-FI" dirty="0">
                <a:solidFill>
                  <a:prstClr val="black"/>
                </a:solidFill>
              </a:rPr>
              <a:t>. Pysyvän lumen raja on noin 3 000 metrissä.</a:t>
            </a:r>
          </a:p>
          <a:p>
            <a:r>
              <a:rPr lang="fi-FI" dirty="0" smtClean="0">
                <a:solidFill>
                  <a:prstClr val="black"/>
                </a:solidFill>
              </a:rPr>
              <a:t>Suojelualueet </a:t>
            </a:r>
            <a:r>
              <a:rPr lang="fi-FI" dirty="0">
                <a:solidFill>
                  <a:prstClr val="black"/>
                </a:solidFill>
              </a:rPr>
              <a:t>on määritelty kolmeen </a:t>
            </a:r>
            <a:r>
              <a:rPr lang="fi-FI" dirty="0" smtClean="0">
                <a:solidFill>
                  <a:prstClr val="black"/>
                </a:solidFill>
              </a:rPr>
              <a:t>luokkaan. Kansallispuistoja </a:t>
            </a:r>
            <a:r>
              <a:rPr lang="fi-FI" dirty="0">
                <a:solidFill>
                  <a:prstClr val="black"/>
                </a:solidFill>
              </a:rPr>
              <a:t>on yksi, Sveitsin kansallispuisto </a:t>
            </a:r>
            <a:r>
              <a:rPr lang="fi-FI" dirty="0" err="1">
                <a:solidFill>
                  <a:prstClr val="black"/>
                </a:solidFill>
              </a:rPr>
              <a:t>Engadinissa</a:t>
            </a:r>
            <a:r>
              <a:rPr lang="fi-FI" dirty="0">
                <a:solidFill>
                  <a:prstClr val="black"/>
                </a:solidFill>
              </a:rPr>
              <a:t>; alueellisia luonnonpuistoja on kymmenen ja luontokokemuspuistoja yksi. Ennen puistoksi nimeämistä alueet ovat puistoehdokkaita. Näitä alueita on kuusi </a:t>
            </a:r>
          </a:p>
        </p:txBody>
      </p:sp>
      <p:sp>
        <p:nvSpPr>
          <p:cNvPr id="7" name="Vuokaaviosymboli: Erottaminen 6">
            <a:hlinkClick r:id="rId3" action="ppaction://hlinksldjump"/>
          </p:cNvPr>
          <p:cNvSpPr/>
          <p:nvPr/>
        </p:nvSpPr>
        <p:spPr>
          <a:xfrm>
            <a:off x="9702800" y="885230"/>
            <a:ext cx="1917700" cy="1583035"/>
          </a:xfrm>
          <a:prstGeom prst="flowChartExtra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8" name="Rengas 7"/>
          <p:cNvSpPr/>
          <p:nvPr/>
        </p:nvSpPr>
        <p:spPr>
          <a:xfrm>
            <a:off x="10494702" y="1676747"/>
            <a:ext cx="333895" cy="316716"/>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black"/>
              </a:solidFill>
            </a:endParaRPr>
          </a:p>
        </p:txBody>
      </p:sp>
    </p:spTree>
    <p:extLst>
      <p:ext uri="{BB962C8B-B14F-4D97-AF65-F5344CB8AC3E}">
        <p14:creationId xmlns:p14="http://schemas.microsoft.com/office/powerpoint/2010/main" val="2869299750"/>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p:cNvSpPr/>
          <p:nvPr/>
        </p:nvSpPr>
        <p:spPr>
          <a:xfrm>
            <a:off x="497947" y="287635"/>
            <a:ext cx="4515916" cy="923330"/>
          </a:xfrm>
          <a:prstGeom prst="rect">
            <a:avLst/>
          </a:prstGeom>
          <a:noFill/>
        </p:spPr>
        <p:txBody>
          <a:bodyPr wrap="none" lIns="91440" tIns="45720" rIns="91440" bIns="45720">
            <a:spAutoFit/>
          </a:bodyPr>
          <a:lstStyle/>
          <a:p>
            <a:pPr algn="ctr"/>
            <a:r>
              <a:rPr lang="fi-FI" sz="5400" dirty="0" smtClean="0">
                <a:ln w="0"/>
                <a:solidFill>
                  <a:prstClr val="black"/>
                </a:solidFill>
                <a:effectLst>
                  <a:outerShdw blurRad="38100" dist="19050" dir="2700000" algn="tl" rotWithShape="0">
                    <a:prstClr val="black">
                      <a:alpha val="40000"/>
                    </a:prstClr>
                  </a:outerShdw>
                </a:effectLst>
              </a:rPr>
              <a:t>LIECHTENSTEIN</a:t>
            </a:r>
            <a:endParaRPr lang="fi-FI" sz="5400" dirty="0">
              <a:ln w="0"/>
              <a:solidFill>
                <a:prstClr val="black"/>
              </a:solidFill>
              <a:effectLst>
                <a:outerShdw blurRad="38100" dist="19050" dir="2700000" algn="tl" rotWithShape="0">
                  <a:prstClr val="black">
                    <a:alpha val="40000"/>
                  </a:prstClr>
                </a:outerShdw>
              </a:effectLst>
            </a:endParaRPr>
          </a:p>
        </p:txBody>
      </p:sp>
      <p:sp>
        <p:nvSpPr>
          <p:cNvPr id="3" name="Tekstiruutu 2"/>
          <p:cNvSpPr txBox="1"/>
          <p:nvPr/>
        </p:nvSpPr>
        <p:spPr>
          <a:xfrm>
            <a:off x="794159" y="1677938"/>
            <a:ext cx="2148732" cy="369332"/>
          </a:xfrm>
          <a:prstGeom prst="rect">
            <a:avLst/>
          </a:prstGeom>
          <a:noFill/>
        </p:spPr>
        <p:txBody>
          <a:bodyPr wrap="square" rtlCol="0">
            <a:spAutoFit/>
          </a:bodyPr>
          <a:lstStyle/>
          <a:p>
            <a:r>
              <a:rPr lang="fi-FI" dirty="0" smtClean="0">
                <a:solidFill>
                  <a:prstClr val="black"/>
                </a:solidFill>
              </a:rPr>
              <a:t>Pinta-ala: </a:t>
            </a:r>
            <a:endParaRPr lang="fi-FI" dirty="0">
              <a:solidFill>
                <a:prstClr val="black"/>
              </a:solidFill>
            </a:endParaRPr>
          </a:p>
        </p:txBody>
      </p:sp>
      <p:sp>
        <p:nvSpPr>
          <p:cNvPr id="2" name="Suorakulmio 1"/>
          <p:cNvSpPr/>
          <p:nvPr/>
        </p:nvSpPr>
        <p:spPr>
          <a:xfrm>
            <a:off x="1549477" y="1684742"/>
            <a:ext cx="1059906" cy="369332"/>
          </a:xfrm>
          <a:prstGeom prst="rect">
            <a:avLst/>
          </a:prstGeom>
        </p:spPr>
        <p:txBody>
          <a:bodyPr wrap="none">
            <a:spAutoFit/>
          </a:bodyPr>
          <a:lstStyle/>
          <a:p>
            <a:r>
              <a:rPr lang="fi-FI" dirty="0" smtClean="0">
                <a:solidFill>
                  <a:prstClr val="black"/>
                </a:solidFill>
              </a:rPr>
              <a:t>  160</a:t>
            </a:r>
            <a:r>
              <a:rPr lang="fi-FI" dirty="0">
                <a:solidFill>
                  <a:prstClr val="black"/>
                </a:solidFill>
              </a:rPr>
              <a:t> km²</a:t>
            </a:r>
          </a:p>
        </p:txBody>
      </p:sp>
      <p:sp>
        <p:nvSpPr>
          <p:cNvPr id="5" name="Tekstiruutu 4"/>
          <p:cNvSpPr txBox="1"/>
          <p:nvPr/>
        </p:nvSpPr>
        <p:spPr>
          <a:xfrm>
            <a:off x="781382" y="1929461"/>
            <a:ext cx="2107372" cy="369332"/>
          </a:xfrm>
          <a:prstGeom prst="rect">
            <a:avLst/>
          </a:prstGeom>
          <a:noFill/>
        </p:spPr>
        <p:txBody>
          <a:bodyPr wrap="none" rtlCol="0">
            <a:spAutoFit/>
          </a:bodyPr>
          <a:lstStyle/>
          <a:p>
            <a:r>
              <a:rPr lang="fi-FI" dirty="0" smtClean="0">
                <a:solidFill>
                  <a:prstClr val="black"/>
                </a:solidFill>
              </a:rPr>
              <a:t>Pääkaupunki : Vaduz</a:t>
            </a:r>
            <a:endParaRPr lang="fi-FI" dirty="0">
              <a:solidFill>
                <a:prstClr val="black"/>
              </a:solidFill>
            </a:endParaRPr>
          </a:p>
        </p:txBody>
      </p:sp>
      <p:sp>
        <p:nvSpPr>
          <p:cNvPr id="6" name="Tekstiruutu 5"/>
          <p:cNvSpPr txBox="1"/>
          <p:nvPr/>
        </p:nvSpPr>
        <p:spPr>
          <a:xfrm>
            <a:off x="781382" y="2246770"/>
            <a:ext cx="1828001" cy="369332"/>
          </a:xfrm>
          <a:prstGeom prst="rect">
            <a:avLst/>
          </a:prstGeom>
          <a:noFill/>
        </p:spPr>
        <p:txBody>
          <a:bodyPr wrap="none" rtlCol="0">
            <a:spAutoFit/>
          </a:bodyPr>
          <a:lstStyle/>
          <a:p>
            <a:r>
              <a:rPr lang="fi-FI" dirty="0" smtClean="0">
                <a:solidFill>
                  <a:prstClr val="black"/>
                </a:solidFill>
              </a:rPr>
              <a:t>Väkiluku : 36 713 </a:t>
            </a:r>
          </a:p>
        </p:txBody>
      </p:sp>
      <p:sp>
        <p:nvSpPr>
          <p:cNvPr id="9" name="Tekstiruutu 8"/>
          <p:cNvSpPr txBox="1"/>
          <p:nvPr/>
        </p:nvSpPr>
        <p:spPr>
          <a:xfrm>
            <a:off x="770384" y="2543512"/>
            <a:ext cx="2743380" cy="369332"/>
          </a:xfrm>
          <a:prstGeom prst="rect">
            <a:avLst/>
          </a:prstGeom>
          <a:noFill/>
        </p:spPr>
        <p:txBody>
          <a:bodyPr wrap="none" rtlCol="0">
            <a:spAutoFit/>
          </a:bodyPr>
          <a:lstStyle/>
          <a:p>
            <a:r>
              <a:rPr lang="fi-FI" dirty="0" smtClean="0">
                <a:solidFill>
                  <a:prstClr val="black"/>
                </a:solidFill>
              </a:rPr>
              <a:t>Rahayksikkö: Sveitsin frangi</a:t>
            </a:r>
            <a:endParaRPr lang="fi-FI" dirty="0">
              <a:solidFill>
                <a:prstClr val="black"/>
              </a:solidFill>
            </a:endParaRPr>
          </a:p>
        </p:txBody>
      </p:sp>
      <p:sp>
        <p:nvSpPr>
          <p:cNvPr id="11" name="Tekstiruutu 10"/>
          <p:cNvSpPr txBox="1"/>
          <p:nvPr/>
        </p:nvSpPr>
        <p:spPr>
          <a:xfrm>
            <a:off x="760562" y="2892277"/>
            <a:ext cx="2122248" cy="369332"/>
          </a:xfrm>
          <a:prstGeom prst="rect">
            <a:avLst/>
          </a:prstGeom>
          <a:noFill/>
        </p:spPr>
        <p:txBody>
          <a:bodyPr wrap="none" rtlCol="0">
            <a:spAutoFit/>
          </a:bodyPr>
          <a:lstStyle/>
          <a:p>
            <a:r>
              <a:rPr lang="fi-FI" dirty="0" smtClean="0">
                <a:solidFill>
                  <a:prstClr val="black"/>
                </a:solidFill>
              </a:rPr>
              <a:t>Virallinen kieli: saksa</a:t>
            </a:r>
            <a:endParaRPr lang="fi-FI" dirty="0">
              <a:solidFill>
                <a:prstClr val="black"/>
              </a:solidFill>
            </a:endParaRPr>
          </a:p>
        </p:txBody>
      </p:sp>
      <p:pic>
        <p:nvPicPr>
          <p:cNvPr id="2050" name="Picture 2" descr="Flag of Liechtenstein.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01" y="3733800"/>
            <a:ext cx="5206999" cy="3124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taatswappen-Liechtenstein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6790" y="47139"/>
            <a:ext cx="2890710" cy="3214470"/>
          </a:xfrm>
          <a:prstGeom prst="rect">
            <a:avLst/>
          </a:prstGeom>
          <a:noFill/>
          <a:extLst>
            <a:ext uri="{909E8E84-426E-40DD-AFC4-6F175D3DCCD1}">
              <a14:hiddenFill xmlns:a14="http://schemas.microsoft.com/office/drawing/2010/main">
                <a:solidFill>
                  <a:srgbClr val="FFFFFF"/>
                </a:solidFill>
              </a14:hiddenFill>
            </a:ext>
          </a:extLst>
        </p:spPr>
      </p:pic>
      <p:sp>
        <p:nvSpPr>
          <p:cNvPr id="7" name="Yhdestä kulmasta leikattu ja pyöristetty suorakulmio 6">
            <a:hlinkClick r:id="rId4" action="ppaction://hlinksldjump"/>
          </p:cNvPr>
          <p:cNvSpPr/>
          <p:nvPr/>
        </p:nvSpPr>
        <p:spPr>
          <a:xfrm>
            <a:off x="279400" y="5727700"/>
            <a:ext cx="1968500" cy="41910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prstClr val="white"/>
                </a:solidFill>
              </a:rPr>
              <a:t>Seuraava dia</a:t>
            </a:r>
            <a:endParaRPr lang="fi-FI" dirty="0">
              <a:solidFill>
                <a:prstClr val="white"/>
              </a:solidFill>
            </a:endParaRPr>
          </a:p>
        </p:txBody>
      </p:sp>
    </p:spTree>
    <p:extLst>
      <p:ext uri="{BB962C8B-B14F-4D97-AF65-F5344CB8AC3E}">
        <p14:creationId xmlns:p14="http://schemas.microsoft.com/office/powerpoint/2010/main" val="1773428188"/>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p:cNvSpPr/>
          <p:nvPr/>
        </p:nvSpPr>
        <p:spPr>
          <a:xfrm>
            <a:off x="0" y="46335"/>
            <a:ext cx="7855548" cy="923330"/>
          </a:xfrm>
          <a:prstGeom prst="rect">
            <a:avLst/>
          </a:prstGeom>
          <a:noFill/>
        </p:spPr>
        <p:txBody>
          <a:bodyPr wrap="none" lIns="91440" tIns="45720" rIns="91440" bIns="45720">
            <a:spAutoFit/>
          </a:bodyPr>
          <a:lstStyle/>
          <a:p>
            <a:pPr algn="ctr"/>
            <a:r>
              <a:rPr lang="fi-FI" sz="5400" dirty="0" err="1" smtClean="0">
                <a:ln w="0"/>
                <a:solidFill>
                  <a:prstClr val="black"/>
                </a:solidFill>
                <a:effectLst>
                  <a:outerShdw blurRad="38100" dist="19050" dir="2700000" algn="tl" rotWithShape="0">
                    <a:prstClr val="black">
                      <a:alpha val="40000"/>
                    </a:prstClr>
                  </a:outerShdw>
                </a:effectLst>
              </a:rPr>
              <a:t>Liechensteinin</a:t>
            </a:r>
            <a:r>
              <a:rPr lang="fi-FI" sz="5400" dirty="0" smtClean="0">
                <a:ln w="0"/>
                <a:solidFill>
                  <a:prstClr val="black"/>
                </a:solidFill>
                <a:effectLst>
                  <a:outerShdw blurRad="38100" dist="19050" dir="2700000" algn="tl" rotWithShape="0">
                    <a:prstClr val="black">
                      <a:alpha val="40000"/>
                    </a:prstClr>
                  </a:outerShdw>
                </a:effectLst>
              </a:rPr>
              <a:t> nähtävyydet</a:t>
            </a:r>
            <a:endParaRPr lang="fi-FI" sz="5400" dirty="0">
              <a:ln w="0"/>
              <a:solidFill>
                <a:prstClr val="black"/>
              </a:solidFill>
              <a:effectLst>
                <a:outerShdw blurRad="38100" dist="19050" dir="2700000" algn="tl" rotWithShape="0">
                  <a:prstClr val="black">
                    <a:alpha val="40000"/>
                  </a:prstClr>
                </a:outerShdw>
              </a:effectLst>
            </a:endParaRPr>
          </a:p>
        </p:txBody>
      </p:sp>
      <p:pic>
        <p:nvPicPr>
          <p:cNvPr id="1026" name="Picture 2" descr="http://www.vastavalo.fi/albums/userpics/10718/normal_vaduzin_linna_20100808.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831" y="2387600"/>
            <a:ext cx="4689494" cy="31242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uora nuoliyhdysviiva 5"/>
          <p:cNvCxnSpPr/>
          <p:nvPr/>
        </p:nvCxnSpPr>
        <p:spPr>
          <a:xfrm>
            <a:off x="5143500" y="2756932"/>
            <a:ext cx="1346200" cy="25400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kstiruutu 7"/>
          <p:cNvSpPr txBox="1"/>
          <p:nvPr/>
        </p:nvSpPr>
        <p:spPr>
          <a:xfrm>
            <a:off x="4273550" y="2387600"/>
            <a:ext cx="1739900" cy="369332"/>
          </a:xfrm>
          <a:prstGeom prst="rect">
            <a:avLst/>
          </a:prstGeom>
          <a:noFill/>
        </p:spPr>
        <p:txBody>
          <a:bodyPr wrap="square" rtlCol="0">
            <a:spAutoFit/>
          </a:bodyPr>
          <a:lstStyle/>
          <a:p>
            <a:r>
              <a:rPr lang="fi-FI" dirty="0" smtClean="0">
                <a:solidFill>
                  <a:prstClr val="black"/>
                </a:solidFill>
              </a:rPr>
              <a:t>Vaduzin linna</a:t>
            </a:r>
            <a:endParaRPr lang="fi-FI" dirty="0">
              <a:solidFill>
                <a:prstClr val="black"/>
              </a:solidFill>
            </a:endParaRPr>
          </a:p>
        </p:txBody>
      </p:sp>
      <p:pic>
        <p:nvPicPr>
          <p:cNvPr id="1030" name="Picture 6" descr="https://farm8.staticflickr.com/7163/6848955655_13e0ae0de5_b.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41" y="3314700"/>
            <a:ext cx="4385983" cy="329247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uora nuoliyhdysviiva 10"/>
          <p:cNvCxnSpPr/>
          <p:nvPr/>
        </p:nvCxnSpPr>
        <p:spPr>
          <a:xfrm>
            <a:off x="2082800" y="2387600"/>
            <a:ext cx="165100" cy="623332"/>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Suorakulmio 11"/>
          <p:cNvSpPr/>
          <p:nvPr/>
        </p:nvSpPr>
        <p:spPr>
          <a:xfrm>
            <a:off x="1211664" y="1938982"/>
            <a:ext cx="1875000" cy="369332"/>
          </a:xfrm>
          <a:prstGeom prst="rect">
            <a:avLst/>
          </a:prstGeom>
        </p:spPr>
        <p:txBody>
          <a:bodyPr wrap="none">
            <a:spAutoFit/>
          </a:bodyPr>
          <a:lstStyle/>
          <a:p>
            <a:r>
              <a:rPr lang="fi-FI" dirty="0" smtClean="0">
                <a:solidFill>
                  <a:prstClr val="black"/>
                </a:solidFill>
              </a:rPr>
              <a:t>Gutenbergin linna</a:t>
            </a:r>
            <a:endParaRPr lang="fi-FI" dirty="0">
              <a:solidFill>
                <a:prstClr val="black"/>
              </a:solidFill>
            </a:endParaRPr>
          </a:p>
        </p:txBody>
      </p:sp>
      <p:sp>
        <p:nvSpPr>
          <p:cNvPr id="2" name="Yhdestä kulmasta leikattu ja pyöristetty suorakulmio 1">
            <a:hlinkClick r:id="rId7" action="ppaction://hlinksldjump"/>
          </p:cNvPr>
          <p:cNvSpPr/>
          <p:nvPr/>
        </p:nvSpPr>
        <p:spPr>
          <a:xfrm>
            <a:off x="9944100" y="6172200"/>
            <a:ext cx="2044700" cy="53340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prstClr val="white"/>
                </a:solidFill>
              </a:rPr>
              <a:t>Seuraava dia</a:t>
            </a:r>
            <a:endParaRPr lang="fi-FI" dirty="0">
              <a:solidFill>
                <a:prstClr val="white"/>
              </a:solidFill>
            </a:endParaRPr>
          </a:p>
        </p:txBody>
      </p:sp>
    </p:spTree>
    <p:extLst>
      <p:ext uri="{BB962C8B-B14F-4D97-AF65-F5344CB8AC3E}">
        <p14:creationId xmlns:p14="http://schemas.microsoft.com/office/powerpoint/2010/main" val="1143675418"/>
      </p:ext>
    </p:extLst>
  </p:cSld>
  <p:clrMapOvr>
    <a:masterClrMapping/>
  </p:clrMapOvr>
  <mc:AlternateContent xmlns:mc="http://schemas.openxmlformats.org/markup-compatibility/2006" xmlns:p14="http://schemas.microsoft.com/office/powerpoint/2010/main">
    <mc:Choice Requires="p14">
      <p:transition spd="slow" p14:dur="1500" advClick="0">
        <p14:ripple/>
        <p:sndAc>
          <p:stSnd>
            <p:snd r:embed="rId2" name="camera.wav"/>
          </p:stSnd>
        </p:sndAc>
      </p:transition>
    </mc:Choice>
    <mc:Fallback xmlns="">
      <p:transition spd="slow" advClick="0">
        <p:fade/>
        <p:sndAc>
          <p:stSnd>
            <p:snd r:embed="rId8" name="camera.wav"/>
          </p:stSnd>
        </p:sndAc>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orakulmio 5"/>
          <p:cNvSpPr/>
          <p:nvPr/>
        </p:nvSpPr>
        <p:spPr>
          <a:xfrm>
            <a:off x="0" y="97135"/>
            <a:ext cx="4680705" cy="923330"/>
          </a:xfrm>
          <a:prstGeom prst="rect">
            <a:avLst/>
          </a:prstGeom>
          <a:noFill/>
        </p:spPr>
        <p:txBody>
          <a:bodyPr wrap="none" lIns="91440" tIns="45720" rIns="91440" bIns="45720">
            <a:spAutoFit/>
          </a:bodyPr>
          <a:lstStyle/>
          <a:p>
            <a:pPr algn="ctr"/>
            <a:r>
              <a:rPr lang="fi-FI" sz="5400" dirty="0" smtClean="0">
                <a:ln w="0"/>
                <a:solidFill>
                  <a:prstClr val="black"/>
                </a:solidFill>
                <a:effectLst>
                  <a:outerShdw blurRad="38100" dist="19050" dir="2700000" algn="tl" rotWithShape="0">
                    <a:prstClr val="black">
                      <a:alpha val="40000"/>
                    </a:prstClr>
                  </a:outerShdw>
                </a:effectLst>
              </a:rPr>
              <a:t>VADUZIN LINNA</a:t>
            </a:r>
            <a:endParaRPr lang="fi-FI" sz="5400" dirty="0">
              <a:ln w="0"/>
              <a:solidFill>
                <a:prstClr val="black"/>
              </a:solidFill>
              <a:effectLst>
                <a:outerShdw blurRad="38100" dist="19050" dir="2700000" algn="tl" rotWithShape="0">
                  <a:prstClr val="black">
                    <a:alpha val="40000"/>
                  </a:prstClr>
                </a:outerShdw>
              </a:effectLst>
            </a:endParaRPr>
          </a:p>
        </p:txBody>
      </p:sp>
      <p:sp>
        <p:nvSpPr>
          <p:cNvPr id="7" name="Tekstiruutu 6"/>
          <p:cNvSpPr txBox="1"/>
          <p:nvPr/>
        </p:nvSpPr>
        <p:spPr>
          <a:xfrm>
            <a:off x="4680705" y="5448300"/>
            <a:ext cx="45719" cy="369332"/>
          </a:xfrm>
          <a:prstGeom prst="rect">
            <a:avLst/>
          </a:prstGeom>
          <a:noFill/>
        </p:spPr>
        <p:txBody>
          <a:bodyPr wrap="square" rtlCol="0">
            <a:spAutoFit/>
          </a:bodyPr>
          <a:lstStyle/>
          <a:p>
            <a:endParaRPr lang="fi-FI" dirty="0">
              <a:solidFill>
                <a:prstClr val="black"/>
              </a:solidFill>
            </a:endParaRPr>
          </a:p>
        </p:txBody>
      </p:sp>
      <p:sp>
        <p:nvSpPr>
          <p:cNvPr id="8" name="Suorakulmio 7"/>
          <p:cNvSpPr/>
          <p:nvPr/>
        </p:nvSpPr>
        <p:spPr>
          <a:xfrm>
            <a:off x="6261100" y="236478"/>
            <a:ext cx="6096000" cy="2862322"/>
          </a:xfrm>
          <a:prstGeom prst="rect">
            <a:avLst/>
          </a:prstGeom>
        </p:spPr>
        <p:txBody>
          <a:bodyPr>
            <a:spAutoFit/>
          </a:bodyPr>
          <a:lstStyle/>
          <a:p>
            <a:r>
              <a:rPr lang="fi-FI" b="1" dirty="0">
                <a:solidFill>
                  <a:prstClr val="black"/>
                </a:solidFill>
              </a:rPr>
              <a:t>Vaduzin linna</a:t>
            </a:r>
            <a:r>
              <a:rPr lang="fi-FI" dirty="0">
                <a:solidFill>
                  <a:prstClr val="black"/>
                </a:solidFill>
              </a:rPr>
              <a:t> on </a:t>
            </a:r>
            <a:r>
              <a:rPr lang="fi-FI" dirty="0" err="1" smtClean="0">
                <a:solidFill>
                  <a:prstClr val="black"/>
                </a:solidFill>
              </a:rPr>
              <a:t>Liechensteinin</a:t>
            </a:r>
            <a:r>
              <a:rPr lang="fi-FI" dirty="0" smtClean="0">
                <a:solidFill>
                  <a:prstClr val="black"/>
                </a:solidFill>
              </a:rPr>
              <a:t> ruhtinasperheen </a:t>
            </a:r>
            <a:r>
              <a:rPr lang="fi-FI" dirty="0">
                <a:solidFill>
                  <a:prstClr val="black"/>
                </a:solidFill>
              </a:rPr>
              <a:t>vakituinen asumus ja ruhtinaskunnan </a:t>
            </a:r>
            <a:r>
              <a:rPr lang="fi-FI" dirty="0" smtClean="0">
                <a:solidFill>
                  <a:prstClr val="black"/>
                </a:solidFill>
              </a:rPr>
              <a:t>pääkaupungin Vaduzin </a:t>
            </a:r>
            <a:r>
              <a:rPr lang="fi-FI" dirty="0">
                <a:solidFill>
                  <a:prstClr val="black"/>
                </a:solidFill>
              </a:rPr>
              <a:t>tunnetuin maamerkki. Ensimmäiset maininnat siitä ovat vuodelta 1322, mutta linnoituksen vanhimpien osien arvellaan olevan 1100-luvulta ja </a:t>
            </a:r>
            <a:r>
              <a:rPr lang="fi-FI" dirty="0" err="1">
                <a:solidFill>
                  <a:prstClr val="black"/>
                </a:solidFill>
              </a:rPr>
              <a:t>asuinosan</a:t>
            </a:r>
            <a:r>
              <a:rPr lang="fi-FI" dirty="0">
                <a:solidFill>
                  <a:prstClr val="black"/>
                </a:solidFill>
              </a:rPr>
              <a:t> vuodelta 1287</a:t>
            </a:r>
            <a:r>
              <a:rPr lang="fi-FI" dirty="0" smtClean="0">
                <a:solidFill>
                  <a:prstClr val="black"/>
                </a:solidFill>
              </a:rPr>
              <a:t>. </a:t>
            </a:r>
            <a:r>
              <a:rPr lang="fi-FI" dirty="0">
                <a:solidFill>
                  <a:prstClr val="black"/>
                </a:solidFill>
              </a:rPr>
              <a:t>Keskiaikaista linnoitusta on laajennettu </a:t>
            </a:r>
            <a:r>
              <a:rPr lang="fi-FI" dirty="0" smtClean="0">
                <a:solidFill>
                  <a:prstClr val="black"/>
                </a:solidFill>
              </a:rPr>
              <a:t>1500 </a:t>
            </a:r>
            <a:r>
              <a:rPr lang="fi-FI" dirty="0">
                <a:solidFill>
                  <a:prstClr val="black"/>
                </a:solidFill>
              </a:rPr>
              <a:t>ja </a:t>
            </a:r>
            <a:r>
              <a:rPr lang="fi-FI" dirty="0" smtClean="0">
                <a:solidFill>
                  <a:prstClr val="black"/>
                </a:solidFill>
              </a:rPr>
              <a:t>1600-luvuilla.</a:t>
            </a:r>
            <a:endParaRPr lang="fi-FI" dirty="0">
              <a:solidFill>
                <a:prstClr val="black"/>
              </a:solidFill>
            </a:endParaRPr>
          </a:p>
          <a:p>
            <a:r>
              <a:rPr lang="fi-FI" dirty="0">
                <a:solidFill>
                  <a:prstClr val="black"/>
                </a:solidFill>
              </a:rPr>
              <a:t>Linnan vanhin osa on sen itäinen torni ja muut itäpuolella sijaitsevat rakennelmat, jotka on rakennettu 1100-luvulla. Torni on 12 metriä leveä ja 13 metriä korkea. Alkuperäinen sisäänkäynti on 11 metrin korkeudessa</a:t>
            </a:r>
            <a:r>
              <a:rPr lang="fi-FI" dirty="0" smtClean="0">
                <a:solidFill>
                  <a:prstClr val="black"/>
                </a:solidFill>
              </a:rPr>
              <a:t>.</a:t>
            </a:r>
            <a:endParaRPr lang="fi-FI" dirty="0">
              <a:solidFill>
                <a:prstClr val="black"/>
              </a:solidFill>
            </a:endParaRPr>
          </a:p>
        </p:txBody>
      </p:sp>
      <p:pic>
        <p:nvPicPr>
          <p:cNvPr id="1026" name="Picture 2" descr="https://upload.wikimedia.org/wikipedia/commons/thumb/8/85/Liechtenstein_Schloss_Vaduz.jpg/250px-Liechtenstein_Schloss_Vaduz.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1912"/>
            <a:ext cx="6080125" cy="425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1304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p:cNvSpPr/>
          <p:nvPr/>
        </p:nvSpPr>
        <p:spPr>
          <a:xfrm>
            <a:off x="98986" y="198735"/>
            <a:ext cx="6253636" cy="923330"/>
          </a:xfrm>
          <a:prstGeom prst="rect">
            <a:avLst/>
          </a:prstGeom>
          <a:noFill/>
        </p:spPr>
        <p:txBody>
          <a:bodyPr wrap="none" lIns="91440" tIns="45720" rIns="91440" bIns="45720">
            <a:spAutoFit/>
          </a:bodyPr>
          <a:lstStyle/>
          <a:p>
            <a:pPr algn="ctr"/>
            <a:r>
              <a:rPr lang="fi-FI" sz="5400" dirty="0" smtClean="0">
                <a:ln w="0"/>
                <a:solidFill>
                  <a:prstClr val="black"/>
                </a:solidFill>
                <a:effectLst>
                  <a:outerShdw blurRad="38100" dist="19050" dir="2700000" algn="tl" rotWithShape="0">
                    <a:prstClr val="black">
                      <a:alpha val="40000"/>
                    </a:prstClr>
                  </a:outerShdw>
                </a:effectLst>
              </a:rPr>
              <a:t>GUTENBERGIN LINNA</a:t>
            </a:r>
            <a:endParaRPr lang="fi-FI" sz="5400" dirty="0">
              <a:ln w="0"/>
              <a:solidFill>
                <a:prstClr val="black"/>
              </a:solidFill>
              <a:effectLst>
                <a:outerShdw blurRad="38100" dist="19050" dir="2700000" algn="tl" rotWithShape="0">
                  <a:prstClr val="black">
                    <a:alpha val="40000"/>
                  </a:prstClr>
                </a:outerShdw>
              </a:effectLst>
            </a:endParaRPr>
          </a:p>
        </p:txBody>
      </p:sp>
      <p:sp>
        <p:nvSpPr>
          <p:cNvPr id="5" name="Suorakulmio 4"/>
          <p:cNvSpPr/>
          <p:nvPr/>
        </p:nvSpPr>
        <p:spPr>
          <a:xfrm>
            <a:off x="7493000" y="1558836"/>
            <a:ext cx="4267200" cy="3046988"/>
          </a:xfrm>
          <a:prstGeom prst="rect">
            <a:avLst/>
          </a:prstGeom>
        </p:spPr>
        <p:txBody>
          <a:bodyPr wrap="square">
            <a:spAutoFit/>
          </a:bodyPr>
          <a:lstStyle/>
          <a:p>
            <a:r>
              <a:rPr lang="fi-FI" sz="2400" dirty="0">
                <a:solidFill>
                  <a:prstClr val="black"/>
                </a:solidFill>
              </a:rPr>
              <a:t>Gutenbergin linna on rakennettu todennäköisesti </a:t>
            </a:r>
            <a:r>
              <a:rPr lang="fi-FI" sz="2400" dirty="0" smtClean="0">
                <a:solidFill>
                  <a:prstClr val="black"/>
                </a:solidFill>
              </a:rPr>
              <a:t>1000-luvulla; </a:t>
            </a:r>
            <a:r>
              <a:rPr lang="fi-FI" sz="2400" dirty="0">
                <a:solidFill>
                  <a:prstClr val="black"/>
                </a:solidFill>
              </a:rPr>
              <a:t>ensimmäinen kirjallinen maininta siitä on vuodelta 1263. Linna kuului </a:t>
            </a:r>
            <a:r>
              <a:rPr lang="fi-FI" sz="2400" dirty="0" err="1" smtClean="0">
                <a:solidFill>
                  <a:prstClr val="black"/>
                </a:solidFill>
              </a:rPr>
              <a:t>Frauenbergin</a:t>
            </a:r>
            <a:r>
              <a:rPr lang="fi-FI" sz="2400" dirty="0" smtClean="0">
                <a:solidFill>
                  <a:prstClr val="black"/>
                </a:solidFill>
              </a:rPr>
              <a:t> paroneille, </a:t>
            </a:r>
            <a:r>
              <a:rPr lang="fi-FI" sz="2400" dirty="0">
                <a:solidFill>
                  <a:prstClr val="black"/>
                </a:solidFill>
              </a:rPr>
              <a:t>kunnes 1314 se siirtyi </a:t>
            </a:r>
            <a:r>
              <a:rPr lang="fi-FI" sz="2400" dirty="0" smtClean="0">
                <a:solidFill>
                  <a:prstClr val="black"/>
                </a:solidFill>
              </a:rPr>
              <a:t>Itävallan omistukseen </a:t>
            </a:r>
            <a:r>
              <a:rPr lang="fi-FI" sz="2400" dirty="0">
                <a:solidFill>
                  <a:prstClr val="black"/>
                </a:solidFill>
              </a:rPr>
              <a:t>yli viideksisadaksi vuodeksi.</a:t>
            </a:r>
          </a:p>
        </p:txBody>
      </p:sp>
      <p:pic>
        <p:nvPicPr>
          <p:cNvPr id="2050" name="Picture 2" descr="https://upload.wikimedia.org/wikipedia/commons/5/58/Balzers_Schlo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86" y="2057400"/>
            <a:ext cx="6373067" cy="467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5233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708660" y="198120"/>
            <a:ext cx="4380751" cy="646331"/>
          </a:xfrm>
          <a:prstGeom prst="rect">
            <a:avLst/>
          </a:prstGeom>
          <a:noFill/>
        </p:spPr>
        <p:txBody>
          <a:bodyPr wrap="none" rtlCol="0">
            <a:spAutoFit/>
          </a:bodyPr>
          <a:lstStyle/>
          <a:p>
            <a:r>
              <a:rPr lang="fi-FI" sz="3600" dirty="0" err="1" smtClean="0">
                <a:solidFill>
                  <a:prstClr val="black"/>
                </a:solidFill>
              </a:rPr>
              <a:t>Liechensteinin</a:t>
            </a:r>
            <a:r>
              <a:rPr lang="fi-FI" sz="3600" dirty="0" smtClean="0">
                <a:solidFill>
                  <a:prstClr val="black"/>
                </a:solidFill>
              </a:rPr>
              <a:t> historia</a:t>
            </a:r>
            <a:endParaRPr lang="fi-FI" sz="3600" dirty="0">
              <a:solidFill>
                <a:prstClr val="black"/>
              </a:solidFill>
            </a:endParaRPr>
          </a:p>
        </p:txBody>
      </p:sp>
      <p:sp>
        <p:nvSpPr>
          <p:cNvPr id="5" name="Suorakulmio 4"/>
          <p:cNvSpPr/>
          <p:nvPr/>
        </p:nvSpPr>
        <p:spPr>
          <a:xfrm>
            <a:off x="6819900" y="902286"/>
            <a:ext cx="6096000" cy="923330"/>
          </a:xfrm>
          <a:prstGeom prst="rect">
            <a:avLst/>
          </a:prstGeom>
        </p:spPr>
        <p:txBody>
          <a:bodyPr>
            <a:spAutoFit/>
          </a:bodyPr>
          <a:lstStyle/>
          <a:p>
            <a:r>
              <a:rPr lang="fi-FI" dirty="0" err="1">
                <a:solidFill>
                  <a:prstClr val="black"/>
                </a:solidFill>
              </a:rPr>
              <a:t>Liechensteinin</a:t>
            </a:r>
            <a:r>
              <a:rPr lang="fi-FI" dirty="0">
                <a:solidFill>
                  <a:prstClr val="black"/>
                </a:solidFill>
              </a:rPr>
              <a:t> alue joutui </a:t>
            </a:r>
            <a:r>
              <a:rPr lang="fi-FI" dirty="0" smtClean="0">
                <a:solidFill>
                  <a:prstClr val="black"/>
                </a:solidFill>
              </a:rPr>
              <a:t>Rooman </a:t>
            </a:r>
            <a:r>
              <a:rPr lang="fi-FI" dirty="0">
                <a:solidFill>
                  <a:prstClr val="black"/>
                </a:solidFill>
              </a:rPr>
              <a:t>alaisuuteen keisari </a:t>
            </a:r>
            <a:r>
              <a:rPr lang="fi-FI" dirty="0" err="1" smtClean="0">
                <a:solidFill>
                  <a:prstClr val="black"/>
                </a:solidFill>
              </a:rPr>
              <a:t>Augustuksen</a:t>
            </a:r>
            <a:r>
              <a:rPr lang="fi-FI" dirty="0" smtClean="0">
                <a:solidFill>
                  <a:prstClr val="black"/>
                </a:solidFill>
              </a:rPr>
              <a:t> </a:t>
            </a:r>
            <a:r>
              <a:rPr lang="fi-FI" dirty="0">
                <a:solidFill>
                  <a:prstClr val="black"/>
                </a:solidFill>
              </a:rPr>
              <a:t>hallituskaudella</a:t>
            </a:r>
            <a:r>
              <a:rPr lang="fi-FI" dirty="0" smtClean="0">
                <a:solidFill>
                  <a:prstClr val="black"/>
                </a:solidFill>
              </a:rPr>
              <a:t>. </a:t>
            </a:r>
            <a:endParaRPr lang="fi-FI" dirty="0">
              <a:solidFill>
                <a:prstClr val="black"/>
              </a:solidFill>
            </a:endParaRPr>
          </a:p>
          <a:p>
            <a:endParaRPr lang="fi-FI" dirty="0">
              <a:solidFill>
                <a:prstClr val="black"/>
              </a:solidFill>
            </a:endParaRPr>
          </a:p>
        </p:txBody>
      </p:sp>
      <p:sp>
        <p:nvSpPr>
          <p:cNvPr id="2" name="Nuoli oikealle 1">
            <a:hlinkClick r:id="rId2" action="ppaction://hlinksldjump"/>
          </p:cNvPr>
          <p:cNvSpPr/>
          <p:nvPr/>
        </p:nvSpPr>
        <p:spPr>
          <a:xfrm>
            <a:off x="8046720" y="4274820"/>
            <a:ext cx="2766060" cy="14744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3" name="Suorakulmio 2"/>
          <p:cNvSpPr/>
          <p:nvPr/>
        </p:nvSpPr>
        <p:spPr>
          <a:xfrm>
            <a:off x="723900" y="1448892"/>
            <a:ext cx="6096000" cy="2308324"/>
          </a:xfrm>
          <a:prstGeom prst="rect">
            <a:avLst/>
          </a:prstGeom>
        </p:spPr>
        <p:txBody>
          <a:bodyPr>
            <a:spAutoFit/>
          </a:bodyPr>
          <a:lstStyle/>
          <a:p>
            <a:r>
              <a:rPr lang="fi-FI" dirty="0">
                <a:solidFill>
                  <a:prstClr val="black"/>
                </a:solidFill>
              </a:rPr>
              <a:t>Ensimmäinen Liechtensteinin alueelle muodostunut valtiomuodostelma oli </a:t>
            </a:r>
            <a:r>
              <a:rPr lang="fi-FI" dirty="0" smtClean="0">
                <a:solidFill>
                  <a:prstClr val="black"/>
                </a:solidFill>
              </a:rPr>
              <a:t>Kaarle Suuren </a:t>
            </a:r>
            <a:r>
              <a:rPr lang="fi-FI" dirty="0">
                <a:solidFill>
                  <a:prstClr val="black"/>
                </a:solidFill>
              </a:rPr>
              <a:t>kuoleman jälkeen vuonna 814 perustettu </a:t>
            </a:r>
            <a:r>
              <a:rPr lang="fi-FI" dirty="0" smtClean="0">
                <a:solidFill>
                  <a:prstClr val="black"/>
                </a:solidFill>
              </a:rPr>
              <a:t>Ala-</a:t>
            </a:r>
            <a:r>
              <a:rPr lang="fi-FI" dirty="0" err="1" smtClean="0">
                <a:solidFill>
                  <a:prstClr val="black"/>
                </a:solidFill>
              </a:rPr>
              <a:t>Raetia</a:t>
            </a:r>
            <a:r>
              <a:rPr lang="fi-FI" dirty="0" smtClean="0">
                <a:solidFill>
                  <a:prstClr val="black"/>
                </a:solidFill>
              </a:rPr>
              <a:t> </a:t>
            </a:r>
            <a:r>
              <a:rPr lang="fi-FI" dirty="0" err="1" smtClean="0">
                <a:solidFill>
                  <a:prstClr val="black"/>
                </a:solidFill>
              </a:rPr>
              <a:t>frankkie</a:t>
            </a:r>
            <a:r>
              <a:rPr lang="fi-FI" dirty="0" smtClean="0">
                <a:solidFill>
                  <a:prstClr val="black"/>
                </a:solidFill>
              </a:rPr>
              <a:t> </a:t>
            </a:r>
            <a:r>
              <a:rPr lang="fi-FI" dirty="0">
                <a:solidFill>
                  <a:prstClr val="black"/>
                </a:solidFill>
              </a:rPr>
              <a:t>alaisuudessa. Vuonna 1342 perustettiin Vaduzin kreivikunta, joka tuli suoraan </a:t>
            </a:r>
            <a:r>
              <a:rPr lang="fi-FI" dirty="0" smtClean="0">
                <a:solidFill>
                  <a:prstClr val="black"/>
                </a:solidFill>
              </a:rPr>
              <a:t>Saksan keisarikunnan </a:t>
            </a:r>
            <a:r>
              <a:rPr lang="fi-FI" dirty="0">
                <a:solidFill>
                  <a:prstClr val="black"/>
                </a:solidFill>
              </a:rPr>
              <a:t>alaisuuteen vuonna 1396. Vuonna 1434 alueeseen liitettiin </a:t>
            </a:r>
            <a:r>
              <a:rPr lang="fi-FI" dirty="0" err="1" smtClean="0">
                <a:solidFill>
                  <a:prstClr val="black"/>
                </a:solidFill>
              </a:rPr>
              <a:t>Schellenberg</a:t>
            </a:r>
            <a:r>
              <a:rPr lang="fi-FI" dirty="0" smtClean="0">
                <a:solidFill>
                  <a:prstClr val="black"/>
                </a:solidFill>
              </a:rPr>
              <a:t>. </a:t>
            </a:r>
            <a:r>
              <a:rPr lang="fi-FI" dirty="0">
                <a:solidFill>
                  <a:prstClr val="black"/>
                </a:solidFill>
              </a:rPr>
              <a:t>Alueella hallitsivat pitkään monet eri suvut, kuten esimerkiksi </a:t>
            </a:r>
            <a:r>
              <a:rPr lang="fi-FI" dirty="0" err="1" smtClean="0">
                <a:solidFill>
                  <a:prstClr val="black"/>
                </a:solidFill>
              </a:rPr>
              <a:t>Monofortit</a:t>
            </a:r>
            <a:r>
              <a:rPr lang="fi-FI" dirty="0" smtClean="0">
                <a:solidFill>
                  <a:prstClr val="black"/>
                </a:solidFill>
              </a:rPr>
              <a:t>, von </a:t>
            </a:r>
            <a:r>
              <a:rPr lang="fi-FI" dirty="0" err="1" smtClean="0">
                <a:solidFill>
                  <a:prstClr val="black"/>
                </a:solidFill>
              </a:rPr>
              <a:t>Brandisit</a:t>
            </a:r>
            <a:r>
              <a:rPr lang="fi-FI" dirty="0" smtClean="0">
                <a:solidFill>
                  <a:prstClr val="black"/>
                </a:solidFill>
              </a:rPr>
              <a:t>, van </a:t>
            </a:r>
            <a:r>
              <a:rPr lang="fi-FI" dirty="0" err="1" smtClean="0">
                <a:solidFill>
                  <a:prstClr val="black"/>
                </a:solidFill>
              </a:rPr>
              <a:t>Sulzit</a:t>
            </a:r>
            <a:r>
              <a:rPr lang="fi-FI" dirty="0" smtClean="0">
                <a:solidFill>
                  <a:prstClr val="black"/>
                </a:solidFill>
              </a:rPr>
              <a:t> </a:t>
            </a:r>
            <a:r>
              <a:rPr lang="fi-FI" dirty="0">
                <a:solidFill>
                  <a:prstClr val="black"/>
                </a:solidFill>
              </a:rPr>
              <a:t>ja </a:t>
            </a:r>
            <a:r>
              <a:rPr lang="fi-FI" dirty="0" smtClean="0">
                <a:solidFill>
                  <a:prstClr val="black"/>
                </a:solidFill>
              </a:rPr>
              <a:t>von </a:t>
            </a:r>
            <a:r>
              <a:rPr lang="fi-FI" dirty="0" err="1" smtClean="0">
                <a:solidFill>
                  <a:prstClr val="black"/>
                </a:solidFill>
              </a:rPr>
              <a:t>Hohenemsit</a:t>
            </a:r>
            <a:r>
              <a:rPr lang="fi-FI" dirty="0" smtClean="0">
                <a:solidFill>
                  <a:prstClr val="black"/>
                </a:solidFill>
              </a:rPr>
              <a:t>.</a:t>
            </a:r>
            <a:endParaRPr lang="fi-FI" dirty="0">
              <a:solidFill>
                <a:prstClr val="black"/>
              </a:solidFill>
            </a:endParaRPr>
          </a:p>
        </p:txBody>
      </p:sp>
    </p:spTree>
    <p:extLst>
      <p:ext uri="{BB962C8B-B14F-4D97-AF65-F5344CB8AC3E}">
        <p14:creationId xmlns:p14="http://schemas.microsoft.com/office/powerpoint/2010/main" val="32872643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p:cNvSpPr/>
          <p:nvPr/>
        </p:nvSpPr>
        <p:spPr>
          <a:xfrm>
            <a:off x="4837119" y="262235"/>
            <a:ext cx="2289153" cy="923330"/>
          </a:xfrm>
          <a:prstGeom prst="rect">
            <a:avLst/>
          </a:prstGeom>
          <a:noFill/>
        </p:spPr>
        <p:txBody>
          <a:bodyPr wrap="none" lIns="91440" tIns="45720" rIns="91440" bIns="45720">
            <a:spAutoFit/>
          </a:bodyPr>
          <a:lstStyle/>
          <a:p>
            <a:pPr algn="ctr"/>
            <a:r>
              <a:rPr lang="fi-FI" sz="5400" dirty="0" smtClean="0">
                <a:ln w="0"/>
                <a:solidFill>
                  <a:srgbClr val="5B9BD5"/>
                </a:solidFill>
                <a:effectLst>
                  <a:outerShdw blurRad="38100" dist="25400" dir="5400000" algn="ctr" rotWithShape="0">
                    <a:srgbClr val="6E747A">
                      <a:alpha val="43000"/>
                    </a:srgbClr>
                  </a:outerShdw>
                </a:effectLst>
              </a:rPr>
              <a:t>TEKIJÄT</a:t>
            </a:r>
            <a:endParaRPr lang="fi-FI" sz="5400" dirty="0">
              <a:ln w="0"/>
              <a:solidFill>
                <a:srgbClr val="5B9BD5"/>
              </a:solidFill>
              <a:effectLst>
                <a:outerShdw blurRad="38100" dist="25400" dir="5400000" algn="ctr" rotWithShape="0">
                  <a:srgbClr val="6E747A">
                    <a:alpha val="43000"/>
                  </a:srgbClr>
                </a:outerShdw>
              </a:effectLst>
            </a:endParaRPr>
          </a:p>
        </p:txBody>
      </p:sp>
      <p:sp>
        <p:nvSpPr>
          <p:cNvPr id="6" name="Tekstiruutu 5"/>
          <p:cNvSpPr txBox="1"/>
          <p:nvPr/>
        </p:nvSpPr>
        <p:spPr>
          <a:xfrm>
            <a:off x="2669540" y="2247901"/>
            <a:ext cx="6337300" cy="830997"/>
          </a:xfrm>
          <a:prstGeom prst="rect">
            <a:avLst/>
          </a:prstGeom>
          <a:noFill/>
        </p:spPr>
        <p:txBody>
          <a:bodyPr wrap="square" rtlCol="0">
            <a:spAutoFit/>
          </a:bodyPr>
          <a:lstStyle/>
          <a:p>
            <a:r>
              <a:rPr lang="fi-FI" sz="4800" dirty="0" smtClean="0">
                <a:solidFill>
                  <a:prstClr val="black"/>
                </a:solidFill>
              </a:rPr>
              <a:t>Iiris ja Veikka</a:t>
            </a:r>
            <a:endParaRPr lang="fi-FI" sz="4800" dirty="0">
              <a:solidFill>
                <a:prstClr val="black"/>
              </a:solidFill>
            </a:endParaRPr>
          </a:p>
        </p:txBody>
      </p:sp>
      <p:sp>
        <p:nvSpPr>
          <p:cNvPr id="7" name="Suorakulmio 6">
            <a:hlinkClick r:id="rId2" action="ppaction://hlinkpres?slideindex=1&amp;slidetitle="/>
          </p:cNvPr>
          <p:cNvSpPr/>
          <p:nvPr/>
        </p:nvSpPr>
        <p:spPr>
          <a:xfrm>
            <a:off x="7040880" y="3577590"/>
            <a:ext cx="393192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3600" dirty="0" smtClean="0">
                <a:solidFill>
                  <a:prstClr val="white"/>
                </a:solidFill>
              </a:rPr>
              <a:t>Takaisin karttasivulle</a:t>
            </a:r>
            <a:endParaRPr lang="fi-FI" sz="3600" dirty="0">
              <a:solidFill>
                <a:prstClr val="white"/>
              </a:solidFill>
            </a:endParaRPr>
          </a:p>
        </p:txBody>
      </p:sp>
    </p:spTree>
    <p:extLst>
      <p:ext uri="{BB962C8B-B14F-4D97-AF65-F5344CB8AC3E}">
        <p14:creationId xmlns:p14="http://schemas.microsoft.com/office/powerpoint/2010/main" val="13331069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Suorakulmio 3"/>
          <p:cNvSpPr/>
          <p:nvPr/>
        </p:nvSpPr>
        <p:spPr>
          <a:xfrm>
            <a:off x="533400" y="47312"/>
            <a:ext cx="10833100" cy="1323439"/>
          </a:xfrm>
          <a:prstGeom prst="rect">
            <a:avLst/>
          </a:prstGeom>
          <a:noFill/>
        </p:spPr>
        <p:txBody>
          <a:bodyPr wrap="square" lIns="91440" tIns="45720" rIns="91440" bIns="45720">
            <a:prstTxWarp prst="textWave2">
              <a:avLst/>
            </a:prstTxWarp>
            <a:spAutoFit/>
          </a:bodyPr>
          <a:lstStyle/>
          <a:p>
            <a:pPr algn="ctr"/>
            <a:r>
              <a:rPr lang="fi-FI" sz="8000" b="1" dirty="0" smtClean="0">
                <a:ln w="13462">
                  <a:solidFill>
                    <a:prstClr val="white"/>
                  </a:solidFill>
                  <a:prstDash val="solid"/>
                </a:ln>
                <a:solidFill>
                  <a:prstClr val="black">
                    <a:lumMod val="85000"/>
                    <a:lumOff val="15000"/>
                  </a:prstClr>
                </a:solidFill>
                <a:effectLst>
                  <a:glow rad="101600">
                    <a:srgbClr val="00B0F0">
                      <a:alpha val="60000"/>
                    </a:srgbClr>
                  </a:glow>
                  <a:outerShdw blurRad="60007" dist="310007" dir="7680000" sy="30000" kx="1300200" algn="ctr" rotWithShape="0">
                    <a:prstClr val="black">
                      <a:alpha val="32000"/>
                    </a:prstClr>
                  </a:outerShdw>
                  <a:reflection blurRad="6350" stA="60000" endA="900" endPos="60000" dist="60007" dir="5400000" sy="-100000" algn="bl" rotWithShape="0"/>
                </a:effectLst>
              </a:rPr>
              <a:t>Venäjä ja Valko-Venäjä</a:t>
            </a:r>
            <a:endParaRPr lang="fi-FI" sz="8000" b="1" dirty="0">
              <a:ln w="13462">
                <a:solidFill>
                  <a:prstClr val="white"/>
                </a:solidFill>
                <a:prstDash val="solid"/>
              </a:ln>
              <a:solidFill>
                <a:prstClr val="black">
                  <a:lumMod val="85000"/>
                  <a:lumOff val="15000"/>
                </a:prstClr>
              </a:solidFill>
              <a:effectLst>
                <a:glow rad="101600">
                  <a:srgbClr val="00B0F0">
                    <a:alpha val="60000"/>
                  </a:srgbClr>
                </a:glow>
                <a:outerShdw blurRad="60007" dist="310007" dir="7680000" sy="30000" kx="1300200" algn="ctr" rotWithShape="0">
                  <a:prstClr val="black">
                    <a:alpha val="32000"/>
                  </a:prstClr>
                </a:outerShdw>
                <a:reflection blurRad="6350" stA="60000" endA="900" endPos="60000" dist="60007" dir="5400000" sy="-100000" algn="bl" rotWithShape="0"/>
              </a:effectLst>
            </a:endParaRPr>
          </a:p>
        </p:txBody>
      </p:sp>
      <p:pic>
        <p:nvPicPr>
          <p:cNvPr id="7" name="Kuva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00" y="2322094"/>
            <a:ext cx="5435600" cy="42438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kstiruutu 7"/>
          <p:cNvSpPr txBox="1"/>
          <p:nvPr/>
        </p:nvSpPr>
        <p:spPr>
          <a:xfrm>
            <a:off x="2641293" y="3858985"/>
            <a:ext cx="968214" cy="400110"/>
          </a:xfrm>
          <a:prstGeom prst="rect">
            <a:avLst/>
          </a:prstGeom>
          <a:noFill/>
        </p:spPr>
        <p:txBody>
          <a:bodyPr wrap="none" rtlCol="0">
            <a:spAutoFit/>
          </a:bodyPr>
          <a:lstStyle/>
          <a:p>
            <a:r>
              <a:rPr lang="fi-FI" sz="2000" b="1" dirty="0" smtClean="0">
                <a:solidFill>
                  <a:prstClr val="black"/>
                </a:solidFill>
              </a:rPr>
              <a:t>Venäjä </a:t>
            </a:r>
            <a:endParaRPr lang="fi-FI" sz="2000" b="1" dirty="0">
              <a:solidFill>
                <a:prstClr val="black"/>
              </a:solidFill>
            </a:endParaRPr>
          </a:p>
        </p:txBody>
      </p:sp>
      <p:cxnSp>
        <p:nvCxnSpPr>
          <p:cNvPr id="11" name="Suora nuoliyhdysviiva 10"/>
          <p:cNvCxnSpPr>
            <a:stCxn id="14" idx="1"/>
          </p:cNvCxnSpPr>
          <p:nvPr/>
        </p:nvCxnSpPr>
        <p:spPr>
          <a:xfrm flipH="1">
            <a:off x="1028700" y="2753667"/>
            <a:ext cx="5509020" cy="1708628"/>
          </a:xfrm>
          <a:prstGeom prst="straightConnector1">
            <a:avLst/>
          </a:prstGeom>
          <a:ln>
            <a:solidFill>
              <a:srgbClr val="FF0000"/>
            </a:solidFill>
            <a:prstDash val="dash"/>
            <a:tailEnd type="triangle"/>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Tekstiruutu 13"/>
          <p:cNvSpPr txBox="1"/>
          <p:nvPr/>
        </p:nvSpPr>
        <p:spPr>
          <a:xfrm>
            <a:off x="6537720" y="2522834"/>
            <a:ext cx="1847172" cy="461665"/>
          </a:xfrm>
          <a:prstGeom prst="rect">
            <a:avLst/>
          </a:prstGeom>
          <a:noFill/>
        </p:spPr>
        <p:txBody>
          <a:bodyPr wrap="none" rtlCol="0">
            <a:spAutoFit/>
          </a:bodyPr>
          <a:lstStyle/>
          <a:p>
            <a:r>
              <a:rPr lang="fi-FI" sz="2400" b="1" u="sng" dirty="0" smtClean="0">
                <a:solidFill>
                  <a:srgbClr val="FF0000"/>
                </a:solidFill>
                <a:effectLst>
                  <a:glow rad="228600">
                    <a:srgbClr val="ED7D31">
                      <a:satMod val="175000"/>
                      <a:alpha val="40000"/>
                    </a:srgbClr>
                  </a:glow>
                </a:effectLst>
              </a:rPr>
              <a:t>Valko-Venäjä</a:t>
            </a:r>
            <a:endParaRPr lang="fi-FI" sz="2400" b="1" u="sng" dirty="0">
              <a:solidFill>
                <a:srgbClr val="FF0000"/>
              </a:solidFill>
              <a:effectLst>
                <a:glow rad="228600">
                  <a:srgbClr val="ED7D31">
                    <a:satMod val="175000"/>
                    <a:alpha val="40000"/>
                  </a:srgbClr>
                </a:glow>
              </a:effectLst>
            </a:endParaRPr>
          </a:p>
        </p:txBody>
      </p:sp>
      <p:sp>
        <p:nvSpPr>
          <p:cNvPr id="15" name="Suorakulmio 14"/>
          <p:cNvSpPr/>
          <p:nvPr/>
        </p:nvSpPr>
        <p:spPr>
          <a:xfrm>
            <a:off x="6514363" y="2484735"/>
            <a:ext cx="1893886" cy="537865"/>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i-FI">
              <a:solidFill>
                <a:prstClr val="black"/>
              </a:solidFill>
              <a:effectLst>
                <a:glow rad="228600">
                  <a:srgbClr val="ED7D31">
                    <a:satMod val="175000"/>
                    <a:alpha val="40000"/>
                  </a:srgbClr>
                </a:glow>
              </a:effectLst>
            </a:endParaRPr>
          </a:p>
        </p:txBody>
      </p:sp>
      <p:sp>
        <p:nvSpPr>
          <p:cNvPr id="6" name="Raidallinen nuoli oikealle 5">
            <a:hlinkClick r:id="rId4" action="ppaction://hlinksldjump"/>
          </p:cNvPr>
          <p:cNvSpPr/>
          <p:nvPr/>
        </p:nvSpPr>
        <p:spPr>
          <a:xfrm>
            <a:off x="10623550" y="4462295"/>
            <a:ext cx="1485900" cy="2232966"/>
          </a:xfrm>
          <a:prstGeom prst="stripedRightArrow">
            <a:avLst>
              <a:gd name="adj1" fmla="val 42037"/>
              <a:gd name="adj2" fmla="val 55983"/>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9" name="Pystysuora käärö 8">
            <a:hlinkClick r:id="rId5" action="ppaction://hlinkpres?slideindex=1&amp;slidetitle="/>
          </p:cNvPr>
          <p:cNvSpPr/>
          <p:nvPr/>
        </p:nvSpPr>
        <p:spPr>
          <a:xfrm>
            <a:off x="7461306" y="3595471"/>
            <a:ext cx="2449286" cy="2955472"/>
          </a:xfrm>
          <a:prstGeom prst="vertic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dirty="0" smtClean="0">
                <a:solidFill>
                  <a:prstClr val="black"/>
                </a:solidFill>
              </a:rPr>
              <a:t>Takaisin karttasivulle</a:t>
            </a:r>
            <a:endParaRPr lang="fi-FI" sz="2400" dirty="0">
              <a:solidFill>
                <a:prstClr val="black"/>
              </a:solidFill>
            </a:endParaRPr>
          </a:p>
        </p:txBody>
      </p:sp>
    </p:spTree>
    <p:extLst>
      <p:ext uri="{BB962C8B-B14F-4D97-AF65-F5344CB8AC3E}">
        <p14:creationId xmlns:p14="http://schemas.microsoft.com/office/powerpoint/2010/main" val="3342354501"/>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5159914" y="808335"/>
            <a:ext cx="1922962" cy="923330"/>
          </a:xfrm>
          <a:prstGeom prst="rect">
            <a:avLst/>
          </a:prstGeom>
          <a:noFill/>
        </p:spPr>
        <p:txBody>
          <a:bodyPr wrap="none" lIns="91440" tIns="45720" rIns="91440" bIns="45720">
            <a:spAutoFit/>
          </a:bodyPr>
          <a:lstStyle/>
          <a:p>
            <a:pPr algn="ctr"/>
            <a:r>
              <a:rPr lang="fi-FI" sz="5400" b="1" dirty="0" smtClean="0">
                <a:ln w="9525">
                  <a:solidFill>
                    <a:schemeClr val="bg1"/>
                  </a:solidFill>
                  <a:prstDash val="solid"/>
                </a:ln>
                <a:effectLst>
                  <a:outerShdw blurRad="12700" dist="38100" dir="2700000" algn="tl" rotWithShape="0">
                    <a:schemeClr val="bg1">
                      <a:lumMod val="50000"/>
                    </a:schemeClr>
                  </a:outerShdw>
                </a:effectLst>
              </a:rPr>
              <a:t>Wales</a:t>
            </a:r>
            <a:endParaRPr lang="fi-FI"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3" name="Kuva 2"/>
          <p:cNvPicPr>
            <a:picLocks noChangeAspect="1"/>
          </p:cNvPicPr>
          <p:nvPr/>
        </p:nvPicPr>
        <p:blipFill>
          <a:blip r:embed="rId2"/>
          <a:stretch>
            <a:fillRect/>
          </a:stretch>
        </p:blipFill>
        <p:spPr>
          <a:xfrm>
            <a:off x="831850" y="221437"/>
            <a:ext cx="2762250" cy="1657350"/>
          </a:xfrm>
          <a:prstGeom prst="rect">
            <a:avLst/>
          </a:prstGeom>
        </p:spPr>
      </p:pic>
      <p:pic>
        <p:nvPicPr>
          <p:cNvPr id="4" name="Kuva 3">
            <a:hlinkClick r:id="rId3" action="ppaction://hlinksldjump"/>
          </p:cNvPr>
          <p:cNvPicPr>
            <a:picLocks noChangeAspect="1"/>
          </p:cNvPicPr>
          <p:nvPr/>
        </p:nvPicPr>
        <p:blipFill>
          <a:blip r:embed="rId4"/>
          <a:stretch>
            <a:fillRect/>
          </a:stretch>
        </p:blipFill>
        <p:spPr>
          <a:xfrm>
            <a:off x="11460417" y="5876459"/>
            <a:ext cx="731583" cy="981541"/>
          </a:xfrm>
          <a:prstGeom prst="rect">
            <a:avLst/>
          </a:prstGeom>
        </p:spPr>
      </p:pic>
      <p:sp>
        <p:nvSpPr>
          <p:cNvPr id="6" name="Suorakulmio 5"/>
          <p:cNvSpPr/>
          <p:nvPr/>
        </p:nvSpPr>
        <p:spPr>
          <a:xfrm>
            <a:off x="0" y="2025908"/>
            <a:ext cx="7188200" cy="4832092"/>
          </a:xfrm>
          <a:prstGeom prst="rect">
            <a:avLst/>
          </a:prstGeom>
        </p:spPr>
        <p:txBody>
          <a:bodyPr wrap="square">
            <a:spAutoFit/>
          </a:bodyPr>
          <a:lstStyle/>
          <a:p>
            <a:r>
              <a:rPr lang="fi-FI" sz="2800" dirty="0"/>
              <a:t>Valtio: Britannia</a:t>
            </a:r>
          </a:p>
          <a:p>
            <a:r>
              <a:rPr lang="fi-FI" sz="2800" dirty="0"/>
              <a:t>Suurin kaupunki</a:t>
            </a:r>
            <a:r>
              <a:rPr lang="fi-FI" sz="2800" dirty="0" smtClean="0"/>
              <a:t>: Cardiff</a:t>
            </a:r>
            <a:r>
              <a:rPr lang="fi-FI" sz="2800" dirty="0"/>
              <a:t/>
            </a:r>
            <a:br>
              <a:rPr lang="fi-FI" sz="2800" dirty="0"/>
            </a:br>
            <a:r>
              <a:rPr lang="fi-FI" sz="2800" dirty="0"/>
              <a:t>Väkiluku</a:t>
            </a:r>
            <a:r>
              <a:rPr lang="fi-FI" sz="2800" dirty="0" smtClean="0"/>
              <a:t>: 3 082 412</a:t>
            </a:r>
            <a:endParaRPr lang="fi-FI" sz="2800" dirty="0"/>
          </a:p>
          <a:p>
            <a:r>
              <a:rPr lang="fi-FI" sz="2800" dirty="0"/>
              <a:t>Pinta-ala: 20 779 km²</a:t>
            </a:r>
          </a:p>
          <a:p>
            <a:r>
              <a:rPr lang="fi-FI" sz="2800" dirty="0"/>
              <a:t>Rahayksikkö</a:t>
            </a:r>
            <a:r>
              <a:rPr lang="fi-FI" sz="2800" dirty="0" smtClean="0"/>
              <a:t>: Punta</a:t>
            </a:r>
          </a:p>
          <a:p>
            <a:r>
              <a:rPr lang="fi-FI" sz="2800" dirty="0" smtClean="0"/>
              <a:t>Kuningatar: Elizabeth II.</a:t>
            </a:r>
            <a:endParaRPr lang="fi-FI" sz="2800" dirty="0"/>
          </a:p>
          <a:p>
            <a:r>
              <a:rPr lang="fi-FI" sz="2800" dirty="0"/>
              <a:t>Erikoisuudet</a:t>
            </a:r>
            <a:r>
              <a:rPr lang="fi-FI" sz="2800" dirty="0" smtClean="0"/>
              <a:t>: Rugby</a:t>
            </a:r>
            <a:endParaRPr lang="fi-FI" sz="2800" dirty="0"/>
          </a:p>
          <a:p>
            <a:r>
              <a:rPr lang="fi-FI" sz="2800" dirty="0"/>
              <a:t>Historia: Roomalainen kulttuuri levittäytyi Cambriaan, ja 300-luvulla myös </a:t>
            </a:r>
            <a:r>
              <a:rPr lang="fi-FI" sz="2800" dirty="0" smtClean="0"/>
              <a:t>kristinusko.</a:t>
            </a:r>
            <a:endParaRPr lang="fi-FI" sz="2800" dirty="0"/>
          </a:p>
          <a:p>
            <a:r>
              <a:rPr lang="fi-FI" sz="2800" dirty="0" smtClean="0"/>
              <a:t>Eläimet: hevonen, vuohi, kettu</a:t>
            </a:r>
            <a:endParaRPr lang="fi-FI" sz="2800" dirty="0"/>
          </a:p>
          <a:p>
            <a:r>
              <a:rPr lang="fi-FI" sz="2800" dirty="0"/>
              <a:t>Kieli</a:t>
            </a:r>
            <a:r>
              <a:rPr lang="fi-FI" sz="2800" dirty="0" smtClean="0"/>
              <a:t>: Englanti ja kymri</a:t>
            </a:r>
            <a:endParaRPr lang="fi-FI" sz="2800" dirty="0"/>
          </a:p>
        </p:txBody>
      </p:sp>
      <p:pic>
        <p:nvPicPr>
          <p:cNvPr id="7" name="Kuva 6"/>
          <p:cNvPicPr>
            <a:picLocks noChangeAspect="1"/>
          </p:cNvPicPr>
          <p:nvPr/>
        </p:nvPicPr>
        <p:blipFill>
          <a:blip r:embed="rId5"/>
          <a:stretch>
            <a:fillRect/>
          </a:stretch>
        </p:blipFill>
        <p:spPr>
          <a:xfrm>
            <a:off x="8614202" y="3114653"/>
            <a:ext cx="3539469" cy="2654602"/>
          </a:xfrm>
          <a:prstGeom prst="rect">
            <a:avLst/>
          </a:prstGeom>
          <a:effectLst>
            <a:softEdge rad="127000"/>
          </a:effectLst>
        </p:spPr>
      </p:pic>
      <p:pic>
        <p:nvPicPr>
          <p:cNvPr id="8" name="Kuva 7"/>
          <p:cNvPicPr>
            <a:picLocks noChangeAspect="1"/>
          </p:cNvPicPr>
          <p:nvPr/>
        </p:nvPicPr>
        <p:blipFill>
          <a:blip r:embed="rId6"/>
          <a:stretch>
            <a:fillRect/>
          </a:stretch>
        </p:blipFill>
        <p:spPr>
          <a:xfrm rot="20841105">
            <a:off x="8967057" y="1130103"/>
            <a:ext cx="3044408" cy="2283306"/>
          </a:xfrm>
          <a:prstGeom prst="rect">
            <a:avLst/>
          </a:prstGeom>
          <a:effectLst>
            <a:softEdge rad="127000"/>
          </a:effectLst>
        </p:spPr>
      </p:pic>
      <p:pic>
        <p:nvPicPr>
          <p:cNvPr id="9" name="Kuva 8"/>
          <p:cNvPicPr>
            <a:picLocks noChangeAspect="1"/>
          </p:cNvPicPr>
          <p:nvPr/>
        </p:nvPicPr>
        <p:blipFill>
          <a:blip r:embed="rId7"/>
          <a:stretch>
            <a:fillRect/>
          </a:stretch>
        </p:blipFill>
        <p:spPr>
          <a:xfrm rot="19324592">
            <a:off x="6293640" y="2245482"/>
            <a:ext cx="3249612" cy="2440525"/>
          </a:xfrm>
          <a:prstGeom prst="rect">
            <a:avLst/>
          </a:prstGeom>
          <a:effectLst>
            <a:softEdge rad="127000"/>
          </a:effectLst>
        </p:spPr>
      </p:pic>
      <p:sp>
        <p:nvSpPr>
          <p:cNvPr id="10" name="Tekstiruutu 9"/>
          <p:cNvSpPr txBox="1"/>
          <p:nvPr/>
        </p:nvSpPr>
        <p:spPr>
          <a:xfrm rot="19275386">
            <a:off x="5496885" y="2497810"/>
            <a:ext cx="1827552" cy="461665"/>
          </a:xfrm>
          <a:prstGeom prst="rect">
            <a:avLst/>
          </a:prstGeom>
          <a:noFill/>
        </p:spPr>
        <p:txBody>
          <a:bodyPr wrap="none" rtlCol="0">
            <a:spAutoFit/>
          </a:bodyPr>
          <a:lstStyle/>
          <a:p>
            <a:r>
              <a:rPr lang="fi-FI" sz="2400" dirty="0" smtClean="0"/>
              <a:t>Nähtävyyksiä</a:t>
            </a:r>
            <a:endParaRPr lang="fi-FI" sz="2400" dirty="0"/>
          </a:p>
        </p:txBody>
      </p:sp>
    </p:spTree>
    <p:extLst>
      <p:ext uri="{BB962C8B-B14F-4D97-AF65-F5344CB8AC3E}">
        <p14:creationId xmlns:p14="http://schemas.microsoft.com/office/powerpoint/2010/main" val="1647429529"/>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Suorakulmio 1"/>
          <p:cNvSpPr/>
          <p:nvPr/>
        </p:nvSpPr>
        <p:spPr>
          <a:xfrm>
            <a:off x="4245247" y="503535"/>
            <a:ext cx="3371309" cy="1446550"/>
          </a:xfrm>
          <a:prstGeom prst="rect">
            <a:avLst/>
          </a:prstGeom>
          <a:noFill/>
        </p:spPr>
        <p:txBody>
          <a:bodyPr wrap="none" lIns="91440" tIns="45720" rIns="91440" bIns="45720">
            <a:prstTxWarp prst="textWave2">
              <a:avLst/>
            </a:prstTxWarp>
            <a:spAutoFit/>
          </a:bodyPr>
          <a:lstStyle/>
          <a:p>
            <a:pPr algn="ctr"/>
            <a:r>
              <a:rPr lang="fi-FI" sz="8800" b="1" dirty="0" smtClean="0">
                <a:ln w="13462">
                  <a:solidFill>
                    <a:prstClr val="white"/>
                  </a:solidFill>
                  <a:prstDash val="solid"/>
                </a:ln>
                <a:solidFill>
                  <a:prstClr val="black">
                    <a:lumMod val="85000"/>
                    <a:lumOff val="15000"/>
                  </a:prstClr>
                </a:solidFill>
                <a:effectLst>
                  <a:glow rad="228600">
                    <a:srgbClr val="4472C4">
                      <a:satMod val="175000"/>
                      <a:alpha val="40000"/>
                    </a:srgbClr>
                  </a:glow>
                  <a:outerShdw blurRad="60007" dist="310007" dir="7680000" sy="30000" kx="1300200" algn="ctr" rotWithShape="0">
                    <a:prstClr val="black">
                      <a:alpha val="32000"/>
                    </a:prstClr>
                  </a:outerShdw>
                </a:effectLst>
              </a:rPr>
              <a:t>Venäjä</a:t>
            </a:r>
            <a:endParaRPr lang="fi-FI" sz="8800" b="1" dirty="0">
              <a:ln w="13462">
                <a:solidFill>
                  <a:prstClr val="white"/>
                </a:solidFill>
                <a:prstDash val="solid"/>
              </a:ln>
              <a:solidFill>
                <a:prstClr val="black">
                  <a:lumMod val="85000"/>
                  <a:lumOff val="15000"/>
                </a:prstClr>
              </a:solidFill>
              <a:effectLst>
                <a:glow rad="228600">
                  <a:srgbClr val="4472C4">
                    <a:satMod val="175000"/>
                    <a:alpha val="40000"/>
                  </a:srgbClr>
                </a:glow>
                <a:outerShdw blurRad="60007" dist="310007" dir="7680000" sy="30000" kx="1300200" algn="ctr" rotWithShape="0">
                  <a:prstClr val="black">
                    <a:alpha val="32000"/>
                  </a:prstClr>
                </a:outerShdw>
              </a:effectLst>
            </a:endParaRPr>
          </a:p>
        </p:txBody>
      </p:sp>
      <p:sp>
        <p:nvSpPr>
          <p:cNvPr id="3" name="Tekstiruutu 2"/>
          <p:cNvSpPr txBox="1"/>
          <p:nvPr/>
        </p:nvSpPr>
        <p:spPr>
          <a:xfrm>
            <a:off x="234725" y="2409538"/>
            <a:ext cx="6017985" cy="2246769"/>
          </a:xfrm>
          <a:prstGeom prst="rect">
            <a:avLst/>
          </a:prstGeom>
          <a:noFill/>
        </p:spPr>
        <p:txBody>
          <a:bodyPr wrap="square" rtlCol="0">
            <a:spAutoFit/>
          </a:bodyPr>
          <a:lstStyle/>
          <a:p>
            <a:r>
              <a:rPr lang="fi-FI" sz="2800" dirty="0" smtClean="0">
                <a:solidFill>
                  <a:prstClr val="white"/>
                </a:solidFill>
              </a:rPr>
              <a:t>-Pinta-ala 17 100 000 km²</a:t>
            </a:r>
          </a:p>
          <a:p>
            <a:r>
              <a:rPr lang="fi-FI" sz="2800" dirty="0" smtClean="0">
                <a:solidFill>
                  <a:prstClr val="white"/>
                </a:solidFill>
              </a:rPr>
              <a:t>-Väkiluku 145 miljoonaa</a:t>
            </a:r>
          </a:p>
          <a:p>
            <a:r>
              <a:rPr lang="fi-FI" sz="2800" dirty="0" smtClean="0">
                <a:solidFill>
                  <a:prstClr val="white"/>
                </a:solidFill>
              </a:rPr>
              <a:t>-Pääkaupunki Moskova</a:t>
            </a:r>
          </a:p>
          <a:p>
            <a:r>
              <a:rPr lang="fi-FI" sz="2800" dirty="0" smtClean="0">
                <a:solidFill>
                  <a:prstClr val="white"/>
                </a:solidFill>
              </a:rPr>
              <a:t>-Rahayksikkö rupla</a:t>
            </a:r>
          </a:p>
          <a:p>
            <a:r>
              <a:rPr lang="fi-FI" sz="2800" dirty="0" smtClean="0">
                <a:solidFill>
                  <a:prstClr val="white"/>
                </a:solidFill>
              </a:rPr>
              <a:t>-Hallinto Presidentti Vladimir Putin</a:t>
            </a:r>
            <a:endParaRPr lang="fi-FI" sz="2800" dirty="0">
              <a:solidFill>
                <a:prstClr val="white"/>
              </a:solidFill>
            </a:endParaRPr>
          </a:p>
        </p:txBody>
      </p:sp>
      <p:pic>
        <p:nvPicPr>
          <p:cNvPr id="1026" name="Picture 2" descr="https://upload.wikimedia.org/wikipedia/commons/4/45/Vladimir_Putin_-_20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456" y="4744457"/>
            <a:ext cx="1303964" cy="18719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6" name="Tekstiruutu 5"/>
          <p:cNvSpPr txBox="1"/>
          <p:nvPr/>
        </p:nvSpPr>
        <p:spPr>
          <a:xfrm>
            <a:off x="5727067" y="2242970"/>
            <a:ext cx="6584676" cy="1815882"/>
          </a:xfrm>
          <a:prstGeom prst="rect">
            <a:avLst/>
          </a:prstGeom>
          <a:noFill/>
        </p:spPr>
        <p:txBody>
          <a:bodyPr wrap="square" rtlCol="0">
            <a:spAutoFit/>
          </a:bodyPr>
          <a:lstStyle/>
          <a:p>
            <a:r>
              <a:rPr lang="fi-FI" sz="2800" dirty="0" smtClean="0">
                <a:solidFill>
                  <a:prstClr val="white"/>
                </a:solidFill>
              </a:rPr>
              <a:t>-Naapurivaltiot (pohjoisesta myötä päivään kiertäen) Norja, Suomi, Viro, Latvia, Valko-Venäjä, Ukraina, Georgia, </a:t>
            </a:r>
            <a:r>
              <a:rPr lang="fi-FI" sz="2800" dirty="0" err="1" smtClean="0">
                <a:solidFill>
                  <a:prstClr val="white"/>
                </a:solidFill>
              </a:rPr>
              <a:t>Azerbaidzan</a:t>
            </a:r>
            <a:r>
              <a:rPr lang="fi-FI" sz="2800" dirty="0" smtClean="0">
                <a:solidFill>
                  <a:prstClr val="white"/>
                </a:solidFill>
              </a:rPr>
              <a:t>, Kazakstan, Mongolia</a:t>
            </a:r>
            <a:r>
              <a:rPr lang="fi-FI" sz="2800" dirty="0">
                <a:solidFill>
                  <a:prstClr val="white"/>
                </a:solidFill>
              </a:rPr>
              <a:t> </a:t>
            </a:r>
            <a:r>
              <a:rPr lang="fi-FI" sz="2800" dirty="0" smtClean="0">
                <a:solidFill>
                  <a:prstClr val="white"/>
                </a:solidFill>
              </a:rPr>
              <a:t>ja Kiina </a:t>
            </a:r>
            <a:endParaRPr lang="fi-FI" sz="2800" dirty="0">
              <a:solidFill>
                <a:prstClr val="white"/>
              </a:solidFill>
            </a:endParaRPr>
          </a:p>
        </p:txBody>
      </p:sp>
      <p:pic>
        <p:nvPicPr>
          <p:cNvPr id="2050" name="Picture 2" descr="http://vanhat.yleisurheilu.fi/sites/default/files/imagecache/Valokuva_tekstissa/images/venajan_vaaku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5073" y="4462295"/>
            <a:ext cx="1858257" cy="22122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descr="Venäjän keskuspankki aloitti lokakuussa valtavat ruplan tukiost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4565" y="4803720"/>
            <a:ext cx="2741363" cy="18915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aidallinen nuoli oikealle 7">
            <a:hlinkClick r:id="rId6" action="ppaction://hlinksldjump"/>
          </p:cNvPr>
          <p:cNvSpPr/>
          <p:nvPr/>
        </p:nvSpPr>
        <p:spPr>
          <a:xfrm>
            <a:off x="10623550" y="4462295"/>
            <a:ext cx="1485900" cy="2232966"/>
          </a:xfrm>
          <a:prstGeom prst="stripedRightArrow">
            <a:avLst>
              <a:gd name="adj1" fmla="val 42037"/>
              <a:gd name="adj2" fmla="val 55983"/>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Tree>
    <p:extLst>
      <p:ext uri="{BB962C8B-B14F-4D97-AF65-F5344CB8AC3E}">
        <p14:creationId xmlns:p14="http://schemas.microsoft.com/office/powerpoint/2010/main" val="1067570506"/>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gs>
            <a:gs pos="38000">
              <a:schemeClr val="accent1"/>
            </a:gs>
            <a:gs pos="57000">
              <a:schemeClr val="accent6">
                <a:lumMod val="60000"/>
                <a:lumOff val="40000"/>
              </a:schemeClr>
            </a:gs>
            <a:gs pos="73000">
              <a:schemeClr val="accent6">
                <a:lumMod val="75000"/>
              </a:schemeClr>
            </a:gs>
            <a:gs pos="98000">
              <a:srgbClr val="382210"/>
            </a:gs>
          </a:gsLst>
          <a:lin ang="5400000" scaled="1"/>
          <a:tileRect/>
        </a:gradFill>
        <a:effectLst/>
      </p:bgPr>
    </p:bg>
    <p:spTree>
      <p:nvGrpSpPr>
        <p:cNvPr id="1" name=""/>
        <p:cNvGrpSpPr/>
        <p:nvPr/>
      </p:nvGrpSpPr>
      <p:grpSpPr>
        <a:xfrm>
          <a:off x="0" y="0"/>
          <a:ext cx="0" cy="0"/>
          <a:chOff x="0" y="0"/>
          <a:chExt cx="0" cy="0"/>
        </a:xfrm>
      </p:grpSpPr>
      <p:sp>
        <p:nvSpPr>
          <p:cNvPr id="2" name="Suorakulmio 1"/>
          <p:cNvSpPr/>
          <p:nvPr/>
        </p:nvSpPr>
        <p:spPr>
          <a:xfrm>
            <a:off x="2006434" y="0"/>
            <a:ext cx="7086940" cy="1323439"/>
          </a:xfrm>
          <a:prstGeom prst="rect">
            <a:avLst/>
          </a:prstGeom>
          <a:noFill/>
        </p:spPr>
        <p:txBody>
          <a:bodyPr wrap="none" lIns="91440" tIns="45720" rIns="91440" bIns="45720">
            <a:prstTxWarp prst="textWave2">
              <a:avLst/>
            </a:prstTxWarp>
            <a:spAutoFit/>
          </a:bodyPr>
          <a:lstStyle/>
          <a:p>
            <a:pPr algn="ctr"/>
            <a:r>
              <a:rPr lang="fi-FI" sz="8000" b="1" dirty="0" smtClean="0">
                <a:ln w="13462">
                  <a:solidFill>
                    <a:prstClr val="white"/>
                  </a:solidFill>
                  <a:prstDash val="solid"/>
                </a:ln>
                <a:solidFill>
                  <a:prstClr val="black">
                    <a:lumMod val="85000"/>
                    <a:lumOff val="15000"/>
                  </a:prstClr>
                </a:solidFill>
                <a:effectLst>
                  <a:glow rad="228600">
                    <a:srgbClr val="4472C4">
                      <a:satMod val="175000"/>
                      <a:alpha val="40000"/>
                    </a:srgbClr>
                  </a:glow>
                  <a:outerShdw blurRad="60007" dist="310007" dir="7680000" sy="30000" kx="1300200" algn="ctr" rotWithShape="0">
                    <a:prstClr val="black">
                      <a:alpha val="32000"/>
                    </a:prstClr>
                  </a:outerShdw>
                </a:effectLst>
              </a:rPr>
              <a:t>Venäjän eläimet</a:t>
            </a:r>
            <a:endParaRPr lang="fi-FI" sz="8000" b="1" dirty="0">
              <a:ln w="13462">
                <a:solidFill>
                  <a:prstClr val="white"/>
                </a:solidFill>
                <a:prstDash val="solid"/>
              </a:ln>
              <a:solidFill>
                <a:prstClr val="black">
                  <a:lumMod val="85000"/>
                  <a:lumOff val="15000"/>
                </a:prstClr>
              </a:solidFill>
              <a:effectLst>
                <a:glow rad="228600">
                  <a:srgbClr val="4472C4">
                    <a:satMod val="175000"/>
                    <a:alpha val="40000"/>
                  </a:srgbClr>
                </a:glow>
                <a:outerShdw blurRad="60007" dist="310007" dir="7680000" sy="30000" kx="1300200" algn="ctr" rotWithShape="0">
                  <a:prstClr val="black">
                    <a:alpha val="32000"/>
                  </a:prstClr>
                </a:outerShdw>
              </a:effectLst>
            </a:endParaRPr>
          </a:p>
        </p:txBody>
      </p:sp>
      <p:sp>
        <p:nvSpPr>
          <p:cNvPr id="3" name="Tekstiruutu 2"/>
          <p:cNvSpPr txBox="1"/>
          <p:nvPr/>
        </p:nvSpPr>
        <p:spPr>
          <a:xfrm>
            <a:off x="61034" y="1191877"/>
            <a:ext cx="7940136" cy="1815882"/>
          </a:xfrm>
          <a:prstGeom prst="rect">
            <a:avLst/>
          </a:prstGeom>
          <a:noFill/>
        </p:spPr>
        <p:txBody>
          <a:bodyPr wrap="square" rtlCol="0">
            <a:spAutoFit/>
          </a:bodyPr>
          <a:lstStyle/>
          <a:p>
            <a:r>
              <a:rPr lang="fi-FI" sz="2800" dirty="0" smtClean="0">
                <a:solidFill>
                  <a:prstClr val="black"/>
                </a:solidFill>
              </a:rPr>
              <a:t>Venäjä on pinta-alaltaan 50 kertaa suurempi, kuin suomi. Joten Venäjän eläimistökin on siis erittäin laaja. Laitamme tähän kuvia joistakin </a:t>
            </a:r>
            <a:r>
              <a:rPr lang="fi-FI" sz="2800" dirty="0">
                <a:solidFill>
                  <a:prstClr val="black"/>
                </a:solidFill>
              </a:rPr>
              <a:t>U</a:t>
            </a:r>
            <a:r>
              <a:rPr lang="fi-FI" sz="2800" dirty="0" smtClean="0">
                <a:solidFill>
                  <a:prstClr val="black"/>
                </a:solidFill>
              </a:rPr>
              <a:t>ral vuoristossa ja </a:t>
            </a:r>
            <a:r>
              <a:rPr lang="fi-FI" sz="2800" dirty="0">
                <a:solidFill>
                  <a:prstClr val="black"/>
                </a:solidFill>
              </a:rPr>
              <a:t>S</a:t>
            </a:r>
            <a:r>
              <a:rPr lang="fi-FI" sz="2800" dirty="0" smtClean="0">
                <a:solidFill>
                  <a:prstClr val="black"/>
                </a:solidFill>
              </a:rPr>
              <a:t>iperiassa elävistä eläimistä</a:t>
            </a:r>
            <a:endParaRPr lang="fi-FI" sz="2800" dirty="0">
              <a:solidFill>
                <a:prstClr val="black"/>
              </a:solidFill>
            </a:endParaRPr>
          </a:p>
        </p:txBody>
      </p:sp>
      <p:pic>
        <p:nvPicPr>
          <p:cNvPr id="1026" name="Picture 2" descr="https://upload.wikimedia.org/wikipedia/commons/thumb/c/c0/ArcticFoxSummer.jpg/220px-ArcticFoxSum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3236" y="4091923"/>
            <a:ext cx="3679826" cy="26260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Siperiantiikeri Amurskaya huolehti poikasestaan Saint Felicienin eläintarhassa Kanadassa viime heinäkuuss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49197"/>
            <a:ext cx="2857500" cy="20084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http://www.tunturisusi.com/kissat/kuva39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00" y="4152682"/>
            <a:ext cx="3902075" cy="26049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Kuvaselitenuoli alas 5"/>
          <p:cNvSpPr/>
          <p:nvPr/>
        </p:nvSpPr>
        <p:spPr>
          <a:xfrm>
            <a:off x="166241" y="3746325"/>
            <a:ext cx="2502769" cy="899077"/>
          </a:xfrm>
          <a:prstGeom prst="downArrowCallout">
            <a:avLst/>
          </a:prstGeom>
          <a:solidFill>
            <a:schemeClr val="tx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dirty="0">
                <a:solidFill>
                  <a:prstClr val="white"/>
                </a:solidFill>
              </a:rPr>
              <a:t>S</a:t>
            </a:r>
            <a:r>
              <a:rPr lang="fi-FI" sz="2800" dirty="0" smtClean="0">
                <a:solidFill>
                  <a:prstClr val="white"/>
                </a:solidFill>
              </a:rPr>
              <a:t>iperian </a:t>
            </a:r>
            <a:r>
              <a:rPr lang="fi-FI" sz="2800" dirty="0">
                <a:solidFill>
                  <a:prstClr val="white"/>
                </a:solidFill>
              </a:rPr>
              <a:t>T</a:t>
            </a:r>
            <a:r>
              <a:rPr lang="fi-FI" sz="2800" dirty="0" smtClean="0">
                <a:solidFill>
                  <a:prstClr val="white"/>
                </a:solidFill>
              </a:rPr>
              <a:t>iikeri</a:t>
            </a:r>
            <a:endParaRPr lang="fi-FI" sz="2800" dirty="0">
              <a:solidFill>
                <a:prstClr val="white"/>
              </a:solidFill>
            </a:endParaRPr>
          </a:p>
        </p:txBody>
      </p:sp>
      <p:sp>
        <p:nvSpPr>
          <p:cNvPr id="7" name="Kuvaselitenuoli alas 6"/>
          <p:cNvSpPr/>
          <p:nvPr/>
        </p:nvSpPr>
        <p:spPr>
          <a:xfrm>
            <a:off x="2857499" y="3111554"/>
            <a:ext cx="3902076" cy="899077"/>
          </a:xfrm>
          <a:prstGeom prst="downArrowCallout">
            <a:avLst/>
          </a:prstGeom>
          <a:solidFill>
            <a:schemeClr val="tx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dirty="0">
                <a:solidFill>
                  <a:prstClr val="white"/>
                </a:solidFill>
              </a:rPr>
              <a:t>V</a:t>
            </a:r>
            <a:r>
              <a:rPr lang="fi-FI" sz="2800" dirty="0" smtClean="0">
                <a:solidFill>
                  <a:prstClr val="white"/>
                </a:solidFill>
              </a:rPr>
              <a:t>alkoinen </a:t>
            </a:r>
            <a:r>
              <a:rPr lang="fi-FI" sz="2800" dirty="0">
                <a:solidFill>
                  <a:prstClr val="white"/>
                </a:solidFill>
              </a:rPr>
              <a:t>S</a:t>
            </a:r>
            <a:r>
              <a:rPr lang="fi-FI" sz="2800" dirty="0" smtClean="0">
                <a:solidFill>
                  <a:prstClr val="white"/>
                </a:solidFill>
              </a:rPr>
              <a:t>iperian Tiikeri</a:t>
            </a:r>
            <a:endParaRPr lang="fi-FI" sz="2800" dirty="0">
              <a:solidFill>
                <a:prstClr val="white"/>
              </a:solidFill>
            </a:endParaRPr>
          </a:p>
        </p:txBody>
      </p:sp>
      <p:sp>
        <p:nvSpPr>
          <p:cNvPr id="8" name="Kuvaselitenuoli alas 7"/>
          <p:cNvSpPr/>
          <p:nvPr/>
        </p:nvSpPr>
        <p:spPr>
          <a:xfrm>
            <a:off x="6753236" y="2651783"/>
            <a:ext cx="3679826" cy="1397535"/>
          </a:xfrm>
          <a:prstGeom prst="downArrowCallout">
            <a:avLst/>
          </a:prstGeom>
          <a:solidFill>
            <a:schemeClr val="tx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dirty="0" smtClean="0">
                <a:solidFill>
                  <a:prstClr val="white"/>
                </a:solidFill>
              </a:rPr>
              <a:t>Naaleja elää pohjoisella tundra alueella</a:t>
            </a:r>
            <a:endParaRPr lang="fi-FI" sz="2800" dirty="0">
              <a:solidFill>
                <a:prstClr val="white"/>
              </a:solidFill>
            </a:endParaRPr>
          </a:p>
        </p:txBody>
      </p:sp>
      <p:sp>
        <p:nvSpPr>
          <p:cNvPr id="10" name="Raidallinen nuoli oikealle 9">
            <a:hlinkClick r:id="rId5" action="ppaction://hlinksldjump"/>
          </p:cNvPr>
          <p:cNvSpPr/>
          <p:nvPr/>
        </p:nvSpPr>
        <p:spPr>
          <a:xfrm>
            <a:off x="10623550" y="4462295"/>
            <a:ext cx="1485900" cy="2232966"/>
          </a:xfrm>
          <a:prstGeom prst="stripedRightArrow">
            <a:avLst>
              <a:gd name="adj1" fmla="val 42037"/>
              <a:gd name="adj2" fmla="val 559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Tree>
    <p:extLst>
      <p:ext uri="{BB962C8B-B14F-4D97-AF65-F5344CB8AC3E}">
        <p14:creationId xmlns:p14="http://schemas.microsoft.com/office/powerpoint/2010/main" val="3096216252"/>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uorakulmio 1"/>
          <p:cNvSpPr/>
          <p:nvPr/>
        </p:nvSpPr>
        <p:spPr>
          <a:xfrm>
            <a:off x="3777297" y="182952"/>
            <a:ext cx="4166269" cy="1569660"/>
          </a:xfrm>
          <a:prstGeom prst="rect">
            <a:avLst/>
          </a:prstGeom>
          <a:noFill/>
        </p:spPr>
        <p:txBody>
          <a:bodyPr wrap="none" lIns="91440" tIns="45720" rIns="91440" bIns="45720">
            <a:prstTxWarp prst="textWave2">
              <a:avLst/>
            </a:prstTxWarp>
            <a:spAutoFit/>
          </a:bodyPr>
          <a:lstStyle/>
          <a:p>
            <a:pPr algn="ctr"/>
            <a:r>
              <a:rPr lang="fi-FI" sz="4800" b="1" dirty="0" smtClean="0">
                <a:ln w="13462">
                  <a:solidFill>
                    <a:prstClr val="white"/>
                  </a:solidFill>
                  <a:prstDash val="solid"/>
                </a:ln>
                <a:solidFill>
                  <a:prstClr val="black">
                    <a:lumMod val="85000"/>
                    <a:lumOff val="15000"/>
                  </a:prstClr>
                </a:solidFill>
                <a:effectLst>
                  <a:glow rad="139700">
                    <a:srgbClr val="FFC000">
                      <a:satMod val="175000"/>
                      <a:alpha val="40000"/>
                    </a:srgbClr>
                  </a:glow>
                  <a:outerShdw blurRad="60007" dist="310007" dir="7680000" sy="30000" kx="1300200" algn="ctr" rotWithShape="0">
                    <a:prstClr val="black">
                      <a:alpha val="32000"/>
                    </a:prstClr>
                  </a:outerShdw>
                </a:effectLst>
              </a:rPr>
              <a:t>Historia</a:t>
            </a:r>
            <a:endParaRPr lang="fi-FI" sz="4800" b="1" dirty="0">
              <a:ln w="13462">
                <a:solidFill>
                  <a:prstClr val="white"/>
                </a:solidFill>
                <a:prstDash val="solid"/>
              </a:ln>
              <a:solidFill>
                <a:prstClr val="black">
                  <a:lumMod val="85000"/>
                  <a:lumOff val="15000"/>
                </a:prstClr>
              </a:solidFill>
              <a:effectLst>
                <a:glow rad="139700">
                  <a:srgbClr val="FFC000">
                    <a:satMod val="175000"/>
                    <a:alpha val="40000"/>
                  </a:srgbClr>
                </a:glow>
                <a:outerShdw blurRad="60007" dist="310007" dir="7680000" sy="30000" kx="1300200" algn="ctr" rotWithShape="0">
                  <a:prstClr val="black">
                    <a:alpha val="32000"/>
                  </a:prstClr>
                </a:outerShdw>
              </a:effectLst>
            </a:endParaRPr>
          </a:p>
        </p:txBody>
      </p:sp>
      <p:sp>
        <p:nvSpPr>
          <p:cNvPr id="3" name="Tekstiruutu 2"/>
          <p:cNvSpPr txBox="1"/>
          <p:nvPr/>
        </p:nvSpPr>
        <p:spPr>
          <a:xfrm>
            <a:off x="1129377" y="1959348"/>
            <a:ext cx="8383848" cy="1077218"/>
          </a:xfrm>
          <a:prstGeom prst="rect">
            <a:avLst/>
          </a:prstGeom>
          <a:solidFill>
            <a:schemeClr val="accent4">
              <a:lumMod val="40000"/>
              <a:lumOff val="60000"/>
            </a:schemeClr>
          </a:solidFill>
        </p:spPr>
        <p:txBody>
          <a:bodyPr wrap="square" rtlCol="0">
            <a:spAutoFit/>
          </a:bodyPr>
          <a:lstStyle/>
          <a:p>
            <a:r>
              <a:rPr lang="fi-FI" sz="3200" dirty="0" smtClean="0">
                <a:solidFill>
                  <a:prstClr val="black"/>
                </a:solidFill>
              </a:rPr>
              <a:t>Venäjällä on pitkä ja sotaisa historia. Tässä on joitain tärkeitä tapauksia ja presidenttejä</a:t>
            </a:r>
            <a:endParaRPr lang="fi-FI" sz="3200" dirty="0">
              <a:solidFill>
                <a:prstClr val="black"/>
              </a:solidFill>
            </a:endParaRPr>
          </a:p>
        </p:txBody>
      </p:sp>
      <p:sp>
        <p:nvSpPr>
          <p:cNvPr id="4" name="Tekstiruutu 3"/>
          <p:cNvSpPr txBox="1"/>
          <p:nvPr/>
        </p:nvSpPr>
        <p:spPr>
          <a:xfrm>
            <a:off x="139701" y="4654316"/>
            <a:ext cx="10363200" cy="2062103"/>
          </a:xfrm>
          <a:prstGeom prst="rect">
            <a:avLst/>
          </a:prstGeom>
          <a:solidFill>
            <a:schemeClr val="accent4">
              <a:lumMod val="40000"/>
              <a:lumOff val="60000"/>
            </a:schemeClr>
          </a:solidFill>
        </p:spPr>
        <p:txBody>
          <a:bodyPr wrap="square" rtlCol="0">
            <a:spAutoFit/>
          </a:bodyPr>
          <a:lstStyle/>
          <a:p>
            <a:r>
              <a:rPr lang="fi-FI" sz="3200" dirty="0" smtClean="0">
                <a:solidFill>
                  <a:prstClr val="black"/>
                </a:solidFill>
              </a:rPr>
              <a:t>-Stalin oli toisen maailman sodan hirmuhallitsija Venäjällä</a:t>
            </a:r>
          </a:p>
          <a:p>
            <a:r>
              <a:rPr lang="fi-FI" sz="3200" dirty="0" smtClean="0">
                <a:solidFill>
                  <a:prstClr val="black"/>
                </a:solidFill>
              </a:rPr>
              <a:t>-</a:t>
            </a:r>
            <a:r>
              <a:rPr lang="fi-FI" sz="3200" dirty="0" err="1" smtClean="0">
                <a:solidFill>
                  <a:prstClr val="black"/>
                </a:solidFill>
              </a:rPr>
              <a:t>Gorbatsov</a:t>
            </a:r>
            <a:r>
              <a:rPr lang="fi-FI" sz="3200" dirty="0" smtClean="0">
                <a:solidFill>
                  <a:prstClr val="black"/>
                </a:solidFill>
              </a:rPr>
              <a:t> = Neuvostoliiton hajoaminen ja nykyisen Venäjän </a:t>
            </a:r>
          </a:p>
          <a:p>
            <a:r>
              <a:rPr lang="fi-FI" sz="3200" dirty="0" smtClean="0">
                <a:solidFill>
                  <a:prstClr val="black"/>
                </a:solidFill>
              </a:rPr>
              <a:t>syntyminen. Silloin Neuvostoliitosta erosi Viro, Latvia, Liettua, Valko-Venäjä… </a:t>
            </a:r>
          </a:p>
        </p:txBody>
      </p:sp>
      <p:sp>
        <p:nvSpPr>
          <p:cNvPr id="6" name="Tekstiruutu 5"/>
          <p:cNvSpPr txBox="1"/>
          <p:nvPr/>
        </p:nvSpPr>
        <p:spPr>
          <a:xfrm>
            <a:off x="139701" y="3112754"/>
            <a:ext cx="10363200" cy="1569660"/>
          </a:xfrm>
          <a:prstGeom prst="rect">
            <a:avLst/>
          </a:prstGeom>
          <a:solidFill>
            <a:schemeClr val="accent4">
              <a:lumMod val="40000"/>
              <a:lumOff val="60000"/>
            </a:schemeClr>
          </a:solidFill>
        </p:spPr>
        <p:txBody>
          <a:bodyPr wrap="square" rtlCol="0">
            <a:spAutoFit/>
          </a:bodyPr>
          <a:lstStyle/>
          <a:p>
            <a:r>
              <a:rPr lang="fi-FI" sz="3200" dirty="0" smtClean="0">
                <a:solidFill>
                  <a:prstClr val="black"/>
                </a:solidFill>
              </a:rPr>
              <a:t>-Lenin aiheutti Venäjän ensimmäisen hajoamisen ja   syntyi Neuvostoliitto. Siinä samassa suomi erosi Venäjästä vuonna 1917</a:t>
            </a:r>
            <a:endParaRPr lang="fi-FI" sz="3200" dirty="0">
              <a:solidFill>
                <a:prstClr val="black"/>
              </a:solidFill>
            </a:endParaRPr>
          </a:p>
        </p:txBody>
      </p:sp>
      <p:sp>
        <p:nvSpPr>
          <p:cNvPr id="7" name="Raidallinen nuoli oikealle 6">
            <a:hlinkClick r:id="rId3" action="ppaction://hlinksldjump"/>
          </p:cNvPr>
          <p:cNvSpPr/>
          <p:nvPr/>
        </p:nvSpPr>
        <p:spPr>
          <a:xfrm>
            <a:off x="10623550" y="4462295"/>
            <a:ext cx="1485900" cy="2232966"/>
          </a:xfrm>
          <a:prstGeom prst="stripedRightArrow">
            <a:avLst>
              <a:gd name="adj1" fmla="val 42037"/>
              <a:gd name="adj2" fmla="val 55983"/>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Tree>
    <p:extLst>
      <p:ext uri="{BB962C8B-B14F-4D97-AF65-F5344CB8AC3E}">
        <p14:creationId xmlns:p14="http://schemas.microsoft.com/office/powerpoint/2010/main" val="1357614958"/>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6" name="Tekstiruutu 5"/>
          <p:cNvSpPr txBox="1"/>
          <p:nvPr/>
        </p:nvSpPr>
        <p:spPr>
          <a:xfrm flipH="1">
            <a:off x="220388" y="2764892"/>
            <a:ext cx="1074519"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i-FI" dirty="0" smtClean="0">
                <a:solidFill>
                  <a:srgbClr val="FF0000"/>
                </a:solidFill>
              </a:rPr>
              <a:t>Moskova</a:t>
            </a:r>
            <a:endParaRPr lang="fi-FI" dirty="0">
              <a:solidFill>
                <a:srgbClr val="FF0000"/>
              </a:solidFill>
            </a:endParaRPr>
          </a:p>
        </p:txBody>
      </p:sp>
      <p:sp>
        <p:nvSpPr>
          <p:cNvPr id="8" name="Tekstiruutu 7"/>
          <p:cNvSpPr txBox="1"/>
          <p:nvPr/>
        </p:nvSpPr>
        <p:spPr>
          <a:xfrm>
            <a:off x="957001" y="1267069"/>
            <a:ext cx="7188200" cy="830997"/>
          </a:xfrm>
          <a:prstGeom prst="rect">
            <a:avLst/>
          </a:prstGeom>
          <a:solidFill>
            <a:schemeClr val="tx1"/>
          </a:solidFill>
          <a:ln w="38100">
            <a:solidFill>
              <a:srgbClr val="0070C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fi-FI" sz="2400" b="1" dirty="0" smtClean="0">
                <a:solidFill>
                  <a:prstClr val="white"/>
                </a:solidFill>
              </a:rPr>
              <a:t>Venäjä kuuluu mannerilmastoon. Eli säätila ei ole kovin vaihtelevaa ja kesällä on helteitä ja talvella pakkasta</a:t>
            </a:r>
            <a:endParaRPr lang="fi-FI" sz="2400" b="1" dirty="0">
              <a:solidFill>
                <a:prstClr val="white"/>
              </a:solidFill>
            </a:endParaRPr>
          </a:p>
        </p:txBody>
      </p:sp>
      <p:sp>
        <p:nvSpPr>
          <p:cNvPr id="11" name="Puolivapaa piirto 10"/>
          <p:cNvSpPr/>
          <p:nvPr/>
        </p:nvSpPr>
        <p:spPr>
          <a:xfrm>
            <a:off x="8445500" y="1549400"/>
            <a:ext cx="1677763" cy="1587500"/>
          </a:xfrm>
          <a:custGeom>
            <a:avLst/>
            <a:gdLst>
              <a:gd name="connsiteX0" fmla="*/ 647700 w 1677763"/>
              <a:gd name="connsiteY0" fmla="*/ 800100 h 1587500"/>
              <a:gd name="connsiteX1" fmla="*/ 495300 w 1677763"/>
              <a:gd name="connsiteY1" fmla="*/ 850900 h 1587500"/>
              <a:gd name="connsiteX2" fmla="*/ 457200 w 1677763"/>
              <a:gd name="connsiteY2" fmla="*/ 863600 h 1587500"/>
              <a:gd name="connsiteX3" fmla="*/ 177800 w 1677763"/>
              <a:gd name="connsiteY3" fmla="*/ 876300 h 1587500"/>
              <a:gd name="connsiteX4" fmla="*/ 139700 w 1677763"/>
              <a:gd name="connsiteY4" fmla="*/ 914400 h 1587500"/>
              <a:gd name="connsiteX5" fmla="*/ 101600 w 1677763"/>
              <a:gd name="connsiteY5" fmla="*/ 939800 h 1587500"/>
              <a:gd name="connsiteX6" fmla="*/ 88900 w 1677763"/>
              <a:gd name="connsiteY6" fmla="*/ 977900 h 1587500"/>
              <a:gd name="connsiteX7" fmla="*/ 63500 w 1677763"/>
              <a:gd name="connsiteY7" fmla="*/ 1016000 h 1587500"/>
              <a:gd name="connsiteX8" fmla="*/ 50800 w 1677763"/>
              <a:gd name="connsiteY8" fmla="*/ 1066800 h 1587500"/>
              <a:gd name="connsiteX9" fmla="*/ 25400 w 1677763"/>
              <a:gd name="connsiteY9" fmla="*/ 1270000 h 1587500"/>
              <a:gd name="connsiteX10" fmla="*/ 0 w 1677763"/>
              <a:gd name="connsiteY10" fmla="*/ 1308100 h 1587500"/>
              <a:gd name="connsiteX11" fmla="*/ 25400 w 1677763"/>
              <a:gd name="connsiteY11" fmla="*/ 1422400 h 1587500"/>
              <a:gd name="connsiteX12" fmla="*/ 114300 w 1677763"/>
              <a:gd name="connsiteY12" fmla="*/ 1460500 h 1587500"/>
              <a:gd name="connsiteX13" fmla="*/ 266700 w 1677763"/>
              <a:gd name="connsiteY13" fmla="*/ 1524000 h 1587500"/>
              <a:gd name="connsiteX14" fmla="*/ 444500 w 1677763"/>
              <a:gd name="connsiteY14" fmla="*/ 1536700 h 1587500"/>
              <a:gd name="connsiteX15" fmla="*/ 571500 w 1677763"/>
              <a:gd name="connsiteY15" fmla="*/ 1562100 h 1587500"/>
              <a:gd name="connsiteX16" fmla="*/ 711200 w 1677763"/>
              <a:gd name="connsiteY16" fmla="*/ 1587500 h 1587500"/>
              <a:gd name="connsiteX17" fmla="*/ 838200 w 1677763"/>
              <a:gd name="connsiteY17" fmla="*/ 1562100 h 1587500"/>
              <a:gd name="connsiteX18" fmla="*/ 914400 w 1677763"/>
              <a:gd name="connsiteY18" fmla="*/ 1511300 h 1587500"/>
              <a:gd name="connsiteX19" fmla="*/ 952500 w 1677763"/>
              <a:gd name="connsiteY19" fmla="*/ 1485900 h 1587500"/>
              <a:gd name="connsiteX20" fmla="*/ 1028700 w 1677763"/>
              <a:gd name="connsiteY20" fmla="*/ 1397000 h 1587500"/>
              <a:gd name="connsiteX21" fmla="*/ 1066800 w 1677763"/>
              <a:gd name="connsiteY21" fmla="*/ 1320800 h 1587500"/>
              <a:gd name="connsiteX22" fmla="*/ 1092200 w 1677763"/>
              <a:gd name="connsiteY22" fmla="*/ 1282700 h 1587500"/>
              <a:gd name="connsiteX23" fmla="*/ 1104900 w 1677763"/>
              <a:gd name="connsiteY23" fmla="*/ 1244600 h 1587500"/>
              <a:gd name="connsiteX24" fmla="*/ 1206500 w 1677763"/>
              <a:gd name="connsiteY24" fmla="*/ 1117600 h 1587500"/>
              <a:gd name="connsiteX25" fmla="*/ 1244600 w 1677763"/>
              <a:gd name="connsiteY25" fmla="*/ 1092200 h 1587500"/>
              <a:gd name="connsiteX26" fmla="*/ 1371600 w 1677763"/>
              <a:gd name="connsiteY26" fmla="*/ 1079500 h 1587500"/>
              <a:gd name="connsiteX27" fmla="*/ 1409700 w 1677763"/>
              <a:gd name="connsiteY27" fmla="*/ 1066800 h 1587500"/>
              <a:gd name="connsiteX28" fmla="*/ 1447800 w 1677763"/>
              <a:gd name="connsiteY28" fmla="*/ 1041400 h 1587500"/>
              <a:gd name="connsiteX29" fmla="*/ 1485900 w 1677763"/>
              <a:gd name="connsiteY29" fmla="*/ 965200 h 1587500"/>
              <a:gd name="connsiteX30" fmla="*/ 1498600 w 1677763"/>
              <a:gd name="connsiteY30" fmla="*/ 825500 h 1587500"/>
              <a:gd name="connsiteX31" fmla="*/ 1511300 w 1677763"/>
              <a:gd name="connsiteY31" fmla="*/ 787400 h 1587500"/>
              <a:gd name="connsiteX32" fmla="*/ 1524000 w 1677763"/>
              <a:gd name="connsiteY32" fmla="*/ 736600 h 1587500"/>
              <a:gd name="connsiteX33" fmla="*/ 1562100 w 1677763"/>
              <a:gd name="connsiteY33" fmla="*/ 660400 h 1587500"/>
              <a:gd name="connsiteX34" fmla="*/ 1600200 w 1677763"/>
              <a:gd name="connsiteY34" fmla="*/ 635000 h 1587500"/>
              <a:gd name="connsiteX35" fmla="*/ 1651000 w 1677763"/>
              <a:gd name="connsiteY35" fmla="*/ 520700 h 1587500"/>
              <a:gd name="connsiteX36" fmla="*/ 1663700 w 1677763"/>
              <a:gd name="connsiteY36" fmla="*/ 482600 h 1587500"/>
              <a:gd name="connsiteX37" fmla="*/ 1676400 w 1677763"/>
              <a:gd name="connsiteY37" fmla="*/ 444500 h 1587500"/>
              <a:gd name="connsiteX38" fmla="*/ 1663700 w 1677763"/>
              <a:gd name="connsiteY38" fmla="*/ 139700 h 1587500"/>
              <a:gd name="connsiteX39" fmla="*/ 1587500 w 1677763"/>
              <a:gd name="connsiteY39" fmla="*/ 88900 h 1587500"/>
              <a:gd name="connsiteX40" fmla="*/ 1536700 w 1677763"/>
              <a:gd name="connsiteY40" fmla="*/ 50800 h 1587500"/>
              <a:gd name="connsiteX41" fmla="*/ 1498600 w 1677763"/>
              <a:gd name="connsiteY41" fmla="*/ 38100 h 1587500"/>
              <a:gd name="connsiteX42" fmla="*/ 1409700 w 1677763"/>
              <a:gd name="connsiteY42" fmla="*/ 0 h 1587500"/>
              <a:gd name="connsiteX43" fmla="*/ 1346200 w 1677763"/>
              <a:gd name="connsiteY43" fmla="*/ 12700 h 1587500"/>
              <a:gd name="connsiteX44" fmla="*/ 1282700 w 1677763"/>
              <a:gd name="connsiteY44" fmla="*/ 76200 h 1587500"/>
              <a:gd name="connsiteX45" fmla="*/ 1244600 w 1677763"/>
              <a:gd name="connsiteY45" fmla="*/ 114300 h 1587500"/>
              <a:gd name="connsiteX46" fmla="*/ 1206500 w 1677763"/>
              <a:gd name="connsiteY46" fmla="*/ 190500 h 1587500"/>
              <a:gd name="connsiteX47" fmla="*/ 1193800 w 1677763"/>
              <a:gd name="connsiteY47" fmla="*/ 241300 h 1587500"/>
              <a:gd name="connsiteX48" fmla="*/ 1168400 w 1677763"/>
              <a:gd name="connsiteY48" fmla="*/ 317500 h 1587500"/>
              <a:gd name="connsiteX49" fmla="*/ 1155700 w 1677763"/>
              <a:gd name="connsiteY49" fmla="*/ 508000 h 1587500"/>
              <a:gd name="connsiteX50" fmla="*/ 1066800 w 1677763"/>
              <a:gd name="connsiteY50" fmla="*/ 622300 h 1587500"/>
              <a:gd name="connsiteX51" fmla="*/ 1028700 w 1677763"/>
              <a:gd name="connsiteY51" fmla="*/ 635000 h 1587500"/>
              <a:gd name="connsiteX52" fmla="*/ 990600 w 1677763"/>
              <a:gd name="connsiteY52" fmla="*/ 660400 h 1587500"/>
              <a:gd name="connsiteX53" fmla="*/ 876300 w 1677763"/>
              <a:gd name="connsiteY53" fmla="*/ 673100 h 1587500"/>
              <a:gd name="connsiteX54" fmla="*/ 800100 w 1677763"/>
              <a:gd name="connsiteY54" fmla="*/ 723900 h 1587500"/>
              <a:gd name="connsiteX55" fmla="*/ 723900 w 1677763"/>
              <a:gd name="connsiteY55" fmla="*/ 749300 h 1587500"/>
              <a:gd name="connsiteX56" fmla="*/ 685800 w 1677763"/>
              <a:gd name="connsiteY56" fmla="*/ 774700 h 1587500"/>
              <a:gd name="connsiteX57" fmla="*/ 520700 w 1677763"/>
              <a:gd name="connsiteY57" fmla="*/ 787400 h 1587500"/>
              <a:gd name="connsiteX58" fmla="*/ 469900 w 1677763"/>
              <a:gd name="connsiteY58" fmla="*/ 800100 h 1587500"/>
              <a:gd name="connsiteX59" fmla="*/ 482600 w 1677763"/>
              <a:gd name="connsiteY59" fmla="*/ 838200 h 1587500"/>
              <a:gd name="connsiteX60" fmla="*/ 647700 w 1677763"/>
              <a:gd name="connsiteY60" fmla="*/ 825500 h 1587500"/>
              <a:gd name="connsiteX61" fmla="*/ 647700 w 1677763"/>
              <a:gd name="connsiteY61" fmla="*/ 800100 h 158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677763" h="1587500">
                <a:moveTo>
                  <a:pt x="647700" y="800100"/>
                </a:moveTo>
                <a:cubicBezTo>
                  <a:pt x="499183" y="863750"/>
                  <a:pt x="617046" y="820464"/>
                  <a:pt x="495300" y="850900"/>
                </a:cubicBezTo>
                <a:cubicBezTo>
                  <a:pt x="482313" y="854147"/>
                  <a:pt x="470544" y="862532"/>
                  <a:pt x="457200" y="863600"/>
                </a:cubicBezTo>
                <a:cubicBezTo>
                  <a:pt x="364267" y="871035"/>
                  <a:pt x="270933" y="872067"/>
                  <a:pt x="177800" y="876300"/>
                </a:cubicBezTo>
                <a:cubicBezTo>
                  <a:pt x="165100" y="889000"/>
                  <a:pt x="153498" y="902902"/>
                  <a:pt x="139700" y="914400"/>
                </a:cubicBezTo>
                <a:cubicBezTo>
                  <a:pt x="127974" y="924171"/>
                  <a:pt x="111135" y="927881"/>
                  <a:pt x="101600" y="939800"/>
                </a:cubicBezTo>
                <a:cubicBezTo>
                  <a:pt x="93237" y="950253"/>
                  <a:pt x="94887" y="965926"/>
                  <a:pt x="88900" y="977900"/>
                </a:cubicBezTo>
                <a:cubicBezTo>
                  <a:pt x="82074" y="991552"/>
                  <a:pt x="71967" y="1003300"/>
                  <a:pt x="63500" y="1016000"/>
                </a:cubicBezTo>
                <a:cubicBezTo>
                  <a:pt x="59267" y="1032933"/>
                  <a:pt x="52965" y="1049480"/>
                  <a:pt x="50800" y="1066800"/>
                </a:cubicBezTo>
                <a:cubicBezTo>
                  <a:pt x="48192" y="1087668"/>
                  <a:pt x="46512" y="1220739"/>
                  <a:pt x="25400" y="1270000"/>
                </a:cubicBezTo>
                <a:cubicBezTo>
                  <a:pt x="19387" y="1284029"/>
                  <a:pt x="8467" y="1295400"/>
                  <a:pt x="0" y="1308100"/>
                </a:cubicBezTo>
                <a:cubicBezTo>
                  <a:pt x="8467" y="1346200"/>
                  <a:pt x="6711" y="1388136"/>
                  <a:pt x="25400" y="1422400"/>
                </a:cubicBezTo>
                <a:cubicBezTo>
                  <a:pt x="34439" y="1438972"/>
                  <a:pt x="96235" y="1452289"/>
                  <a:pt x="114300" y="1460500"/>
                </a:cubicBezTo>
                <a:cubicBezTo>
                  <a:pt x="170233" y="1485924"/>
                  <a:pt x="207415" y="1517413"/>
                  <a:pt x="266700" y="1524000"/>
                </a:cubicBezTo>
                <a:cubicBezTo>
                  <a:pt x="325754" y="1530562"/>
                  <a:pt x="385233" y="1532467"/>
                  <a:pt x="444500" y="1536700"/>
                </a:cubicBezTo>
                <a:cubicBezTo>
                  <a:pt x="513795" y="1559798"/>
                  <a:pt x="463093" y="1545422"/>
                  <a:pt x="571500" y="1562100"/>
                </a:cubicBezTo>
                <a:cubicBezTo>
                  <a:pt x="641911" y="1572932"/>
                  <a:pt x="645151" y="1574290"/>
                  <a:pt x="711200" y="1587500"/>
                </a:cubicBezTo>
                <a:cubicBezTo>
                  <a:pt x="733286" y="1584345"/>
                  <a:pt x="807509" y="1579151"/>
                  <a:pt x="838200" y="1562100"/>
                </a:cubicBezTo>
                <a:cubicBezTo>
                  <a:pt x="864885" y="1547275"/>
                  <a:pt x="889000" y="1528233"/>
                  <a:pt x="914400" y="1511300"/>
                </a:cubicBezTo>
                <a:cubicBezTo>
                  <a:pt x="927100" y="1502833"/>
                  <a:pt x="943342" y="1498111"/>
                  <a:pt x="952500" y="1485900"/>
                </a:cubicBezTo>
                <a:cubicBezTo>
                  <a:pt x="1095187" y="1295651"/>
                  <a:pt x="896032" y="1556201"/>
                  <a:pt x="1028700" y="1397000"/>
                </a:cubicBezTo>
                <a:cubicBezTo>
                  <a:pt x="1074196" y="1342405"/>
                  <a:pt x="1038161" y="1378078"/>
                  <a:pt x="1066800" y="1320800"/>
                </a:cubicBezTo>
                <a:cubicBezTo>
                  <a:pt x="1073626" y="1307148"/>
                  <a:pt x="1085374" y="1296352"/>
                  <a:pt x="1092200" y="1282700"/>
                </a:cubicBezTo>
                <a:cubicBezTo>
                  <a:pt x="1098187" y="1270726"/>
                  <a:pt x="1099627" y="1256905"/>
                  <a:pt x="1104900" y="1244600"/>
                </a:cubicBezTo>
                <a:cubicBezTo>
                  <a:pt x="1128628" y="1189234"/>
                  <a:pt x="1150565" y="1154890"/>
                  <a:pt x="1206500" y="1117600"/>
                </a:cubicBezTo>
                <a:cubicBezTo>
                  <a:pt x="1219200" y="1109133"/>
                  <a:pt x="1229727" y="1095632"/>
                  <a:pt x="1244600" y="1092200"/>
                </a:cubicBezTo>
                <a:cubicBezTo>
                  <a:pt x="1286055" y="1082633"/>
                  <a:pt x="1329267" y="1083733"/>
                  <a:pt x="1371600" y="1079500"/>
                </a:cubicBezTo>
                <a:cubicBezTo>
                  <a:pt x="1384300" y="1075267"/>
                  <a:pt x="1397726" y="1072787"/>
                  <a:pt x="1409700" y="1066800"/>
                </a:cubicBezTo>
                <a:cubicBezTo>
                  <a:pt x="1423352" y="1059974"/>
                  <a:pt x="1437007" y="1052193"/>
                  <a:pt x="1447800" y="1041400"/>
                </a:cubicBezTo>
                <a:cubicBezTo>
                  <a:pt x="1472419" y="1016781"/>
                  <a:pt x="1475571" y="996188"/>
                  <a:pt x="1485900" y="965200"/>
                </a:cubicBezTo>
                <a:cubicBezTo>
                  <a:pt x="1490133" y="918633"/>
                  <a:pt x="1491987" y="871789"/>
                  <a:pt x="1498600" y="825500"/>
                </a:cubicBezTo>
                <a:cubicBezTo>
                  <a:pt x="1500493" y="812248"/>
                  <a:pt x="1507622" y="800272"/>
                  <a:pt x="1511300" y="787400"/>
                </a:cubicBezTo>
                <a:cubicBezTo>
                  <a:pt x="1516095" y="770617"/>
                  <a:pt x="1519205" y="753383"/>
                  <a:pt x="1524000" y="736600"/>
                </a:cubicBezTo>
                <a:cubicBezTo>
                  <a:pt x="1532263" y="707678"/>
                  <a:pt x="1539836" y="682664"/>
                  <a:pt x="1562100" y="660400"/>
                </a:cubicBezTo>
                <a:cubicBezTo>
                  <a:pt x="1572893" y="649607"/>
                  <a:pt x="1587500" y="643467"/>
                  <a:pt x="1600200" y="635000"/>
                </a:cubicBezTo>
                <a:cubicBezTo>
                  <a:pt x="1640452" y="574623"/>
                  <a:pt x="1620773" y="611380"/>
                  <a:pt x="1651000" y="520700"/>
                </a:cubicBezTo>
                <a:lnTo>
                  <a:pt x="1663700" y="482600"/>
                </a:lnTo>
                <a:lnTo>
                  <a:pt x="1676400" y="444500"/>
                </a:lnTo>
                <a:cubicBezTo>
                  <a:pt x="1672167" y="342900"/>
                  <a:pt x="1688363" y="238352"/>
                  <a:pt x="1663700" y="139700"/>
                </a:cubicBezTo>
                <a:cubicBezTo>
                  <a:pt x="1656296" y="110084"/>
                  <a:pt x="1611922" y="107216"/>
                  <a:pt x="1587500" y="88900"/>
                </a:cubicBezTo>
                <a:cubicBezTo>
                  <a:pt x="1570567" y="76200"/>
                  <a:pt x="1555078" y="61302"/>
                  <a:pt x="1536700" y="50800"/>
                </a:cubicBezTo>
                <a:cubicBezTo>
                  <a:pt x="1525077" y="44158"/>
                  <a:pt x="1510905" y="43373"/>
                  <a:pt x="1498600" y="38100"/>
                </a:cubicBezTo>
                <a:cubicBezTo>
                  <a:pt x="1388746" y="-8980"/>
                  <a:pt x="1499051" y="29784"/>
                  <a:pt x="1409700" y="0"/>
                </a:cubicBezTo>
                <a:cubicBezTo>
                  <a:pt x="1388533" y="4233"/>
                  <a:pt x="1366411" y="5121"/>
                  <a:pt x="1346200" y="12700"/>
                </a:cubicBezTo>
                <a:cubicBezTo>
                  <a:pt x="1301044" y="29633"/>
                  <a:pt x="1310922" y="42333"/>
                  <a:pt x="1282700" y="76200"/>
                </a:cubicBezTo>
                <a:cubicBezTo>
                  <a:pt x="1271202" y="89998"/>
                  <a:pt x="1256098" y="100502"/>
                  <a:pt x="1244600" y="114300"/>
                </a:cubicBezTo>
                <a:cubicBezTo>
                  <a:pt x="1220400" y="143340"/>
                  <a:pt x="1216461" y="155635"/>
                  <a:pt x="1206500" y="190500"/>
                </a:cubicBezTo>
                <a:cubicBezTo>
                  <a:pt x="1201705" y="207283"/>
                  <a:pt x="1198816" y="224582"/>
                  <a:pt x="1193800" y="241300"/>
                </a:cubicBezTo>
                <a:cubicBezTo>
                  <a:pt x="1186107" y="266945"/>
                  <a:pt x="1168400" y="317500"/>
                  <a:pt x="1168400" y="317500"/>
                </a:cubicBezTo>
                <a:cubicBezTo>
                  <a:pt x="1164167" y="381000"/>
                  <a:pt x="1162728" y="444748"/>
                  <a:pt x="1155700" y="508000"/>
                </a:cubicBezTo>
                <a:cubicBezTo>
                  <a:pt x="1150753" y="552523"/>
                  <a:pt x="1101183" y="610839"/>
                  <a:pt x="1066800" y="622300"/>
                </a:cubicBezTo>
                <a:cubicBezTo>
                  <a:pt x="1054100" y="626533"/>
                  <a:pt x="1040674" y="629013"/>
                  <a:pt x="1028700" y="635000"/>
                </a:cubicBezTo>
                <a:cubicBezTo>
                  <a:pt x="1015048" y="641826"/>
                  <a:pt x="1005408" y="656698"/>
                  <a:pt x="990600" y="660400"/>
                </a:cubicBezTo>
                <a:cubicBezTo>
                  <a:pt x="953410" y="669697"/>
                  <a:pt x="914400" y="668867"/>
                  <a:pt x="876300" y="673100"/>
                </a:cubicBezTo>
                <a:cubicBezTo>
                  <a:pt x="850900" y="690033"/>
                  <a:pt x="829060" y="714247"/>
                  <a:pt x="800100" y="723900"/>
                </a:cubicBezTo>
                <a:cubicBezTo>
                  <a:pt x="774700" y="732367"/>
                  <a:pt x="746177" y="734448"/>
                  <a:pt x="723900" y="749300"/>
                </a:cubicBezTo>
                <a:cubicBezTo>
                  <a:pt x="711200" y="757767"/>
                  <a:pt x="700802" y="771887"/>
                  <a:pt x="685800" y="774700"/>
                </a:cubicBezTo>
                <a:cubicBezTo>
                  <a:pt x="631549" y="784872"/>
                  <a:pt x="575733" y="783167"/>
                  <a:pt x="520700" y="787400"/>
                </a:cubicBezTo>
                <a:cubicBezTo>
                  <a:pt x="503767" y="791633"/>
                  <a:pt x="480373" y="786136"/>
                  <a:pt x="469900" y="800100"/>
                </a:cubicBezTo>
                <a:cubicBezTo>
                  <a:pt x="461868" y="810810"/>
                  <a:pt x="469348" y="836307"/>
                  <a:pt x="482600" y="838200"/>
                </a:cubicBezTo>
                <a:cubicBezTo>
                  <a:pt x="537241" y="846006"/>
                  <a:pt x="592667" y="829733"/>
                  <a:pt x="647700" y="825500"/>
                </a:cubicBezTo>
                <a:lnTo>
                  <a:pt x="647700" y="800100"/>
                </a:lnTo>
                <a:close/>
              </a:path>
            </a:pathLst>
          </a:custGeom>
          <a:no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prstClr val="white"/>
                </a:solidFill>
              </a:rPr>
              <a:t>      </a:t>
            </a:r>
            <a:endParaRPr lang="fi-FI" dirty="0">
              <a:solidFill>
                <a:prstClr val="white"/>
              </a:solidFill>
            </a:endParaRPr>
          </a:p>
        </p:txBody>
      </p:sp>
      <p:sp>
        <p:nvSpPr>
          <p:cNvPr id="13" name="Puolivapaa piirto 12"/>
          <p:cNvSpPr/>
          <p:nvPr/>
        </p:nvSpPr>
        <p:spPr>
          <a:xfrm>
            <a:off x="2806700" y="2108200"/>
            <a:ext cx="64628" cy="101600"/>
          </a:xfrm>
          <a:custGeom>
            <a:avLst/>
            <a:gdLst>
              <a:gd name="connsiteX0" fmla="*/ 0 w 64628"/>
              <a:gd name="connsiteY0" fmla="*/ 101600 h 101600"/>
              <a:gd name="connsiteX1" fmla="*/ 12700 w 64628"/>
              <a:gd name="connsiteY1" fmla="*/ 38100 h 101600"/>
              <a:gd name="connsiteX2" fmla="*/ 38100 w 64628"/>
              <a:gd name="connsiteY2" fmla="*/ 0 h 101600"/>
              <a:gd name="connsiteX3" fmla="*/ 38100 w 64628"/>
              <a:gd name="connsiteY3" fmla="*/ 50800 h 101600"/>
            </a:gdLst>
            <a:ahLst/>
            <a:cxnLst>
              <a:cxn ang="0">
                <a:pos x="connsiteX0" y="connsiteY0"/>
              </a:cxn>
              <a:cxn ang="0">
                <a:pos x="connsiteX1" y="connsiteY1"/>
              </a:cxn>
              <a:cxn ang="0">
                <a:pos x="connsiteX2" y="connsiteY2"/>
              </a:cxn>
              <a:cxn ang="0">
                <a:pos x="connsiteX3" y="connsiteY3"/>
              </a:cxn>
            </a:cxnLst>
            <a:rect l="l" t="t" r="r" b="b"/>
            <a:pathLst>
              <a:path w="64628" h="101600">
                <a:moveTo>
                  <a:pt x="0" y="101600"/>
                </a:moveTo>
                <a:cubicBezTo>
                  <a:pt x="4233" y="80433"/>
                  <a:pt x="5121" y="58311"/>
                  <a:pt x="12700" y="38100"/>
                </a:cubicBezTo>
                <a:cubicBezTo>
                  <a:pt x="18059" y="23808"/>
                  <a:pt x="22836" y="0"/>
                  <a:pt x="38100" y="0"/>
                </a:cubicBezTo>
                <a:cubicBezTo>
                  <a:pt x="96473" y="0"/>
                  <a:pt x="40687" y="48213"/>
                  <a:pt x="38100" y="5080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fi-FI">
              <a:solidFill>
                <a:prstClr val="black"/>
              </a:solidFill>
            </a:endParaRPr>
          </a:p>
        </p:txBody>
      </p:sp>
      <p:sp>
        <p:nvSpPr>
          <p:cNvPr id="14" name="Tekstiruutu 13"/>
          <p:cNvSpPr txBox="1"/>
          <p:nvPr/>
        </p:nvSpPr>
        <p:spPr>
          <a:xfrm>
            <a:off x="5559143" y="3521813"/>
            <a:ext cx="3510705" cy="584775"/>
          </a:xfrm>
          <a:prstGeom prst="rect">
            <a:avLst/>
          </a:prstGeom>
          <a:noFill/>
        </p:spPr>
        <p:txBody>
          <a:bodyPr wrap="none" rtlCol="0">
            <a:spAutoFit/>
          </a:bodyPr>
          <a:lstStyle/>
          <a:p>
            <a:r>
              <a:rPr lang="fi-FI" sz="3200" dirty="0" smtClean="0">
                <a:solidFill>
                  <a:prstClr val="black"/>
                </a:solidFill>
              </a:rPr>
              <a:t>Tundraa ja jäätikköä</a:t>
            </a:r>
            <a:endParaRPr lang="fi-FI" sz="3200" dirty="0">
              <a:solidFill>
                <a:prstClr val="black"/>
              </a:solidFill>
            </a:endParaRPr>
          </a:p>
        </p:txBody>
      </p:sp>
      <p:sp>
        <p:nvSpPr>
          <p:cNvPr id="15" name="Nuoli vasemmalle 14"/>
          <p:cNvSpPr/>
          <p:nvPr/>
        </p:nvSpPr>
        <p:spPr>
          <a:xfrm rot="19960597">
            <a:off x="4817467" y="3099246"/>
            <a:ext cx="723900" cy="298028"/>
          </a:xfrm>
          <a:prstGeom prst="leftArrow">
            <a:avLst/>
          </a:prstGeom>
          <a:solidFill>
            <a:schemeClr val="tx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17" name="Nuoli vasemmalle 16"/>
          <p:cNvSpPr/>
          <p:nvPr/>
        </p:nvSpPr>
        <p:spPr>
          <a:xfrm rot="11430108">
            <a:off x="8324850" y="3013207"/>
            <a:ext cx="723900" cy="298028"/>
          </a:xfrm>
          <a:prstGeom prst="leftArrow">
            <a:avLst/>
          </a:prstGeom>
          <a:solidFill>
            <a:schemeClr val="tx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18" name="Nuoli vasemmalle 17"/>
          <p:cNvSpPr/>
          <p:nvPr/>
        </p:nvSpPr>
        <p:spPr>
          <a:xfrm rot="8145819">
            <a:off x="8083550" y="2225607"/>
            <a:ext cx="723900" cy="298028"/>
          </a:xfrm>
          <a:prstGeom prst="leftArrow">
            <a:avLst/>
          </a:prstGeom>
          <a:solidFill>
            <a:schemeClr val="tx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9" name="Puolivapaa piirto 8"/>
          <p:cNvSpPr/>
          <p:nvPr/>
        </p:nvSpPr>
        <p:spPr>
          <a:xfrm>
            <a:off x="5969000" y="5689600"/>
            <a:ext cx="915189" cy="393700"/>
          </a:xfrm>
          <a:custGeom>
            <a:avLst/>
            <a:gdLst>
              <a:gd name="connsiteX0" fmla="*/ 12700 w 915189"/>
              <a:gd name="connsiteY0" fmla="*/ 317500 h 393700"/>
              <a:gd name="connsiteX1" fmla="*/ 50800 w 915189"/>
              <a:gd name="connsiteY1" fmla="*/ 381000 h 393700"/>
              <a:gd name="connsiteX2" fmla="*/ 88900 w 915189"/>
              <a:gd name="connsiteY2" fmla="*/ 393700 h 393700"/>
              <a:gd name="connsiteX3" fmla="*/ 215900 w 915189"/>
              <a:gd name="connsiteY3" fmla="*/ 381000 h 393700"/>
              <a:gd name="connsiteX4" fmla="*/ 254000 w 915189"/>
              <a:gd name="connsiteY4" fmla="*/ 368300 h 393700"/>
              <a:gd name="connsiteX5" fmla="*/ 368300 w 915189"/>
              <a:gd name="connsiteY5" fmla="*/ 292100 h 393700"/>
              <a:gd name="connsiteX6" fmla="*/ 406400 w 915189"/>
              <a:gd name="connsiteY6" fmla="*/ 266700 h 393700"/>
              <a:gd name="connsiteX7" fmla="*/ 444500 w 915189"/>
              <a:gd name="connsiteY7" fmla="*/ 241300 h 393700"/>
              <a:gd name="connsiteX8" fmla="*/ 533400 w 915189"/>
              <a:gd name="connsiteY8" fmla="*/ 228600 h 393700"/>
              <a:gd name="connsiteX9" fmla="*/ 698500 w 915189"/>
              <a:gd name="connsiteY9" fmla="*/ 241300 h 393700"/>
              <a:gd name="connsiteX10" fmla="*/ 749300 w 915189"/>
              <a:gd name="connsiteY10" fmla="*/ 266700 h 393700"/>
              <a:gd name="connsiteX11" fmla="*/ 825500 w 915189"/>
              <a:gd name="connsiteY11" fmla="*/ 330200 h 393700"/>
              <a:gd name="connsiteX12" fmla="*/ 914400 w 915189"/>
              <a:gd name="connsiteY12" fmla="*/ 279400 h 393700"/>
              <a:gd name="connsiteX13" fmla="*/ 901700 w 915189"/>
              <a:gd name="connsiteY13" fmla="*/ 241300 h 393700"/>
              <a:gd name="connsiteX14" fmla="*/ 876300 w 915189"/>
              <a:gd name="connsiteY14" fmla="*/ 127000 h 393700"/>
              <a:gd name="connsiteX15" fmla="*/ 850900 w 915189"/>
              <a:gd name="connsiteY15" fmla="*/ 88900 h 393700"/>
              <a:gd name="connsiteX16" fmla="*/ 749300 w 915189"/>
              <a:gd name="connsiteY16" fmla="*/ 76200 h 393700"/>
              <a:gd name="connsiteX17" fmla="*/ 660400 w 915189"/>
              <a:gd name="connsiteY17" fmla="*/ 63500 h 393700"/>
              <a:gd name="connsiteX18" fmla="*/ 546100 w 915189"/>
              <a:gd name="connsiteY18" fmla="*/ 25400 h 393700"/>
              <a:gd name="connsiteX19" fmla="*/ 508000 w 915189"/>
              <a:gd name="connsiteY19" fmla="*/ 12700 h 393700"/>
              <a:gd name="connsiteX20" fmla="*/ 342900 w 915189"/>
              <a:gd name="connsiteY20" fmla="*/ 0 h 393700"/>
              <a:gd name="connsiteX21" fmla="*/ 228600 w 915189"/>
              <a:gd name="connsiteY21" fmla="*/ 12700 h 393700"/>
              <a:gd name="connsiteX22" fmla="*/ 165100 w 915189"/>
              <a:gd name="connsiteY22" fmla="*/ 76200 h 393700"/>
              <a:gd name="connsiteX23" fmla="*/ 127000 w 915189"/>
              <a:gd name="connsiteY23" fmla="*/ 101600 h 393700"/>
              <a:gd name="connsiteX24" fmla="*/ 101600 w 915189"/>
              <a:gd name="connsiteY24" fmla="*/ 139700 h 393700"/>
              <a:gd name="connsiteX25" fmla="*/ 63500 w 915189"/>
              <a:gd name="connsiteY25" fmla="*/ 152400 h 393700"/>
              <a:gd name="connsiteX26" fmla="*/ 0 w 915189"/>
              <a:gd name="connsiteY26" fmla="*/ 266700 h 393700"/>
              <a:gd name="connsiteX27" fmla="*/ 12700 w 915189"/>
              <a:gd name="connsiteY27" fmla="*/ 31750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15189" h="393700">
                <a:moveTo>
                  <a:pt x="12700" y="317500"/>
                </a:moveTo>
                <a:cubicBezTo>
                  <a:pt x="25400" y="338667"/>
                  <a:pt x="33346" y="363546"/>
                  <a:pt x="50800" y="381000"/>
                </a:cubicBezTo>
                <a:cubicBezTo>
                  <a:pt x="60266" y="390466"/>
                  <a:pt x="75513" y="393700"/>
                  <a:pt x="88900" y="393700"/>
                </a:cubicBezTo>
                <a:cubicBezTo>
                  <a:pt x="131444" y="393700"/>
                  <a:pt x="173567" y="385233"/>
                  <a:pt x="215900" y="381000"/>
                </a:cubicBezTo>
                <a:cubicBezTo>
                  <a:pt x="228600" y="376767"/>
                  <a:pt x="242298" y="374801"/>
                  <a:pt x="254000" y="368300"/>
                </a:cubicBezTo>
                <a:lnTo>
                  <a:pt x="368300" y="292100"/>
                </a:lnTo>
                <a:lnTo>
                  <a:pt x="406400" y="266700"/>
                </a:lnTo>
                <a:cubicBezTo>
                  <a:pt x="419100" y="258233"/>
                  <a:pt x="429390" y="243459"/>
                  <a:pt x="444500" y="241300"/>
                </a:cubicBezTo>
                <a:lnTo>
                  <a:pt x="533400" y="228600"/>
                </a:lnTo>
                <a:cubicBezTo>
                  <a:pt x="588433" y="232833"/>
                  <a:pt x="644144" y="231708"/>
                  <a:pt x="698500" y="241300"/>
                </a:cubicBezTo>
                <a:cubicBezTo>
                  <a:pt x="717144" y="244590"/>
                  <a:pt x="732862" y="257307"/>
                  <a:pt x="749300" y="266700"/>
                </a:cubicBezTo>
                <a:cubicBezTo>
                  <a:pt x="790556" y="290275"/>
                  <a:pt x="790477" y="295177"/>
                  <a:pt x="825500" y="330200"/>
                </a:cubicBezTo>
                <a:cubicBezTo>
                  <a:pt x="858073" y="322057"/>
                  <a:pt x="900643" y="320671"/>
                  <a:pt x="914400" y="279400"/>
                </a:cubicBezTo>
                <a:cubicBezTo>
                  <a:pt x="918633" y="266700"/>
                  <a:pt x="904604" y="254368"/>
                  <a:pt x="901700" y="241300"/>
                </a:cubicBezTo>
                <a:cubicBezTo>
                  <a:pt x="893896" y="206180"/>
                  <a:pt x="893454" y="161307"/>
                  <a:pt x="876300" y="127000"/>
                </a:cubicBezTo>
                <a:cubicBezTo>
                  <a:pt x="869474" y="113348"/>
                  <a:pt x="865072" y="94569"/>
                  <a:pt x="850900" y="88900"/>
                </a:cubicBezTo>
                <a:cubicBezTo>
                  <a:pt x="819211" y="76224"/>
                  <a:pt x="783131" y="80711"/>
                  <a:pt x="749300" y="76200"/>
                </a:cubicBezTo>
                <a:lnTo>
                  <a:pt x="660400" y="63500"/>
                </a:lnTo>
                <a:lnTo>
                  <a:pt x="546100" y="25400"/>
                </a:lnTo>
                <a:cubicBezTo>
                  <a:pt x="533400" y="21167"/>
                  <a:pt x="521348" y="13727"/>
                  <a:pt x="508000" y="12700"/>
                </a:cubicBezTo>
                <a:lnTo>
                  <a:pt x="342900" y="0"/>
                </a:lnTo>
                <a:cubicBezTo>
                  <a:pt x="304800" y="4233"/>
                  <a:pt x="265790" y="3403"/>
                  <a:pt x="228600" y="12700"/>
                </a:cubicBezTo>
                <a:cubicBezTo>
                  <a:pt x="183444" y="23989"/>
                  <a:pt x="193322" y="47978"/>
                  <a:pt x="165100" y="76200"/>
                </a:cubicBezTo>
                <a:cubicBezTo>
                  <a:pt x="154307" y="86993"/>
                  <a:pt x="139700" y="93133"/>
                  <a:pt x="127000" y="101600"/>
                </a:cubicBezTo>
                <a:cubicBezTo>
                  <a:pt x="118533" y="114300"/>
                  <a:pt x="113519" y="130165"/>
                  <a:pt x="101600" y="139700"/>
                </a:cubicBezTo>
                <a:cubicBezTo>
                  <a:pt x="91147" y="148063"/>
                  <a:pt x="72966" y="142934"/>
                  <a:pt x="63500" y="152400"/>
                </a:cubicBezTo>
                <a:cubicBezTo>
                  <a:pt x="19831" y="196069"/>
                  <a:pt x="15970" y="218790"/>
                  <a:pt x="0" y="266700"/>
                </a:cubicBezTo>
                <a:lnTo>
                  <a:pt x="12700" y="317500"/>
                </a:lnTo>
                <a:close/>
              </a:path>
            </a:pathLst>
          </a:custGeom>
          <a:solidFill>
            <a:schemeClr val="bg1">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19" name="Puolivapaa piirto 18"/>
          <p:cNvSpPr/>
          <p:nvPr/>
        </p:nvSpPr>
        <p:spPr>
          <a:xfrm>
            <a:off x="6997700" y="5270500"/>
            <a:ext cx="393700" cy="711656"/>
          </a:xfrm>
          <a:custGeom>
            <a:avLst/>
            <a:gdLst>
              <a:gd name="connsiteX0" fmla="*/ 38100 w 393700"/>
              <a:gd name="connsiteY0" fmla="*/ 660400 h 711656"/>
              <a:gd name="connsiteX1" fmla="*/ 101600 w 393700"/>
              <a:gd name="connsiteY1" fmla="*/ 673100 h 711656"/>
              <a:gd name="connsiteX2" fmla="*/ 139700 w 393700"/>
              <a:gd name="connsiteY2" fmla="*/ 698500 h 711656"/>
              <a:gd name="connsiteX3" fmla="*/ 228600 w 393700"/>
              <a:gd name="connsiteY3" fmla="*/ 685800 h 711656"/>
              <a:gd name="connsiteX4" fmla="*/ 241300 w 393700"/>
              <a:gd name="connsiteY4" fmla="*/ 419100 h 711656"/>
              <a:gd name="connsiteX5" fmla="*/ 254000 w 393700"/>
              <a:gd name="connsiteY5" fmla="*/ 381000 h 711656"/>
              <a:gd name="connsiteX6" fmla="*/ 317500 w 393700"/>
              <a:gd name="connsiteY6" fmla="*/ 304800 h 711656"/>
              <a:gd name="connsiteX7" fmla="*/ 342900 w 393700"/>
              <a:gd name="connsiteY7" fmla="*/ 228600 h 711656"/>
              <a:gd name="connsiteX8" fmla="*/ 368300 w 393700"/>
              <a:gd name="connsiteY8" fmla="*/ 152400 h 711656"/>
              <a:gd name="connsiteX9" fmla="*/ 381000 w 393700"/>
              <a:gd name="connsiteY9" fmla="*/ 114300 h 711656"/>
              <a:gd name="connsiteX10" fmla="*/ 393700 w 393700"/>
              <a:gd name="connsiteY10" fmla="*/ 76200 h 711656"/>
              <a:gd name="connsiteX11" fmla="*/ 368300 w 393700"/>
              <a:gd name="connsiteY11" fmla="*/ 38100 h 711656"/>
              <a:gd name="connsiteX12" fmla="*/ 292100 w 393700"/>
              <a:gd name="connsiteY12" fmla="*/ 0 h 711656"/>
              <a:gd name="connsiteX13" fmla="*/ 127000 w 393700"/>
              <a:gd name="connsiteY13" fmla="*/ 12700 h 711656"/>
              <a:gd name="connsiteX14" fmla="*/ 50800 w 393700"/>
              <a:gd name="connsiteY14" fmla="*/ 63500 h 711656"/>
              <a:gd name="connsiteX15" fmla="*/ 12700 w 393700"/>
              <a:gd name="connsiteY15" fmla="*/ 139700 h 711656"/>
              <a:gd name="connsiteX16" fmla="*/ 0 w 393700"/>
              <a:gd name="connsiteY16" fmla="*/ 177800 h 711656"/>
              <a:gd name="connsiteX17" fmla="*/ 25400 w 393700"/>
              <a:gd name="connsiteY17" fmla="*/ 431800 h 711656"/>
              <a:gd name="connsiteX18" fmla="*/ 63500 w 393700"/>
              <a:gd name="connsiteY18" fmla="*/ 508000 h 711656"/>
              <a:gd name="connsiteX19" fmla="*/ 88900 w 393700"/>
              <a:gd name="connsiteY19" fmla="*/ 584200 h 711656"/>
              <a:gd name="connsiteX20" fmla="*/ 190500 w 393700"/>
              <a:gd name="connsiteY20" fmla="*/ 698500 h 711656"/>
              <a:gd name="connsiteX21" fmla="*/ 215900 w 393700"/>
              <a:gd name="connsiteY21" fmla="*/ 698500 h 71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00" h="711656">
                <a:moveTo>
                  <a:pt x="38100" y="660400"/>
                </a:moveTo>
                <a:cubicBezTo>
                  <a:pt x="59267" y="664633"/>
                  <a:pt x="81389" y="665521"/>
                  <a:pt x="101600" y="673100"/>
                </a:cubicBezTo>
                <a:cubicBezTo>
                  <a:pt x="115892" y="678459"/>
                  <a:pt x="124512" y="696981"/>
                  <a:pt x="139700" y="698500"/>
                </a:cubicBezTo>
                <a:cubicBezTo>
                  <a:pt x="169486" y="701479"/>
                  <a:pt x="198967" y="690033"/>
                  <a:pt x="228600" y="685800"/>
                </a:cubicBezTo>
                <a:cubicBezTo>
                  <a:pt x="232833" y="596900"/>
                  <a:pt x="233909" y="507793"/>
                  <a:pt x="241300" y="419100"/>
                </a:cubicBezTo>
                <a:cubicBezTo>
                  <a:pt x="242412" y="405759"/>
                  <a:pt x="246574" y="392139"/>
                  <a:pt x="254000" y="381000"/>
                </a:cubicBezTo>
                <a:cubicBezTo>
                  <a:pt x="293877" y="321184"/>
                  <a:pt x="289799" y="367126"/>
                  <a:pt x="317500" y="304800"/>
                </a:cubicBezTo>
                <a:cubicBezTo>
                  <a:pt x="328374" y="280334"/>
                  <a:pt x="334433" y="254000"/>
                  <a:pt x="342900" y="228600"/>
                </a:cubicBezTo>
                <a:lnTo>
                  <a:pt x="368300" y="152400"/>
                </a:lnTo>
                <a:lnTo>
                  <a:pt x="381000" y="114300"/>
                </a:lnTo>
                <a:lnTo>
                  <a:pt x="393700" y="76200"/>
                </a:lnTo>
                <a:cubicBezTo>
                  <a:pt x="385233" y="63500"/>
                  <a:pt x="379093" y="48893"/>
                  <a:pt x="368300" y="38100"/>
                </a:cubicBezTo>
                <a:cubicBezTo>
                  <a:pt x="343681" y="13481"/>
                  <a:pt x="323088" y="10329"/>
                  <a:pt x="292100" y="0"/>
                </a:cubicBezTo>
                <a:cubicBezTo>
                  <a:pt x="237067" y="4233"/>
                  <a:pt x="180379" y="-1347"/>
                  <a:pt x="127000" y="12700"/>
                </a:cubicBezTo>
                <a:cubicBezTo>
                  <a:pt x="97478" y="20469"/>
                  <a:pt x="50800" y="63500"/>
                  <a:pt x="50800" y="63500"/>
                </a:cubicBezTo>
                <a:cubicBezTo>
                  <a:pt x="18878" y="159265"/>
                  <a:pt x="61939" y="41223"/>
                  <a:pt x="12700" y="139700"/>
                </a:cubicBezTo>
                <a:cubicBezTo>
                  <a:pt x="6713" y="151674"/>
                  <a:pt x="4233" y="165100"/>
                  <a:pt x="0" y="177800"/>
                </a:cubicBezTo>
                <a:cubicBezTo>
                  <a:pt x="9254" y="325859"/>
                  <a:pt x="-2593" y="333823"/>
                  <a:pt x="25400" y="431800"/>
                </a:cubicBezTo>
                <a:cubicBezTo>
                  <a:pt x="53190" y="529065"/>
                  <a:pt x="18972" y="407812"/>
                  <a:pt x="63500" y="508000"/>
                </a:cubicBezTo>
                <a:cubicBezTo>
                  <a:pt x="74374" y="532466"/>
                  <a:pt x="88900" y="584200"/>
                  <a:pt x="88900" y="584200"/>
                </a:cubicBezTo>
                <a:cubicBezTo>
                  <a:pt x="105163" y="746832"/>
                  <a:pt x="59072" y="713103"/>
                  <a:pt x="190500" y="698500"/>
                </a:cubicBezTo>
                <a:cubicBezTo>
                  <a:pt x="198915" y="697565"/>
                  <a:pt x="207433" y="698500"/>
                  <a:pt x="215900" y="698500"/>
                </a:cubicBezTo>
              </a:path>
            </a:pathLst>
          </a:custGeom>
          <a:solidFill>
            <a:schemeClr val="bg1">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20" name="Puolivapaa piirto 19"/>
          <p:cNvSpPr/>
          <p:nvPr/>
        </p:nvSpPr>
        <p:spPr>
          <a:xfrm>
            <a:off x="7493000" y="5143451"/>
            <a:ext cx="725878" cy="1016255"/>
          </a:xfrm>
          <a:custGeom>
            <a:avLst/>
            <a:gdLst>
              <a:gd name="connsiteX0" fmla="*/ 584200 w 725878"/>
              <a:gd name="connsiteY0" fmla="*/ 49 h 1016255"/>
              <a:gd name="connsiteX1" fmla="*/ 546100 w 725878"/>
              <a:gd name="connsiteY1" fmla="*/ 63549 h 1016255"/>
              <a:gd name="connsiteX2" fmla="*/ 520700 w 725878"/>
              <a:gd name="connsiteY2" fmla="*/ 101649 h 1016255"/>
              <a:gd name="connsiteX3" fmla="*/ 482600 w 725878"/>
              <a:gd name="connsiteY3" fmla="*/ 114349 h 1016255"/>
              <a:gd name="connsiteX4" fmla="*/ 457200 w 725878"/>
              <a:gd name="connsiteY4" fmla="*/ 152449 h 1016255"/>
              <a:gd name="connsiteX5" fmla="*/ 419100 w 725878"/>
              <a:gd name="connsiteY5" fmla="*/ 177849 h 1016255"/>
              <a:gd name="connsiteX6" fmla="*/ 406400 w 725878"/>
              <a:gd name="connsiteY6" fmla="*/ 215949 h 1016255"/>
              <a:gd name="connsiteX7" fmla="*/ 381000 w 725878"/>
              <a:gd name="connsiteY7" fmla="*/ 254049 h 1016255"/>
              <a:gd name="connsiteX8" fmla="*/ 342900 w 725878"/>
              <a:gd name="connsiteY8" fmla="*/ 381049 h 1016255"/>
              <a:gd name="connsiteX9" fmla="*/ 317500 w 725878"/>
              <a:gd name="connsiteY9" fmla="*/ 419149 h 1016255"/>
              <a:gd name="connsiteX10" fmla="*/ 254000 w 725878"/>
              <a:gd name="connsiteY10" fmla="*/ 546149 h 1016255"/>
              <a:gd name="connsiteX11" fmla="*/ 228600 w 725878"/>
              <a:gd name="connsiteY11" fmla="*/ 584249 h 1016255"/>
              <a:gd name="connsiteX12" fmla="*/ 177800 w 725878"/>
              <a:gd name="connsiteY12" fmla="*/ 673149 h 1016255"/>
              <a:gd name="connsiteX13" fmla="*/ 101600 w 725878"/>
              <a:gd name="connsiteY13" fmla="*/ 787449 h 1016255"/>
              <a:gd name="connsiteX14" fmla="*/ 76200 w 725878"/>
              <a:gd name="connsiteY14" fmla="*/ 825549 h 1016255"/>
              <a:gd name="connsiteX15" fmla="*/ 12700 w 725878"/>
              <a:gd name="connsiteY15" fmla="*/ 901749 h 1016255"/>
              <a:gd name="connsiteX16" fmla="*/ 0 w 725878"/>
              <a:gd name="connsiteY16" fmla="*/ 939849 h 1016255"/>
              <a:gd name="connsiteX17" fmla="*/ 12700 w 725878"/>
              <a:gd name="connsiteY17" fmla="*/ 1003349 h 1016255"/>
              <a:gd name="connsiteX18" fmla="*/ 50800 w 725878"/>
              <a:gd name="connsiteY18" fmla="*/ 1016049 h 1016255"/>
              <a:gd name="connsiteX19" fmla="*/ 215900 w 725878"/>
              <a:gd name="connsiteY19" fmla="*/ 977949 h 1016255"/>
              <a:gd name="connsiteX20" fmla="*/ 292100 w 725878"/>
              <a:gd name="connsiteY20" fmla="*/ 901749 h 1016255"/>
              <a:gd name="connsiteX21" fmla="*/ 304800 w 725878"/>
              <a:gd name="connsiteY21" fmla="*/ 863649 h 1016255"/>
              <a:gd name="connsiteX22" fmla="*/ 355600 w 725878"/>
              <a:gd name="connsiteY22" fmla="*/ 774749 h 1016255"/>
              <a:gd name="connsiteX23" fmla="*/ 368300 w 725878"/>
              <a:gd name="connsiteY23" fmla="*/ 723949 h 1016255"/>
              <a:gd name="connsiteX24" fmla="*/ 419100 w 725878"/>
              <a:gd name="connsiteY24" fmla="*/ 647749 h 1016255"/>
              <a:gd name="connsiteX25" fmla="*/ 444500 w 725878"/>
              <a:gd name="connsiteY25" fmla="*/ 609649 h 1016255"/>
              <a:gd name="connsiteX26" fmla="*/ 457200 w 725878"/>
              <a:gd name="connsiteY26" fmla="*/ 571549 h 1016255"/>
              <a:gd name="connsiteX27" fmla="*/ 533400 w 725878"/>
              <a:gd name="connsiteY27" fmla="*/ 457249 h 1016255"/>
              <a:gd name="connsiteX28" fmla="*/ 558800 w 725878"/>
              <a:gd name="connsiteY28" fmla="*/ 419149 h 1016255"/>
              <a:gd name="connsiteX29" fmla="*/ 584200 w 725878"/>
              <a:gd name="connsiteY29" fmla="*/ 381049 h 1016255"/>
              <a:gd name="connsiteX30" fmla="*/ 673100 w 725878"/>
              <a:gd name="connsiteY30" fmla="*/ 266749 h 1016255"/>
              <a:gd name="connsiteX31" fmla="*/ 711200 w 725878"/>
              <a:gd name="connsiteY31" fmla="*/ 177849 h 1016255"/>
              <a:gd name="connsiteX32" fmla="*/ 711200 w 725878"/>
              <a:gd name="connsiteY32" fmla="*/ 25449 h 1016255"/>
              <a:gd name="connsiteX33" fmla="*/ 673100 w 725878"/>
              <a:gd name="connsiteY33" fmla="*/ 12749 h 1016255"/>
              <a:gd name="connsiteX34" fmla="*/ 609600 w 725878"/>
              <a:gd name="connsiteY34" fmla="*/ 25449 h 1016255"/>
              <a:gd name="connsiteX35" fmla="*/ 571500 w 725878"/>
              <a:gd name="connsiteY35" fmla="*/ 50849 h 1016255"/>
              <a:gd name="connsiteX36" fmla="*/ 584200 w 725878"/>
              <a:gd name="connsiteY36" fmla="*/ 49 h 101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5878" h="1016255">
                <a:moveTo>
                  <a:pt x="584200" y="49"/>
                </a:moveTo>
                <a:cubicBezTo>
                  <a:pt x="579967" y="2166"/>
                  <a:pt x="559183" y="42617"/>
                  <a:pt x="546100" y="63549"/>
                </a:cubicBezTo>
                <a:cubicBezTo>
                  <a:pt x="538010" y="76492"/>
                  <a:pt x="532619" y="92114"/>
                  <a:pt x="520700" y="101649"/>
                </a:cubicBezTo>
                <a:cubicBezTo>
                  <a:pt x="510247" y="110012"/>
                  <a:pt x="495300" y="110116"/>
                  <a:pt x="482600" y="114349"/>
                </a:cubicBezTo>
                <a:cubicBezTo>
                  <a:pt x="474133" y="127049"/>
                  <a:pt x="467993" y="141656"/>
                  <a:pt x="457200" y="152449"/>
                </a:cubicBezTo>
                <a:cubicBezTo>
                  <a:pt x="446407" y="163242"/>
                  <a:pt x="428635" y="165930"/>
                  <a:pt x="419100" y="177849"/>
                </a:cubicBezTo>
                <a:cubicBezTo>
                  <a:pt x="410737" y="188302"/>
                  <a:pt x="412387" y="203975"/>
                  <a:pt x="406400" y="215949"/>
                </a:cubicBezTo>
                <a:cubicBezTo>
                  <a:pt x="399574" y="229601"/>
                  <a:pt x="389467" y="241349"/>
                  <a:pt x="381000" y="254049"/>
                </a:cubicBezTo>
                <a:cubicBezTo>
                  <a:pt x="373901" y="282446"/>
                  <a:pt x="355268" y="362497"/>
                  <a:pt x="342900" y="381049"/>
                </a:cubicBezTo>
                <a:lnTo>
                  <a:pt x="317500" y="419149"/>
                </a:lnTo>
                <a:cubicBezTo>
                  <a:pt x="297396" y="499565"/>
                  <a:pt x="314482" y="455426"/>
                  <a:pt x="254000" y="546149"/>
                </a:cubicBezTo>
                <a:lnTo>
                  <a:pt x="228600" y="584249"/>
                </a:lnTo>
                <a:cubicBezTo>
                  <a:pt x="206384" y="673114"/>
                  <a:pt x="233552" y="601468"/>
                  <a:pt x="177800" y="673149"/>
                </a:cubicBezTo>
                <a:lnTo>
                  <a:pt x="101600" y="787449"/>
                </a:lnTo>
                <a:cubicBezTo>
                  <a:pt x="93133" y="800149"/>
                  <a:pt x="86993" y="814756"/>
                  <a:pt x="76200" y="825549"/>
                </a:cubicBezTo>
                <a:cubicBezTo>
                  <a:pt x="48113" y="853636"/>
                  <a:pt x="30381" y="866386"/>
                  <a:pt x="12700" y="901749"/>
                </a:cubicBezTo>
                <a:cubicBezTo>
                  <a:pt x="6713" y="913723"/>
                  <a:pt x="4233" y="927149"/>
                  <a:pt x="0" y="939849"/>
                </a:cubicBezTo>
                <a:cubicBezTo>
                  <a:pt x="4233" y="961016"/>
                  <a:pt x="726" y="985388"/>
                  <a:pt x="12700" y="1003349"/>
                </a:cubicBezTo>
                <a:cubicBezTo>
                  <a:pt x="20126" y="1014488"/>
                  <a:pt x="37452" y="1017076"/>
                  <a:pt x="50800" y="1016049"/>
                </a:cubicBezTo>
                <a:cubicBezTo>
                  <a:pt x="123666" y="1010444"/>
                  <a:pt x="157700" y="997349"/>
                  <a:pt x="215900" y="977949"/>
                </a:cubicBezTo>
                <a:cubicBezTo>
                  <a:pt x="241300" y="952549"/>
                  <a:pt x="280741" y="935827"/>
                  <a:pt x="292100" y="901749"/>
                </a:cubicBezTo>
                <a:cubicBezTo>
                  <a:pt x="296333" y="889049"/>
                  <a:pt x="298813" y="875623"/>
                  <a:pt x="304800" y="863649"/>
                </a:cubicBezTo>
                <a:cubicBezTo>
                  <a:pt x="341646" y="789956"/>
                  <a:pt x="322202" y="863810"/>
                  <a:pt x="355600" y="774749"/>
                </a:cubicBezTo>
                <a:cubicBezTo>
                  <a:pt x="361729" y="758406"/>
                  <a:pt x="360494" y="739561"/>
                  <a:pt x="368300" y="723949"/>
                </a:cubicBezTo>
                <a:cubicBezTo>
                  <a:pt x="381952" y="696645"/>
                  <a:pt x="402167" y="673149"/>
                  <a:pt x="419100" y="647749"/>
                </a:cubicBezTo>
                <a:cubicBezTo>
                  <a:pt x="427567" y="635049"/>
                  <a:pt x="439673" y="624129"/>
                  <a:pt x="444500" y="609649"/>
                </a:cubicBezTo>
                <a:cubicBezTo>
                  <a:pt x="448733" y="596949"/>
                  <a:pt x="450699" y="583251"/>
                  <a:pt x="457200" y="571549"/>
                </a:cubicBezTo>
                <a:lnTo>
                  <a:pt x="533400" y="457249"/>
                </a:lnTo>
                <a:lnTo>
                  <a:pt x="558800" y="419149"/>
                </a:lnTo>
                <a:cubicBezTo>
                  <a:pt x="567267" y="406449"/>
                  <a:pt x="573407" y="391842"/>
                  <a:pt x="584200" y="381049"/>
                </a:cubicBezTo>
                <a:cubicBezTo>
                  <a:pt x="617074" y="348175"/>
                  <a:pt x="657909" y="312321"/>
                  <a:pt x="673100" y="266749"/>
                </a:cubicBezTo>
                <a:cubicBezTo>
                  <a:pt x="691787" y="210688"/>
                  <a:pt x="679813" y="240623"/>
                  <a:pt x="711200" y="177849"/>
                </a:cubicBezTo>
                <a:cubicBezTo>
                  <a:pt x="721657" y="125566"/>
                  <a:pt x="738205" y="79458"/>
                  <a:pt x="711200" y="25449"/>
                </a:cubicBezTo>
                <a:cubicBezTo>
                  <a:pt x="705213" y="13475"/>
                  <a:pt x="685800" y="16982"/>
                  <a:pt x="673100" y="12749"/>
                </a:cubicBezTo>
                <a:cubicBezTo>
                  <a:pt x="651933" y="16982"/>
                  <a:pt x="629811" y="17870"/>
                  <a:pt x="609600" y="25449"/>
                </a:cubicBezTo>
                <a:cubicBezTo>
                  <a:pt x="595308" y="30808"/>
                  <a:pt x="571500" y="35585"/>
                  <a:pt x="571500" y="50849"/>
                </a:cubicBezTo>
                <a:cubicBezTo>
                  <a:pt x="571500" y="64236"/>
                  <a:pt x="588433" y="-2068"/>
                  <a:pt x="584200" y="49"/>
                </a:cubicBezTo>
                <a:close/>
              </a:path>
            </a:pathLst>
          </a:custGeom>
          <a:solidFill>
            <a:schemeClr val="bg1">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25" name="Puolivapaa piirto 24"/>
          <p:cNvSpPr/>
          <p:nvPr/>
        </p:nvSpPr>
        <p:spPr>
          <a:xfrm>
            <a:off x="609600" y="5294494"/>
            <a:ext cx="457200" cy="852306"/>
          </a:xfrm>
          <a:custGeom>
            <a:avLst/>
            <a:gdLst>
              <a:gd name="connsiteX0" fmla="*/ 0 w 457200"/>
              <a:gd name="connsiteY0" fmla="*/ 26806 h 852306"/>
              <a:gd name="connsiteX1" fmla="*/ 63500 w 457200"/>
              <a:gd name="connsiteY1" fmla="*/ 1406 h 852306"/>
              <a:gd name="connsiteX2" fmla="*/ 228600 w 457200"/>
              <a:gd name="connsiteY2" fmla="*/ 26806 h 852306"/>
              <a:gd name="connsiteX3" fmla="*/ 266700 w 457200"/>
              <a:gd name="connsiteY3" fmla="*/ 64906 h 852306"/>
              <a:gd name="connsiteX4" fmla="*/ 279400 w 457200"/>
              <a:gd name="connsiteY4" fmla="*/ 103006 h 852306"/>
              <a:gd name="connsiteX5" fmla="*/ 304800 w 457200"/>
              <a:gd name="connsiteY5" fmla="*/ 141106 h 852306"/>
              <a:gd name="connsiteX6" fmla="*/ 330200 w 457200"/>
              <a:gd name="connsiteY6" fmla="*/ 191906 h 852306"/>
              <a:gd name="connsiteX7" fmla="*/ 355600 w 457200"/>
              <a:gd name="connsiteY7" fmla="*/ 293506 h 852306"/>
              <a:gd name="connsiteX8" fmla="*/ 406400 w 457200"/>
              <a:gd name="connsiteY8" fmla="*/ 369706 h 852306"/>
              <a:gd name="connsiteX9" fmla="*/ 431800 w 457200"/>
              <a:gd name="connsiteY9" fmla="*/ 458606 h 852306"/>
              <a:gd name="connsiteX10" fmla="*/ 457200 w 457200"/>
              <a:gd name="connsiteY10" fmla="*/ 534806 h 852306"/>
              <a:gd name="connsiteX11" fmla="*/ 457200 w 457200"/>
              <a:gd name="connsiteY11" fmla="*/ 852306 h 85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852306">
                <a:moveTo>
                  <a:pt x="0" y="26806"/>
                </a:moveTo>
                <a:cubicBezTo>
                  <a:pt x="21167" y="18339"/>
                  <a:pt x="40753" y="2922"/>
                  <a:pt x="63500" y="1406"/>
                </a:cubicBezTo>
                <a:cubicBezTo>
                  <a:pt x="145354" y="-4051"/>
                  <a:pt x="168536" y="6785"/>
                  <a:pt x="228600" y="26806"/>
                </a:cubicBezTo>
                <a:cubicBezTo>
                  <a:pt x="241300" y="39506"/>
                  <a:pt x="256737" y="49962"/>
                  <a:pt x="266700" y="64906"/>
                </a:cubicBezTo>
                <a:cubicBezTo>
                  <a:pt x="274126" y="76045"/>
                  <a:pt x="273413" y="91032"/>
                  <a:pt x="279400" y="103006"/>
                </a:cubicBezTo>
                <a:cubicBezTo>
                  <a:pt x="286226" y="116658"/>
                  <a:pt x="297227" y="127854"/>
                  <a:pt x="304800" y="141106"/>
                </a:cubicBezTo>
                <a:cubicBezTo>
                  <a:pt x="314193" y="157544"/>
                  <a:pt x="321733" y="174973"/>
                  <a:pt x="330200" y="191906"/>
                </a:cubicBezTo>
                <a:cubicBezTo>
                  <a:pt x="333719" y="209499"/>
                  <a:pt x="343396" y="271539"/>
                  <a:pt x="355600" y="293506"/>
                </a:cubicBezTo>
                <a:cubicBezTo>
                  <a:pt x="370425" y="320191"/>
                  <a:pt x="396747" y="340746"/>
                  <a:pt x="406400" y="369706"/>
                </a:cubicBezTo>
                <a:cubicBezTo>
                  <a:pt x="449081" y="497749"/>
                  <a:pt x="383960" y="299138"/>
                  <a:pt x="431800" y="458606"/>
                </a:cubicBezTo>
                <a:cubicBezTo>
                  <a:pt x="439493" y="484251"/>
                  <a:pt x="457200" y="508032"/>
                  <a:pt x="457200" y="534806"/>
                </a:cubicBezTo>
                <a:lnTo>
                  <a:pt x="457200" y="852306"/>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cxnSp>
        <p:nvCxnSpPr>
          <p:cNvPr id="35" name="Suora nuoliyhdysviiva 34"/>
          <p:cNvCxnSpPr/>
          <p:nvPr/>
        </p:nvCxnSpPr>
        <p:spPr>
          <a:xfrm>
            <a:off x="4406657" y="2586101"/>
            <a:ext cx="181641" cy="240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Puolivapaa piirto 36"/>
          <p:cNvSpPr/>
          <p:nvPr/>
        </p:nvSpPr>
        <p:spPr>
          <a:xfrm>
            <a:off x="3048000" y="4536593"/>
            <a:ext cx="419100" cy="699304"/>
          </a:xfrm>
          <a:custGeom>
            <a:avLst/>
            <a:gdLst>
              <a:gd name="connsiteX0" fmla="*/ 177800 w 419100"/>
              <a:gd name="connsiteY0" fmla="*/ 73507 h 699304"/>
              <a:gd name="connsiteX1" fmla="*/ 139700 w 419100"/>
              <a:gd name="connsiteY1" fmla="*/ 137007 h 699304"/>
              <a:gd name="connsiteX2" fmla="*/ 114300 w 419100"/>
              <a:gd name="connsiteY2" fmla="*/ 213207 h 699304"/>
              <a:gd name="connsiteX3" fmla="*/ 101600 w 419100"/>
              <a:gd name="connsiteY3" fmla="*/ 251307 h 699304"/>
              <a:gd name="connsiteX4" fmla="*/ 63500 w 419100"/>
              <a:gd name="connsiteY4" fmla="*/ 327507 h 699304"/>
              <a:gd name="connsiteX5" fmla="*/ 38100 w 419100"/>
              <a:gd name="connsiteY5" fmla="*/ 365607 h 699304"/>
              <a:gd name="connsiteX6" fmla="*/ 0 w 419100"/>
              <a:gd name="connsiteY6" fmla="*/ 492607 h 699304"/>
              <a:gd name="connsiteX7" fmla="*/ 12700 w 419100"/>
              <a:gd name="connsiteY7" fmla="*/ 606907 h 699304"/>
              <a:gd name="connsiteX8" fmla="*/ 25400 w 419100"/>
              <a:gd name="connsiteY8" fmla="*/ 645007 h 699304"/>
              <a:gd name="connsiteX9" fmla="*/ 12700 w 419100"/>
              <a:gd name="connsiteY9" fmla="*/ 695807 h 699304"/>
              <a:gd name="connsiteX10" fmla="*/ 50800 w 419100"/>
              <a:gd name="connsiteY10" fmla="*/ 683107 h 699304"/>
              <a:gd name="connsiteX11" fmla="*/ 101600 w 419100"/>
              <a:gd name="connsiteY11" fmla="*/ 657707 h 699304"/>
              <a:gd name="connsiteX12" fmla="*/ 152400 w 419100"/>
              <a:gd name="connsiteY12" fmla="*/ 581507 h 699304"/>
              <a:gd name="connsiteX13" fmla="*/ 203200 w 419100"/>
              <a:gd name="connsiteY13" fmla="*/ 492607 h 699304"/>
              <a:gd name="connsiteX14" fmla="*/ 254000 w 419100"/>
              <a:gd name="connsiteY14" fmla="*/ 391007 h 699304"/>
              <a:gd name="connsiteX15" fmla="*/ 317500 w 419100"/>
              <a:gd name="connsiteY15" fmla="*/ 289407 h 699304"/>
              <a:gd name="connsiteX16" fmla="*/ 381000 w 419100"/>
              <a:gd name="connsiteY16" fmla="*/ 187807 h 699304"/>
              <a:gd name="connsiteX17" fmla="*/ 419100 w 419100"/>
              <a:gd name="connsiteY17" fmla="*/ 48107 h 699304"/>
              <a:gd name="connsiteX18" fmla="*/ 279400 w 419100"/>
              <a:gd name="connsiteY18" fmla="*/ 22707 h 699304"/>
              <a:gd name="connsiteX19" fmla="*/ 241300 w 419100"/>
              <a:gd name="connsiteY19" fmla="*/ 48107 h 699304"/>
              <a:gd name="connsiteX20" fmla="*/ 177800 w 419100"/>
              <a:gd name="connsiteY20" fmla="*/ 73507 h 69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100" h="699304">
                <a:moveTo>
                  <a:pt x="177800" y="73507"/>
                </a:moveTo>
                <a:cubicBezTo>
                  <a:pt x="160867" y="88324"/>
                  <a:pt x="149914" y="114535"/>
                  <a:pt x="139700" y="137007"/>
                </a:cubicBezTo>
                <a:cubicBezTo>
                  <a:pt x="128621" y="161381"/>
                  <a:pt x="122767" y="187807"/>
                  <a:pt x="114300" y="213207"/>
                </a:cubicBezTo>
                <a:cubicBezTo>
                  <a:pt x="110067" y="225907"/>
                  <a:pt x="109026" y="240168"/>
                  <a:pt x="101600" y="251307"/>
                </a:cubicBezTo>
                <a:cubicBezTo>
                  <a:pt x="28807" y="360496"/>
                  <a:pt x="116080" y="222347"/>
                  <a:pt x="63500" y="327507"/>
                </a:cubicBezTo>
                <a:cubicBezTo>
                  <a:pt x="56674" y="341159"/>
                  <a:pt x="44299" y="351659"/>
                  <a:pt x="38100" y="365607"/>
                </a:cubicBezTo>
                <a:cubicBezTo>
                  <a:pt x="20432" y="405361"/>
                  <a:pt x="10555" y="450387"/>
                  <a:pt x="0" y="492607"/>
                </a:cubicBezTo>
                <a:cubicBezTo>
                  <a:pt x="4233" y="530707"/>
                  <a:pt x="6398" y="569094"/>
                  <a:pt x="12700" y="606907"/>
                </a:cubicBezTo>
                <a:cubicBezTo>
                  <a:pt x="14901" y="620112"/>
                  <a:pt x="25400" y="631620"/>
                  <a:pt x="25400" y="645007"/>
                </a:cubicBezTo>
                <a:cubicBezTo>
                  <a:pt x="25400" y="662461"/>
                  <a:pt x="3018" y="681284"/>
                  <a:pt x="12700" y="695807"/>
                </a:cubicBezTo>
                <a:cubicBezTo>
                  <a:pt x="20126" y="706946"/>
                  <a:pt x="38495" y="688380"/>
                  <a:pt x="50800" y="683107"/>
                </a:cubicBezTo>
                <a:cubicBezTo>
                  <a:pt x="68201" y="675649"/>
                  <a:pt x="84667" y="666174"/>
                  <a:pt x="101600" y="657707"/>
                </a:cubicBezTo>
                <a:cubicBezTo>
                  <a:pt x="118533" y="632307"/>
                  <a:pt x="144996" y="611123"/>
                  <a:pt x="152400" y="581507"/>
                </a:cubicBezTo>
                <a:cubicBezTo>
                  <a:pt x="169456" y="513283"/>
                  <a:pt x="152758" y="543049"/>
                  <a:pt x="203200" y="492607"/>
                </a:cubicBezTo>
                <a:cubicBezTo>
                  <a:pt x="225484" y="403471"/>
                  <a:pt x="200030" y="477358"/>
                  <a:pt x="254000" y="391007"/>
                </a:cubicBezTo>
                <a:cubicBezTo>
                  <a:pt x="341165" y="251543"/>
                  <a:pt x="209569" y="433315"/>
                  <a:pt x="317500" y="289407"/>
                </a:cubicBezTo>
                <a:cubicBezTo>
                  <a:pt x="347727" y="198727"/>
                  <a:pt x="320623" y="228059"/>
                  <a:pt x="381000" y="187807"/>
                </a:cubicBezTo>
                <a:cubicBezTo>
                  <a:pt x="413226" y="91129"/>
                  <a:pt x="401149" y="137861"/>
                  <a:pt x="419100" y="48107"/>
                </a:cubicBezTo>
                <a:cubicBezTo>
                  <a:pt x="376527" y="-15752"/>
                  <a:pt x="398595" y="-7092"/>
                  <a:pt x="279400" y="22707"/>
                </a:cubicBezTo>
                <a:cubicBezTo>
                  <a:pt x="264592" y="26409"/>
                  <a:pt x="255329" y="42094"/>
                  <a:pt x="241300" y="48107"/>
                </a:cubicBezTo>
                <a:cubicBezTo>
                  <a:pt x="225257" y="54983"/>
                  <a:pt x="194733" y="58690"/>
                  <a:pt x="177800" y="73507"/>
                </a:cubicBezTo>
                <a:close/>
              </a:path>
            </a:pathLst>
          </a:custGeom>
          <a:solidFill>
            <a:schemeClr val="bg1">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38" name="Puolivapaa piirto 37"/>
          <p:cNvSpPr/>
          <p:nvPr/>
        </p:nvSpPr>
        <p:spPr>
          <a:xfrm>
            <a:off x="2775075" y="384389"/>
            <a:ext cx="8465526" cy="4699000"/>
          </a:xfrm>
          <a:custGeom>
            <a:avLst/>
            <a:gdLst>
              <a:gd name="connsiteX0" fmla="*/ 3582 w 8465526"/>
              <a:gd name="connsiteY0" fmla="*/ 1841500 h 4699000"/>
              <a:gd name="connsiteX1" fmla="*/ 28982 w 8465526"/>
              <a:gd name="connsiteY1" fmla="*/ 1727200 h 4699000"/>
              <a:gd name="connsiteX2" fmla="*/ 54382 w 8465526"/>
              <a:gd name="connsiteY2" fmla="*/ 1689100 h 4699000"/>
              <a:gd name="connsiteX3" fmla="*/ 92482 w 8465526"/>
              <a:gd name="connsiteY3" fmla="*/ 1676400 h 4699000"/>
              <a:gd name="connsiteX4" fmla="*/ 105182 w 8465526"/>
              <a:gd name="connsiteY4" fmla="*/ 1714500 h 4699000"/>
              <a:gd name="connsiteX5" fmla="*/ 92482 w 8465526"/>
              <a:gd name="connsiteY5" fmla="*/ 1790700 h 4699000"/>
              <a:gd name="connsiteX6" fmla="*/ 16282 w 8465526"/>
              <a:gd name="connsiteY6" fmla="*/ 1854200 h 4699000"/>
              <a:gd name="connsiteX7" fmla="*/ 41682 w 8465526"/>
              <a:gd name="connsiteY7" fmla="*/ 1816100 h 4699000"/>
              <a:gd name="connsiteX8" fmla="*/ 143282 w 8465526"/>
              <a:gd name="connsiteY8" fmla="*/ 1816100 h 4699000"/>
              <a:gd name="connsiteX9" fmla="*/ 54382 w 8465526"/>
              <a:gd name="connsiteY9" fmla="*/ 1816100 h 4699000"/>
              <a:gd name="connsiteX10" fmla="*/ 105182 w 8465526"/>
              <a:gd name="connsiteY10" fmla="*/ 1752600 h 4699000"/>
              <a:gd name="connsiteX11" fmla="*/ 194082 w 8465526"/>
              <a:gd name="connsiteY11" fmla="*/ 1765300 h 4699000"/>
              <a:gd name="connsiteX12" fmla="*/ 219482 w 8465526"/>
              <a:gd name="connsiteY12" fmla="*/ 1803400 h 4699000"/>
              <a:gd name="connsiteX13" fmla="*/ 232182 w 8465526"/>
              <a:gd name="connsiteY13" fmla="*/ 1854200 h 4699000"/>
              <a:gd name="connsiteX14" fmla="*/ 257582 w 8465526"/>
              <a:gd name="connsiteY14" fmla="*/ 1981200 h 4699000"/>
              <a:gd name="connsiteX15" fmla="*/ 308382 w 8465526"/>
              <a:gd name="connsiteY15" fmla="*/ 2286000 h 4699000"/>
              <a:gd name="connsiteX16" fmla="*/ 333782 w 8465526"/>
              <a:gd name="connsiteY16" fmla="*/ 2336800 h 4699000"/>
              <a:gd name="connsiteX17" fmla="*/ 409982 w 8465526"/>
              <a:gd name="connsiteY17" fmla="*/ 2425700 h 4699000"/>
              <a:gd name="connsiteX18" fmla="*/ 422682 w 8465526"/>
              <a:gd name="connsiteY18" fmla="*/ 2463800 h 4699000"/>
              <a:gd name="connsiteX19" fmla="*/ 435382 w 8465526"/>
              <a:gd name="connsiteY19" fmla="*/ 2425700 h 4699000"/>
              <a:gd name="connsiteX20" fmla="*/ 473482 w 8465526"/>
              <a:gd name="connsiteY20" fmla="*/ 2387600 h 4699000"/>
              <a:gd name="connsiteX21" fmla="*/ 562382 w 8465526"/>
              <a:gd name="connsiteY21" fmla="*/ 2311400 h 4699000"/>
              <a:gd name="connsiteX22" fmla="*/ 689382 w 8465526"/>
              <a:gd name="connsiteY22" fmla="*/ 2362200 h 4699000"/>
              <a:gd name="connsiteX23" fmla="*/ 702082 w 8465526"/>
              <a:gd name="connsiteY23" fmla="*/ 2400300 h 4699000"/>
              <a:gd name="connsiteX24" fmla="*/ 714782 w 8465526"/>
              <a:gd name="connsiteY24" fmla="*/ 2527300 h 4699000"/>
              <a:gd name="connsiteX25" fmla="*/ 778282 w 8465526"/>
              <a:gd name="connsiteY25" fmla="*/ 2565400 h 4699000"/>
              <a:gd name="connsiteX26" fmla="*/ 816382 w 8465526"/>
              <a:gd name="connsiteY26" fmla="*/ 2590800 h 4699000"/>
              <a:gd name="connsiteX27" fmla="*/ 1006882 w 8465526"/>
              <a:gd name="connsiteY27" fmla="*/ 2616200 h 4699000"/>
              <a:gd name="connsiteX28" fmla="*/ 1044982 w 8465526"/>
              <a:gd name="connsiteY28" fmla="*/ 2628900 h 4699000"/>
              <a:gd name="connsiteX29" fmla="*/ 1171982 w 8465526"/>
              <a:gd name="connsiteY29" fmla="*/ 2717800 h 4699000"/>
              <a:gd name="connsiteX30" fmla="*/ 1210082 w 8465526"/>
              <a:gd name="connsiteY30" fmla="*/ 2743200 h 4699000"/>
              <a:gd name="connsiteX31" fmla="*/ 1286282 w 8465526"/>
              <a:gd name="connsiteY31" fmla="*/ 2768600 h 4699000"/>
              <a:gd name="connsiteX32" fmla="*/ 1311682 w 8465526"/>
              <a:gd name="connsiteY32" fmla="*/ 2730500 h 4699000"/>
              <a:gd name="connsiteX33" fmla="*/ 1349782 w 8465526"/>
              <a:gd name="connsiteY33" fmla="*/ 2654300 h 4699000"/>
              <a:gd name="connsiteX34" fmla="*/ 1425982 w 8465526"/>
              <a:gd name="connsiteY34" fmla="*/ 2667000 h 4699000"/>
              <a:gd name="connsiteX35" fmla="*/ 1438682 w 8465526"/>
              <a:gd name="connsiteY35" fmla="*/ 2705100 h 4699000"/>
              <a:gd name="connsiteX36" fmla="*/ 1514882 w 8465526"/>
              <a:gd name="connsiteY36" fmla="*/ 2781300 h 4699000"/>
              <a:gd name="connsiteX37" fmla="*/ 1514882 w 8465526"/>
              <a:gd name="connsiteY37" fmla="*/ 2781300 h 4699000"/>
              <a:gd name="connsiteX38" fmla="*/ 1591082 w 8465526"/>
              <a:gd name="connsiteY38" fmla="*/ 2819400 h 4699000"/>
              <a:gd name="connsiteX39" fmla="*/ 1692682 w 8465526"/>
              <a:gd name="connsiteY39" fmla="*/ 2882900 h 4699000"/>
              <a:gd name="connsiteX40" fmla="*/ 1883182 w 8465526"/>
              <a:gd name="connsiteY40" fmla="*/ 2870200 h 4699000"/>
              <a:gd name="connsiteX41" fmla="*/ 1946682 w 8465526"/>
              <a:gd name="connsiteY41" fmla="*/ 2781300 h 4699000"/>
              <a:gd name="connsiteX42" fmla="*/ 1972082 w 8465526"/>
              <a:gd name="connsiteY42" fmla="*/ 2679700 h 4699000"/>
              <a:gd name="connsiteX43" fmla="*/ 1997482 w 8465526"/>
              <a:gd name="connsiteY43" fmla="*/ 2527300 h 4699000"/>
              <a:gd name="connsiteX44" fmla="*/ 2086382 w 8465526"/>
              <a:gd name="connsiteY44" fmla="*/ 2540000 h 4699000"/>
              <a:gd name="connsiteX45" fmla="*/ 2124482 w 8465526"/>
              <a:gd name="connsiteY45" fmla="*/ 2552700 h 4699000"/>
              <a:gd name="connsiteX46" fmla="*/ 2289582 w 8465526"/>
              <a:gd name="connsiteY46" fmla="*/ 2565400 h 4699000"/>
              <a:gd name="connsiteX47" fmla="*/ 2365782 w 8465526"/>
              <a:gd name="connsiteY47" fmla="*/ 2578100 h 4699000"/>
              <a:gd name="connsiteX48" fmla="*/ 2403882 w 8465526"/>
              <a:gd name="connsiteY48" fmla="*/ 2590800 h 4699000"/>
              <a:gd name="connsiteX49" fmla="*/ 2518182 w 8465526"/>
              <a:gd name="connsiteY49" fmla="*/ 2578100 h 4699000"/>
              <a:gd name="connsiteX50" fmla="*/ 2543582 w 8465526"/>
              <a:gd name="connsiteY50" fmla="*/ 2527300 h 4699000"/>
              <a:gd name="connsiteX51" fmla="*/ 2619782 w 8465526"/>
              <a:gd name="connsiteY51" fmla="*/ 2463800 h 4699000"/>
              <a:gd name="connsiteX52" fmla="*/ 2657882 w 8465526"/>
              <a:gd name="connsiteY52" fmla="*/ 2451100 h 4699000"/>
              <a:gd name="connsiteX53" fmla="*/ 2734082 w 8465526"/>
              <a:gd name="connsiteY53" fmla="*/ 2400300 h 4699000"/>
              <a:gd name="connsiteX54" fmla="*/ 2772182 w 8465526"/>
              <a:gd name="connsiteY54" fmla="*/ 2374900 h 4699000"/>
              <a:gd name="connsiteX55" fmla="*/ 2810282 w 8465526"/>
              <a:gd name="connsiteY55" fmla="*/ 2349500 h 4699000"/>
              <a:gd name="connsiteX56" fmla="*/ 2848382 w 8465526"/>
              <a:gd name="connsiteY56" fmla="*/ 2336800 h 4699000"/>
              <a:gd name="connsiteX57" fmla="*/ 2924582 w 8465526"/>
              <a:gd name="connsiteY57" fmla="*/ 2286000 h 4699000"/>
              <a:gd name="connsiteX58" fmla="*/ 2975382 w 8465526"/>
              <a:gd name="connsiteY58" fmla="*/ 2260600 h 4699000"/>
              <a:gd name="connsiteX59" fmla="*/ 3076982 w 8465526"/>
              <a:gd name="connsiteY59" fmla="*/ 2222500 h 4699000"/>
              <a:gd name="connsiteX60" fmla="*/ 3153182 w 8465526"/>
              <a:gd name="connsiteY60" fmla="*/ 2171700 h 4699000"/>
              <a:gd name="connsiteX61" fmla="*/ 3191282 w 8465526"/>
              <a:gd name="connsiteY61" fmla="*/ 2133600 h 4699000"/>
              <a:gd name="connsiteX62" fmla="*/ 3229382 w 8465526"/>
              <a:gd name="connsiteY62" fmla="*/ 2120900 h 4699000"/>
              <a:gd name="connsiteX63" fmla="*/ 3280182 w 8465526"/>
              <a:gd name="connsiteY63" fmla="*/ 2095500 h 4699000"/>
              <a:gd name="connsiteX64" fmla="*/ 3318282 w 8465526"/>
              <a:gd name="connsiteY64" fmla="*/ 2082800 h 4699000"/>
              <a:gd name="connsiteX65" fmla="*/ 3356382 w 8465526"/>
              <a:gd name="connsiteY65" fmla="*/ 2057400 h 4699000"/>
              <a:gd name="connsiteX66" fmla="*/ 3445282 w 8465526"/>
              <a:gd name="connsiteY66" fmla="*/ 2032000 h 4699000"/>
              <a:gd name="connsiteX67" fmla="*/ 3483382 w 8465526"/>
              <a:gd name="connsiteY67" fmla="*/ 2019300 h 4699000"/>
              <a:gd name="connsiteX68" fmla="*/ 3584982 w 8465526"/>
              <a:gd name="connsiteY68" fmla="*/ 1993900 h 4699000"/>
              <a:gd name="connsiteX69" fmla="*/ 3927882 w 8465526"/>
              <a:gd name="connsiteY69" fmla="*/ 2006600 h 4699000"/>
              <a:gd name="connsiteX70" fmla="*/ 3965982 w 8465526"/>
              <a:gd name="connsiteY70" fmla="*/ 2019300 h 4699000"/>
              <a:gd name="connsiteX71" fmla="*/ 4105682 w 8465526"/>
              <a:gd name="connsiteY71" fmla="*/ 2044700 h 4699000"/>
              <a:gd name="connsiteX72" fmla="*/ 4181882 w 8465526"/>
              <a:gd name="connsiteY72" fmla="*/ 2082800 h 4699000"/>
              <a:gd name="connsiteX73" fmla="*/ 4232682 w 8465526"/>
              <a:gd name="connsiteY73" fmla="*/ 2108200 h 4699000"/>
              <a:gd name="connsiteX74" fmla="*/ 4283482 w 8465526"/>
              <a:gd name="connsiteY74" fmla="*/ 2120900 h 4699000"/>
              <a:gd name="connsiteX75" fmla="*/ 4435882 w 8465526"/>
              <a:gd name="connsiteY75" fmla="*/ 2159000 h 4699000"/>
              <a:gd name="connsiteX76" fmla="*/ 4588282 w 8465526"/>
              <a:gd name="connsiteY76" fmla="*/ 2184400 h 4699000"/>
              <a:gd name="connsiteX77" fmla="*/ 4702582 w 8465526"/>
              <a:gd name="connsiteY77" fmla="*/ 2159000 h 4699000"/>
              <a:gd name="connsiteX78" fmla="*/ 4778782 w 8465526"/>
              <a:gd name="connsiteY78" fmla="*/ 2146300 h 4699000"/>
              <a:gd name="connsiteX79" fmla="*/ 4816882 w 8465526"/>
              <a:gd name="connsiteY79" fmla="*/ 2120900 h 4699000"/>
              <a:gd name="connsiteX80" fmla="*/ 4854982 w 8465526"/>
              <a:gd name="connsiteY80" fmla="*/ 2108200 h 4699000"/>
              <a:gd name="connsiteX81" fmla="*/ 4931182 w 8465526"/>
              <a:gd name="connsiteY81" fmla="*/ 2070100 h 4699000"/>
              <a:gd name="connsiteX82" fmla="*/ 4956582 w 8465526"/>
              <a:gd name="connsiteY82" fmla="*/ 2032000 h 4699000"/>
              <a:gd name="connsiteX83" fmla="*/ 5134382 w 8465526"/>
              <a:gd name="connsiteY83" fmla="*/ 1981200 h 4699000"/>
              <a:gd name="connsiteX84" fmla="*/ 5274082 w 8465526"/>
              <a:gd name="connsiteY84" fmla="*/ 1943100 h 4699000"/>
              <a:gd name="connsiteX85" fmla="*/ 5337582 w 8465526"/>
              <a:gd name="connsiteY85" fmla="*/ 1917700 h 4699000"/>
              <a:gd name="connsiteX86" fmla="*/ 5375682 w 8465526"/>
              <a:gd name="connsiteY86" fmla="*/ 1879600 h 4699000"/>
              <a:gd name="connsiteX87" fmla="*/ 5413782 w 8465526"/>
              <a:gd name="connsiteY87" fmla="*/ 1854200 h 4699000"/>
              <a:gd name="connsiteX88" fmla="*/ 5426482 w 8465526"/>
              <a:gd name="connsiteY88" fmla="*/ 1816100 h 4699000"/>
              <a:gd name="connsiteX89" fmla="*/ 5451882 w 8465526"/>
              <a:gd name="connsiteY89" fmla="*/ 1778000 h 4699000"/>
              <a:gd name="connsiteX90" fmla="*/ 5489982 w 8465526"/>
              <a:gd name="connsiteY90" fmla="*/ 1638300 h 4699000"/>
              <a:gd name="connsiteX91" fmla="*/ 5528082 w 8465526"/>
              <a:gd name="connsiteY91" fmla="*/ 1587500 h 4699000"/>
              <a:gd name="connsiteX92" fmla="*/ 5629682 w 8465526"/>
              <a:gd name="connsiteY92" fmla="*/ 1473200 h 4699000"/>
              <a:gd name="connsiteX93" fmla="*/ 5680482 w 8465526"/>
              <a:gd name="connsiteY93" fmla="*/ 1447800 h 4699000"/>
              <a:gd name="connsiteX94" fmla="*/ 5718582 w 8465526"/>
              <a:gd name="connsiteY94" fmla="*/ 1422400 h 4699000"/>
              <a:gd name="connsiteX95" fmla="*/ 5807482 w 8465526"/>
              <a:gd name="connsiteY95" fmla="*/ 1397000 h 4699000"/>
              <a:gd name="connsiteX96" fmla="*/ 5883682 w 8465526"/>
              <a:gd name="connsiteY96" fmla="*/ 1371600 h 4699000"/>
              <a:gd name="connsiteX97" fmla="*/ 5934482 w 8465526"/>
              <a:gd name="connsiteY97" fmla="*/ 1358900 h 4699000"/>
              <a:gd name="connsiteX98" fmla="*/ 6061482 w 8465526"/>
              <a:gd name="connsiteY98" fmla="*/ 1295400 h 4699000"/>
              <a:gd name="connsiteX99" fmla="*/ 6163082 w 8465526"/>
              <a:gd name="connsiteY99" fmla="*/ 1257300 h 4699000"/>
              <a:gd name="connsiteX100" fmla="*/ 6201182 w 8465526"/>
              <a:gd name="connsiteY100" fmla="*/ 1231900 h 4699000"/>
              <a:gd name="connsiteX101" fmla="*/ 6239282 w 8465526"/>
              <a:gd name="connsiteY101" fmla="*/ 1219200 h 4699000"/>
              <a:gd name="connsiteX102" fmla="*/ 6290082 w 8465526"/>
              <a:gd name="connsiteY102" fmla="*/ 1193800 h 4699000"/>
              <a:gd name="connsiteX103" fmla="*/ 6378982 w 8465526"/>
              <a:gd name="connsiteY103" fmla="*/ 1168400 h 4699000"/>
              <a:gd name="connsiteX104" fmla="*/ 6417082 w 8465526"/>
              <a:gd name="connsiteY104" fmla="*/ 1130300 h 4699000"/>
              <a:gd name="connsiteX105" fmla="*/ 6531382 w 8465526"/>
              <a:gd name="connsiteY105" fmla="*/ 1092200 h 4699000"/>
              <a:gd name="connsiteX106" fmla="*/ 6569482 w 8465526"/>
              <a:gd name="connsiteY106" fmla="*/ 1066800 h 4699000"/>
              <a:gd name="connsiteX107" fmla="*/ 6607582 w 8465526"/>
              <a:gd name="connsiteY107" fmla="*/ 1054100 h 4699000"/>
              <a:gd name="connsiteX108" fmla="*/ 6632982 w 8465526"/>
              <a:gd name="connsiteY108" fmla="*/ 1016000 h 4699000"/>
              <a:gd name="connsiteX109" fmla="*/ 6696482 w 8465526"/>
              <a:gd name="connsiteY109" fmla="*/ 939800 h 4699000"/>
              <a:gd name="connsiteX110" fmla="*/ 6709182 w 8465526"/>
              <a:gd name="connsiteY110" fmla="*/ 889000 h 4699000"/>
              <a:gd name="connsiteX111" fmla="*/ 6721882 w 8465526"/>
              <a:gd name="connsiteY111" fmla="*/ 825500 h 4699000"/>
              <a:gd name="connsiteX112" fmla="*/ 6747282 w 8465526"/>
              <a:gd name="connsiteY112" fmla="*/ 787400 h 4699000"/>
              <a:gd name="connsiteX113" fmla="*/ 6759982 w 8465526"/>
              <a:gd name="connsiteY113" fmla="*/ 711200 h 4699000"/>
              <a:gd name="connsiteX114" fmla="*/ 6785382 w 8465526"/>
              <a:gd name="connsiteY114" fmla="*/ 673100 h 4699000"/>
              <a:gd name="connsiteX115" fmla="*/ 6836182 w 8465526"/>
              <a:gd name="connsiteY115" fmla="*/ 584200 h 4699000"/>
              <a:gd name="connsiteX116" fmla="*/ 6848882 w 8465526"/>
              <a:gd name="connsiteY116" fmla="*/ 546100 h 4699000"/>
              <a:gd name="connsiteX117" fmla="*/ 6874282 w 8465526"/>
              <a:gd name="connsiteY117" fmla="*/ 495300 h 4699000"/>
              <a:gd name="connsiteX118" fmla="*/ 6899682 w 8465526"/>
              <a:gd name="connsiteY118" fmla="*/ 406400 h 4699000"/>
              <a:gd name="connsiteX119" fmla="*/ 6925082 w 8465526"/>
              <a:gd name="connsiteY119" fmla="*/ 292100 h 4699000"/>
              <a:gd name="connsiteX120" fmla="*/ 6950482 w 8465526"/>
              <a:gd name="connsiteY120" fmla="*/ 254000 h 4699000"/>
              <a:gd name="connsiteX121" fmla="*/ 6963182 w 8465526"/>
              <a:gd name="connsiteY121" fmla="*/ 215900 h 4699000"/>
              <a:gd name="connsiteX122" fmla="*/ 7013982 w 8465526"/>
              <a:gd name="connsiteY122" fmla="*/ 177800 h 4699000"/>
              <a:gd name="connsiteX123" fmla="*/ 7102882 w 8465526"/>
              <a:gd name="connsiteY123" fmla="*/ 127000 h 4699000"/>
              <a:gd name="connsiteX124" fmla="*/ 7179082 w 8465526"/>
              <a:gd name="connsiteY124" fmla="*/ 101600 h 4699000"/>
              <a:gd name="connsiteX125" fmla="*/ 7255282 w 8465526"/>
              <a:gd name="connsiteY125" fmla="*/ 50800 h 4699000"/>
              <a:gd name="connsiteX126" fmla="*/ 7306082 w 8465526"/>
              <a:gd name="connsiteY126" fmla="*/ 38100 h 4699000"/>
              <a:gd name="connsiteX127" fmla="*/ 7382282 w 8465526"/>
              <a:gd name="connsiteY127" fmla="*/ 12700 h 4699000"/>
              <a:gd name="connsiteX128" fmla="*/ 7433082 w 8465526"/>
              <a:gd name="connsiteY128" fmla="*/ 0 h 4699000"/>
              <a:gd name="connsiteX129" fmla="*/ 7636282 w 8465526"/>
              <a:gd name="connsiteY129" fmla="*/ 25400 h 4699000"/>
              <a:gd name="connsiteX130" fmla="*/ 7674382 w 8465526"/>
              <a:gd name="connsiteY130" fmla="*/ 38100 h 4699000"/>
              <a:gd name="connsiteX131" fmla="*/ 7725182 w 8465526"/>
              <a:gd name="connsiteY131" fmla="*/ 76200 h 4699000"/>
              <a:gd name="connsiteX132" fmla="*/ 7763282 w 8465526"/>
              <a:gd name="connsiteY132" fmla="*/ 88900 h 4699000"/>
              <a:gd name="connsiteX133" fmla="*/ 7864882 w 8465526"/>
              <a:gd name="connsiteY133" fmla="*/ 114300 h 4699000"/>
              <a:gd name="connsiteX134" fmla="*/ 7890282 w 8465526"/>
              <a:gd name="connsiteY134" fmla="*/ 165100 h 4699000"/>
              <a:gd name="connsiteX135" fmla="*/ 7915682 w 8465526"/>
              <a:gd name="connsiteY135" fmla="*/ 241300 h 4699000"/>
              <a:gd name="connsiteX136" fmla="*/ 7902982 w 8465526"/>
              <a:gd name="connsiteY136" fmla="*/ 317500 h 4699000"/>
              <a:gd name="connsiteX137" fmla="*/ 7890282 w 8465526"/>
              <a:gd name="connsiteY137" fmla="*/ 368300 h 4699000"/>
              <a:gd name="connsiteX138" fmla="*/ 7864882 w 8465526"/>
              <a:gd name="connsiteY138" fmla="*/ 584200 h 4699000"/>
              <a:gd name="connsiteX139" fmla="*/ 7890282 w 8465526"/>
              <a:gd name="connsiteY139" fmla="*/ 800100 h 4699000"/>
              <a:gd name="connsiteX140" fmla="*/ 7915682 w 8465526"/>
              <a:gd name="connsiteY140" fmla="*/ 850900 h 4699000"/>
              <a:gd name="connsiteX141" fmla="*/ 7928382 w 8465526"/>
              <a:gd name="connsiteY141" fmla="*/ 889000 h 4699000"/>
              <a:gd name="connsiteX142" fmla="*/ 7941082 w 8465526"/>
              <a:gd name="connsiteY142" fmla="*/ 977900 h 4699000"/>
              <a:gd name="connsiteX143" fmla="*/ 7953782 w 8465526"/>
              <a:gd name="connsiteY143" fmla="*/ 1130300 h 4699000"/>
              <a:gd name="connsiteX144" fmla="*/ 7966482 w 8465526"/>
              <a:gd name="connsiteY144" fmla="*/ 1168400 h 4699000"/>
              <a:gd name="connsiteX145" fmla="*/ 7979182 w 8465526"/>
              <a:gd name="connsiteY145" fmla="*/ 1219200 h 4699000"/>
              <a:gd name="connsiteX146" fmla="*/ 7991882 w 8465526"/>
              <a:gd name="connsiteY146" fmla="*/ 1612900 h 4699000"/>
              <a:gd name="connsiteX147" fmla="*/ 8029982 w 8465526"/>
              <a:gd name="connsiteY147" fmla="*/ 1841500 h 4699000"/>
              <a:gd name="connsiteX148" fmla="*/ 8055382 w 8465526"/>
              <a:gd name="connsiteY148" fmla="*/ 1917700 h 4699000"/>
              <a:gd name="connsiteX149" fmla="*/ 8156982 w 8465526"/>
              <a:gd name="connsiteY149" fmla="*/ 2032000 h 4699000"/>
              <a:gd name="connsiteX150" fmla="*/ 8258582 w 8465526"/>
              <a:gd name="connsiteY150" fmla="*/ 2133600 h 4699000"/>
              <a:gd name="connsiteX151" fmla="*/ 8283982 w 8465526"/>
              <a:gd name="connsiteY151" fmla="*/ 2298700 h 4699000"/>
              <a:gd name="connsiteX152" fmla="*/ 8309382 w 8465526"/>
              <a:gd name="connsiteY152" fmla="*/ 2374900 h 4699000"/>
              <a:gd name="connsiteX153" fmla="*/ 8322082 w 8465526"/>
              <a:gd name="connsiteY153" fmla="*/ 2451100 h 4699000"/>
              <a:gd name="connsiteX154" fmla="*/ 8347482 w 8465526"/>
              <a:gd name="connsiteY154" fmla="*/ 2527300 h 4699000"/>
              <a:gd name="connsiteX155" fmla="*/ 8360182 w 8465526"/>
              <a:gd name="connsiteY155" fmla="*/ 2578100 h 4699000"/>
              <a:gd name="connsiteX156" fmla="*/ 8372882 w 8465526"/>
              <a:gd name="connsiteY156" fmla="*/ 2616200 h 4699000"/>
              <a:gd name="connsiteX157" fmla="*/ 8398282 w 8465526"/>
              <a:gd name="connsiteY157" fmla="*/ 2717800 h 4699000"/>
              <a:gd name="connsiteX158" fmla="*/ 8423682 w 8465526"/>
              <a:gd name="connsiteY158" fmla="*/ 2755900 h 4699000"/>
              <a:gd name="connsiteX159" fmla="*/ 8436382 w 8465526"/>
              <a:gd name="connsiteY159" fmla="*/ 2844800 h 4699000"/>
              <a:gd name="connsiteX160" fmla="*/ 8410982 w 8465526"/>
              <a:gd name="connsiteY160" fmla="*/ 2933700 h 4699000"/>
              <a:gd name="connsiteX161" fmla="*/ 8372882 w 8465526"/>
              <a:gd name="connsiteY161" fmla="*/ 2895600 h 4699000"/>
              <a:gd name="connsiteX162" fmla="*/ 8309382 w 8465526"/>
              <a:gd name="connsiteY162" fmla="*/ 2819400 h 4699000"/>
              <a:gd name="connsiteX163" fmla="*/ 8258582 w 8465526"/>
              <a:gd name="connsiteY163" fmla="*/ 2781300 h 4699000"/>
              <a:gd name="connsiteX164" fmla="*/ 7826782 w 8465526"/>
              <a:gd name="connsiteY164" fmla="*/ 2679700 h 4699000"/>
              <a:gd name="connsiteX165" fmla="*/ 7725182 w 8465526"/>
              <a:gd name="connsiteY165" fmla="*/ 2628900 h 4699000"/>
              <a:gd name="connsiteX166" fmla="*/ 7699782 w 8465526"/>
              <a:gd name="connsiteY166" fmla="*/ 2590800 h 4699000"/>
              <a:gd name="connsiteX167" fmla="*/ 7712482 w 8465526"/>
              <a:gd name="connsiteY167" fmla="*/ 2235200 h 4699000"/>
              <a:gd name="connsiteX168" fmla="*/ 7661682 w 8465526"/>
              <a:gd name="connsiteY168" fmla="*/ 2006600 h 4699000"/>
              <a:gd name="connsiteX169" fmla="*/ 7623582 w 8465526"/>
              <a:gd name="connsiteY169" fmla="*/ 1993900 h 4699000"/>
              <a:gd name="connsiteX170" fmla="*/ 7572782 w 8465526"/>
              <a:gd name="connsiteY170" fmla="*/ 1968500 h 4699000"/>
              <a:gd name="connsiteX171" fmla="*/ 7496582 w 8465526"/>
              <a:gd name="connsiteY171" fmla="*/ 1917700 h 4699000"/>
              <a:gd name="connsiteX172" fmla="*/ 7458482 w 8465526"/>
              <a:gd name="connsiteY172" fmla="*/ 1943100 h 4699000"/>
              <a:gd name="connsiteX173" fmla="*/ 7420382 w 8465526"/>
              <a:gd name="connsiteY173" fmla="*/ 2032000 h 4699000"/>
              <a:gd name="connsiteX174" fmla="*/ 7445782 w 8465526"/>
              <a:gd name="connsiteY174" fmla="*/ 2247900 h 4699000"/>
              <a:gd name="connsiteX175" fmla="*/ 7471182 w 8465526"/>
              <a:gd name="connsiteY175" fmla="*/ 2286000 h 4699000"/>
              <a:gd name="connsiteX176" fmla="*/ 7458482 w 8465526"/>
              <a:gd name="connsiteY176" fmla="*/ 2387600 h 4699000"/>
              <a:gd name="connsiteX177" fmla="*/ 7407682 w 8465526"/>
              <a:gd name="connsiteY177" fmla="*/ 2476500 h 4699000"/>
              <a:gd name="connsiteX178" fmla="*/ 7382282 w 8465526"/>
              <a:gd name="connsiteY178" fmla="*/ 2552700 h 4699000"/>
              <a:gd name="connsiteX179" fmla="*/ 7293382 w 8465526"/>
              <a:gd name="connsiteY179" fmla="*/ 2654300 h 4699000"/>
              <a:gd name="connsiteX180" fmla="*/ 7267982 w 8465526"/>
              <a:gd name="connsiteY180" fmla="*/ 2692400 h 4699000"/>
              <a:gd name="connsiteX181" fmla="*/ 7229882 w 8465526"/>
              <a:gd name="connsiteY181" fmla="*/ 2705100 h 4699000"/>
              <a:gd name="connsiteX182" fmla="*/ 7140982 w 8465526"/>
              <a:gd name="connsiteY182" fmla="*/ 2743200 h 4699000"/>
              <a:gd name="connsiteX183" fmla="*/ 7077482 w 8465526"/>
              <a:gd name="connsiteY183" fmla="*/ 2781300 h 4699000"/>
              <a:gd name="connsiteX184" fmla="*/ 6988582 w 8465526"/>
              <a:gd name="connsiteY184" fmla="*/ 2806700 h 4699000"/>
              <a:gd name="connsiteX185" fmla="*/ 6963182 w 8465526"/>
              <a:gd name="connsiteY185" fmla="*/ 2844800 h 4699000"/>
              <a:gd name="connsiteX186" fmla="*/ 6937782 w 8465526"/>
              <a:gd name="connsiteY186" fmla="*/ 2895600 h 4699000"/>
              <a:gd name="connsiteX187" fmla="*/ 6899682 w 8465526"/>
              <a:gd name="connsiteY187" fmla="*/ 2933700 h 4699000"/>
              <a:gd name="connsiteX188" fmla="*/ 6861582 w 8465526"/>
              <a:gd name="connsiteY188" fmla="*/ 2984500 h 4699000"/>
              <a:gd name="connsiteX189" fmla="*/ 6772682 w 8465526"/>
              <a:gd name="connsiteY189" fmla="*/ 3073400 h 4699000"/>
              <a:gd name="connsiteX190" fmla="*/ 6759982 w 8465526"/>
              <a:gd name="connsiteY190" fmla="*/ 3124200 h 4699000"/>
              <a:gd name="connsiteX191" fmla="*/ 6734582 w 8465526"/>
              <a:gd name="connsiteY191" fmla="*/ 3200400 h 4699000"/>
              <a:gd name="connsiteX192" fmla="*/ 6709182 w 8465526"/>
              <a:gd name="connsiteY192" fmla="*/ 3606800 h 4699000"/>
              <a:gd name="connsiteX193" fmla="*/ 6683782 w 8465526"/>
              <a:gd name="connsiteY193" fmla="*/ 3683000 h 4699000"/>
              <a:gd name="connsiteX194" fmla="*/ 6658382 w 8465526"/>
              <a:gd name="connsiteY194" fmla="*/ 3784600 h 4699000"/>
              <a:gd name="connsiteX195" fmla="*/ 6645682 w 8465526"/>
              <a:gd name="connsiteY195" fmla="*/ 3848100 h 4699000"/>
              <a:gd name="connsiteX196" fmla="*/ 6607582 w 8465526"/>
              <a:gd name="connsiteY196" fmla="*/ 3886200 h 4699000"/>
              <a:gd name="connsiteX197" fmla="*/ 6569482 w 8465526"/>
              <a:gd name="connsiteY197" fmla="*/ 3937000 h 4699000"/>
              <a:gd name="connsiteX198" fmla="*/ 6556782 w 8465526"/>
              <a:gd name="connsiteY198" fmla="*/ 4051300 h 4699000"/>
              <a:gd name="connsiteX199" fmla="*/ 6531382 w 8465526"/>
              <a:gd name="connsiteY199" fmla="*/ 4089400 h 4699000"/>
              <a:gd name="connsiteX200" fmla="*/ 6493282 w 8465526"/>
              <a:gd name="connsiteY200" fmla="*/ 4191000 h 4699000"/>
              <a:gd name="connsiteX201" fmla="*/ 6455182 w 8465526"/>
              <a:gd name="connsiteY201" fmla="*/ 4229100 h 4699000"/>
              <a:gd name="connsiteX202" fmla="*/ 6429782 w 8465526"/>
              <a:gd name="connsiteY202" fmla="*/ 4292600 h 4699000"/>
              <a:gd name="connsiteX203" fmla="*/ 6404382 w 8465526"/>
              <a:gd name="connsiteY203" fmla="*/ 4330700 h 4699000"/>
              <a:gd name="connsiteX204" fmla="*/ 6378982 w 8465526"/>
              <a:gd name="connsiteY204" fmla="*/ 4406900 h 4699000"/>
              <a:gd name="connsiteX205" fmla="*/ 6264682 w 8465526"/>
              <a:gd name="connsiteY205" fmla="*/ 4457700 h 4699000"/>
              <a:gd name="connsiteX206" fmla="*/ 6175782 w 8465526"/>
              <a:gd name="connsiteY206" fmla="*/ 4495800 h 4699000"/>
              <a:gd name="connsiteX207" fmla="*/ 6099582 w 8465526"/>
              <a:gd name="connsiteY207" fmla="*/ 4546600 h 4699000"/>
              <a:gd name="connsiteX208" fmla="*/ 6048782 w 8465526"/>
              <a:gd name="connsiteY208" fmla="*/ 4572000 h 4699000"/>
              <a:gd name="connsiteX209" fmla="*/ 5959882 w 8465526"/>
              <a:gd name="connsiteY209" fmla="*/ 4635500 h 4699000"/>
              <a:gd name="connsiteX210" fmla="*/ 5934482 w 8465526"/>
              <a:gd name="connsiteY210" fmla="*/ 4673600 h 4699000"/>
              <a:gd name="connsiteX211" fmla="*/ 5883682 w 8465526"/>
              <a:gd name="connsiteY211" fmla="*/ 4686300 h 4699000"/>
              <a:gd name="connsiteX212" fmla="*/ 5845582 w 8465526"/>
              <a:gd name="connsiteY212" fmla="*/ 4699000 h 4699000"/>
              <a:gd name="connsiteX213" fmla="*/ 5782082 w 8465526"/>
              <a:gd name="connsiteY213" fmla="*/ 4559300 h 4699000"/>
              <a:gd name="connsiteX214" fmla="*/ 5858282 w 8465526"/>
              <a:gd name="connsiteY214" fmla="*/ 4483100 h 4699000"/>
              <a:gd name="connsiteX215" fmla="*/ 5870982 w 8465526"/>
              <a:gd name="connsiteY215" fmla="*/ 4445000 h 4699000"/>
              <a:gd name="connsiteX216" fmla="*/ 5947182 w 8465526"/>
              <a:gd name="connsiteY216" fmla="*/ 4368800 h 4699000"/>
              <a:gd name="connsiteX217" fmla="*/ 6061482 w 8465526"/>
              <a:gd name="connsiteY217" fmla="*/ 4292600 h 4699000"/>
              <a:gd name="connsiteX218" fmla="*/ 6112282 w 8465526"/>
              <a:gd name="connsiteY218" fmla="*/ 4254500 h 4699000"/>
              <a:gd name="connsiteX219" fmla="*/ 6175782 w 8465526"/>
              <a:gd name="connsiteY219" fmla="*/ 4165600 h 4699000"/>
              <a:gd name="connsiteX220" fmla="*/ 6188482 w 8465526"/>
              <a:gd name="connsiteY220" fmla="*/ 4127500 h 4699000"/>
              <a:gd name="connsiteX221" fmla="*/ 6251982 w 8465526"/>
              <a:gd name="connsiteY221" fmla="*/ 4051300 h 4699000"/>
              <a:gd name="connsiteX222" fmla="*/ 6290082 w 8465526"/>
              <a:gd name="connsiteY222" fmla="*/ 4000500 h 4699000"/>
              <a:gd name="connsiteX223" fmla="*/ 6328182 w 8465526"/>
              <a:gd name="connsiteY223" fmla="*/ 3962400 h 4699000"/>
              <a:gd name="connsiteX224" fmla="*/ 6417082 w 8465526"/>
              <a:gd name="connsiteY224" fmla="*/ 3835400 h 4699000"/>
              <a:gd name="connsiteX225" fmla="*/ 6455182 w 8465526"/>
              <a:gd name="connsiteY225" fmla="*/ 3746500 h 4699000"/>
              <a:gd name="connsiteX226" fmla="*/ 6505982 w 8465526"/>
              <a:gd name="connsiteY226" fmla="*/ 3632200 h 4699000"/>
              <a:gd name="connsiteX227" fmla="*/ 6480582 w 8465526"/>
              <a:gd name="connsiteY227" fmla="*/ 3492500 h 4699000"/>
              <a:gd name="connsiteX228" fmla="*/ 6417082 w 8465526"/>
              <a:gd name="connsiteY228" fmla="*/ 3403600 h 4699000"/>
              <a:gd name="connsiteX229" fmla="*/ 6378982 w 8465526"/>
              <a:gd name="connsiteY229" fmla="*/ 3302000 h 4699000"/>
              <a:gd name="connsiteX230" fmla="*/ 6366282 w 8465526"/>
              <a:gd name="connsiteY230" fmla="*/ 3263900 h 4699000"/>
              <a:gd name="connsiteX231" fmla="*/ 6315482 w 8465526"/>
              <a:gd name="connsiteY231" fmla="*/ 3187700 h 4699000"/>
              <a:gd name="connsiteX232" fmla="*/ 6290082 w 8465526"/>
              <a:gd name="connsiteY232" fmla="*/ 3149600 h 4699000"/>
              <a:gd name="connsiteX233" fmla="*/ 6264682 w 8465526"/>
              <a:gd name="connsiteY233" fmla="*/ 3098800 h 4699000"/>
              <a:gd name="connsiteX234" fmla="*/ 6226582 w 8465526"/>
              <a:gd name="connsiteY234" fmla="*/ 3086100 h 4699000"/>
              <a:gd name="connsiteX235" fmla="*/ 6188482 w 8465526"/>
              <a:gd name="connsiteY235" fmla="*/ 3048000 h 4699000"/>
              <a:gd name="connsiteX236" fmla="*/ 5540782 w 8465526"/>
              <a:gd name="connsiteY236" fmla="*/ 2997200 h 4699000"/>
              <a:gd name="connsiteX237" fmla="*/ 5477282 w 8465526"/>
              <a:gd name="connsiteY237" fmla="*/ 2971800 h 4699000"/>
              <a:gd name="connsiteX238" fmla="*/ 5388382 w 8465526"/>
              <a:gd name="connsiteY238" fmla="*/ 2946400 h 4699000"/>
              <a:gd name="connsiteX239" fmla="*/ 5324882 w 8465526"/>
              <a:gd name="connsiteY239" fmla="*/ 2921000 h 4699000"/>
              <a:gd name="connsiteX240" fmla="*/ 5274082 w 8465526"/>
              <a:gd name="connsiteY240" fmla="*/ 2908300 h 4699000"/>
              <a:gd name="connsiteX241" fmla="*/ 5185182 w 8465526"/>
              <a:gd name="connsiteY241" fmla="*/ 2870200 h 4699000"/>
              <a:gd name="connsiteX242" fmla="*/ 5020082 w 8465526"/>
              <a:gd name="connsiteY242" fmla="*/ 2832100 h 4699000"/>
              <a:gd name="connsiteX243" fmla="*/ 4918482 w 8465526"/>
              <a:gd name="connsiteY243" fmla="*/ 2819400 h 4699000"/>
              <a:gd name="connsiteX244" fmla="*/ 4727982 w 8465526"/>
              <a:gd name="connsiteY244" fmla="*/ 2832100 h 4699000"/>
              <a:gd name="connsiteX245" fmla="*/ 4651782 w 8465526"/>
              <a:gd name="connsiteY245" fmla="*/ 2870200 h 4699000"/>
              <a:gd name="connsiteX246" fmla="*/ 4575582 w 8465526"/>
              <a:gd name="connsiteY246" fmla="*/ 2895600 h 4699000"/>
              <a:gd name="connsiteX247" fmla="*/ 4537482 w 8465526"/>
              <a:gd name="connsiteY247" fmla="*/ 2908300 h 4699000"/>
              <a:gd name="connsiteX248" fmla="*/ 4143782 w 8465526"/>
              <a:gd name="connsiteY248" fmla="*/ 2921000 h 4699000"/>
              <a:gd name="connsiteX249" fmla="*/ 4042182 w 8465526"/>
              <a:gd name="connsiteY249" fmla="*/ 2933700 h 4699000"/>
              <a:gd name="connsiteX250" fmla="*/ 3965982 w 8465526"/>
              <a:gd name="connsiteY250" fmla="*/ 2971800 h 4699000"/>
              <a:gd name="connsiteX251" fmla="*/ 3927882 w 8465526"/>
              <a:gd name="connsiteY251" fmla="*/ 2984500 h 4699000"/>
              <a:gd name="connsiteX252" fmla="*/ 3800882 w 8465526"/>
              <a:gd name="connsiteY252" fmla="*/ 3035300 h 4699000"/>
              <a:gd name="connsiteX253" fmla="*/ 3762782 w 8465526"/>
              <a:gd name="connsiteY253" fmla="*/ 3048000 h 4699000"/>
              <a:gd name="connsiteX254" fmla="*/ 3686582 w 8465526"/>
              <a:gd name="connsiteY254" fmla="*/ 3086100 h 4699000"/>
              <a:gd name="connsiteX255" fmla="*/ 3572282 w 8465526"/>
              <a:gd name="connsiteY255" fmla="*/ 3073400 h 4699000"/>
              <a:gd name="connsiteX256" fmla="*/ 3457982 w 8465526"/>
              <a:gd name="connsiteY256" fmla="*/ 3022600 h 4699000"/>
              <a:gd name="connsiteX257" fmla="*/ 3292882 w 8465526"/>
              <a:gd name="connsiteY257" fmla="*/ 2971800 h 4699000"/>
              <a:gd name="connsiteX258" fmla="*/ 3254782 w 8465526"/>
              <a:gd name="connsiteY258" fmla="*/ 2946400 h 4699000"/>
              <a:gd name="connsiteX259" fmla="*/ 2988082 w 8465526"/>
              <a:gd name="connsiteY259" fmla="*/ 2946400 h 4699000"/>
              <a:gd name="connsiteX260" fmla="*/ 2835682 w 8465526"/>
              <a:gd name="connsiteY260" fmla="*/ 3048000 h 4699000"/>
              <a:gd name="connsiteX261" fmla="*/ 2797582 w 8465526"/>
              <a:gd name="connsiteY261" fmla="*/ 3073400 h 4699000"/>
              <a:gd name="connsiteX262" fmla="*/ 2645182 w 8465526"/>
              <a:gd name="connsiteY262" fmla="*/ 3111500 h 4699000"/>
              <a:gd name="connsiteX263" fmla="*/ 2607082 w 8465526"/>
              <a:gd name="connsiteY263" fmla="*/ 3124200 h 4699000"/>
              <a:gd name="connsiteX264" fmla="*/ 2492782 w 8465526"/>
              <a:gd name="connsiteY264" fmla="*/ 3136900 h 4699000"/>
              <a:gd name="connsiteX265" fmla="*/ 2429282 w 8465526"/>
              <a:gd name="connsiteY265" fmla="*/ 3162300 h 4699000"/>
              <a:gd name="connsiteX266" fmla="*/ 2378482 w 8465526"/>
              <a:gd name="connsiteY266" fmla="*/ 3175000 h 4699000"/>
              <a:gd name="connsiteX267" fmla="*/ 2340382 w 8465526"/>
              <a:gd name="connsiteY267" fmla="*/ 3187700 h 4699000"/>
              <a:gd name="connsiteX268" fmla="*/ 2251482 w 8465526"/>
              <a:gd name="connsiteY268" fmla="*/ 3251200 h 4699000"/>
              <a:gd name="connsiteX269" fmla="*/ 2200682 w 8465526"/>
              <a:gd name="connsiteY269" fmla="*/ 3263900 h 4699000"/>
              <a:gd name="connsiteX270" fmla="*/ 2162582 w 8465526"/>
              <a:gd name="connsiteY270" fmla="*/ 3289300 h 4699000"/>
              <a:gd name="connsiteX271" fmla="*/ 2111782 w 8465526"/>
              <a:gd name="connsiteY271" fmla="*/ 3327400 h 4699000"/>
              <a:gd name="connsiteX272" fmla="*/ 2035582 w 8465526"/>
              <a:gd name="connsiteY272" fmla="*/ 3352800 h 4699000"/>
              <a:gd name="connsiteX273" fmla="*/ 1781582 w 8465526"/>
              <a:gd name="connsiteY273" fmla="*/ 3390900 h 4699000"/>
              <a:gd name="connsiteX274" fmla="*/ 1565682 w 8465526"/>
              <a:gd name="connsiteY274" fmla="*/ 3390900 h 4699000"/>
              <a:gd name="connsiteX275" fmla="*/ 1489482 w 8465526"/>
              <a:gd name="connsiteY275" fmla="*/ 3340100 h 4699000"/>
              <a:gd name="connsiteX276" fmla="*/ 1349782 w 8465526"/>
              <a:gd name="connsiteY276" fmla="*/ 3327400 h 4699000"/>
              <a:gd name="connsiteX277" fmla="*/ 1260882 w 8465526"/>
              <a:gd name="connsiteY277" fmla="*/ 3340100 h 4699000"/>
              <a:gd name="connsiteX278" fmla="*/ 1184682 w 8465526"/>
              <a:gd name="connsiteY278" fmla="*/ 3390900 h 4699000"/>
              <a:gd name="connsiteX279" fmla="*/ 1070382 w 8465526"/>
              <a:gd name="connsiteY279" fmla="*/ 3441700 h 4699000"/>
              <a:gd name="connsiteX280" fmla="*/ 1019582 w 8465526"/>
              <a:gd name="connsiteY280" fmla="*/ 3530600 h 4699000"/>
              <a:gd name="connsiteX281" fmla="*/ 1006882 w 8465526"/>
              <a:gd name="connsiteY281" fmla="*/ 3568700 h 4699000"/>
              <a:gd name="connsiteX282" fmla="*/ 981482 w 8465526"/>
              <a:gd name="connsiteY282" fmla="*/ 3619500 h 4699000"/>
              <a:gd name="connsiteX283" fmla="*/ 956082 w 8465526"/>
              <a:gd name="connsiteY283" fmla="*/ 3708400 h 4699000"/>
              <a:gd name="connsiteX284" fmla="*/ 879882 w 8465526"/>
              <a:gd name="connsiteY284" fmla="*/ 3784600 h 4699000"/>
              <a:gd name="connsiteX285" fmla="*/ 829082 w 8465526"/>
              <a:gd name="connsiteY285" fmla="*/ 3797300 h 4699000"/>
              <a:gd name="connsiteX286" fmla="*/ 689382 w 8465526"/>
              <a:gd name="connsiteY286" fmla="*/ 3784600 h 4699000"/>
              <a:gd name="connsiteX287" fmla="*/ 613182 w 8465526"/>
              <a:gd name="connsiteY287" fmla="*/ 3771900 h 4699000"/>
              <a:gd name="connsiteX288" fmla="*/ 600482 w 8465526"/>
              <a:gd name="connsiteY288" fmla="*/ 3733800 h 4699000"/>
              <a:gd name="connsiteX289" fmla="*/ 613182 w 8465526"/>
              <a:gd name="connsiteY289" fmla="*/ 3632200 h 4699000"/>
              <a:gd name="connsiteX290" fmla="*/ 638582 w 8465526"/>
              <a:gd name="connsiteY290" fmla="*/ 3594100 h 4699000"/>
              <a:gd name="connsiteX291" fmla="*/ 714782 w 8465526"/>
              <a:gd name="connsiteY291" fmla="*/ 3505200 h 4699000"/>
              <a:gd name="connsiteX292" fmla="*/ 752882 w 8465526"/>
              <a:gd name="connsiteY292" fmla="*/ 3479800 h 4699000"/>
              <a:gd name="connsiteX293" fmla="*/ 803682 w 8465526"/>
              <a:gd name="connsiteY293" fmla="*/ 3441700 h 4699000"/>
              <a:gd name="connsiteX294" fmla="*/ 841782 w 8465526"/>
              <a:gd name="connsiteY294" fmla="*/ 3403600 h 4699000"/>
              <a:gd name="connsiteX295" fmla="*/ 917982 w 8465526"/>
              <a:gd name="connsiteY295" fmla="*/ 3352800 h 4699000"/>
              <a:gd name="connsiteX296" fmla="*/ 943382 w 8465526"/>
              <a:gd name="connsiteY296" fmla="*/ 3314700 h 4699000"/>
              <a:gd name="connsiteX297" fmla="*/ 994182 w 8465526"/>
              <a:gd name="connsiteY297" fmla="*/ 3263900 h 4699000"/>
              <a:gd name="connsiteX298" fmla="*/ 1006882 w 8465526"/>
              <a:gd name="connsiteY298" fmla="*/ 3225800 h 4699000"/>
              <a:gd name="connsiteX299" fmla="*/ 1032282 w 8465526"/>
              <a:gd name="connsiteY299" fmla="*/ 3175000 h 4699000"/>
              <a:gd name="connsiteX300" fmla="*/ 1108482 w 8465526"/>
              <a:gd name="connsiteY300" fmla="*/ 2971800 h 4699000"/>
              <a:gd name="connsiteX301" fmla="*/ 1133882 w 8465526"/>
              <a:gd name="connsiteY301" fmla="*/ 2857500 h 4699000"/>
              <a:gd name="connsiteX302" fmla="*/ 1146582 w 8465526"/>
              <a:gd name="connsiteY302" fmla="*/ 2819400 h 4699000"/>
              <a:gd name="connsiteX303" fmla="*/ 1133882 w 8465526"/>
              <a:gd name="connsiteY303" fmla="*/ 2781300 h 4699000"/>
              <a:gd name="connsiteX304" fmla="*/ 1095782 w 8465526"/>
              <a:gd name="connsiteY304" fmla="*/ 2806700 h 4699000"/>
              <a:gd name="connsiteX305" fmla="*/ 1057682 w 8465526"/>
              <a:gd name="connsiteY305" fmla="*/ 2819400 h 4699000"/>
              <a:gd name="connsiteX306" fmla="*/ 943382 w 8465526"/>
              <a:gd name="connsiteY306" fmla="*/ 2882900 h 4699000"/>
              <a:gd name="connsiteX307" fmla="*/ 702082 w 8465526"/>
              <a:gd name="connsiteY307" fmla="*/ 2794000 h 4699000"/>
              <a:gd name="connsiteX308" fmla="*/ 663982 w 8465526"/>
              <a:gd name="connsiteY308" fmla="*/ 2755900 h 4699000"/>
              <a:gd name="connsiteX309" fmla="*/ 562382 w 8465526"/>
              <a:gd name="connsiteY309" fmla="*/ 2705100 h 4699000"/>
              <a:gd name="connsiteX310" fmla="*/ 524282 w 8465526"/>
              <a:gd name="connsiteY310" fmla="*/ 2679700 h 4699000"/>
              <a:gd name="connsiteX311" fmla="*/ 448082 w 8465526"/>
              <a:gd name="connsiteY311" fmla="*/ 2654300 h 4699000"/>
              <a:gd name="connsiteX312" fmla="*/ 270282 w 8465526"/>
              <a:gd name="connsiteY312" fmla="*/ 2667000 h 4699000"/>
              <a:gd name="connsiteX313" fmla="*/ 244882 w 8465526"/>
              <a:gd name="connsiteY313" fmla="*/ 2705100 h 4699000"/>
              <a:gd name="connsiteX314" fmla="*/ 219482 w 8465526"/>
              <a:gd name="connsiteY314" fmla="*/ 2667000 h 4699000"/>
              <a:gd name="connsiteX315" fmla="*/ 181382 w 8465526"/>
              <a:gd name="connsiteY315" fmla="*/ 2628900 h 4699000"/>
              <a:gd name="connsiteX316" fmla="*/ 168682 w 8465526"/>
              <a:gd name="connsiteY316" fmla="*/ 2514600 h 4699000"/>
              <a:gd name="connsiteX317" fmla="*/ 143282 w 8465526"/>
              <a:gd name="connsiteY317" fmla="*/ 2463800 h 4699000"/>
              <a:gd name="connsiteX318" fmla="*/ 130582 w 8465526"/>
              <a:gd name="connsiteY318" fmla="*/ 2387600 h 4699000"/>
              <a:gd name="connsiteX319" fmla="*/ 105182 w 8465526"/>
              <a:gd name="connsiteY319" fmla="*/ 2349500 h 4699000"/>
              <a:gd name="connsiteX320" fmla="*/ 92482 w 8465526"/>
              <a:gd name="connsiteY320" fmla="*/ 2311400 h 4699000"/>
              <a:gd name="connsiteX321" fmla="*/ 79782 w 8465526"/>
              <a:gd name="connsiteY321" fmla="*/ 2222500 h 4699000"/>
              <a:gd name="connsiteX322" fmla="*/ 54382 w 8465526"/>
              <a:gd name="connsiteY322" fmla="*/ 2184400 h 4699000"/>
              <a:gd name="connsiteX323" fmla="*/ 41682 w 8465526"/>
              <a:gd name="connsiteY323" fmla="*/ 2108200 h 4699000"/>
              <a:gd name="connsiteX324" fmla="*/ 54382 w 8465526"/>
              <a:gd name="connsiteY324" fmla="*/ 1739900 h 4699000"/>
              <a:gd name="connsiteX325" fmla="*/ 41682 w 8465526"/>
              <a:gd name="connsiteY325" fmla="*/ 1841500 h 4699000"/>
              <a:gd name="connsiteX326" fmla="*/ 16282 w 8465526"/>
              <a:gd name="connsiteY326" fmla="*/ 1879600 h 4699000"/>
              <a:gd name="connsiteX327" fmla="*/ 3582 w 8465526"/>
              <a:gd name="connsiteY327" fmla="*/ 1917700 h 4699000"/>
              <a:gd name="connsiteX328" fmla="*/ 54382 w 8465526"/>
              <a:gd name="connsiteY328" fmla="*/ 1905000 h 4699000"/>
              <a:gd name="connsiteX329" fmla="*/ 67082 w 8465526"/>
              <a:gd name="connsiteY329" fmla="*/ 1854200 h 4699000"/>
              <a:gd name="connsiteX330" fmla="*/ 92482 w 8465526"/>
              <a:gd name="connsiteY330" fmla="*/ 1778000 h 4699000"/>
              <a:gd name="connsiteX331" fmla="*/ 79782 w 8465526"/>
              <a:gd name="connsiteY331" fmla="*/ 1917700 h 4699000"/>
              <a:gd name="connsiteX332" fmla="*/ 54382 w 8465526"/>
              <a:gd name="connsiteY332" fmla="*/ 1955800 h 4699000"/>
              <a:gd name="connsiteX333" fmla="*/ 41682 w 8465526"/>
              <a:gd name="connsiteY333" fmla="*/ 1816100 h 4699000"/>
              <a:gd name="connsiteX334" fmla="*/ 54382 w 8465526"/>
              <a:gd name="connsiteY334" fmla="*/ 1854200 h 4699000"/>
              <a:gd name="connsiteX335" fmla="*/ 3582 w 8465526"/>
              <a:gd name="connsiteY335" fmla="*/ 184150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8465526" h="4699000">
                <a:moveTo>
                  <a:pt x="3582" y="1841500"/>
                </a:moveTo>
                <a:cubicBezTo>
                  <a:pt x="-651" y="1820333"/>
                  <a:pt x="13350" y="1758464"/>
                  <a:pt x="28982" y="1727200"/>
                </a:cubicBezTo>
                <a:cubicBezTo>
                  <a:pt x="35808" y="1713548"/>
                  <a:pt x="42463" y="1698635"/>
                  <a:pt x="54382" y="1689100"/>
                </a:cubicBezTo>
                <a:cubicBezTo>
                  <a:pt x="64835" y="1680737"/>
                  <a:pt x="79782" y="1680633"/>
                  <a:pt x="92482" y="1676400"/>
                </a:cubicBezTo>
                <a:cubicBezTo>
                  <a:pt x="96715" y="1689100"/>
                  <a:pt x="105182" y="1701113"/>
                  <a:pt x="105182" y="1714500"/>
                </a:cubicBezTo>
                <a:cubicBezTo>
                  <a:pt x="105182" y="1740250"/>
                  <a:pt x="102940" y="1767169"/>
                  <a:pt x="92482" y="1790700"/>
                </a:cubicBezTo>
                <a:cubicBezTo>
                  <a:pt x="82189" y="1813860"/>
                  <a:pt x="36523" y="1840706"/>
                  <a:pt x="16282" y="1854200"/>
                </a:cubicBezTo>
                <a:cubicBezTo>
                  <a:pt x="24749" y="1841500"/>
                  <a:pt x="28430" y="1823673"/>
                  <a:pt x="41682" y="1816100"/>
                </a:cubicBezTo>
                <a:cubicBezTo>
                  <a:pt x="86852" y="1790289"/>
                  <a:pt x="104213" y="1803077"/>
                  <a:pt x="143282" y="1816100"/>
                </a:cubicBezTo>
                <a:cubicBezTo>
                  <a:pt x="123277" y="1822768"/>
                  <a:pt x="72987" y="1847108"/>
                  <a:pt x="54382" y="1816100"/>
                </a:cubicBezTo>
                <a:cubicBezTo>
                  <a:pt x="25146" y="1767374"/>
                  <a:pt x="85177" y="1759268"/>
                  <a:pt x="105182" y="1752600"/>
                </a:cubicBezTo>
                <a:cubicBezTo>
                  <a:pt x="134815" y="1756833"/>
                  <a:pt x="166728" y="1753143"/>
                  <a:pt x="194082" y="1765300"/>
                </a:cubicBezTo>
                <a:cubicBezTo>
                  <a:pt x="208030" y="1771499"/>
                  <a:pt x="213469" y="1789371"/>
                  <a:pt x="219482" y="1803400"/>
                </a:cubicBezTo>
                <a:cubicBezTo>
                  <a:pt x="226358" y="1819443"/>
                  <a:pt x="228525" y="1837133"/>
                  <a:pt x="232182" y="1854200"/>
                </a:cubicBezTo>
                <a:cubicBezTo>
                  <a:pt x="241228" y="1896413"/>
                  <a:pt x="251477" y="1938462"/>
                  <a:pt x="257582" y="1981200"/>
                </a:cubicBezTo>
                <a:cubicBezTo>
                  <a:pt x="258190" y="1985458"/>
                  <a:pt x="273155" y="2203804"/>
                  <a:pt x="308382" y="2286000"/>
                </a:cubicBezTo>
                <a:cubicBezTo>
                  <a:pt x="315840" y="2303401"/>
                  <a:pt x="323748" y="2320746"/>
                  <a:pt x="333782" y="2336800"/>
                </a:cubicBezTo>
                <a:cubicBezTo>
                  <a:pt x="360936" y="2380246"/>
                  <a:pt x="375347" y="2391065"/>
                  <a:pt x="409982" y="2425700"/>
                </a:cubicBezTo>
                <a:cubicBezTo>
                  <a:pt x="414215" y="2438400"/>
                  <a:pt x="409295" y="2463800"/>
                  <a:pt x="422682" y="2463800"/>
                </a:cubicBezTo>
                <a:cubicBezTo>
                  <a:pt x="436069" y="2463800"/>
                  <a:pt x="427956" y="2436839"/>
                  <a:pt x="435382" y="2425700"/>
                </a:cubicBezTo>
                <a:cubicBezTo>
                  <a:pt x="445345" y="2410756"/>
                  <a:pt x="461793" y="2401237"/>
                  <a:pt x="473482" y="2387600"/>
                </a:cubicBezTo>
                <a:cubicBezTo>
                  <a:pt x="535306" y="2315472"/>
                  <a:pt x="481591" y="2351796"/>
                  <a:pt x="562382" y="2311400"/>
                </a:cubicBezTo>
                <a:cubicBezTo>
                  <a:pt x="652693" y="2322689"/>
                  <a:pt x="656872" y="2297180"/>
                  <a:pt x="689382" y="2362200"/>
                </a:cubicBezTo>
                <a:cubicBezTo>
                  <a:pt x="695369" y="2374174"/>
                  <a:pt x="697849" y="2387600"/>
                  <a:pt x="702082" y="2400300"/>
                </a:cubicBezTo>
                <a:cubicBezTo>
                  <a:pt x="706315" y="2442633"/>
                  <a:pt x="696953" y="2488671"/>
                  <a:pt x="714782" y="2527300"/>
                </a:cubicBezTo>
                <a:cubicBezTo>
                  <a:pt x="725126" y="2549712"/>
                  <a:pt x="757350" y="2552317"/>
                  <a:pt x="778282" y="2565400"/>
                </a:cubicBezTo>
                <a:cubicBezTo>
                  <a:pt x="791225" y="2573490"/>
                  <a:pt x="801902" y="2585973"/>
                  <a:pt x="816382" y="2590800"/>
                </a:cubicBezTo>
                <a:cubicBezTo>
                  <a:pt x="844885" y="2600301"/>
                  <a:pt x="994287" y="2614801"/>
                  <a:pt x="1006882" y="2616200"/>
                </a:cubicBezTo>
                <a:cubicBezTo>
                  <a:pt x="1019582" y="2620433"/>
                  <a:pt x="1033280" y="2622399"/>
                  <a:pt x="1044982" y="2628900"/>
                </a:cubicBezTo>
                <a:cubicBezTo>
                  <a:pt x="1097535" y="2658096"/>
                  <a:pt x="1125368" y="2684504"/>
                  <a:pt x="1171982" y="2717800"/>
                </a:cubicBezTo>
                <a:cubicBezTo>
                  <a:pt x="1184402" y="2726672"/>
                  <a:pt x="1196134" y="2737001"/>
                  <a:pt x="1210082" y="2743200"/>
                </a:cubicBezTo>
                <a:cubicBezTo>
                  <a:pt x="1234548" y="2754074"/>
                  <a:pt x="1286282" y="2768600"/>
                  <a:pt x="1286282" y="2768600"/>
                </a:cubicBezTo>
                <a:cubicBezTo>
                  <a:pt x="1294749" y="2755900"/>
                  <a:pt x="1304856" y="2744152"/>
                  <a:pt x="1311682" y="2730500"/>
                </a:cubicBezTo>
                <a:cubicBezTo>
                  <a:pt x="1364262" y="2625340"/>
                  <a:pt x="1276989" y="2763489"/>
                  <a:pt x="1349782" y="2654300"/>
                </a:cubicBezTo>
                <a:cubicBezTo>
                  <a:pt x="1375182" y="2658533"/>
                  <a:pt x="1403624" y="2654224"/>
                  <a:pt x="1425982" y="2667000"/>
                </a:cubicBezTo>
                <a:cubicBezTo>
                  <a:pt x="1437605" y="2673642"/>
                  <a:pt x="1430463" y="2694533"/>
                  <a:pt x="1438682" y="2705100"/>
                </a:cubicBezTo>
                <a:cubicBezTo>
                  <a:pt x="1460735" y="2733454"/>
                  <a:pt x="1489482" y="2755900"/>
                  <a:pt x="1514882" y="2781300"/>
                </a:cubicBezTo>
                <a:lnTo>
                  <a:pt x="1514882" y="2781300"/>
                </a:lnTo>
                <a:cubicBezTo>
                  <a:pt x="1540282" y="2794000"/>
                  <a:pt x="1566731" y="2804789"/>
                  <a:pt x="1591082" y="2819400"/>
                </a:cubicBezTo>
                <a:cubicBezTo>
                  <a:pt x="1755946" y="2918318"/>
                  <a:pt x="1534475" y="2803796"/>
                  <a:pt x="1692682" y="2882900"/>
                </a:cubicBezTo>
                <a:cubicBezTo>
                  <a:pt x="1756182" y="2878667"/>
                  <a:pt x="1820407" y="2880663"/>
                  <a:pt x="1883182" y="2870200"/>
                </a:cubicBezTo>
                <a:cubicBezTo>
                  <a:pt x="1927450" y="2862822"/>
                  <a:pt x="1934732" y="2813167"/>
                  <a:pt x="1946682" y="2781300"/>
                </a:cubicBezTo>
                <a:cubicBezTo>
                  <a:pt x="1965250" y="2731785"/>
                  <a:pt x="1958301" y="2741712"/>
                  <a:pt x="1972082" y="2679700"/>
                </a:cubicBezTo>
                <a:cubicBezTo>
                  <a:pt x="1996057" y="2571814"/>
                  <a:pt x="1976757" y="2693099"/>
                  <a:pt x="1997482" y="2527300"/>
                </a:cubicBezTo>
                <a:cubicBezTo>
                  <a:pt x="2027115" y="2531533"/>
                  <a:pt x="2057029" y="2534129"/>
                  <a:pt x="2086382" y="2540000"/>
                </a:cubicBezTo>
                <a:cubicBezTo>
                  <a:pt x="2099509" y="2542625"/>
                  <a:pt x="2111198" y="2551040"/>
                  <a:pt x="2124482" y="2552700"/>
                </a:cubicBezTo>
                <a:cubicBezTo>
                  <a:pt x="2179252" y="2559546"/>
                  <a:pt x="2234549" y="2561167"/>
                  <a:pt x="2289582" y="2565400"/>
                </a:cubicBezTo>
                <a:cubicBezTo>
                  <a:pt x="2314982" y="2569633"/>
                  <a:pt x="2340645" y="2572514"/>
                  <a:pt x="2365782" y="2578100"/>
                </a:cubicBezTo>
                <a:cubicBezTo>
                  <a:pt x="2378850" y="2581004"/>
                  <a:pt x="2390495" y="2590800"/>
                  <a:pt x="2403882" y="2590800"/>
                </a:cubicBezTo>
                <a:cubicBezTo>
                  <a:pt x="2442216" y="2590800"/>
                  <a:pt x="2480082" y="2582333"/>
                  <a:pt x="2518182" y="2578100"/>
                </a:cubicBezTo>
                <a:cubicBezTo>
                  <a:pt x="2526649" y="2561167"/>
                  <a:pt x="2532578" y="2542706"/>
                  <a:pt x="2543582" y="2527300"/>
                </a:cubicBezTo>
                <a:cubicBezTo>
                  <a:pt x="2559186" y="2505454"/>
                  <a:pt x="2595028" y="2476177"/>
                  <a:pt x="2619782" y="2463800"/>
                </a:cubicBezTo>
                <a:cubicBezTo>
                  <a:pt x="2631756" y="2457813"/>
                  <a:pt x="2646180" y="2457601"/>
                  <a:pt x="2657882" y="2451100"/>
                </a:cubicBezTo>
                <a:cubicBezTo>
                  <a:pt x="2684567" y="2436275"/>
                  <a:pt x="2708682" y="2417233"/>
                  <a:pt x="2734082" y="2400300"/>
                </a:cubicBezTo>
                <a:lnTo>
                  <a:pt x="2772182" y="2374900"/>
                </a:lnTo>
                <a:cubicBezTo>
                  <a:pt x="2784882" y="2366433"/>
                  <a:pt x="2795802" y="2354327"/>
                  <a:pt x="2810282" y="2349500"/>
                </a:cubicBezTo>
                <a:cubicBezTo>
                  <a:pt x="2822982" y="2345267"/>
                  <a:pt x="2836680" y="2343301"/>
                  <a:pt x="2848382" y="2336800"/>
                </a:cubicBezTo>
                <a:cubicBezTo>
                  <a:pt x="2875067" y="2321975"/>
                  <a:pt x="2897278" y="2299652"/>
                  <a:pt x="2924582" y="2286000"/>
                </a:cubicBezTo>
                <a:cubicBezTo>
                  <a:pt x="2941515" y="2277533"/>
                  <a:pt x="2957655" y="2267247"/>
                  <a:pt x="2975382" y="2260600"/>
                </a:cubicBezTo>
                <a:cubicBezTo>
                  <a:pt x="3055762" y="2230457"/>
                  <a:pt x="2998408" y="2269645"/>
                  <a:pt x="3076982" y="2222500"/>
                </a:cubicBezTo>
                <a:cubicBezTo>
                  <a:pt x="3103159" y="2206794"/>
                  <a:pt x="3131596" y="2193286"/>
                  <a:pt x="3153182" y="2171700"/>
                </a:cubicBezTo>
                <a:cubicBezTo>
                  <a:pt x="3165882" y="2159000"/>
                  <a:pt x="3176338" y="2143563"/>
                  <a:pt x="3191282" y="2133600"/>
                </a:cubicBezTo>
                <a:cubicBezTo>
                  <a:pt x="3202421" y="2126174"/>
                  <a:pt x="3217077" y="2126173"/>
                  <a:pt x="3229382" y="2120900"/>
                </a:cubicBezTo>
                <a:cubicBezTo>
                  <a:pt x="3246783" y="2113442"/>
                  <a:pt x="3262781" y="2102958"/>
                  <a:pt x="3280182" y="2095500"/>
                </a:cubicBezTo>
                <a:cubicBezTo>
                  <a:pt x="3292487" y="2090227"/>
                  <a:pt x="3306308" y="2088787"/>
                  <a:pt x="3318282" y="2082800"/>
                </a:cubicBezTo>
                <a:cubicBezTo>
                  <a:pt x="3331934" y="2075974"/>
                  <a:pt x="3342730" y="2064226"/>
                  <a:pt x="3356382" y="2057400"/>
                </a:cubicBezTo>
                <a:cubicBezTo>
                  <a:pt x="3376682" y="2047250"/>
                  <a:pt x="3426293" y="2037425"/>
                  <a:pt x="3445282" y="2032000"/>
                </a:cubicBezTo>
                <a:cubicBezTo>
                  <a:pt x="3458154" y="2028322"/>
                  <a:pt x="3470467" y="2022822"/>
                  <a:pt x="3483382" y="2019300"/>
                </a:cubicBezTo>
                <a:cubicBezTo>
                  <a:pt x="3517061" y="2010115"/>
                  <a:pt x="3584982" y="1993900"/>
                  <a:pt x="3584982" y="1993900"/>
                </a:cubicBezTo>
                <a:cubicBezTo>
                  <a:pt x="3699282" y="1998133"/>
                  <a:pt x="3813757" y="1998992"/>
                  <a:pt x="3927882" y="2006600"/>
                </a:cubicBezTo>
                <a:cubicBezTo>
                  <a:pt x="3941239" y="2007490"/>
                  <a:pt x="3952855" y="2016675"/>
                  <a:pt x="3965982" y="2019300"/>
                </a:cubicBezTo>
                <a:cubicBezTo>
                  <a:pt x="4193509" y="2064805"/>
                  <a:pt x="3955084" y="2007051"/>
                  <a:pt x="4105682" y="2044700"/>
                </a:cubicBezTo>
                <a:cubicBezTo>
                  <a:pt x="4178901" y="2093513"/>
                  <a:pt x="4108270" y="2051252"/>
                  <a:pt x="4181882" y="2082800"/>
                </a:cubicBezTo>
                <a:cubicBezTo>
                  <a:pt x="4199283" y="2090258"/>
                  <a:pt x="4214955" y="2101553"/>
                  <a:pt x="4232682" y="2108200"/>
                </a:cubicBezTo>
                <a:cubicBezTo>
                  <a:pt x="4249025" y="2114329"/>
                  <a:pt x="4266643" y="2116307"/>
                  <a:pt x="4283482" y="2120900"/>
                </a:cubicBezTo>
                <a:cubicBezTo>
                  <a:pt x="4375223" y="2145920"/>
                  <a:pt x="4354709" y="2144675"/>
                  <a:pt x="4435882" y="2159000"/>
                </a:cubicBezTo>
                <a:lnTo>
                  <a:pt x="4588282" y="2184400"/>
                </a:lnTo>
                <a:cubicBezTo>
                  <a:pt x="4626382" y="2175933"/>
                  <a:pt x="4664311" y="2166654"/>
                  <a:pt x="4702582" y="2159000"/>
                </a:cubicBezTo>
                <a:cubicBezTo>
                  <a:pt x="4727832" y="2153950"/>
                  <a:pt x="4754353" y="2154443"/>
                  <a:pt x="4778782" y="2146300"/>
                </a:cubicBezTo>
                <a:cubicBezTo>
                  <a:pt x="4793262" y="2141473"/>
                  <a:pt x="4803230" y="2127726"/>
                  <a:pt x="4816882" y="2120900"/>
                </a:cubicBezTo>
                <a:cubicBezTo>
                  <a:pt x="4828856" y="2114913"/>
                  <a:pt x="4843008" y="2114187"/>
                  <a:pt x="4854982" y="2108200"/>
                </a:cubicBezTo>
                <a:cubicBezTo>
                  <a:pt x="4953459" y="2058961"/>
                  <a:pt x="4835417" y="2102022"/>
                  <a:pt x="4931182" y="2070100"/>
                </a:cubicBezTo>
                <a:cubicBezTo>
                  <a:pt x="4939649" y="2057400"/>
                  <a:pt x="4944371" y="2041158"/>
                  <a:pt x="4956582" y="2032000"/>
                </a:cubicBezTo>
                <a:cubicBezTo>
                  <a:pt x="5027873" y="1978532"/>
                  <a:pt x="5047192" y="1997548"/>
                  <a:pt x="5134382" y="1981200"/>
                </a:cubicBezTo>
                <a:cubicBezTo>
                  <a:pt x="5169504" y="1974615"/>
                  <a:pt x="5233338" y="1958379"/>
                  <a:pt x="5274082" y="1943100"/>
                </a:cubicBezTo>
                <a:cubicBezTo>
                  <a:pt x="5295428" y="1935095"/>
                  <a:pt x="5316415" y="1926167"/>
                  <a:pt x="5337582" y="1917700"/>
                </a:cubicBezTo>
                <a:cubicBezTo>
                  <a:pt x="5350282" y="1905000"/>
                  <a:pt x="5361884" y="1891098"/>
                  <a:pt x="5375682" y="1879600"/>
                </a:cubicBezTo>
                <a:cubicBezTo>
                  <a:pt x="5387408" y="1869829"/>
                  <a:pt x="5404247" y="1866119"/>
                  <a:pt x="5413782" y="1854200"/>
                </a:cubicBezTo>
                <a:cubicBezTo>
                  <a:pt x="5422145" y="1843747"/>
                  <a:pt x="5420495" y="1828074"/>
                  <a:pt x="5426482" y="1816100"/>
                </a:cubicBezTo>
                <a:cubicBezTo>
                  <a:pt x="5433308" y="1802448"/>
                  <a:pt x="5443415" y="1790700"/>
                  <a:pt x="5451882" y="1778000"/>
                </a:cubicBezTo>
                <a:cubicBezTo>
                  <a:pt x="5461748" y="1718806"/>
                  <a:pt x="5460846" y="1690745"/>
                  <a:pt x="5489982" y="1638300"/>
                </a:cubicBezTo>
                <a:cubicBezTo>
                  <a:pt x="5500261" y="1619797"/>
                  <a:pt x="5515779" y="1604724"/>
                  <a:pt x="5528082" y="1587500"/>
                </a:cubicBezTo>
                <a:cubicBezTo>
                  <a:pt x="5557908" y="1545744"/>
                  <a:pt x="5579166" y="1498458"/>
                  <a:pt x="5629682" y="1473200"/>
                </a:cubicBezTo>
                <a:cubicBezTo>
                  <a:pt x="5646615" y="1464733"/>
                  <a:pt x="5664044" y="1457193"/>
                  <a:pt x="5680482" y="1447800"/>
                </a:cubicBezTo>
                <a:cubicBezTo>
                  <a:pt x="5693734" y="1440227"/>
                  <a:pt x="5704930" y="1429226"/>
                  <a:pt x="5718582" y="1422400"/>
                </a:cubicBezTo>
                <a:cubicBezTo>
                  <a:pt x="5739922" y="1411730"/>
                  <a:pt x="5787137" y="1403104"/>
                  <a:pt x="5807482" y="1397000"/>
                </a:cubicBezTo>
                <a:cubicBezTo>
                  <a:pt x="5833127" y="1389307"/>
                  <a:pt x="5857707" y="1378094"/>
                  <a:pt x="5883682" y="1371600"/>
                </a:cubicBezTo>
                <a:cubicBezTo>
                  <a:pt x="5900615" y="1367367"/>
                  <a:pt x="5918439" y="1365776"/>
                  <a:pt x="5934482" y="1358900"/>
                </a:cubicBezTo>
                <a:cubicBezTo>
                  <a:pt x="5977985" y="1340256"/>
                  <a:pt x="6016581" y="1310367"/>
                  <a:pt x="6061482" y="1295400"/>
                </a:cubicBezTo>
                <a:cubicBezTo>
                  <a:pt x="6094457" y="1284408"/>
                  <a:pt x="6132710" y="1272486"/>
                  <a:pt x="6163082" y="1257300"/>
                </a:cubicBezTo>
                <a:cubicBezTo>
                  <a:pt x="6176734" y="1250474"/>
                  <a:pt x="6187530" y="1238726"/>
                  <a:pt x="6201182" y="1231900"/>
                </a:cubicBezTo>
                <a:cubicBezTo>
                  <a:pt x="6213156" y="1225913"/>
                  <a:pt x="6226977" y="1224473"/>
                  <a:pt x="6239282" y="1219200"/>
                </a:cubicBezTo>
                <a:cubicBezTo>
                  <a:pt x="6256683" y="1211742"/>
                  <a:pt x="6272681" y="1201258"/>
                  <a:pt x="6290082" y="1193800"/>
                </a:cubicBezTo>
                <a:cubicBezTo>
                  <a:pt x="6315589" y="1182868"/>
                  <a:pt x="6353203" y="1174845"/>
                  <a:pt x="6378982" y="1168400"/>
                </a:cubicBezTo>
                <a:cubicBezTo>
                  <a:pt x="6391682" y="1155700"/>
                  <a:pt x="6402467" y="1140739"/>
                  <a:pt x="6417082" y="1130300"/>
                </a:cubicBezTo>
                <a:cubicBezTo>
                  <a:pt x="6457978" y="1101089"/>
                  <a:pt x="6482624" y="1101952"/>
                  <a:pt x="6531382" y="1092200"/>
                </a:cubicBezTo>
                <a:cubicBezTo>
                  <a:pt x="6544082" y="1083733"/>
                  <a:pt x="6555830" y="1073626"/>
                  <a:pt x="6569482" y="1066800"/>
                </a:cubicBezTo>
                <a:cubicBezTo>
                  <a:pt x="6581456" y="1060813"/>
                  <a:pt x="6597129" y="1062463"/>
                  <a:pt x="6607582" y="1054100"/>
                </a:cubicBezTo>
                <a:cubicBezTo>
                  <a:pt x="6619501" y="1044565"/>
                  <a:pt x="6623211" y="1027726"/>
                  <a:pt x="6632982" y="1016000"/>
                </a:cubicBezTo>
                <a:cubicBezTo>
                  <a:pt x="6714470" y="918214"/>
                  <a:pt x="6633419" y="1034395"/>
                  <a:pt x="6696482" y="939800"/>
                </a:cubicBezTo>
                <a:cubicBezTo>
                  <a:pt x="6700715" y="922867"/>
                  <a:pt x="6705396" y="906039"/>
                  <a:pt x="6709182" y="889000"/>
                </a:cubicBezTo>
                <a:cubicBezTo>
                  <a:pt x="6713865" y="867928"/>
                  <a:pt x="6714303" y="845711"/>
                  <a:pt x="6721882" y="825500"/>
                </a:cubicBezTo>
                <a:cubicBezTo>
                  <a:pt x="6727241" y="811208"/>
                  <a:pt x="6738815" y="800100"/>
                  <a:pt x="6747282" y="787400"/>
                </a:cubicBezTo>
                <a:cubicBezTo>
                  <a:pt x="6751515" y="762000"/>
                  <a:pt x="6751839" y="735629"/>
                  <a:pt x="6759982" y="711200"/>
                </a:cubicBezTo>
                <a:cubicBezTo>
                  <a:pt x="6764809" y="696720"/>
                  <a:pt x="6778556" y="686752"/>
                  <a:pt x="6785382" y="673100"/>
                </a:cubicBezTo>
                <a:cubicBezTo>
                  <a:pt x="6833866" y="576133"/>
                  <a:pt x="6744054" y="707037"/>
                  <a:pt x="6836182" y="584200"/>
                </a:cubicBezTo>
                <a:cubicBezTo>
                  <a:pt x="6840415" y="571500"/>
                  <a:pt x="6843609" y="558405"/>
                  <a:pt x="6848882" y="546100"/>
                </a:cubicBezTo>
                <a:cubicBezTo>
                  <a:pt x="6856340" y="528699"/>
                  <a:pt x="6867812" y="513092"/>
                  <a:pt x="6874282" y="495300"/>
                </a:cubicBezTo>
                <a:cubicBezTo>
                  <a:pt x="6884814" y="466336"/>
                  <a:pt x="6892752" y="436430"/>
                  <a:pt x="6899682" y="406400"/>
                </a:cubicBezTo>
                <a:cubicBezTo>
                  <a:pt x="6908044" y="370165"/>
                  <a:pt x="6907638" y="326987"/>
                  <a:pt x="6925082" y="292100"/>
                </a:cubicBezTo>
                <a:cubicBezTo>
                  <a:pt x="6931908" y="278448"/>
                  <a:pt x="6943656" y="267652"/>
                  <a:pt x="6950482" y="254000"/>
                </a:cubicBezTo>
                <a:cubicBezTo>
                  <a:pt x="6956469" y="242026"/>
                  <a:pt x="6954612" y="226184"/>
                  <a:pt x="6963182" y="215900"/>
                </a:cubicBezTo>
                <a:cubicBezTo>
                  <a:pt x="6976733" y="199639"/>
                  <a:pt x="6996758" y="190103"/>
                  <a:pt x="7013982" y="177800"/>
                </a:cubicBezTo>
                <a:cubicBezTo>
                  <a:pt x="7043141" y="156972"/>
                  <a:pt x="7069058" y="140530"/>
                  <a:pt x="7102882" y="127000"/>
                </a:cubicBezTo>
                <a:cubicBezTo>
                  <a:pt x="7127741" y="117056"/>
                  <a:pt x="7156805" y="116452"/>
                  <a:pt x="7179082" y="101600"/>
                </a:cubicBezTo>
                <a:cubicBezTo>
                  <a:pt x="7204482" y="84667"/>
                  <a:pt x="7225666" y="58204"/>
                  <a:pt x="7255282" y="50800"/>
                </a:cubicBezTo>
                <a:cubicBezTo>
                  <a:pt x="7272215" y="46567"/>
                  <a:pt x="7289364" y="43116"/>
                  <a:pt x="7306082" y="38100"/>
                </a:cubicBezTo>
                <a:cubicBezTo>
                  <a:pt x="7331727" y="30407"/>
                  <a:pt x="7356307" y="19194"/>
                  <a:pt x="7382282" y="12700"/>
                </a:cubicBezTo>
                <a:lnTo>
                  <a:pt x="7433082" y="0"/>
                </a:lnTo>
                <a:cubicBezTo>
                  <a:pt x="7500815" y="8467"/>
                  <a:pt x="7568857" y="14754"/>
                  <a:pt x="7636282" y="25400"/>
                </a:cubicBezTo>
                <a:cubicBezTo>
                  <a:pt x="7649505" y="27488"/>
                  <a:pt x="7662759" y="31458"/>
                  <a:pt x="7674382" y="38100"/>
                </a:cubicBezTo>
                <a:cubicBezTo>
                  <a:pt x="7692760" y="48602"/>
                  <a:pt x="7706804" y="65698"/>
                  <a:pt x="7725182" y="76200"/>
                </a:cubicBezTo>
                <a:cubicBezTo>
                  <a:pt x="7736805" y="82842"/>
                  <a:pt x="7750367" y="85378"/>
                  <a:pt x="7763282" y="88900"/>
                </a:cubicBezTo>
                <a:cubicBezTo>
                  <a:pt x="7796961" y="98085"/>
                  <a:pt x="7864882" y="114300"/>
                  <a:pt x="7864882" y="114300"/>
                </a:cubicBezTo>
                <a:cubicBezTo>
                  <a:pt x="7873349" y="131233"/>
                  <a:pt x="7883251" y="147522"/>
                  <a:pt x="7890282" y="165100"/>
                </a:cubicBezTo>
                <a:cubicBezTo>
                  <a:pt x="7900226" y="189959"/>
                  <a:pt x="7915682" y="241300"/>
                  <a:pt x="7915682" y="241300"/>
                </a:cubicBezTo>
                <a:cubicBezTo>
                  <a:pt x="7911449" y="266700"/>
                  <a:pt x="7908032" y="292250"/>
                  <a:pt x="7902982" y="317500"/>
                </a:cubicBezTo>
                <a:cubicBezTo>
                  <a:pt x="7899559" y="334616"/>
                  <a:pt x="7892321" y="350965"/>
                  <a:pt x="7890282" y="368300"/>
                </a:cubicBezTo>
                <a:cubicBezTo>
                  <a:pt x="7862205" y="606958"/>
                  <a:pt x="7895408" y="462094"/>
                  <a:pt x="7864882" y="584200"/>
                </a:cubicBezTo>
                <a:cubicBezTo>
                  <a:pt x="7873349" y="656167"/>
                  <a:pt x="7876723" y="728917"/>
                  <a:pt x="7890282" y="800100"/>
                </a:cubicBezTo>
                <a:cubicBezTo>
                  <a:pt x="7893824" y="818698"/>
                  <a:pt x="7908224" y="833499"/>
                  <a:pt x="7915682" y="850900"/>
                </a:cubicBezTo>
                <a:cubicBezTo>
                  <a:pt x="7920955" y="863205"/>
                  <a:pt x="7924149" y="876300"/>
                  <a:pt x="7928382" y="889000"/>
                </a:cubicBezTo>
                <a:cubicBezTo>
                  <a:pt x="7932615" y="918633"/>
                  <a:pt x="7937948" y="948130"/>
                  <a:pt x="7941082" y="977900"/>
                </a:cubicBezTo>
                <a:cubicBezTo>
                  <a:pt x="7946418" y="1028596"/>
                  <a:pt x="7947045" y="1079771"/>
                  <a:pt x="7953782" y="1130300"/>
                </a:cubicBezTo>
                <a:cubicBezTo>
                  <a:pt x="7955551" y="1143570"/>
                  <a:pt x="7962804" y="1155528"/>
                  <a:pt x="7966482" y="1168400"/>
                </a:cubicBezTo>
                <a:cubicBezTo>
                  <a:pt x="7971277" y="1185183"/>
                  <a:pt x="7974949" y="1202267"/>
                  <a:pt x="7979182" y="1219200"/>
                </a:cubicBezTo>
                <a:cubicBezTo>
                  <a:pt x="7983415" y="1350433"/>
                  <a:pt x="7982950" y="1481903"/>
                  <a:pt x="7991882" y="1612900"/>
                </a:cubicBezTo>
                <a:cubicBezTo>
                  <a:pt x="7991885" y="1612939"/>
                  <a:pt x="8017480" y="1795661"/>
                  <a:pt x="8029982" y="1841500"/>
                </a:cubicBezTo>
                <a:cubicBezTo>
                  <a:pt x="8037027" y="1867331"/>
                  <a:pt x="8040530" y="1895423"/>
                  <a:pt x="8055382" y="1917700"/>
                </a:cubicBezTo>
                <a:cubicBezTo>
                  <a:pt x="8172166" y="2092876"/>
                  <a:pt x="8044150" y="1919168"/>
                  <a:pt x="8156982" y="2032000"/>
                </a:cubicBezTo>
                <a:cubicBezTo>
                  <a:pt x="8301952" y="2176970"/>
                  <a:pt x="8062521" y="1976751"/>
                  <a:pt x="8258582" y="2133600"/>
                </a:cubicBezTo>
                <a:cubicBezTo>
                  <a:pt x="8293566" y="2238553"/>
                  <a:pt x="8241886" y="2074187"/>
                  <a:pt x="8283982" y="2298700"/>
                </a:cubicBezTo>
                <a:cubicBezTo>
                  <a:pt x="8288916" y="2325015"/>
                  <a:pt x="8304980" y="2348490"/>
                  <a:pt x="8309382" y="2374900"/>
                </a:cubicBezTo>
                <a:cubicBezTo>
                  <a:pt x="8313615" y="2400300"/>
                  <a:pt x="8315837" y="2426118"/>
                  <a:pt x="8322082" y="2451100"/>
                </a:cubicBezTo>
                <a:cubicBezTo>
                  <a:pt x="8328576" y="2477075"/>
                  <a:pt x="8340988" y="2501325"/>
                  <a:pt x="8347482" y="2527300"/>
                </a:cubicBezTo>
                <a:cubicBezTo>
                  <a:pt x="8351715" y="2544233"/>
                  <a:pt x="8355387" y="2561317"/>
                  <a:pt x="8360182" y="2578100"/>
                </a:cubicBezTo>
                <a:cubicBezTo>
                  <a:pt x="8363860" y="2590972"/>
                  <a:pt x="8369635" y="2603213"/>
                  <a:pt x="8372882" y="2616200"/>
                </a:cubicBezTo>
                <a:cubicBezTo>
                  <a:pt x="8380128" y="2645183"/>
                  <a:pt x="8383767" y="2688770"/>
                  <a:pt x="8398282" y="2717800"/>
                </a:cubicBezTo>
                <a:cubicBezTo>
                  <a:pt x="8405108" y="2731452"/>
                  <a:pt x="8415215" y="2743200"/>
                  <a:pt x="8423682" y="2755900"/>
                </a:cubicBezTo>
                <a:cubicBezTo>
                  <a:pt x="8427915" y="2785533"/>
                  <a:pt x="8430511" y="2815447"/>
                  <a:pt x="8436382" y="2844800"/>
                </a:cubicBezTo>
                <a:cubicBezTo>
                  <a:pt x="8459777" y="2961774"/>
                  <a:pt x="8498768" y="2955646"/>
                  <a:pt x="8410982" y="2933700"/>
                </a:cubicBezTo>
                <a:cubicBezTo>
                  <a:pt x="8398282" y="2921000"/>
                  <a:pt x="8384380" y="2909398"/>
                  <a:pt x="8372882" y="2895600"/>
                </a:cubicBezTo>
                <a:cubicBezTo>
                  <a:pt x="8323890" y="2836809"/>
                  <a:pt x="8374313" y="2875055"/>
                  <a:pt x="8309382" y="2819400"/>
                </a:cubicBezTo>
                <a:cubicBezTo>
                  <a:pt x="8293311" y="2805625"/>
                  <a:pt x="8278785" y="2787613"/>
                  <a:pt x="8258582" y="2781300"/>
                </a:cubicBezTo>
                <a:cubicBezTo>
                  <a:pt x="8041107" y="2713339"/>
                  <a:pt x="7989125" y="2706757"/>
                  <a:pt x="7826782" y="2679700"/>
                </a:cubicBezTo>
                <a:cubicBezTo>
                  <a:pt x="7792915" y="2662767"/>
                  <a:pt x="7756201" y="2650614"/>
                  <a:pt x="7725182" y="2628900"/>
                </a:cubicBezTo>
                <a:cubicBezTo>
                  <a:pt x="7712678" y="2620147"/>
                  <a:pt x="7700274" y="2606056"/>
                  <a:pt x="7699782" y="2590800"/>
                </a:cubicBezTo>
                <a:cubicBezTo>
                  <a:pt x="7695958" y="2472253"/>
                  <a:pt x="7708249" y="2353733"/>
                  <a:pt x="7712482" y="2235200"/>
                </a:cubicBezTo>
                <a:cubicBezTo>
                  <a:pt x="7706136" y="2146353"/>
                  <a:pt x="7732632" y="2065725"/>
                  <a:pt x="7661682" y="2006600"/>
                </a:cubicBezTo>
                <a:cubicBezTo>
                  <a:pt x="7651398" y="1998030"/>
                  <a:pt x="7635887" y="1999173"/>
                  <a:pt x="7623582" y="1993900"/>
                </a:cubicBezTo>
                <a:cubicBezTo>
                  <a:pt x="7606181" y="1986442"/>
                  <a:pt x="7589016" y="1978240"/>
                  <a:pt x="7572782" y="1968500"/>
                </a:cubicBezTo>
                <a:cubicBezTo>
                  <a:pt x="7546605" y="1952794"/>
                  <a:pt x="7496582" y="1917700"/>
                  <a:pt x="7496582" y="1917700"/>
                </a:cubicBezTo>
                <a:cubicBezTo>
                  <a:pt x="7483882" y="1926167"/>
                  <a:pt x="7468253" y="1931374"/>
                  <a:pt x="7458482" y="1943100"/>
                </a:cubicBezTo>
                <a:cubicBezTo>
                  <a:pt x="7441045" y="1964025"/>
                  <a:pt x="7429205" y="2005531"/>
                  <a:pt x="7420382" y="2032000"/>
                </a:cubicBezTo>
                <a:cubicBezTo>
                  <a:pt x="7422389" y="2060094"/>
                  <a:pt x="7416917" y="2190169"/>
                  <a:pt x="7445782" y="2247900"/>
                </a:cubicBezTo>
                <a:cubicBezTo>
                  <a:pt x="7452608" y="2261552"/>
                  <a:pt x="7462715" y="2273300"/>
                  <a:pt x="7471182" y="2286000"/>
                </a:cubicBezTo>
                <a:cubicBezTo>
                  <a:pt x="7466949" y="2319867"/>
                  <a:pt x="7466760" y="2354489"/>
                  <a:pt x="7458482" y="2387600"/>
                </a:cubicBezTo>
                <a:cubicBezTo>
                  <a:pt x="7444001" y="2445523"/>
                  <a:pt x="7429277" y="2427911"/>
                  <a:pt x="7407682" y="2476500"/>
                </a:cubicBezTo>
                <a:cubicBezTo>
                  <a:pt x="7396808" y="2500966"/>
                  <a:pt x="7397134" y="2530423"/>
                  <a:pt x="7382282" y="2552700"/>
                </a:cubicBezTo>
                <a:cubicBezTo>
                  <a:pt x="7323015" y="2641600"/>
                  <a:pt x="7356882" y="2611967"/>
                  <a:pt x="7293382" y="2654300"/>
                </a:cubicBezTo>
                <a:cubicBezTo>
                  <a:pt x="7284915" y="2667000"/>
                  <a:pt x="7279901" y="2682865"/>
                  <a:pt x="7267982" y="2692400"/>
                </a:cubicBezTo>
                <a:cubicBezTo>
                  <a:pt x="7257529" y="2700763"/>
                  <a:pt x="7241856" y="2699113"/>
                  <a:pt x="7229882" y="2705100"/>
                </a:cubicBezTo>
                <a:cubicBezTo>
                  <a:pt x="7142177" y="2748953"/>
                  <a:pt x="7246708" y="2716769"/>
                  <a:pt x="7140982" y="2743200"/>
                </a:cubicBezTo>
                <a:cubicBezTo>
                  <a:pt x="7119815" y="2755900"/>
                  <a:pt x="7099560" y="2770261"/>
                  <a:pt x="7077482" y="2781300"/>
                </a:cubicBezTo>
                <a:cubicBezTo>
                  <a:pt x="7059262" y="2790410"/>
                  <a:pt x="7004858" y="2802631"/>
                  <a:pt x="6988582" y="2806700"/>
                </a:cubicBezTo>
                <a:cubicBezTo>
                  <a:pt x="6980115" y="2819400"/>
                  <a:pt x="6970755" y="2831548"/>
                  <a:pt x="6963182" y="2844800"/>
                </a:cubicBezTo>
                <a:cubicBezTo>
                  <a:pt x="6953789" y="2861238"/>
                  <a:pt x="6948786" y="2880194"/>
                  <a:pt x="6937782" y="2895600"/>
                </a:cubicBezTo>
                <a:cubicBezTo>
                  <a:pt x="6927343" y="2910215"/>
                  <a:pt x="6911371" y="2920063"/>
                  <a:pt x="6899682" y="2933700"/>
                </a:cubicBezTo>
                <a:cubicBezTo>
                  <a:pt x="6885907" y="2949771"/>
                  <a:pt x="6875820" y="2968838"/>
                  <a:pt x="6861582" y="2984500"/>
                </a:cubicBezTo>
                <a:cubicBezTo>
                  <a:pt x="6833392" y="3015509"/>
                  <a:pt x="6772682" y="3073400"/>
                  <a:pt x="6772682" y="3073400"/>
                </a:cubicBezTo>
                <a:cubicBezTo>
                  <a:pt x="6768449" y="3090333"/>
                  <a:pt x="6764998" y="3107482"/>
                  <a:pt x="6759982" y="3124200"/>
                </a:cubicBezTo>
                <a:cubicBezTo>
                  <a:pt x="6752289" y="3149845"/>
                  <a:pt x="6734582" y="3200400"/>
                  <a:pt x="6734582" y="3200400"/>
                </a:cubicBezTo>
                <a:cubicBezTo>
                  <a:pt x="6733472" y="3225924"/>
                  <a:pt x="6727431" y="3515557"/>
                  <a:pt x="6709182" y="3606800"/>
                </a:cubicBezTo>
                <a:cubicBezTo>
                  <a:pt x="6703931" y="3633054"/>
                  <a:pt x="6690276" y="3657025"/>
                  <a:pt x="6683782" y="3683000"/>
                </a:cubicBezTo>
                <a:cubicBezTo>
                  <a:pt x="6675315" y="3716867"/>
                  <a:pt x="6666232" y="3750585"/>
                  <a:pt x="6658382" y="3784600"/>
                </a:cubicBezTo>
                <a:cubicBezTo>
                  <a:pt x="6653528" y="3805633"/>
                  <a:pt x="6655335" y="3828793"/>
                  <a:pt x="6645682" y="3848100"/>
                </a:cubicBezTo>
                <a:cubicBezTo>
                  <a:pt x="6637650" y="3864164"/>
                  <a:pt x="6619271" y="3872563"/>
                  <a:pt x="6607582" y="3886200"/>
                </a:cubicBezTo>
                <a:cubicBezTo>
                  <a:pt x="6593807" y="3902271"/>
                  <a:pt x="6582182" y="3920067"/>
                  <a:pt x="6569482" y="3937000"/>
                </a:cubicBezTo>
                <a:cubicBezTo>
                  <a:pt x="6565249" y="3975100"/>
                  <a:pt x="6566079" y="4014110"/>
                  <a:pt x="6556782" y="4051300"/>
                </a:cubicBezTo>
                <a:cubicBezTo>
                  <a:pt x="6553080" y="4066108"/>
                  <a:pt x="6538208" y="4075748"/>
                  <a:pt x="6531382" y="4089400"/>
                </a:cubicBezTo>
                <a:cubicBezTo>
                  <a:pt x="6501829" y="4148507"/>
                  <a:pt x="6540077" y="4116128"/>
                  <a:pt x="6493282" y="4191000"/>
                </a:cubicBezTo>
                <a:cubicBezTo>
                  <a:pt x="6483763" y="4206230"/>
                  <a:pt x="6467882" y="4216400"/>
                  <a:pt x="6455182" y="4229100"/>
                </a:cubicBezTo>
                <a:cubicBezTo>
                  <a:pt x="6446715" y="4250267"/>
                  <a:pt x="6439977" y="4272210"/>
                  <a:pt x="6429782" y="4292600"/>
                </a:cubicBezTo>
                <a:cubicBezTo>
                  <a:pt x="6422956" y="4306252"/>
                  <a:pt x="6410581" y="4316752"/>
                  <a:pt x="6404382" y="4330700"/>
                </a:cubicBezTo>
                <a:cubicBezTo>
                  <a:pt x="6393508" y="4355166"/>
                  <a:pt x="6395420" y="4385766"/>
                  <a:pt x="6378982" y="4406900"/>
                </a:cubicBezTo>
                <a:cubicBezTo>
                  <a:pt x="6352466" y="4440993"/>
                  <a:pt x="6302695" y="4448197"/>
                  <a:pt x="6264682" y="4457700"/>
                </a:cubicBezTo>
                <a:cubicBezTo>
                  <a:pt x="6126000" y="4550154"/>
                  <a:pt x="6339801" y="4413790"/>
                  <a:pt x="6175782" y="4495800"/>
                </a:cubicBezTo>
                <a:cubicBezTo>
                  <a:pt x="6148478" y="4509452"/>
                  <a:pt x="6126886" y="4532948"/>
                  <a:pt x="6099582" y="4546600"/>
                </a:cubicBezTo>
                <a:cubicBezTo>
                  <a:pt x="6082649" y="4555067"/>
                  <a:pt x="6064188" y="4560996"/>
                  <a:pt x="6048782" y="4572000"/>
                </a:cubicBezTo>
                <a:cubicBezTo>
                  <a:pt x="5928646" y="4657812"/>
                  <a:pt x="6099109" y="4565886"/>
                  <a:pt x="5959882" y="4635500"/>
                </a:cubicBezTo>
                <a:cubicBezTo>
                  <a:pt x="5951415" y="4648200"/>
                  <a:pt x="5947182" y="4665133"/>
                  <a:pt x="5934482" y="4673600"/>
                </a:cubicBezTo>
                <a:cubicBezTo>
                  <a:pt x="5919959" y="4683282"/>
                  <a:pt x="5900465" y="4681505"/>
                  <a:pt x="5883682" y="4686300"/>
                </a:cubicBezTo>
                <a:cubicBezTo>
                  <a:pt x="5870810" y="4689978"/>
                  <a:pt x="5858282" y="4694767"/>
                  <a:pt x="5845582" y="4699000"/>
                </a:cubicBezTo>
                <a:cubicBezTo>
                  <a:pt x="5756474" y="4684149"/>
                  <a:pt x="5718810" y="4703921"/>
                  <a:pt x="5782082" y="4559300"/>
                </a:cubicBezTo>
                <a:cubicBezTo>
                  <a:pt x="5796480" y="4526391"/>
                  <a:pt x="5858282" y="4483100"/>
                  <a:pt x="5858282" y="4483100"/>
                </a:cubicBezTo>
                <a:cubicBezTo>
                  <a:pt x="5862515" y="4470400"/>
                  <a:pt x="5862763" y="4455567"/>
                  <a:pt x="5870982" y="4445000"/>
                </a:cubicBezTo>
                <a:cubicBezTo>
                  <a:pt x="5893035" y="4416646"/>
                  <a:pt x="5917294" y="4388725"/>
                  <a:pt x="5947182" y="4368800"/>
                </a:cubicBezTo>
                <a:cubicBezTo>
                  <a:pt x="5985282" y="4343400"/>
                  <a:pt x="6024850" y="4320074"/>
                  <a:pt x="6061482" y="4292600"/>
                </a:cubicBezTo>
                <a:cubicBezTo>
                  <a:pt x="6078415" y="4279900"/>
                  <a:pt x="6097315" y="4269467"/>
                  <a:pt x="6112282" y="4254500"/>
                </a:cubicBezTo>
                <a:cubicBezTo>
                  <a:pt x="6118035" y="4248747"/>
                  <a:pt x="6168571" y="4180022"/>
                  <a:pt x="6175782" y="4165600"/>
                </a:cubicBezTo>
                <a:cubicBezTo>
                  <a:pt x="6181769" y="4153626"/>
                  <a:pt x="6182495" y="4139474"/>
                  <a:pt x="6188482" y="4127500"/>
                </a:cubicBezTo>
                <a:cubicBezTo>
                  <a:pt x="6210937" y="4082589"/>
                  <a:pt x="6218277" y="4090622"/>
                  <a:pt x="6251982" y="4051300"/>
                </a:cubicBezTo>
                <a:cubicBezTo>
                  <a:pt x="6265757" y="4035229"/>
                  <a:pt x="6276307" y="4016571"/>
                  <a:pt x="6290082" y="4000500"/>
                </a:cubicBezTo>
                <a:cubicBezTo>
                  <a:pt x="6301771" y="3986863"/>
                  <a:pt x="6317882" y="3977114"/>
                  <a:pt x="6328182" y="3962400"/>
                </a:cubicBezTo>
                <a:cubicBezTo>
                  <a:pt x="6432676" y="3813123"/>
                  <a:pt x="6331282" y="3921200"/>
                  <a:pt x="6417082" y="3835400"/>
                </a:cubicBezTo>
                <a:cubicBezTo>
                  <a:pt x="6457963" y="3712758"/>
                  <a:pt x="6392408" y="3903434"/>
                  <a:pt x="6455182" y="3746500"/>
                </a:cubicBezTo>
                <a:cubicBezTo>
                  <a:pt x="6500522" y="3633150"/>
                  <a:pt x="6457115" y="3705501"/>
                  <a:pt x="6505982" y="3632200"/>
                </a:cubicBezTo>
                <a:cubicBezTo>
                  <a:pt x="6503039" y="3611599"/>
                  <a:pt x="6493413" y="3522440"/>
                  <a:pt x="6480582" y="3492500"/>
                </a:cubicBezTo>
                <a:cubicBezTo>
                  <a:pt x="6474392" y="3478056"/>
                  <a:pt x="6421419" y="3409382"/>
                  <a:pt x="6417082" y="3403600"/>
                </a:cubicBezTo>
                <a:cubicBezTo>
                  <a:pt x="6388255" y="3317120"/>
                  <a:pt x="6424540" y="3423487"/>
                  <a:pt x="6378982" y="3302000"/>
                </a:cubicBezTo>
                <a:cubicBezTo>
                  <a:pt x="6374282" y="3289465"/>
                  <a:pt x="6372783" y="3275602"/>
                  <a:pt x="6366282" y="3263900"/>
                </a:cubicBezTo>
                <a:cubicBezTo>
                  <a:pt x="6351457" y="3237215"/>
                  <a:pt x="6332415" y="3213100"/>
                  <a:pt x="6315482" y="3187700"/>
                </a:cubicBezTo>
                <a:cubicBezTo>
                  <a:pt x="6307015" y="3175000"/>
                  <a:pt x="6296908" y="3163252"/>
                  <a:pt x="6290082" y="3149600"/>
                </a:cubicBezTo>
                <a:cubicBezTo>
                  <a:pt x="6281615" y="3132667"/>
                  <a:pt x="6278069" y="3112187"/>
                  <a:pt x="6264682" y="3098800"/>
                </a:cubicBezTo>
                <a:cubicBezTo>
                  <a:pt x="6255216" y="3089334"/>
                  <a:pt x="6239282" y="3090333"/>
                  <a:pt x="6226582" y="3086100"/>
                </a:cubicBezTo>
                <a:cubicBezTo>
                  <a:pt x="6213882" y="3073400"/>
                  <a:pt x="6202119" y="3059689"/>
                  <a:pt x="6188482" y="3048000"/>
                </a:cubicBezTo>
                <a:cubicBezTo>
                  <a:pt x="6005392" y="2891066"/>
                  <a:pt x="5905744" y="3004965"/>
                  <a:pt x="5540782" y="2997200"/>
                </a:cubicBezTo>
                <a:cubicBezTo>
                  <a:pt x="5519615" y="2988733"/>
                  <a:pt x="5498909" y="2979009"/>
                  <a:pt x="5477282" y="2971800"/>
                </a:cubicBezTo>
                <a:cubicBezTo>
                  <a:pt x="5357187" y="2931768"/>
                  <a:pt x="5486227" y="2983092"/>
                  <a:pt x="5388382" y="2946400"/>
                </a:cubicBezTo>
                <a:cubicBezTo>
                  <a:pt x="5367036" y="2938395"/>
                  <a:pt x="5346509" y="2928209"/>
                  <a:pt x="5324882" y="2921000"/>
                </a:cubicBezTo>
                <a:cubicBezTo>
                  <a:pt x="5308323" y="2915480"/>
                  <a:pt x="5290425" y="2914429"/>
                  <a:pt x="5274082" y="2908300"/>
                </a:cubicBezTo>
                <a:cubicBezTo>
                  <a:pt x="5165709" y="2867660"/>
                  <a:pt x="5273486" y="2895430"/>
                  <a:pt x="5185182" y="2870200"/>
                </a:cubicBezTo>
                <a:cubicBezTo>
                  <a:pt x="5150103" y="2860178"/>
                  <a:pt x="5031600" y="2834133"/>
                  <a:pt x="5020082" y="2832100"/>
                </a:cubicBezTo>
                <a:cubicBezTo>
                  <a:pt x="4986471" y="2826169"/>
                  <a:pt x="4952349" y="2823633"/>
                  <a:pt x="4918482" y="2819400"/>
                </a:cubicBezTo>
                <a:cubicBezTo>
                  <a:pt x="4854982" y="2823633"/>
                  <a:pt x="4791234" y="2825072"/>
                  <a:pt x="4727982" y="2832100"/>
                </a:cubicBezTo>
                <a:cubicBezTo>
                  <a:pt x="4681665" y="2837246"/>
                  <a:pt x="4693879" y="2851490"/>
                  <a:pt x="4651782" y="2870200"/>
                </a:cubicBezTo>
                <a:cubicBezTo>
                  <a:pt x="4627316" y="2881074"/>
                  <a:pt x="4600982" y="2887133"/>
                  <a:pt x="4575582" y="2895600"/>
                </a:cubicBezTo>
                <a:cubicBezTo>
                  <a:pt x="4562882" y="2899833"/>
                  <a:pt x="4550862" y="2907868"/>
                  <a:pt x="4537482" y="2908300"/>
                </a:cubicBezTo>
                <a:lnTo>
                  <a:pt x="4143782" y="2921000"/>
                </a:lnTo>
                <a:cubicBezTo>
                  <a:pt x="4109915" y="2925233"/>
                  <a:pt x="4075762" y="2927595"/>
                  <a:pt x="4042182" y="2933700"/>
                </a:cubicBezTo>
                <a:cubicBezTo>
                  <a:pt x="3992019" y="2942821"/>
                  <a:pt x="4012464" y="2948559"/>
                  <a:pt x="3965982" y="2971800"/>
                </a:cubicBezTo>
                <a:cubicBezTo>
                  <a:pt x="3954008" y="2977787"/>
                  <a:pt x="3940187" y="2979227"/>
                  <a:pt x="3927882" y="2984500"/>
                </a:cubicBezTo>
                <a:cubicBezTo>
                  <a:pt x="3797074" y="3040561"/>
                  <a:pt x="3974324" y="2977486"/>
                  <a:pt x="3800882" y="3035300"/>
                </a:cubicBezTo>
                <a:cubicBezTo>
                  <a:pt x="3788182" y="3039533"/>
                  <a:pt x="3773921" y="3040574"/>
                  <a:pt x="3762782" y="3048000"/>
                </a:cubicBezTo>
                <a:cubicBezTo>
                  <a:pt x="3713543" y="3080826"/>
                  <a:pt x="3739162" y="3068573"/>
                  <a:pt x="3686582" y="3086100"/>
                </a:cubicBezTo>
                <a:cubicBezTo>
                  <a:pt x="3648482" y="3081867"/>
                  <a:pt x="3609766" y="3081432"/>
                  <a:pt x="3572282" y="3073400"/>
                </a:cubicBezTo>
                <a:cubicBezTo>
                  <a:pt x="3521534" y="3062525"/>
                  <a:pt x="3503985" y="3040293"/>
                  <a:pt x="3457982" y="3022600"/>
                </a:cubicBezTo>
                <a:cubicBezTo>
                  <a:pt x="3376974" y="2991443"/>
                  <a:pt x="3360978" y="2988824"/>
                  <a:pt x="3292882" y="2971800"/>
                </a:cubicBezTo>
                <a:cubicBezTo>
                  <a:pt x="3280182" y="2963333"/>
                  <a:pt x="3269590" y="2950102"/>
                  <a:pt x="3254782" y="2946400"/>
                </a:cubicBezTo>
                <a:cubicBezTo>
                  <a:pt x="3158553" y="2922343"/>
                  <a:pt x="3087282" y="2938133"/>
                  <a:pt x="2988082" y="2946400"/>
                </a:cubicBezTo>
                <a:cubicBezTo>
                  <a:pt x="2894197" y="2993343"/>
                  <a:pt x="2964102" y="2954603"/>
                  <a:pt x="2835682" y="3048000"/>
                </a:cubicBezTo>
                <a:cubicBezTo>
                  <a:pt x="2823338" y="3056978"/>
                  <a:pt x="2812062" y="3068573"/>
                  <a:pt x="2797582" y="3073400"/>
                </a:cubicBezTo>
                <a:cubicBezTo>
                  <a:pt x="2747906" y="3089959"/>
                  <a:pt x="2694858" y="3094941"/>
                  <a:pt x="2645182" y="3111500"/>
                </a:cubicBezTo>
                <a:cubicBezTo>
                  <a:pt x="2632482" y="3115733"/>
                  <a:pt x="2620287" y="3121999"/>
                  <a:pt x="2607082" y="3124200"/>
                </a:cubicBezTo>
                <a:cubicBezTo>
                  <a:pt x="2569269" y="3130502"/>
                  <a:pt x="2530882" y="3132667"/>
                  <a:pt x="2492782" y="3136900"/>
                </a:cubicBezTo>
                <a:cubicBezTo>
                  <a:pt x="2471615" y="3145367"/>
                  <a:pt x="2450909" y="3155091"/>
                  <a:pt x="2429282" y="3162300"/>
                </a:cubicBezTo>
                <a:cubicBezTo>
                  <a:pt x="2412723" y="3167820"/>
                  <a:pt x="2395265" y="3170205"/>
                  <a:pt x="2378482" y="3175000"/>
                </a:cubicBezTo>
                <a:cubicBezTo>
                  <a:pt x="2365610" y="3178678"/>
                  <a:pt x="2353082" y="3183467"/>
                  <a:pt x="2340382" y="3187700"/>
                </a:cubicBezTo>
                <a:cubicBezTo>
                  <a:pt x="2334600" y="3192037"/>
                  <a:pt x="2265926" y="3245010"/>
                  <a:pt x="2251482" y="3251200"/>
                </a:cubicBezTo>
                <a:cubicBezTo>
                  <a:pt x="2235439" y="3258076"/>
                  <a:pt x="2217615" y="3259667"/>
                  <a:pt x="2200682" y="3263900"/>
                </a:cubicBezTo>
                <a:cubicBezTo>
                  <a:pt x="2187982" y="3272367"/>
                  <a:pt x="2175002" y="3280428"/>
                  <a:pt x="2162582" y="3289300"/>
                </a:cubicBezTo>
                <a:cubicBezTo>
                  <a:pt x="2145358" y="3301603"/>
                  <a:pt x="2130714" y="3317934"/>
                  <a:pt x="2111782" y="3327400"/>
                </a:cubicBezTo>
                <a:cubicBezTo>
                  <a:pt x="2087835" y="3339374"/>
                  <a:pt x="2060982" y="3344333"/>
                  <a:pt x="2035582" y="3352800"/>
                </a:cubicBezTo>
                <a:cubicBezTo>
                  <a:pt x="1903013" y="3396990"/>
                  <a:pt x="1986088" y="3376292"/>
                  <a:pt x="1781582" y="3390900"/>
                </a:cubicBezTo>
                <a:cubicBezTo>
                  <a:pt x="1700297" y="3417995"/>
                  <a:pt x="1698319" y="3424059"/>
                  <a:pt x="1565682" y="3390900"/>
                </a:cubicBezTo>
                <a:cubicBezTo>
                  <a:pt x="1536066" y="3383496"/>
                  <a:pt x="1518769" y="3348714"/>
                  <a:pt x="1489482" y="3340100"/>
                </a:cubicBezTo>
                <a:cubicBezTo>
                  <a:pt x="1444623" y="3326906"/>
                  <a:pt x="1396349" y="3331633"/>
                  <a:pt x="1349782" y="3327400"/>
                </a:cubicBezTo>
                <a:cubicBezTo>
                  <a:pt x="1320149" y="3331633"/>
                  <a:pt x="1288821" y="3329354"/>
                  <a:pt x="1260882" y="3340100"/>
                </a:cubicBezTo>
                <a:cubicBezTo>
                  <a:pt x="1232390" y="3351059"/>
                  <a:pt x="1211986" y="3377248"/>
                  <a:pt x="1184682" y="3390900"/>
                </a:cubicBezTo>
                <a:cubicBezTo>
                  <a:pt x="1096508" y="3434987"/>
                  <a:pt x="1135423" y="3420020"/>
                  <a:pt x="1070382" y="3441700"/>
                </a:cubicBezTo>
                <a:cubicBezTo>
                  <a:pt x="1041263" y="3529057"/>
                  <a:pt x="1081092" y="3422958"/>
                  <a:pt x="1019582" y="3530600"/>
                </a:cubicBezTo>
                <a:cubicBezTo>
                  <a:pt x="1012940" y="3542223"/>
                  <a:pt x="1012155" y="3556395"/>
                  <a:pt x="1006882" y="3568700"/>
                </a:cubicBezTo>
                <a:cubicBezTo>
                  <a:pt x="999424" y="3586101"/>
                  <a:pt x="988129" y="3601773"/>
                  <a:pt x="981482" y="3619500"/>
                </a:cubicBezTo>
                <a:cubicBezTo>
                  <a:pt x="979628" y="3624445"/>
                  <a:pt x="963493" y="3698871"/>
                  <a:pt x="956082" y="3708400"/>
                </a:cubicBezTo>
                <a:cubicBezTo>
                  <a:pt x="934029" y="3736754"/>
                  <a:pt x="914731" y="3775888"/>
                  <a:pt x="879882" y="3784600"/>
                </a:cubicBezTo>
                <a:lnTo>
                  <a:pt x="829082" y="3797300"/>
                </a:lnTo>
                <a:cubicBezTo>
                  <a:pt x="782515" y="3793067"/>
                  <a:pt x="735820" y="3790063"/>
                  <a:pt x="689382" y="3784600"/>
                </a:cubicBezTo>
                <a:cubicBezTo>
                  <a:pt x="663808" y="3781591"/>
                  <a:pt x="635540" y="3784676"/>
                  <a:pt x="613182" y="3771900"/>
                </a:cubicBezTo>
                <a:cubicBezTo>
                  <a:pt x="601559" y="3765258"/>
                  <a:pt x="604715" y="3746500"/>
                  <a:pt x="600482" y="3733800"/>
                </a:cubicBezTo>
                <a:cubicBezTo>
                  <a:pt x="604715" y="3699933"/>
                  <a:pt x="604202" y="3665128"/>
                  <a:pt x="613182" y="3632200"/>
                </a:cubicBezTo>
                <a:cubicBezTo>
                  <a:pt x="617198" y="3617474"/>
                  <a:pt x="629710" y="3606520"/>
                  <a:pt x="638582" y="3594100"/>
                </a:cubicBezTo>
                <a:cubicBezTo>
                  <a:pt x="663314" y="3559475"/>
                  <a:pt x="682202" y="3532350"/>
                  <a:pt x="714782" y="3505200"/>
                </a:cubicBezTo>
                <a:cubicBezTo>
                  <a:pt x="726508" y="3495429"/>
                  <a:pt x="740462" y="3488672"/>
                  <a:pt x="752882" y="3479800"/>
                </a:cubicBezTo>
                <a:cubicBezTo>
                  <a:pt x="770106" y="3467497"/>
                  <a:pt x="787611" y="3455475"/>
                  <a:pt x="803682" y="3441700"/>
                </a:cubicBezTo>
                <a:cubicBezTo>
                  <a:pt x="817319" y="3430011"/>
                  <a:pt x="827605" y="3414627"/>
                  <a:pt x="841782" y="3403600"/>
                </a:cubicBezTo>
                <a:cubicBezTo>
                  <a:pt x="865879" y="3384858"/>
                  <a:pt x="917982" y="3352800"/>
                  <a:pt x="917982" y="3352800"/>
                </a:cubicBezTo>
                <a:cubicBezTo>
                  <a:pt x="926449" y="3340100"/>
                  <a:pt x="933449" y="3326289"/>
                  <a:pt x="943382" y="3314700"/>
                </a:cubicBezTo>
                <a:cubicBezTo>
                  <a:pt x="958967" y="3296518"/>
                  <a:pt x="980263" y="3283387"/>
                  <a:pt x="994182" y="3263900"/>
                </a:cubicBezTo>
                <a:cubicBezTo>
                  <a:pt x="1001963" y="3253007"/>
                  <a:pt x="1001609" y="3238105"/>
                  <a:pt x="1006882" y="3225800"/>
                </a:cubicBezTo>
                <a:cubicBezTo>
                  <a:pt x="1014340" y="3208399"/>
                  <a:pt x="1025635" y="3192727"/>
                  <a:pt x="1032282" y="3175000"/>
                </a:cubicBezTo>
                <a:cubicBezTo>
                  <a:pt x="1117462" y="2947853"/>
                  <a:pt x="1049096" y="3090572"/>
                  <a:pt x="1108482" y="2971800"/>
                </a:cubicBezTo>
                <a:cubicBezTo>
                  <a:pt x="1116949" y="2933700"/>
                  <a:pt x="1124416" y="2895364"/>
                  <a:pt x="1133882" y="2857500"/>
                </a:cubicBezTo>
                <a:cubicBezTo>
                  <a:pt x="1137129" y="2844513"/>
                  <a:pt x="1146582" y="2832787"/>
                  <a:pt x="1146582" y="2819400"/>
                </a:cubicBezTo>
                <a:cubicBezTo>
                  <a:pt x="1146582" y="2806013"/>
                  <a:pt x="1138115" y="2794000"/>
                  <a:pt x="1133882" y="2781300"/>
                </a:cubicBezTo>
                <a:cubicBezTo>
                  <a:pt x="1121182" y="2789767"/>
                  <a:pt x="1109434" y="2799874"/>
                  <a:pt x="1095782" y="2806700"/>
                </a:cubicBezTo>
                <a:cubicBezTo>
                  <a:pt x="1083808" y="2812687"/>
                  <a:pt x="1069384" y="2812899"/>
                  <a:pt x="1057682" y="2819400"/>
                </a:cubicBezTo>
                <a:cubicBezTo>
                  <a:pt x="926674" y="2892182"/>
                  <a:pt x="1029593" y="2854163"/>
                  <a:pt x="943382" y="2882900"/>
                </a:cubicBezTo>
                <a:cubicBezTo>
                  <a:pt x="790669" y="2842177"/>
                  <a:pt x="786700" y="2866529"/>
                  <a:pt x="702082" y="2794000"/>
                </a:cubicBezTo>
                <a:cubicBezTo>
                  <a:pt x="688445" y="2782311"/>
                  <a:pt x="679135" y="2765543"/>
                  <a:pt x="663982" y="2755900"/>
                </a:cubicBezTo>
                <a:cubicBezTo>
                  <a:pt x="632038" y="2735572"/>
                  <a:pt x="593887" y="2726103"/>
                  <a:pt x="562382" y="2705100"/>
                </a:cubicBezTo>
                <a:cubicBezTo>
                  <a:pt x="549682" y="2696633"/>
                  <a:pt x="538230" y="2685899"/>
                  <a:pt x="524282" y="2679700"/>
                </a:cubicBezTo>
                <a:cubicBezTo>
                  <a:pt x="499816" y="2668826"/>
                  <a:pt x="448082" y="2654300"/>
                  <a:pt x="448082" y="2654300"/>
                </a:cubicBezTo>
                <a:cubicBezTo>
                  <a:pt x="388815" y="2658533"/>
                  <a:pt x="327926" y="2652589"/>
                  <a:pt x="270282" y="2667000"/>
                </a:cubicBezTo>
                <a:cubicBezTo>
                  <a:pt x="255474" y="2670702"/>
                  <a:pt x="260146" y="2705100"/>
                  <a:pt x="244882" y="2705100"/>
                </a:cubicBezTo>
                <a:cubicBezTo>
                  <a:pt x="229618" y="2705100"/>
                  <a:pt x="229253" y="2678726"/>
                  <a:pt x="219482" y="2667000"/>
                </a:cubicBezTo>
                <a:cubicBezTo>
                  <a:pt x="207984" y="2653202"/>
                  <a:pt x="194082" y="2641600"/>
                  <a:pt x="181382" y="2628900"/>
                </a:cubicBezTo>
                <a:cubicBezTo>
                  <a:pt x="177149" y="2590800"/>
                  <a:pt x="177302" y="2551953"/>
                  <a:pt x="168682" y="2514600"/>
                </a:cubicBezTo>
                <a:cubicBezTo>
                  <a:pt x="164425" y="2496153"/>
                  <a:pt x="148722" y="2481934"/>
                  <a:pt x="143282" y="2463800"/>
                </a:cubicBezTo>
                <a:cubicBezTo>
                  <a:pt x="135883" y="2439136"/>
                  <a:pt x="138725" y="2412029"/>
                  <a:pt x="130582" y="2387600"/>
                </a:cubicBezTo>
                <a:cubicBezTo>
                  <a:pt x="125755" y="2373120"/>
                  <a:pt x="112008" y="2363152"/>
                  <a:pt x="105182" y="2349500"/>
                </a:cubicBezTo>
                <a:cubicBezTo>
                  <a:pt x="99195" y="2337526"/>
                  <a:pt x="96715" y="2324100"/>
                  <a:pt x="92482" y="2311400"/>
                </a:cubicBezTo>
                <a:cubicBezTo>
                  <a:pt x="88249" y="2281767"/>
                  <a:pt x="88384" y="2251172"/>
                  <a:pt x="79782" y="2222500"/>
                </a:cubicBezTo>
                <a:cubicBezTo>
                  <a:pt x="75396" y="2207880"/>
                  <a:pt x="59209" y="2198880"/>
                  <a:pt x="54382" y="2184400"/>
                </a:cubicBezTo>
                <a:cubicBezTo>
                  <a:pt x="46239" y="2159971"/>
                  <a:pt x="45915" y="2133600"/>
                  <a:pt x="41682" y="2108200"/>
                </a:cubicBezTo>
                <a:cubicBezTo>
                  <a:pt x="45915" y="1985433"/>
                  <a:pt x="54382" y="1862740"/>
                  <a:pt x="54382" y="1739900"/>
                </a:cubicBezTo>
                <a:cubicBezTo>
                  <a:pt x="54382" y="1705770"/>
                  <a:pt x="50662" y="1808572"/>
                  <a:pt x="41682" y="1841500"/>
                </a:cubicBezTo>
                <a:cubicBezTo>
                  <a:pt x="37666" y="1856226"/>
                  <a:pt x="23108" y="1865948"/>
                  <a:pt x="16282" y="1879600"/>
                </a:cubicBezTo>
                <a:cubicBezTo>
                  <a:pt x="10295" y="1891574"/>
                  <a:pt x="-7557" y="1910274"/>
                  <a:pt x="3582" y="1917700"/>
                </a:cubicBezTo>
                <a:cubicBezTo>
                  <a:pt x="18105" y="1927382"/>
                  <a:pt x="37449" y="1909233"/>
                  <a:pt x="54382" y="1905000"/>
                </a:cubicBezTo>
                <a:cubicBezTo>
                  <a:pt x="58615" y="1888067"/>
                  <a:pt x="67082" y="1871654"/>
                  <a:pt x="67082" y="1854200"/>
                </a:cubicBezTo>
                <a:cubicBezTo>
                  <a:pt x="67082" y="1756912"/>
                  <a:pt x="19458" y="1753659"/>
                  <a:pt x="92482" y="1778000"/>
                </a:cubicBezTo>
                <a:cubicBezTo>
                  <a:pt x="88249" y="1824567"/>
                  <a:pt x="89579" y="1871979"/>
                  <a:pt x="79782" y="1917700"/>
                </a:cubicBezTo>
                <a:cubicBezTo>
                  <a:pt x="76584" y="1932625"/>
                  <a:pt x="59741" y="1970092"/>
                  <a:pt x="54382" y="1955800"/>
                </a:cubicBezTo>
                <a:cubicBezTo>
                  <a:pt x="37964" y="1912018"/>
                  <a:pt x="41682" y="1862859"/>
                  <a:pt x="41682" y="1816100"/>
                </a:cubicBezTo>
                <a:cubicBezTo>
                  <a:pt x="41682" y="1802713"/>
                  <a:pt x="50149" y="1841500"/>
                  <a:pt x="54382" y="1854200"/>
                </a:cubicBezTo>
                <a:cubicBezTo>
                  <a:pt x="19589" y="1906389"/>
                  <a:pt x="7815" y="1862667"/>
                  <a:pt x="3582" y="1841500"/>
                </a:cubicBezTo>
                <a:close/>
              </a:path>
            </a:pathLst>
          </a:cu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dirty="0" smtClean="0">
                <a:solidFill>
                  <a:prstClr val="white"/>
                </a:solidFill>
              </a:rPr>
              <a:t>Tundraa ja jäätikköä</a:t>
            </a:r>
            <a:endParaRPr lang="fi-FI" sz="2400" dirty="0">
              <a:solidFill>
                <a:prstClr val="white"/>
              </a:solidFill>
            </a:endParaRPr>
          </a:p>
        </p:txBody>
      </p:sp>
      <p:sp>
        <p:nvSpPr>
          <p:cNvPr id="40" name="Suorakulmio 39"/>
          <p:cNvSpPr/>
          <p:nvPr/>
        </p:nvSpPr>
        <p:spPr>
          <a:xfrm>
            <a:off x="3700293" y="-9168"/>
            <a:ext cx="3521413" cy="1323439"/>
          </a:xfrm>
          <a:prstGeom prst="rect">
            <a:avLst/>
          </a:prstGeom>
          <a:noFill/>
        </p:spPr>
        <p:txBody>
          <a:bodyPr wrap="none" lIns="91440" tIns="45720" rIns="91440" bIns="45720">
            <a:prstTxWarp prst="textDoubleWave1">
              <a:avLst/>
            </a:prstTxWarp>
            <a:spAutoFit/>
          </a:bodyPr>
          <a:lstStyle/>
          <a:p>
            <a:pPr algn="ctr"/>
            <a:r>
              <a:rPr lang="fi-FI" sz="8000" b="1" dirty="0" smtClean="0">
                <a:ln w="13462">
                  <a:solidFill>
                    <a:prstClr val="white"/>
                  </a:solidFill>
                  <a:prstDash val="solid"/>
                </a:ln>
                <a:solidFill>
                  <a:prstClr val="black">
                    <a:lumMod val="85000"/>
                    <a:lumOff val="15000"/>
                  </a:prstClr>
                </a:solidFill>
                <a:effectLst>
                  <a:glow rad="228600">
                    <a:srgbClr val="4472C4">
                      <a:satMod val="175000"/>
                      <a:alpha val="40000"/>
                    </a:srgbClr>
                  </a:glow>
                  <a:outerShdw blurRad="60007" dist="310007" dir="7680000" sy="30000" kx="1300200" algn="ctr" rotWithShape="0">
                    <a:prstClr val="black">
                      <a:alpha val="32000"/>
                    </a:prstClr>
                  </a:outerShdw>
                </a:effectLst>
              </a:rPr>
              <a:t>Ilmasto</a:t>
            </a:r>
            <a:r>
              <a:rPr lang="fi-FI" sz="6000" b="1"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rPr>
              <a:t> </a:t>
            </a:r>
            <a:endParaRPr lang="fi-FI" sz="6000" b="1" dirty="0">
              <a:ln w="13462">
                <a:solidFill>
                  <a:prstClr val="white"/>
                </a:solidFill>
                <a:prstDash val="solid"/>
              </a:ln>
              <a:solidFill>
                <a:prstClr val="black">
                  <a:lumMod val="85000"/>
                  <a:lumOff val="15000"/>
                </a:prstClr>
              </a:solidFill>
              <a:effectLst>
                <a:outerShdw dist="38100" dir="2700000" algn="bl" rotWithShape="0">
                  <a:srgbClr val="4472C4"/>
                </a:outerShdw>
              </a:effectLst>
            </a:endParaRPr>
          </a:p>
        </p:txBody>
      </p:sp>
      <p:sp>
        <p:nvSpPr>
          <p:cNvPr id="41" name="Puolivapaa piirto 40"/>
          <p:cNvSpPr/>
          <p:nvPr/>
        </p:nvSpPr>
        <p:spPr>
          <a:xfrm>
            <a:off x="1633276" y="2209800"/>
            <a:ext cx="8851900" cy="4267200"/>
          </a:xfrm>
          <a:custGeom>
            <a:avLst/>
            <a:gdLst>
              <a:gd name="connsiteX0" fmla="*/ 3187700 w 8851900"/>
              <a:gd name="connsiteY0" fmla="*/ 3835400 h 4267200"/>
              <a:gd name="connsiteX1" fmla="*/ 3251200 w 8851900"/>
              <a:gd name="connsiteY1" fmla="*/ 3886200 h 4267200"/>
              <a:gd name="connsiteX2" fmla="*/ 3365500 w 8851900"/>
              <a:gd name="connsiteY2" fmla="*/ 3924300 h 4267200"/>
              <a:gd name="connsiteX3" fmla="*/ 3416300 w 8851900"/>
              <a:gd name="connsiteY3" fmla="*/ 3949700 h 4267200"/>
              <a:gd name="connsiteX4" fmla="*/ 3492500 w 8851900"/>
              <a:gd name="connsiteY4" fmla="*/ 4000500 h 4267200"/>
              <a:gd name="connsiteX5" fmla="*/ 3568700 w 8851900"/>
              <a:gd name="connsiteY5" fmla="*/ 4038600 h 4267200"/>
              <a:gd name="connsiteX6" fmla="*/ 3619500 w 8851900"/>
              <a:gd name="connsiteY6" fmla="*/ 4140200 h 4267200"/>
              <a:gd name="connsiteX7" fmla="*/ 3632200 w 8851900"/>
              <a:gd name="connsiteY7" fmla="*/ 4178300 h 4267200"/>
              <a:gd name="connsiteX8" fmla="*/ 3657600 w 8851900"/>
              <a:gd name="connsiteY8" fmla="*/ 4216400 h 4267200"/>
              <a:gd name="connsiteX9" fmla="*/ 3733800 w 8851900"/>
              <a:gd name="connsiteY9" fmla="*/ 4267200 h 4267200"/>
              <a:gd name="connsiteX10" fmla="*/ 3835400 w 8851900"/>
              <a:gd name="connsiteY10" fmla="*/ 4254500 h 4267200"/>
              <a:gd name="connsiteX11" fmla="*/ 4216400 w 8851900"/>
              <a:gd name="connsiteY11" fmla="*/ 4229100 h 4267200"/>
              <a:gd name="connsiteX12" fmla="*/ 4292600 w 8851900"/>
              <a:gd name="connsiteY12" fmla="*/ 4178300 h 4267200"/>
              <a:gd name="connsiteX13" fmla="*/ 4330700 w 8851900"/>
              <a:gd name="connsiteY13" fmla="*/ 4152900 h 4267200"/>
              <a:gd name="connsiteX14" fmla="*/ 4419600 w 8851900"/>
              <a:gd name="connsiteY14" fmla="*/ 4127500 h 4267200"/>
              <a:gd name="connsiteX15" fmla="*/ 4648200 w 8851900"/>
              <a:gd name="connsiteY15" fmla="*/ 4140200 h 4267200"/>
              <a:gd name="connsiteX16" fmla="*/ 4686300 w 8851900"/>
              <a:gd name="connsiteY16" fmla="*/ 4165600 h 4267200"/>
              <a:gd name="connsiteX17" fmla="*/ 4800600 w 8851900"/>
              <a:gd name="connsiteY17" fmla="*/ 4191000 h 4267200"/>
              <a:gd name="connsiteX18" fmla="*/ 4914900 w 8851900"/>
              <a:gd name="connsiteY18" fmla="*/ 4178300 h 4267200"/>
              <a:gd name="connsiteX19" fmla="*/ 4940300 w 8851900"/>
              <a:gd name="connsiteY19" fmla="*/ 4140200 h 4267200"/>
              <a:gd name="connsiteX20" fmla="*/ 4953000 w 8851900"/>
              <a:gd name="connsiteY20" fmla="*/ 4089400 h 4267200"/>
              <a:gd name="connsiteX21" fmla="*/ 4965700 w 8851900"/>
              <a:gd name="connsiteY21" fmla="*/ 4051300 h 4267200"/>
              <a:gd name="connsiteX22" fmla="*/ 4978400 w 8851900"/>
              <a:gd name="connsiteY22" fmla="*/ 4000500 h 4267200"/>
              <a:gd name="connsiteX23" fmla="*/ 4991100 w 8851900"/>
              <a:gd name="connsiteY23" fmla="*/ 3962400 h 4267200"/>
              <a:gd name="connsiteX24" fmla="*/ 5041900 w 8851900"/>
              <a:gd name="connsiteY24" fmla="*/ 3886200 h 4267200"/>
              <a:gd name="connsiteX25" fmla="*/ 5308600 w 8851900"/>
              <a:gd name="connsiteY25" fmla="*/ 3898900 h 4267200"/>
              <a:gd name="connsiteX26" fmla="*/ 5346700 w 8851900"/>
              <a:gd name="connsiteY26" fmla="*/ 3911600 h 4267200"/>
              <a:gd name="connsiteX27" fmla="*/ 5384800 w 8851900"/>
              <a:gd name="connsiteY27" fmla="*/ 3937000 h 4267200"/>
              <a:gd name="connsiteX28" fmla="*/ 5397500 w 8851900"/>
              <a:gd name="connsiteY28" fmla="*/ 4038600 h 4267200"/>
              <a:gd name="connsiteX29" fmla="*/ 5448300 w 8851900"/>
              <a:gd name="connsiteY29" fmla="*/ 4089400 h 4267200"/>
              <a:gd name="connsiteX30" fmla="*/ 5549900 w 8851900"/>
              <a:gd name="connsiteY30" fmla="*/ 4127500 h 4267200"/>
              <a:gd name="connsiteX31" fmla="*/ 5715000 w 8851900"/>
              <a:gd name="connsiteY31" fmla="*/ 4089400 h 4267200"/>
              <a:gd name="connsiteX32" fmla="*/ 5753100 w 8851900"/>
              <a:gd name="connsiteY32" fmla="*/ 4064000 h 4267200"/>
              <a:gd name="connsiteX33" fmla="*/ 5969000 w 8851900"/>
              <a:gd name="connsiteY33" fmla="*/ 4076700 h 4267200"/>
              <a:gd name="connsiteX34" fmla="*/ 6045200 w 8851900"/>
              <a:gd name="connsiteY34" fmla="*/ 4089400 h 4267200"/>
              <a:gd name="connsiteX35" fmla="*/ 6146800 w 8851900"/>
              <a:gd name="connsiteY35" fmla="*/ 4076700 h 4267200"/>
              <a:gd name="connsiteX36" fmla="*/ 6184900 w 8851900"/>
              <a:gd name="connsiteY36" fmla="*/ 4064000 h 4267200"/>
              <a:gd name="connsiteX37" fmla="*/ 6261100 w 8851900"/>
              <a:gd name="connsiteY37" fmla="*/ 4025900 h 4267200"/>
              <a:gd name="connsiteX38" fmla="*/ 6324600 w 8851900"/>
              <a:gd name="connsiteY38" fmla="*/ 3937000 h 4267200"/>
              <a:gd name="connsiteX39" fmla="*/ 6337300 w 8851900"/>
              <a:gd name="connsiteY39" fmla="*/ 3898900 h 4267200"/>
              <a:gd name="connsiteX40" fmla="*/ 6362700 w 8851900"/>
              <a:gd name="connsiteY40" fmla="*/ 3860800 h 4267200"/>
              <a:gd name="connsiteX41" fmla="*/ 6400800 w 8851900"/>
              <a:gd name="connsiteY41" fmla="*/ 3784600 h 4267200"/>
              <a:gd name="connsiteX42" fmla="*/ 6438900 w 8851900"/>
              <a:gd name="connsiteY42" fmla="*/ 3632200 h 4267200"/>
              <a:gd name="connsiteX43" fmla="*/ 6451600 w 8851900"/>
              <a:gd name="connsiteY43" fmla="*/ 3594100 h 4267200"/>
              <a:gd name="connsiteX44" fmla="*/ 6477000 w 8851900"/>
              <a:gd name="connsiteY44" fmla="*/ 3556000 h 4267200"/>
              <a:gd name="connsiteX45" fmla="*/ 6515100 w 8851900"/>
              <a:gd name="connsiteY45" fmla="*/ 3467100 h 4267200"/>
              <a:gd name="connsiteX46" fmla="*/ 6591300 w 8851900"/>
              <a:gd name="connsiteY46" fmla="*/ 3390900 h 4267200"/>
              <a:gd name="connsiteX47" fmla="*/ 6616700 w 8851900"/>
              <a:gd name="connsiteY47" fmla="*/ 3340100 h 4267200"/>
              <a:gd name="connsiteX48" fmla="*/ 6692900 w 8851900"/>
              <a:gd name="connsiteY48" fmla="*/ 3289300 h 4267200"/>
              <a:gd name="connsiteX49" fmla="*/ 6781800 w 8851900"/>
              <a:gd name="connsiteY49" fmla="*/ 3225800 h 4267200"/>
              <a:gd name="connsiteX50" fmla="*/ 6819900 w 8851900"/>
              <a:gd name="connsiteY50" fmla="*/ 3213100 h 4267200"/>
              <a:gd name="connsiteX51" fmla="*/ 6870700 w 8851900"/>
              <a:gd name="connsiteY51" fmla="*/ 3187700 h 4267200"/>
              <a:gd name="connsiteX52" fmla="*/ 6908800 w 8851900"/>
              <a:gd name="connsiteY52" fmla="*/ 3225800 h 4267200"/>
              <a:gd name="connsiteX53" fmla="*/ 6972300 w 8851900"/>
              <a:gd name="connsiteY53" fmla="*/ 3276600 h 4267200"/>
              <a:gd name="connsiteX54" fmla="*/ 6985000 w 8851900"/>
              <a:gd name="connsiteY54" fmla="*/ 3213100 h 4267200"/>
              <a:gd name="connsiteX55" fmla="*/ 7073900 w 8851900"/>
              <a:gd name="connsiteY55" fmla="*/ 3149600 h 4267200"/>
              <a:gd name="connsiteX56" fmla="*/ 7112000 w 8851900"/>
              <a:gd name="connsiteY56" fmla="*/ 3124200 h 4267200"/>
              <a:gd name="connsiteX57" fmla="*/ 7188200 w 8851900"/>
              <a:gd name="connsiteY57" fmla="*/ 3073400 h 4267200"/>
              <a:gd name="connsiteX58" fmla="*/ 7264400 w 8851900"/>
              <a:gd name="connsiteY58" fmla="*/ 3022600 h 4267200"/>
              <a:gd name="connsiteX59" fmla="*/ 7378700 w 8851900"/>
              <a:gd name="connsiteY59" fmla="*/ 2984500 h 4267200"/>
              <a:gd name="connsiteX60" fmla="*/ 7416800 w 8851900"/>
              <a:gd name="connsiteY60" fmla="*/ 2971800 h 4267200"/>
              <a:gd name="connsiteX61" fmla="*/ 7493000 w 8851900"/>
              <a:gd name="connsiteY61" fmla="*/ 2933700 h 4267200"/>
              <a:gd name="connsiteX62" fmla="*/ 7543800 w 8851900"/>
              <a:gd name="connsiteY62" fmla="*/ 2908300 h 4267200"/>
              <a:gd name="connsiteX63" fmla="*/ 7658100 w 8851900"/>
              <a:gd name="connsiteY63" fmla="*/ 2895600 h 4267200"/>
              <a:gd name="connsiteX64" fmla="*/ 7747000 w 8851900"/>
              <a:gd name="connsiteY64" fmla="*/ 2908300 h 4267200"/>
              <a:gd name="connsiteX65" fmla="*/ 7785100 w 8851900"/>
              <a:gd name="connsiteY65" fmla="*/ 2933700 h 4267200"/>
              <a:gd name="connsiteX66" fmla="*/ 7823200 w 8851900"/>
              <a:gd name="connsiteY66" fmla="*/ 2946400 h 4267200"/>
              <a:gd name="connsiteX67" fmla="*/ 7899400 w 8851900"/>
              <a:gd name="connsiteY67" fmla="*/ 2984500 h 4267200"/>
              <a:gd name="connsiteX68" fmla="*/ 7912100 w 8851900"/>
              <a:gd name="connsiteY68" fmla="*/ 3022600 h 4267200"/>
              <a:gd name="connsiteX69" fmla="*/ 7950200 w 8851900"/>
              <a:gd name="connsiteY69" fmla="*/ 3035300 h 4267200"/>
              <a:gd name="connsiteX70" fmla="*/ 8026400 w 8851900"/>
              <a:gd name="connsiteY70" fmla="*/ 3098800 h 4267200"/>
              <a:gd name="connsiteX71" fmla="*/ 8204200 w 8851900"/>
              <a:gd name="connsiteY71" fmla="*/ 3060700 h 4267200"/>
              <a:gd name="connsiteX72" fmla="*/ 8242300 w 8851900"/>
              <a:gd name="connsiteY72" fmla="*/ 3035300 h 4267200"/>
              <a:gd name="connsiteX73" fmla="*/ 8356600 w 8851900"/>
              <a:gd name="connsiteY73" fmla="*/ 2971800 h 4267200"/>
              <a:gd name="connsiteX74" fmla="*/ 8394700 w 8851900"/>
              <a:gd name="connsiteY74" fmla="*/ 2933700 h 4267200"/>
              <a:gd name="connsiteX75" fmla="*/ 8445500 w 8851900"/>
              <a:gd name="connsiteY75" fmla="*/ 2857500 h 4267200"/>
              <a:gd name="connsiteX76" fmla="*/ 8483600 w 8851900"/>
              <a:gd name="connsiteY76" fmla="*/ 2832100 h 4267200"/>
              <a:gd name="connsiteX77" fmla="*/ 8547100 w 8851900"/>
              <a:gd name="connsiteY77" fmla="*/ 2768600 h 4267200"/>
              <a:gd name="connsiteX78" fmla="*/ 8572500 w 8851900"/>
              <a:gd name="connsiteY78" fmla="*/ 2730500 h 4267200"/>
              <a:gd name="connsiteX79" fmla="*/ 8636000 w 8851900"/>
              <a:gd name="connsiteY79" fmla="*/ 2717800 h 4267200"/>
              <a:gd name="connsiteX80" fmla="*/ 8648700 w 8851900"/>
              <a:gd name="connsiteY80" fmla="*/ 2679700 h 4267200"/>
              <a:gd name="connsiteX81" fmla="*/ 8775700 w 8851900"/>
              <a:gd name="connsiteY81" fmla="*/ 2667000 h 4267200"/>
              <a:gd name="connsiteX82" fmla="*/ 8851900 w 8851900"/>
              <a:gd name="connsiteY82" fmla="*/ 2705100 h 4267200"/>
              <a:gd name="connsiteX83" fmla="*/ 8839200 w 8851900"/>
              <a:gd name="connsiteY83" fmla="*/ 2501900 h 4267200"/>
              <a:gd name="connsiteX84" fmla="*/ 8801100 w 8851900"/>
              <a:gd name="connsiteY84" fmla="*/ 2463800 h 4267200"/>
              <a:gd name="connsiteX85" fmla="*/ 8775700 w 8851900"/>
              <a:gd name="connsiteY85" fmla="*/ 2425700 h 4267200"/>
              <a:gd name="connsiteX86" fmla="*/ 8763000 w 8851900"/>
              <a:gd name="connsiteY86" fmla="*/ 2311400 h 4267200"/>
              <a:gd name="connsiteX87" fmla="*/ 8724900 w 8851900"/>
              <a:gd name="connsiteY87" fmla="*/ 2273300 h 4267200"/>
              <a:gd name="connsiteX88" fmla="*/ 8636000 w 8851900"/>
              <a:gd name="connsiteY88" fmla="*/ 2197100 h 4267200"/>
              <a:gd name="connsiteX89" fmla="*/ 8470900 w 8851900"/>
              <a:gd name="connsiteY89" fmla="*/ 2209800 h 4267200"/>
              <a:gd name="connsiteX90" fmla="*/ 8432800 w 8851900"/>
              <a:gd name="connsiteY90" fmla="*/ 2235200 h 4267200"/>
              <a:gd name="connsiteX91" fmla="*/ 8394700 w 8851900"/>
              <a:gd name="connsiteY91" fmla="*/ 2247900 h 4267200"/>
              <a:gd name="connsiteX92" fmla="*/ 8305800 w 8851900"/>
              <a:gd name="connsiteY92" fmla="*/ 2286000 h 4267200"/>
              <a:gd name="connsiteX93" fmla="*/ 8229600 w 8851900"/>
              <a:gd name="connsiteY93" fmla="*/ 2336800 h 4267200"/>
              <a:gd name="connsiteX94" fmla="*/ 8191500 w 8851900"/>
              <a:gd name="connsiteY94" fmla="*/ 2349500 h 4267200"/>
              <a:gd name="connsiteX95" fmla="*/ 8115300 w 8851900"/>
              <a:gd name="connsiteY95" fmla="*/ 2387600 h 4267200"/>
              <a:gd name="connsiteX96" fmla="*/ 7988300 w 8851900"/>
              <a:gd name="connsiteY96" fmla="*/ 2362200 h 4267200"/>
              <a:gd name="connsiteX97" fmla="*/ 8001000 w 8851900"/>
              <a:gd name="connsiteY97" fmla="*/ 2311400 h 4267200"/>
              <a:gd name="connsiteX98" fmla="*/ 7975600 w 8851900"/>
              <a:gd name="connsiteY98" fmla="*/ 2184400 h 4267200"/>
              <a:gd name="connsiteX99" fmla="*/ 7950200 w 8851900"/>
              <a:gd name="connsiteY99" fmla="*/ 2146300 h 4267200"/>
              <a:gd name="connsiteX100" fmla="*/ 7975600 w 8851900"/>
              <a:gd name="connsiteY100" fmla="*/ 1930400 h 4267200"/>
              <a:gd name="connsiteX101" fmla="*/ 8001000 w 8851900"/>
              <a:gd name="connsiteY101" fmla="*/ 1892300 h 4267200"/>
              <a:gd name="connsiteX102" fmla="*/ 8026400 w 8851900"/>
              <a:gd name="connsiteY102" fmla="*/ 1689100 h 4267200"/>
              <a:gd name="connsiteX103" fmla="*/ 8039100 w 8851900"/>
              <a:gd name="connsiteY103" fmla="*/ 1638300 h 4267200"/>
              <a:gd name="connsiteX104" fmla="*/ 8051800 w 8851900"/>
              <a:gd name="connsiteY104" fmla="*/ 1549400 h 4267200"/>
              <a:gd name="connsiteX105" fmla="*/ 8064500 w 8851900"/>
              <a:gd name="connsiteY105" fmla="*/ 1409700 h 4267200"/>
              <a:gd name="connsiteX106" fmla="*/ 8140700 w 8851900"/>
              <a:gd name="connsiteY106" fmla="*/ 1371600 h 4267200"/>
              <a:gd name="connsiteX107" fmla="*/ 8229600 w 8851900"/>
              <a:gd name="connsiteY107" fmla="*/ 1308100 h 4267200"/>
              <a:gd name="connsiteX108" fmla="*/ 8280400 w 8851900"/>
              <a:gd name="connsiteY108" fmla="*/ 1193800 h 4267200"/>
              <a:gd name="connsiteX109" fmla="*/ 8331200 w 8851900"/>
              <a:gd name="connsiteY109" fmla="*/ 1104900 h 4267200"/>
              <a:gd name="connsiteX110" fmla="*/ 8382000 w 8851900"/>
              <a:gd name="connsiteY110" fmla="*/ 1016000 h 4267200"/>
              <a:gd name="connsiteX111" fmla="*/ 8458200 w 8851900"/>
              <a:gd name="connsiteY111" fmla="*/ 990600 h 4267200"/>
              <a:gd name="connsiteX112" fmla="*/ 8534400 w 8851900"/>
              <a:gd name="connsiteY112" fmla="*/ 939800 h 4267200"/>
              <a:gd name="connsiteX113" fmla="*/ 8559800 w 8851900"/>
              <a:gd name="connsiteY113" fmla="*/ 901700 h 4267200"/>
              <a:gd name="connsiteX114" fmla="*/ 8597900 w 8851900"/>
              <a:gd name="connsiteY114" fmla="*/ 876300 h 4267200"/>
              <a:gd name="connsiteX115" fmla="*/ 8610600 w 8851900"/>
              <a:gd name="connsiteY115" fmla="*/ 800100 h 4267200"/>
              <a:gd name="connsiteX116" fmla="*/ 8572500 w 8851900"/>
              <a:gd name="connsiteY116" fmla="*/ 787400 h 4267200"/>
              <a:gd name="connsiteX117" fmla="*/ 8394700 w 8851900"/>
              <a:gd name="connsiteY117" fmla="*/ 800100 h 4267200"/>
              <a:gd name="connsiteX118" fmla="*/ 8356600 w 8851900"/>
              <a:gd name="connsiteY118" fmla="*/ 812800 h 4267200"/>
              <a:gd name="connsiteX119" fmla="*/ 8331200 w 8851900"/>
              <a:gd name="connsiteY119" fmla="*/ 876300 h 4267200"/>
              <a:gd name="connsiteX120" fmla="*/ 8305800 w 8851900"/>
              <a:gd name="connsiteY120" fmla="*/ 914400 h 4267200"/>
              <a:gd name="connsiteX121" fmla="*/ 8280400 w 8851900"/>
              <a:gd name="connsiteY121" fmla="*/ 1016000 h 4267200"/>
              <a:gd name="connsiteX122" fmla="*/ 8242300 w 8851900"/>
              <a:gd name="connsiteY122" fmla="*/ 1066800 h 4267200"/>
              <a:gd name="connsiteX123" fmla="*/ 8216900 w 8851900"/>
              <a:gd name="connsiteY123" fmla="*/ 1104900 h 4267200"/>
              <a:gd name="connsiteX124" fmla="*/ 8178800 w 8851900"/>
              <a:gd name="connsiteY124" fmla="*/ 1130300 h 4267200"/>
              <a:gd name="connsiteX125" fmla="*/ 8166100 w 8851900"/>
              <a:gd name="connsiteY125" fmla="*/ 1181100 h 4267200"/>
              <a:gd name="connsiteX126" fmla="*/ 8089900 w 8851900"/>
              <a:gd name="connsiteY126" fmla="*/ 1219200 h 4267200"/>
              <a:gd name="connsiteX127" fmla="*/ 8051800 w 8851900"/>
              <a:gd name="connsiteY127" fmla="*/ 1244600 h 4267200"/>
              <a:gd name="connsiteX128" fmla="*/ 7962900 w 8851900"/>
              <a:gd name="connsiteY128" fmla="*/ 1358900 h 4267200"/>
              <a:gd name="connsiteX129" fmla="*/ 7950200 w 8851900"/>
              <a:gd name="connsiteY129" fmla="*/ 1397000 h 4267200"/>
              <a:gd name="connsiteX130" fmla="*/ 7962900 w 8851900"/>
              <a:gd name="connsiteY130" fmla="*/ 1435100 h 4267200"/>
              <a:gd name="connsiteX131" fmla="*/ 7962900 w 8851900"/>
              <a:gd name="connsiteY131" fmla="*/ 1714500 h 4267200"/>
              <a:gd name="connsiteX132" fmla="*/ 7950200 w 8851900"/>
              <a:gd name="connsiteY132" fmla="*/ 1765300 h 4267200"/>
              <a:gd name="connsiteX133" fmla="*/ 7924800 w 8851900"/>
              <a:gd name="connsiteY133" fmla="*/ 1816100 h 4267200"/>
              <a:gd name="connsiteX134" fmla="*/ 7899400 w 8851900"/>
              <a:gd name="connsiteY134" fmla="*/ 1892300 h 4267200"/>
              <a:gd name="connsiteX135" fmla="*/ 7886700 w 8851900"/>
              <a:gd name="connsiteY135" fmla="*/ 1930400 h 4267200"/>
              <a:gd name="connsiteX136" fmla="*/ 7874000 w 8851900"/>
              <a:gd name="connsiteY136" fmla="*/ 1968500 h 4267200"/>
              <a:gd name="connsiteX137" fmla="*/ 7861300 w 8851900"/>
              <a:gd name="connsiteY137" fmla="*/ 2019300 h 4267200"/>
              <a:gd name="connsiteX138" fmla="*/ 7848600 w 8851900"/>
              <a:gd name="connsiteY138" fmla="*/ 2082800 h 4267200"/>
              <a:gd name="connsiteX139" fmla="*/ 7823200 w 8851900"/>
              <a:gd name="connsiteY139" fmla="*/ 2159000 h 4267200"/>
              <a:gd name="connsiteX140" fmla="*/ 7810500 w 8851900"/>
              <a:gd name="connsiteY140" fmla="*/ 2197100 h 4267200"/>
              <a:gd name="connsiteX141" fmla="*/ 7759700 w 8851900"/>
              <a:gd name="connsiteY141" fmla="*/ 2286000 h 4267200"/>
              <a:gd name="connsiteX142" fmla="*/ 7708900 w 8851900"/>
              <a:gd name="connsiteY142" fmla="*/ 2362200 h 4267200"/>
              <a:gd name="connsiteX143" fmla="*/ 7683500 w 8851900"/>
              <a:gd name="connsiteY143" fmla="*/ 2438400 h 4267200"/>
              <a:gd name="connsiteX144" fmla="*/ 7632700 w 8851900"/>
              <a:gd name="connsiteY144" fmla="*/ 2514600 h 4267200"/>
              <a:gd name="connsiteX145" fmla="*/ 7531100 w 8851900"/>
              <a:gd name="connsiteY145" fmla="*/ 2628900 h 4267200"/>
              <a:gd name="connsiteX146" fmla="*/ 7480300 w 8851900"/>
              <a:gd name="connsiteY146" fmla="*/ 2667000 h 4267200"/>
              <a:gd name="connsiteX147" fmla="*/ 7404100 w 8851900"/>
              <a:gd name="connsiteY147" fmla="*/ 2692400 h 4267200"/>
              <a:gd name="connsiteX148" fmla="*/ 7327900 w 8851900"/>
              <a:gd name="connsiteY148" fmla="*/ 2717800 h 4267200"/>
              <a:gd name="connsiteX149" fmla="*/ 7289800 w 8851900"/>
              <a:gd name="connsiteY149" fmla="*/ 2730500 h 4267200"/>
              <a:gd name="connsiteX150" fmla="*/ 7200900 w 8851900"/>
              <a:gd name="connsiteY150" fmla="*/ 2768600 h 4267200"/>
              <a:gd name="connsiteX151" fmla="*/ 7073900 w 8851900"/>
              <a:gd name="connsiteY151" fmla="*/ 2794000 h 4267200"/>
              <a:gd name="connsiteX152" fmla="*/ 6921500 w 8851900"/>
              <a:gd name="connsiteY152" fmla="*/ 2768600 h 4267200"/>
              <a:gd name="connsiteX153" fmla="*/ 6959600 w 8851900"/>
              <a:gd name="connsiteY153" fmla="*/ 2743200 h 4267200"/>
              <a:gd name="connsiteX154" fmla="*/ 6972300 w 8851900"/>
              <a:gd name="connsiteY154" fmla="*/ 2705100 h 4267200"/>
              <a:gd name="connsiteX155" fmla="*/ 6985000 w 8851900"/>
              <a:gd name="connsiteY155" fmla="*/ 2654300 h 4267200"/>
              <a:gd name="connsiteX156" fmla="*/ 6997700 w 8851900"/>
              <a:gd name="connsiteY156" fmla="*/ 2616200 h 4267200"/>
              <a:gd name="connsiteX157" fmla="*/ 7010400 w 8851900"/>
              <a:gd name="connsiteY157" fmla="*/ 2565400 h 4267200"/>
              <a:gd name="connsiteX158" fmla="*/ 7035800 w 8851900"/>
              <a:gd name="connsiteY158" fmla="*/ 2527300 h 4267200"/>
              <a:gd name="connsiteX159" fmla="*/ 7048500 w 8851900"/>
              <a:gd name="connsiteY159" fmla="*/ 2489200 h 4267200"/>
              <a:gd name="connsiteX160" fmla="*/ 7073900 w 8851900"/>
              <a:gd name="connsiteY160" fmla="*/ 2451100 h 4267200"/>
              <a:gd name="connsiteX161" fmla="*/ 7112000 w 8851900"/>
              <a:gd name="connsiteY161" fmla="*/ 2374900 h 4267200"/>
              <a:gd name="connsiteX162" fmla="*/ 7150100 w 8851900"/>
              <a:gd name="connsiteY162" fmla="*/ 2336800 h 4267200"/>
              <a:gd name="connsiteX163" fmla="*/ 7175500 w 8851900"/>
              <a:gd name="connsiteY163" fmla="*/ 2298700 h 4267200"/>
              <a:gd name="connsiteX164" fmla="*/ 7213600 w 8851900"/>
              <a:gd name="connsiteY164" fmla="*/ 2286000 h 4267200"/>
              <a:gd name="connsiteX165" fmla="*/ 7251700 w 8851900"/>
              <a:gd name="connsiteY165" fmla="*/ 2260600 h 4267200"/>
              <a:gd name="connsiteX166" fmla="*/ 7327900 w 8851900"/>
              <a:gd name="connsiteY166" fmla="*/ 2235200 h 4267200"/>
              <a:gd name="connsiteX167" fmla="*/ 7404100 w 8851900"/>
              <a:gd name="connsiteY167" fmla="*/ 2184400 h 4267200"/>
              <a:gd name="connsiteX168" fmla="*/ 7505700 w 8851900"/>
              <a:gd name="connsiteY168" fmla="*/ 2032000 h 4267200"/>
              <a:gd name="connsiteX169" fmla="*/ 7531100 w 8851900"/>
              <a:gd name="connsiteY169" fmla="*/ 1993900 h 4267200"/>
              <a:gd name="connsiteX170" fmla="*/ 7569200 w 8851900"/>
              <a:gd name="connsiteY170" fmla="*/ 1968500 h 4267200"/>
              <a:gd name="connsiteX171" fmla="*/ 7594600 w 8851900"/>
              <a:gd name="connsiteY171" fmla="*/ 1892300 h 4267200"/>
              <a:gd name="connsiteX172" fmla="*/ 7607300 w 8851900"/>
              <a:gd name="connsiteY172" fmla="*/ 1854200 h 4267200"/>
              <a:gd name="connsiteX173" fmla="*/ 7620000 w 8851900"/>
              <a:gd name="connsiteY173" fmla="*/ 1790700 h 4267200"/>
              <a:gd name="connsiteX174" fmla="*/ 7645400 w 8851900"/>
              <a:gd name="connsiteY174" fmla="*/ 1752600 h 4267200"/>
              <a:gd name="connsiteX175" fmla="*/ 7670800 w 8851900"/>
              <a:gd name="connsiteY175" fmla="*/ 1676400 h 4267200"/>
              <a:gd name="connsiteX176" fmla="*/ 7607300 w 8851900"/>
              <a:gd name="connsiteY176" fmla="*/ 1524000 h 4267200"/>
              <a:gd name="connsiteX177" fmla="*/ 7581900 w 8851900"/>
              <a:gd name="connsiteY177" fmla="*/ 1435100 h 4267200"/>
              <a:gd name="connsiteX178" fmla="*/ 7543800 w 8851900"/>
              <a:gd name="connsiteY178" fmla="*/ 1384300 h 4267200"/>
              <a:gd name="connsiteX179" fmla="*/ 7518400 w 8851900"/>
              <a:gd name="connsiteY179" fmla="*/ 1346200 h 4267200"/>
              <a:gd name="connsiteX180" fmla="*/ 7480300 w 8851900"/>
              <a:gd name="connsiteY180" fmla="*/ 1320800 h 4267200"/>
              <a:gd name="connsiteX181" fmla="*/ 7442200 w 8851900"/>
              <a:gd name="connsiteY181" fmla="*/ 1282700 h 4267200"/>
              <a:gd name="connsiteX182" fmla="*/ 7404100 w 8851900"/>
              <a:gd name="connsiteY182" fmla="*/ 1270000 h 4267200"/>
              <a:gd name="connsiteX183" fmla="*/ 7327900 w 8851900"/>
              <a:gd name="connsiteY183" fmla="*/ 1219200 h 4267200"/>
              <a:gd name="connsiteX184" fmla="*/ 7213600 w 8851900"/>
              <a:gd name="connsiteY184" fmla="*/ 1168400 h 4267200"/>
              <a:gd name="connsiteX185" fmla="*/ 7061200 w 8851900"/>
              <a:gd name="connsiteY185" fmla="*/ 1155700 h 4267200"/>
              <a:gd name="connsiteX186" fmla="*/ 6870700 w 8851900"/>
              <a:gd name="connsiteY186" fmla="*/ 1168400 h 4267200"/>
              <a:gd name="connsiteX187" fmla="*/ 6807200 w 8851900"/>
              <a:gd name="connsiteY187" fmla="*/ 1155700 h 4267200"/>
              <a:gd name="connsiteX188" fmla="*/ 6667500 w 8851900"/>
              <a:gd name="connsiteY188" fmla="*/ 1143000 h 4267200"/>
              <a:gd name="connsiteX189" fmla="*/ 6616700 w 8851900"/>
              <a:gd name="connsiteY189" fmla="*/ 1130300 h 4267200"/>
              <a:gd name="connsiteX190" fmla="*/ 6502400 w 8851900"/>
              <a:gd name="connsiteY190" fmla="*/ 1092200 h 4267200"/>
              <a:gd name="connsiteX191" fmla="*/ 6451600 w 8851900"/>
              <a:gd name="connsiteY191" fmla="*/ 1079500 h 4267200"/>
              <a:gd name="connsiteX192" fmla="*/ 6375400 w 8851900"/>
              <a:gd name="connsiteY192" fmla="*/ 1054100 h 4267200"/>
              <a:gd name="connsiteX193" fmla="*/ 6337300 w 8851900"/>
              <a:gd name="connsiteY193" fmla="*/ 1041400 h 4267200"/>
              <a:gd name="connsiteX194" fmla="*/ 6286500 w 8851900"/>
              <a:gd name="connsiteY194" fmla="*/ 1028700 h 4267200"/>
              <a:gd name="connsiteX195" fmla="*/ 6223000 w 8851900"/>
              <a:gd name="connsiteY195" fmla="*/ 1016000 h 4267200"/>
              <a:gd name="connsiteX196" fmla="*/ 6184900 w 8851900"/>
              <a:gd name="connsiteY196" fmla="*/ 1003300 h 4267200"/>
              <a:gd name="connsiteX197" fmla="*/ 5613400 w 8851900"/>
              <a:gd name="connsiteY197" fmla="*/ 1016000 h 4267200"/>
              <a:gd name="connsiteX198" fmla="*/ 5562600 w 8851900"/>
              <a:gd name="connsiteY198" fmla="*/ 1028700 h 4267200"/>
              <a:gd name="connsiteX199" fmla="*/ 5397500 w 8851900"/>
              <a:gd name="connsiteY199" fmla="*/ 1041400 h 4267200"/>
              <a:gd name="connsiteX200" fmla="*/ 5295900 w 8851900"/>
              <a:gd name="connsiteY200" fmla="*/ 1066800 h 4267200"/>
              <a:gd name="connsiteX201" fmla="*/ 5207000 w 8851900"/>
              <a:gd name="connsiteY201" fmla="*/ 1104900 h 4267200"/>
              <a:gd name="connsiteX202" fmla="*/ 5143500 w 8851900"/>
              <a:gd name="connsiteY202" fmla="*/ 1130300 h 4267200"/>
              <a:gd name="connsiteX203" fmla="*/ 5041900 w 8851900"/>
              <a:gd name="connsiteY203" fmla="*/ 1143000 h 4267200"/>
              <a:gd name="connsiteX204" fmla="*/ 4953000 w 8851900"/>
              <a:gd name="connsiteY204" fmla="*/ 1155700 h 4267200"/>
              <a:gd name="connsiteX205" fmla="*/ 4013200 w 8851900"/>
              <a:gd name="connsiteY205" fmla="*/ 1130300 h 4267200"/>
              <a:gd name="connsiteX206" fmla="*/ 3797300 w 8851900"/>
              <a:gd name="connsiteY206" fmla="*/ 1143000 h 4267200"/>
              <a:gd name="connsiteX207" fmla="*/ 3733800 w 8851900"/>
              <a:gd name="connsiteY207" fmla="*/ 1168400 h 4267200"/>
              <a:gd name="connsiteX208" fmla="*/ 3606800 w 8851900"/>
              <a:gd name="connsiteY208" fmla="*/ 1219200 h 4267200"/>
              <a:gd name="connsiteX209" fmla="*/ 3568700 w 8851900"/>
              <a:gd name="connsiteY209" fmla="*/ 1231900 h 4267200"/>
              <a:gd name="connsiteX210" fmla="*/ 3530600 w 8851900"/>
              <a:gd name="connsiteY210" fmla="*/ 1257300 h 4267200"/>
              <a:gd name="connsiteX211" fmla="*/ 3441700 w 8851900"/>
              <a:gd name="connsiteY211" fmla="*/ 1282700 h 4267200"/>
              <a:gd name="connsiteX212" fmla="*/ 3403600 w 8851900"/>
              <a:gd name="connsiteY212" fmla="*/ 1308100 h 4267200"/>
              <a:gd name="connsiteX213" fmla="*/ 3365500 w 8851900"/>
              <a:gd name="connsiteY213" fmla="*/ 1320800 h 4267200"/>
              <a:gd name="connsiteX214" fmla="*/ 3314700 w 8851900"/>
              <a:gd name="connsiteY214" fmla="*/ 1346200 h 4267200"/>
              <a:gd name="connsiteX215" fmla="*/ 3213100 w 8851900"/>
              <a:gd name="connsiteY215" fmla="*/ 1371600 h 4267200"/>
              <a:gd name="connsiteX216" fmla="*/ 3162300 w 8851900"/>
              <a:gd name="connsiteY216" fmla="*/ 1384300 h 4267200"/>
              <a:gd name="connsiteX217" fmla="*/ 3124200 w 8851900"/>
              <a:gd name="connsiteY217" fmla="*/ 1397000 h 4267200"/>
              <a:gd name="connsiteX218" fmla="*/ 3048000 w 8851900"/>
              <a:gd name="connsiteY218" fmla="*/ 1409700 h 4267200"/>
              <a:gd name="connsiteX219" fmla="*/ 2908300 w 8851900"/>
              <a:gd name="connsiteY219" fmla="*/ 1460500 h 4267200"/>
              <a:gd name="connsiteX220" fmla="*/ 2781300 w 8851900"/>
              <a:gd name="connsiteY220" fmla="*/ 1485900 h 4267200"/>
              <a:gd name="connsiteX221" fmla="*/ 2743200 w 8851900"/>
              <a:gd name="connsiteY221" fmla="*/ 1498600 h 4267200"/>
              <a:gd name="connsiteX222" fmla="*/ 2667000 w 8851900"/>
              <a:gd name="connsiteY222" fmla="*/ 1536700 h 4267200"/>
              <a:gd name="connsiteX223" fmla="*/ 2552700 w 8851900"/>
              <a:gd name="connsiteY223" fmla="*/ 1549400 h 4267200"/>
              <a:gd name="connsiteX224" fmla="*/ 2451100 w 8851900"/>
              <a:gd name="connsiteY224" fmla="*/ 1574800 h 4267200"/>
              <a:gd name="connsiteX225" fmla="*/ 2400300 w 8851900"/>
              <a:gd name="connsiteY225" fmla="*/ 1587500 h 4267200"/>
              <a:gd name="connsiteX226" fmla="*/ 2362200 w 8851900"/>
              <a:gd name="connsiteY226" fmla="*/ 1625600 h 4267200"/>
              <a:gd name="connsiteX227" fmla="*/ 2311400 w 8851900"/>
              <a:gd name="connsiteY227" fmla="*/ 1663700 h 4267200"/>
              <a:gd name="connsiteX228" fmla="*/ 2273300 w 8851900"/>
              <a:gd name="connsiteY228" fmla="*/ 1689100 h 4267200"/>
              <a:gd name="connsiteX229" fmla="*/ 2197100 w 8851900"/>
              <a:gd name="connsiteY229" fmla="*/ 1752600 h 4267200"/>
              <a:gd name="connsiteX230" fmla="*/ 2171700 w 8851900"/>
              <a:gd name="connsiteY230" fmla="*/ 1854200 h 4267200"/>
              <a:gd name="connsiteX231" fmla="*/ 2159000 w 8851900"/>
              <a:gd name="connsiteY231" fmla="*/ 1905000 h 4267200"/>
              <a:gd name="connsiteX232" fmla="*/ 2057400 w 8851900"/>
              <a:gd name="connsiteY232" fmla="*/ 1968500 h 4267200"/>
              <a:gd name="connsiteX233" fmla="*/ 1828800 w 8851900"/>
              <a:gd name="connsiteY233" fmla="*/ 1955800 h 4267200"/>
              <a:gd name="connsiteX234" fmla="*/ 1790700 w 8851900"/>
              <a:gd name="connsiteY234" fmla="*/ 1930400 h 4267200"/>
              <a:gd name="connsiteX235" fmla="*/ 1778000 w 8851900"/>
              <a:gd name="connsiteY235" fmla="*/ 1892300 h 4267200"/>
              <a:gd name="connsiteX236" fmla="*/ 1790700 w 8851900"/>
              <a:gd name="connsiteY236" fmla="*/ 1790700 h 4267200"/>
              <a:gd name="connsiteX237" fmla="*/ 1854200 w 8851900"/>
              <a:gd name="connsiteY237" fmla="*/ 1739900 h 4267200"/>
              <a:gd name="connsiteX238" fmla="*/ 1968500 w 8851900"/>
              <a:gd name="connsiteY238" fmla="*/ 1676400 h 4267200"/>
              <a:gd name="connsiteX239" fmla="*/ 2006600 w 8851900"/>
              <a:gd name="connsiteY239" fmla="*/ 1638300 h 4267200"/>
              <a:gd name="connsiteX240" fmla="*/ 2044700 w 8851900"/>
              <a:gd name="connsiteY240" fmla="*/ 1473200 h 4267200"/>
              <a:gd name="connsiteX241" fmla="*/ 2120900 w 8851900"/>
              <a:gd name="connsiteY241" fmla="*/ 1397000 h 4267200"/>
              <a:gd name="connsiteX242" fmla="*/ 2159000 w 8851900"/>
              <a:gd name="connsiteY242" fmla="*/ 1358900 h 4267200"/>
              <a:gd name="connsiteX243" fmla="*/ 2197100 w 8851900"/>
              <a:gd name="connsiteY243" fmla="*/ 1320800 h 4267200"/>
              <a:gd name="connsiteX244" fmla="*/ 2222500 w 8851900"/>
              <a:gd name="connsiteY244" fmla="*/ 1282700 h 4267200"/>
              <a:gd name="connsiteX245" fmla="*/ 2260600 w 8851900"/>
              <a:gd name="connsiteY245" fmla="*/ 1257300 h 4267200"/>
              <a:gd name="connsiteX246" fmla="*/ 2298700 w 8851900"/>
              <a:gd name="connsiteY246" fmla="*/ 1130300 h 4267200"/>
              <a:gd name="connsiteX247" fmla="*/ 2286000 w 8851900"/>
              <a:gd name="connsiteY247" fmla="*/ 1054100 h 4267200"/>
              <a:gd name="connsiteX248" fmla="*/ 2209800 w 8851900"/>
              <a:gd name="connsiteY248" fmla="*/ 1041400 h 4267200"/>
              <a:gd name="connsiteX249" fmla="*/ 2159000 w 8851900"/>
              <a:gd name="connsiteY249" fmla="*/ 1016000 h 4267200"/>
              <a:gd name="connsiteX250" fmla="*/ 2120900 w 8851900"/>
              <a:gd name="connsiteY250" fmla="*/ 1003300 h 4267200"/>
              <a:gd name="connsiteX251" fmla="*/ 1536700 w 8851900"/>
              <a:gd name="connsiteY251" fmla="*/ 965200 h 4267200"/>
              <a:gd name="connsiteX252" fmla="*/ 1384300 w 8851900"/>
              <a:gd name="connsiteY252" fmla="*/ 939800 h 4267200"/>
              <a:gd name="connsiteX253" fmla="*/ 1346200 w 8851900"/>
              <a:gd name="connsiteY253" fmla="*/ 927100 h 4267200"/>
              <a:gd name="connsiteX254" fmla="*/ 1282700 w 8851900"/>
              <a:gd name="connsiteY254" fmla="*/ 914400 h 4267200"/>
              <a:gd name="connsiteX255" fmla="*/ 1244600 w 8851900"/>
              <a:gd name="connsiteY255" fmla="*/ 101600 h 4267200"/>
              <a:gd name="connsiteX256" fmla="*/ 1219200 w 8851900"/>
              <a:gd name="connsiteY256" fmla="*/ 63500 h 4267200"/>
              <a:gd name="connsiteX257" fmla="*/ 1104900 w 8851900"/>
              <a:gd name="connsiteY257" fmla="*/ 12700 h 4267200"/>
              <a:gd name="connsiteX258" fmla="*/ 1066800 w 8851900"/>
              <a:gd name="connsiteY258" fmla="*/ 0 h 4267200"/>
              <a:gd name="connsiteX259" fmla="*/ 990600 w 8851900"/>
              <a:gd name="connsiteY259" fmla="*/ 12700 h 4267200"/>
              <a:gd name="connsiteX260" fmla="*/ 952500 w 8851900"/>
              <a:gd name="connsiteY260" fmla="*/ 50800 h 4267200"/>
              <a:gd name="connsiteX261" fmla="*/ 914400 w 8851900"/>
              <a:gd name="connsiteY261" fmla="*/ 76200 h 4267200"/>
              <a:gd name="connsiteX262" fmla="*/ 863600 w 8851900"/>
              <a:gd name="connsiteY262" fmla="*/ 152400 h 4267200"/>
              <a:gd name="connsiteX263" fmla="*/ 812800 w 8851900"/>
              <a:gd name="connsiteY263" fmla="*/ 228600 h 4267200"/>
              <a:gd name="connsiteX264" fmla="*/ 698500 w 8851900"/>
              <a:gd name="connsiteY264" fmla="*/ 304800 h 4267200"/>
              <a:gd name="connsiteX265" fmla="*/ 660400 w 8851900"/>
              <a:gd name="connsiteY265" fmla="*/ 330200 h 4267200"/>
              <a:gd name="connsiteX266" fmla="*/ 609600 w 8851900"/>
              <a:gd name="connsiteY266" fmla="*/ 355600 h 4267200"/>
              <a:gd name="connsiteX267" fmla="*/ 571500 w 8851900"/>
              <a:gd name="connsiteY267" fmla="*/ 368300 h 4267200"/>
              <a:gd name="connsiteX268" fmla="*/ 508000 w 8851900"/>
              <a:gd name="connsiteY268" fmla="*/ 406400 h 4267200"/>
              <a:gd name="connsiteX269" fmla="*/ 469900 w 8851900"/>
              <a:gd name="connsiteY269" fmla="*/ 431800 h 4267200"/>
              <a:gd name="connsiteX270" fmla="*/ 419100 w 8851900"/>
              <a:gd name="connsiteY270" fmla="*/ 444500 h 4267200"/>
              <a:gd name="connsiteX271" fmla="*/ 304800 w 8851900"/>
              <a:gd name="connsiteY271" fmla="*/ 508000 h 4267200"/>
              <a:gd name="connsiteX272" fmla="*/ 266700 w 8851900"/>
              <a:gd name="connsiteY272" fmla="*/ 546100 h 4267200"/>
              <a:gd name="connsiteX273" fmla="*/ 0 w 8851900"/>
              <a:gd name="connsiteY273" fmla="*/ 558800 h 4267200"/>
              <a:gd name="connsiteX274" fmla="*/ 12700 w 8851900"/>
              <a:gd name="connsiteY274" fmla="*/ 596900 h 4267200"/>
              <a:gd name="connsiteX275" fmla="*/ 101600 w 8851900"/>
              <a:gd name="connsiteY275" fmla="*/ 660400 h 4267200"/>
              <a:gd name="connsiteX276" fmla="*/ 177800 w 8851900"/>
              <a:gd name="connsiteY276" fmla="*/ 698500 h 4267200"/>
              <a:gd name="connsiteX277" fmla="*/ 215900 w 8851900"/>
              <a:gd name="connsiteY277" fmla="*/ 736600 h 4267200"/>
              <a:gd name="connsiteX278" fmla="*/ 254000 w 8851900"/>
              <a:gd name="connsiteY278" fmla="*/ 762000 h 4267200"/>
              <a:gd name="connsiteX279" fmla="*/ 304800 w 8851900"/>
              <a:gd name="connsiteY279" fmla="*/ 850900 h 4267200"/>
              <a:gd name="connsiteX280" fmla="*/ 317500 w 8851900"/>
              <a:gd name="connsiteY280" fmla="*/ 889000 h 4267200"/>
              <a:gd name="connsiteX281" fmla="*/ 342900 w 8851900"/>
              <a:gd name="connsiteY281" fmla="*/ 927100 h 4267200"/>
              <a:gd name="connsiteX282" fmla="*/ 368300 w 8851900"/>
              <a:gd name="connsiteY282" fmla="*/ 1054100 h 4267200"/>
              <a:gd name="connsiteX283" fmla="*/ 419100 w 8851900"/>
              <a:gd name="connsiteY283" fmla="*/ 1143000 h 4267200"/>
              <a:gd name="connsiteX284" fmla="*/ 431800 w 8851900"/>
              <a:gd name="connsiteY284" fmla="*/ 1193800 h 4267200"/>
              <a:gd name="connsiteX285" fmla="*/ 469900 w 8851900"/>
              <a:gd name="connsiteY285" fmla="*/ 1231900 h 4267200"/>
              <a:gd name="connsiteX286" fmla="*/ 482600 w 8851900"/>
              <a:gd name="connsiteY286" fmla="*/ 1270000 h 4267200"/>
              <a:gd name="connsiteX287" fmla="*/ 508000 w 8851900"/>
              <a:gd name="connsiteY287" fmla="*/ 1308100 h 4267200"/>
              <a:gd name="connsiteX288" fmla="*/ 533400 w 8851900"/>
              <a:gd name="connsiteY288" fmla="*/ 1384300 h 4267200"/>
              <a:gd name="connsiteX289" fmla="*/ 546100 w 8851900"/>
              <a:gd name="connsiteY289" fmla="*/ 1435100 h 4267200"/>
              <a:gd name="connsiteX290" fmla="*/ 635000 w 8851900"/>
              <a:gd name="connsiteY290" fmla="*/ 1498600 h 4267200"/>
              <a:gd name="connsiteX291" fmla="*/ 698500 w 8851900"/>
              <a:gd name="connsiteY291" fmla="*/ 1574800 h 4267200"/>
              <a:gd name="connsiteX292" fmla="*/ 736600 w 8851900"/>
              <a:gd name="connsiteY292" fmla="*/ 1752600 h 4267200"/>
              <a:gd name="connsiteX293" fmla="*/ 749300 w 8851900"/>
              <a:gd name="connsiteY293" fmla="*/ 1790700 h 4267200"/>
              <a:gd name="connsiteX294" fmla="*/ 800100 w 8851900"/>
              <a:gd name="connsiteY294" fmla="*/ 1866900 h 4267200"/>
              <a:gd name="connsiteX295" fmla="*/ 838200 w 8851900"/>
              <a:gd name="connsiteY295" fmla="*/ 1955800 h 4267200"/>
              <a:gd name="connsiteX296" fmla="*/ 863600 w 8851900"/>
              <a:gd name="connsiteY296" fmla="*/ 1993900 h 4267200"/>
              <a:gd name="connsiteX297" fmla="*/ 901700 w 8851900"/>
              <a:gd name="connsiteY297" fmla="*/ 2108200 h 4267200"/>
              <a:gd name="connsiteX298" fmla="*/ 939800 w 8851900"/>
              <a:gd name="connsiteY298" fmla="*/ 2184400 h 4267200"/>
              <a:gd name="connsiteX299" fmla="*/ 977900 w 8851900"/>
              <a:gd name="connsiteY299" fmla="*/ 2209800 h 4267200"/>
              <a:gd name="connsiteX300" fmla="*/ 1016000 w 8851900"/>
              <a:gd name="connsiteY300" fmla="*/ 2311400 h 4267200"/>
              <a:gd name="connsiteX301" fmla="*/ 1041400 w 8851900"/>
              <a:gd name="connsiteY301" fmla="*/ 2387600 h 4267200"/>
              <a:gd name="connsiteX302" fmla="*/ 1066800 w 8851900"/>
              <a:gd name="connsiteY302" fmla="*/ 2489200 h 4267200"/>
              <a:gd name="connsiteX303" fmla="*/ 1092200 w 8851900"/>
              <a:gd name="connsiteY303" fmla="*/ 2527300 h 4267200"/>
              <a:gd name="connsiteX304" fmla="*/ 1104900 w 8851900"/>
              <a:gd name="connsiteY304" fmla="*/ 2667000 h 4267200"/>
              <a:gd name="connsiteX305" fmla="*/ 1130300 w 8851900"/>
              <a:gd name="connsiteY305" fmla="*/ 2755900 h 4267200"/>
              <a:gd name="connsiteX306" fmla="*/ 1143000 w 8851900"/>
              <a:gd name="connsiteY306" fmla="*/ 2806700 h 4267200"/>
              <a:gd name="connsiteX307" fmla="*/ 1155700 w 8851900"/>
              <a:gd name="connsiteY307" fmla="*/ 3009900 h 4267200"/>
              <a:gd name="connsiteX308" fmla="*/ 1193800 w 8851900"/>
              <a:gd name="connsiteY308" fmla="*/ 3136900 h 4267200"/>
              <a:gd name="connsiteX309" fmla="*/ 1206500 w 8851900"/>
              <a:gd name="connsiteY309" fmla="*/ 3175000 h 4267200"/>
              <a:gd name="connsiteX310" fmla="*/ 1270000 w 8851900"/>
              <a:gd name="connsiteY310" fmla="*/ 3251200 h 4267200"/>
              <a:gd name="connsiteX311" fmla="*/ 1409700 w 8851900"/>
              <a:gd name="connsiteY311" fmla="*/ 3238500 h 4267200"/>
              <a:gd name="connsiteX312" fmla="*/ 1447800 w 8851900"/>
              <a:gd name="connsiteY312" fmla="*/ 3225800 h 4267200"/>
              <a:gd name="connsiteX313" fmla="*/ 1536700 w 8851900"/>
              <a:gd name="connsiteY313" fmla="*/ 3175000 h 4267200"/>
              <a:gd name="connsiteX314" fmla="*/ 1587500 w 8851900"/>
              <a:gd name="connsiteY314" fmla="*/ 3136900 h 4267200"/>
              <a:gd name="connsiteX315" fmla="*/ 1701800 w 8851900"/>
              <a:gd name="connsiteY315" fmla="*/ 3073400 h 4267200"/>
              <a:gd name="connsiteX316" fmla="*/ 1778000 w 8851900"/>
              <a:gd name="connsiteY316" fmla="*/ 3009900 h 4267200"/>
              <a:gd name="connsiteX317" fmla="*/ 1841500 w 8851900"/>
              <a:gd name="connsiteY317" fmla="*/ 2857500 h 4267200"/>
              <a:gd name="connsiteX318" fmla="*/ 1854200 w 8851900"/>
              <a:gd name="connsiteY318" fmla="*/ 2781300 h 4267200"/>
              <a:gd name="connsiteX319" fmla="*/ 1879600 w 8851900"/>
              <a:gd name="connsiteY319" fmla="*/ 2743200 h 4267200"/>
              <a:gd name="connsiteX320" fmla="*/ 1892300 w 8851900"/>
              <a:gd name="connsiteY320" fmla="*/ 2705100 h 4267200"/>
              <a:gd name="connsiteX321" fmla="*/ 1905000 w 8851900"/>
              <a:gd name="connsiteY321" fmla="*/ 2654300 h 4267200"/>
              <a:gd name="connsiteX322" fmla="*/ 1930400 w 8851900"/>
              <a:gd name="connsiteY322" fmla="*/ 2578100 h 4267200"/>
              <a:gd name="connsiteX323" fmla="*/ 1943100 w 8851900"/>
              <a:gd name="connsiteY323" fmla="*/ 2527300 h 4267200"/>
              <a:gd name="connsiteX324" fmla="*/ 1993900 w 8851900"/>
              <a:gd name="connsiteY324" fmla="*/ 2501900 h 4267200"/>
              <a:gd name="connsiteX325" fmla="*/ 2044700 w 8851900"/>
              <a:gd name="connsiteY325" fmla="*/ 2514600 h 4267200"/>
              <a:gd name="connsiteX326" fmla="*/ 2070100 w 8851900"/>
              <a:gd name="connsiteY326" fmla="*/ 2552700 h 4267200"/>
              <a:gd name="connsiteX327" fmla="*/ 2095500 w 8851900"/>
              <a:gd name="connsiteY327" fmla="*/ 2628900 h 4267200"/>
              <a:gd name="connsiteX328" fmla="*/ 2120900 w 8851900"/>
              <a:gd name="connsiteY328" fmla="*/ 2730500 h 4267200"/>
              <a:gd name="connsiteX329" fmla="*/ 2171700 w 8851900"/>
              <a:gd name="connsiteY329" fmla="*/ 2806700 h 4267200"/>
              <a:gd name="connsiteX330" fmla="*/ 2324100 w 8851900"/>
              <a:gd name="connsiteY330" fmla="*/ 2832100 h 4267200"/>
              <a:gd name="connsiteX331" fmla="*/ 2349500 w 8851900"/>
              <a:gd name="connsiteY331" fmla="*/ 2882900 h 4267200"/>
              <a:gd name="connsiteX332" fmla="*/ 2451100 w 8851900"/>
              <a:gd name="connsiteY332" fmla="*/ 2895600 h 4267200"/>
              <a:gd name="connsiteX333" fmla="*/ 2501900 w 8851900"/>
              <a:gd name="connsiteY333" fmla="*/ 2933700 h 4267200"/>
              <a:gd name="connsiteX334" fmla="*/ 2514600 w 8851900"/>
              <a:gd name="connsiteY334" fmla="*/ 2971800 h 4267200"/>
              <a:gd name="connsiteX335" fmla="*/ 2552700 w 8851900"/>
              <a:gd name="connsiteY335" fmla="*/ 2984500 h 4267200"/>
              <a:gd name="connsiteX336" fmla="*/ 2717800 w 8851900"/>
              <a:gd name="connsiteY336" fmla="*/ 2971800 h 4267200"/>
              <a:gd name="connsiteX337" fmla="*/ 2755900 w 8851900"/>
              <a:gd name="connsiteY337" fmla="*/ 2959100 h 4267200"/>
              <a:gd name="connsiteX338" fmla="*/ 2946400 w 8851900"/>
              <a:gd name="connsiteY338" fmla="*/ 2984500 h 4267200"/>
              <a:gd name="connsiteX339" fmla="*/ 3048000 w 8851900"/>
              <a:gd name="connsiteY339" fmla="*/ 3009900 h 4267200"/>
              <a:gd name="connsiteX340" fmla="*/ 3238500 w 8851900"/>
              <a:gd name="connsiteY340" fmla="*/ 3060700 h 4267200"/>
              <a:gd name="connsiteX341" fmla="*/ 3479800 w 8851900"/>
              <a:gd name="connsiteY341" fmla="*/ 3162300 h 4267200"/>
              <a:gd name="connsiteX342" fmla="*/ 3530600 w 8851900"/>
              <a:gd name="connsiteY342" fmla="*/ 3175000 h 4267200"/>
              <a:gd name="connsiteX343" fmla="*/ 3581400 w 8851900"/>
              <a:gd name="connsiteY343" fmla="*/ 3162300 h 4267200"/>
              <a:gd name="connsiteX344" fmla="*/ 3810000 w 8851900"/>
              <a:gd name="connsiteY344" fmla="*/ 3175000 h 4267200"/>
              <a:gd name="connsiteX345" fmla="*/ 3797300 w 8851900"/>
              <a:gd name="connsiteY345" fmla="*/ 3213100 h 4267200"/>
              <a:gd name="connsiteX346" fmla="*/ 3721100 w 8851900"/>
              <a:gd name="connsiteY346" fmla="*/ 3263900 h 4267200"/>
              <a:gd name="connsiteX347" fmla="*/ 3644900 w 8851900"/>
              <a:gd name="connsiteY347" fmla="*/ 3302000 h 4267200"/>
              <a:gd name="connsiteX348" fmla="*/ 3606800 w 8851900"/>
              <a:gd name="connsiteY348" fmla="*/ 3340100 h 4267200"/>
              <a:gd name="connsiteX349" fmla="*/ 3568700 w 8851900"/>
              <a:gd name="connsiteY349" fmla="*/ 3365500 h 4267200"/>
              <a:gd name="connsiteX350" fmla="*/ 3556000 w 8851900"/>
              <a:gd name="connsiteY350" fmla="*/ 3403600 h 4267200"/>
              <a:gd name="connsiteX351" fmla="*/ 3594100 w 8851900"/>
              <a:gd name="connsiteY351" fmla="*/ 3429000 h 4267200"/>
              <a:gd name="connsiteX352" fmla="*/ 3632200 w 8851900"/>
              <a:gd name="connsiteY352" fmla="*/ 3505200 h 4267200"/>
              <a:gd name="connsiteX353" fmla="*/ 3619500 w 8851900"/>
              <a:gd name="connsiteY353" fmla="*/ 3568700 h 4267200"/>
              <a:gd name="connsiteX354" fmla="*/ 3543300 w 8851900"/>
              <a:gd name="connsiteY354" fmla="*/ 3632200 h 4267200"/>
              <a:gd name="connsiteX355" fmla="*/ 3505200 w 8851900"/>
              <a:gd name="connsiteY355" fmla="*/ 3657600 h 4267200"/>
              <a:gd name="connsiteX356" fmla="*/ 3454400 w 8851900"/>
              <a:gd name="connsiteY356" fmla="*/ 3670300 h 4267200"/>
              <a:gd name="connsiteX357" fmla="*/ 3378200 w 8851900"/>
              <a:gd name="connsiteY357" fmla="*/ 3695700 h 4267200"/>
              <a:gd name="connsiteX358" fmla="*/ 3289300 w 8851900"/>
              <a:gd name="connsiteY358" fmla="*/ 3771900 h 4267200"/>
              <a:gd name="connsiteX359" fmla="*/ 3251200 w 8851900"/>
              <a:gd name="connsiteY359" fmla="*/ 3810000 h 4267200"/>
              <a:gd name="connsiteX360" fmla="*/ 3238500 w 8851900"/>
              <a:gd name="connsiteY360" fmla="*/ 3848100 h 4267200"/>
              <a:gd name="connsiteX361" fmla="*/ 3213100 w 8851900"/>
              <a:gd name="connsiteY361" fmla="*/ 3886200 h 4267200"/>
              <a:gd name="connsiteX362" fmla="*/ 3213100 w 8851900"/>
              <a:gd name="connsiteY362" fmla="*/ 3898900 h 4267200"/>
              <a:gd name="connsiteX363" fmla="*/ 3187700 w 8851900"/>
              <a:gd name="connsiteY363" fmla="*/ 383540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8851900" h="4267200">
                <a:moveTo>
                  <a:pt x="3187700" y="3835400"/>
                </a:moveTo>
                <a:cubicBezTo>
                  <a:pt x="3194050" y="3833283"/>
                  <a:pt x="3227403" y="3873220"/>
                  <a:pt x="3251200" y="3886200"/>
                </a:cubicBezTo>
                <a:cubicBezTo>
                  <a:pt x="3390900" y="3962400"/>
                  <a:pt x="3276600" y="3879850"/>
                  <a:pt x="3365500" y="3924300"/>
                </a:cubicBezTo>
                <a:cubicBezTo>
                  <a:pt x="3382433" y="3932767"/>
                  <a:pt x="3400066" y="3939960"/>
                  <a:pt x="3416300" y="3949700"/>
                </a:cubicBezTo>
                <a:cubicBezTo>
                  <a:pt x="3442477" y="3965406"/>
                  <a:pt x="3463540" y="3990847"/>
                  <a:pt x="3492500" y="4000500"/>
                </a:cubicBezTo>
                <a:cubicBezTo>
                  <a:pt x="3545080" y="4018027"/>
                  <a:pt x="3519461" y="4005774"/>
                  <a:pt x="3568700" y="4038600"/>
                </a:cubicBezTo>
                <a:cubicBezTo>
                  <a:pt x="3585633" y="4072467"/>
                  <a:pt x="3607526" y="4104279"/>
                  <a:pt x="3619500" y="4140200"/>
                </a:cubicBezTo>
                <a:cubicBezTo>
                  <a:pt x="3623733" y="4152900"/>
                  <a:pt x="3626213" y="4166326"/>
                  <a:pt x="3632200" y="4178300"/>
                </a:cubicBezTo>
                <a:cubicBezTo>
                  <a:pt x="3639026" y="4191952"/>
                  <a:pt x="3646113" y="4206349"/>
                  <a:pt x="3657600" y="4216400"/>
                </a:cubicBezTo>
                <a:cubicBezTo>
                  <a:pt x="3680574" y="4236502"/>
                  <a:pt x="3733800" y="4267200"/>
                  <a:pt x="3733800" y="4267200"/>
                </a:cubicBezTo>
                <a:cubicBezTo>
                  <a:pt x="3767667" y="4262967"/>
                  <a:pt x="3801376" y="4257186"/>
                  <a:pt x="3835400" y="4254500"/>
                </a:cubicBezTo>
                <a:cubicBezTo>
                  <a:pt x="3962287" y="4244483"/>
                  <a:pt x="4090850" y="4250025"/>
                  <a:pt x="4216400" y="4229100"/>
                </a:cubicBezTo>
                <a:cubicBezTo>
                  <a:pt x="4246512" y="4224081"/>
                  <a:pt x="4267200" y="4195233"/>
                  <a:pt x="4292600" y="4178300"/>
                </a:cubicBezTo>
                <a:cubicBezTo>
                  <a:pt x="4305300" y="4169833"/>
                  <a:pt x="4315892" y="4156602"/>
                  <a:pt x="4330700" y="4152900"/>
                </a:cubicBezTo>
                <a:cubicBezTo>
                  <a:pt x="4394487" y="4136953"/>
                  <a:pt x="4364941" y="4145720"/>
                  <a:pt x="4419600" y="4127500"/>
                </a:cubicBezTo>
                <a:cubicBezTo>
                  <a:pt x="4495800" y="4131733"/>
                  <a:pt x="4572650" y="4129407"/>
                  <a:pt x="4648200" y="4140200"/>
                </a:cubicBezTo>
                <a:cubicBezTo>
                  <a:pt x="4663310" y="4142359"/>
                  <a:pt x="4672271" y="4159587"/>
                  <a:pt x="4686300" y="4165600"/>
                </a:cubicBezTo>
                <a:cubicBezTo>
                  <a:pt x="4701993" y="4172326"/>
                  <a:pt x="4789299" y="4188740"/>
                  <a:pt x="4800600" y="4191000"/>
                </a:cubicBezTo>
                <a:cubicBezTo>
                  <a:pt x="4838700" y="4186767"/>
                  <a:pt x="4878874" y="4191401"/>
                  <a:pt x="4914900" y="4178300"/>
                </a:cubicBezTo>
                <a:cubicBezTo>
                  <a:pt x="4929245" y="4173084"/>
                  <a:pt x="4934287" y="4154229"/>
                  <a:pt x="4940300" y="4140200"/>
                </a:cubicBezTo>
                <a:cubicBezTo>
                  <a:pt x="4947176" y="4124157"/>
                  <a:pt x="4948205" y="4106183"/>
                  <a:pt x="4953000" y="4089400"/>
                </a:cubicBezTo>
                <a:cubicBezTo>
                  <a:pt x="4956678" y="4076528"/>
                  <a:pt x="4962022" y="4064172"/>
                  <a:pt x="4965700" y="4051300"/>
                </a:cubicBezTo>
                <a:cubicBezTo>
                  <a:pt x="4970495" y="4034517"/>
                  <a:pt x="4973605" y="4017283"/>
                  <a:pt x="4978400" y="4000500"/>
                </a:cubicBezTo>
                <a:cubicBezTo>
                  <a:pt x="4982078" y="3987628"/>
                  <a:pt x="4984599" y="3974102"/>
                  <a:pt x="4991100" y="3962400"/>
                </a:cubicBezTo>
                <a:cubicBezTo>
                  <a:pt x="5005925" y="3935715"/>
                  <a:pt x="5041900" y="3886200"/>
                  <a:pt x="5041900" y="3886200"/>
                </a:cubicBezTo>
                <a:cubicBezTo>
                  <a:pt x="5130800" y="3890433"/>
                  <a:pt x="5219907" y="3891509"/>
                  <a:pt x="5308600" y="3898900"/>
                </a:cubicBezTo>
                <a:cubicBezTo>
                  <a:pt x="5321941" y="3900012"/>
                  <a:pt x="5334726" y="3905613"/>
                  <a:pt x="5346700" y="3911600"/>
                </a:cubicBezTo>
                <a:cubicBezTo>
                  <a:pt x="5360352" y="3918426"/>
                  <a:pt x="5372100" y="3928533"/>
                  <a:pt x="5384800" y="3937000"/>
                </a:cubicBezTo>
                <a:cubicBezTo>
                  <a:pt x="5389033" y="3970867"/>
                  <a:pt x="5384373" y="4007095"/>
                  <a:pt x="5397500" y="4038600"/>
                </a:cubicBezTo>
                <a:cubicBezTo>
                  <a:pt x="5406711" y="4060705"/>
                  <a:pt x="5429142" y="4075032"/>
                  <a:pt x="5448300" y="4089400"/>
                </a:cubicBezTo>
                <a:cubicBezTo>
                  <a:pt x="5481506" y="4114304"/>
                  <a:pt x="5511348" y="4117862"/>
                  <a:pt x="5549900" y="4127500"/>
                </a:cubicBezTo>
                <a:cubicBezTo>
                  <a:pt x="5590886" y="4121645"/>
                  <a:pt x="5676964" y="4114757"/>
                  <a:pt x="5715000" y="4089400"/>
                </a:cubicBezTo>
                <a:lnTo>
                  <a:pt x="5753100" y="4064000"/>
                </a:lnTo>
                <a:cubicBezTo>
                  <a:pt x="5825067" y="4068233"/>
                  <a:pt x="5897180" y="4070455"/>
                  <a:pt x="5969000" y="4076700"/>
                </a:cubicBezTo>
                <a:cubicBezTo>
                  <a:pt x="5994654" y="4078931"/>
                  <a:pt x="6019450" y="4089400"/>
                  <a:pt x="6045200" y="4089400"/>
                </a:cubicBezTo>
                <a:cubicBezTo>
                  <a:pt x="6079330" y="4089400"/>
                  <a:pt x="6112933" y="4080933"/>
                  <a:pt x="6146800" y="4076700"/>
                </a:cubicBezTo>
                <a:cubicBezTo>
                  <a:pt x="6159500" y="4072467"/>
                  <a:pt x="6172926" y="4069987"/>
                  <a:pt x="6184900" y="4064000"/>
                </a:cubicBezTo>
                <a:cubicBezTo>
                  <a:pt x="6283377" y="4014761"/>
                  <a:pt x="6165335" y="4057822"/>
                  <a:pt x="6261100" y="4025900"/>
                </a:cubicBezTo>
                <a:cubicBezTo>
                  <a:pt x="6269729" y="4014395"/>
                  <a:pt x="6315315" y="3955571"/>
                  <a:pt x="6324600" y="3937000"/>
                </a:cubicBezTo>
                <a:cubicBezTo>
                  <a:pt x="6330587" y="3925026"/>
                  <a:pt x="6331313" y="3910874"/>
                  <a:pt x="6337300" y="3898900"/>
                </a:cubicBezTo>
                <a:cubicBezTo>
                  <a:pt x="6344126" y="3885248"/>
                  <a:pt x="6355874" y="3874452"/>
                  <a:pt x="6362700" y="3860800"/>
                </a:cubicBezTo>
                <a:cubicBezTo>
                  <a:pt x="6415280" y="3755640"/>
                  <a:pt x="6328007" y="3893789"/>
                  <a:pt x="6400800" y="3784600"/>
                </a:cubicBezTo>
                <a:cubicBezTo>
                  <a:pt x="6417902" y="3681990"/>
                  <a:pt x="6405357" y="3732829"/>
                  <a:pt x="6438900" y="3632200"/>
                </a:cubicBezTo>
                <a:cubicBezTo>
                  <a:pt x="6443133" y="3619500"/>
                  <a:pt x="6444174" y="3605239"/>
                  <a:pt x="6451600" y="3594100"/>
                </a:cubicBezTo>
                <a:cubicBezTo>
                  <a:pt x="6460067" y="3581400"/>
                  <a:pt x="6470174" y="3569652"/>
                  <a:pt x="6477000" y="3556000"/>
                </a:cubicBezTo>
                <a:cubicBezTo>
                  <a:pt x="6498409" y="3513182"/>
                  <a:pt x="6479864" y="3511145"/>
                  <a:pt x="6515100" y="3467100"/>
                </a:cubicBezTo>
                <a:cubicBezTo>
                  <a:pt x="6537540" y="3439050"/>
                  <a:pt x="6575236" y="3423029"/>
                  <a:pt x="6591300" y="3390900"/>
                </a:cubicBezTo>
                <a:cubicBezTo>
                  <a:pt x="6599767" y="3373967"/>
                  <a:pt x="6603313" y="3353487"/>
                  <a:pt x="6616700" y="3340100"/>
                </a:cubicBezTo>
                <a:cubicBezTo>
                  <a:pt x="6638286" y="3318514"/>
                  <a:pt x="6668478" y="3307616"/>
                  <a:pt x="6692900" y="3289300"/>
                </a:cubicBezTo>
                <a:cubicBezTo>
                  <a:pt x="6704405" y="3280671"/>
                  <a:pt x="6763229" y="3235085"/>
                  <a:pt x="6781800" y="3225800"/>
                </a:cubicBezTo>
                <a:cubicBezTo>
                  <a:pt x="6793774" y="3219813"/>
                  <a:pt x="6807595" y="3218373"/>
                  <a:pt x="6819900" y="3213100"/>
                </a:cubicBezTo>
                <a:cubicBezTo>
                  <a:pt x="6837301" y="3205642"/>
                  <a:pt x="6853767" y="3196167"/>
                  <a:pt x="6870700" y="3187700"/>
                </a:cubicBezTo>
                <a:cubicBezTo>
                  <a:pt x="6883400" y="3200400"/>
                  <a:pt x="6900768" y="3209736"/>
                  <a:pt x="6908800" y="3225800"/>
                </a:cubicBezTo>
                <a:cubicBezTo>
                  <a:pt x="6946421" y="3301041"/>
                  <a:pt x="6883176" y="3298881"/>
                  <a:pt x="6972300" y="3276600"/>
                </a:cubicBezTo>
                <a:cubicBezTo>
                  <a:pt x="6976533" y="3255433"/>
                  <a:pt x="6975347" y="3232407"/>
                  <a:pt x="6985000" y="3213100"/>
                </a:cubicBezTo>
                <a:cubicBezTo>
                  <a:pt x="7003618" y="3175865"/>
                  <a:pt x="7041683" y="3168010"/>
                  <a:pt x="7073900" y="3149600"/>
                </a:cubicBezTo>
                <a:cubicBezTo>
                  <a:pt x="7087152" y="3142027"/>
                  <a:pt x="7100274" y="3133971"/>
                  <a:pt x="7112000" y="3124200"/>
                </a:cubicBezTo>
                <a:cubicBezTo>
                  <a:pt x="7247287" y="3011461"/>
                  <a:pt x="7067678" y="3140357"/>
                  <a:pt x="7188200" y="3073400"/>
                </a:cubicBezTo>
                <a:cubicBezTo>
                  <a:pt x="7214885" y="3058575"/>
                  <a:pt x="7235440" y="3032253"/>
                  <a:pt x="7264400" y="3022600"/>
                </a:cubicBezTo>
                <a:lnTo>
                  <a:pt x="7378700" y="2984500"/>
                </a:lnTo>
                <a:cubicBezTo>
                  <a:pt x="7391400" y="2980267"/>
                  <a:pt x="7405661" y="2979226"/>
                  <a:pt x="7416800" y="2971800"/>
                </a:cubicBezTo>
                <a:cubicBezTo>
                  <a:pt x="7490019" y="2922987"/>
                  <a:pt x="7419388" y="2965248"/>
                  <a:pt x="7493000" y="2933700"/>
                </a:cubicBezTo>
                <a:cubicBezTo>
                  <a:pt x="7510401" y="2926242"/>
                  <a:pt x="7525353" y="2912557"/>
                  <a:pt x="7543800" y="2908300"/>
                </a:cubicBezTo>
                <a:cubicBezTo>
                  <a:pt x="7581153" y="2899680"/>
                  <a:pt x="7620000" y="2899833"/>
                  <a:pt x="7658100" y="2895600"/>
                </a:cubicBezTo>
                <a:cubicBezTo>
                  <a:pt x="7687733" y="2899833"/>
                  <a:pt x="7718328" y="2899698"/>
                  <a:pt x="7747000" y="2908300"/>
                </a:cubicBezTo>
                <a:cubicBezTo>
                  <a:pt x="7761620" y="2912686"/>
                  <a:pt x="7771448" y="2926874"/>
                  <a:pt x="7785100" y="2933700"/>
                </a:cubicBezTo>
                <a:cubicBezTo>
                  <a:pt x="7797074" y="2939687"/>
                  <a:pt x="7811226" y="2940413"/>
                  <a:pt x="7823200" y="2946400"/>
                </a:cubicBezTo>
                <a:cubicBezTo>
                  <a:pt x="7921677" y="2995639"/>
                  <a:pt x="7803635" y="2952578"/>
                  <a:pt x="7899400" y="2984500"/>
                </a:cubicBezTo>
                <a:cubicBezTo>
                  <a:pt x="7903633" y="2997200"/>
                  <a:pt x="7902634" y="3013134"/>
                  <a:pt x="7912100" y="3022600"/>
                </a:cubicBezTo>
                <a:cubicBezTo>
                  <a:pt x="7921566" y="3032066"/>
                  <a:pt x="7938226" y="3029313"/>
                  <a:pt x="7950200" y="3035300"/>
                </a:cubicBezTo>
                <a:cubicBezTo>
                  <a:pt x="7985563" y="3052981"/>
                  <a:pt x="7998313" y="3070713"/>
                  <a:pt x="8026400" y="3098800"/>
                </a:cubicBezTo>
                <a:cubicBezTo>
                  <a:pt x="8069391" y="3093426"/>
                  <a:pt x="8162439" y="3088541"/>
                  <a:pt x="8204200" y="3060700"/>
                </a:cubicBezTo>
                <a:cubicBezTo>
                  <a:pt x="8216900" y="3052233"/>
                  <a:pt x="8228648" y="3042126"/>
                  <a:pt x="8242300" y="3035300"/>
                </a:cubicBezTo>
                <a:cubicBezTo>
                  <a:pt x="8306180" y="3003360"/>
                  <a:pt x="8276513" y="3051887"/>
                  <a:pt x="8356600" y="2971800"/>
                </a:cubicBezTo>
                <a:cubicBezTo>
                  <a:pt x="8369300" y="2959100"/>
                  <a:pt x="8383673" y="2947877"/>
                  <a:pt x="8394700" y="2933700"/>
                </a:cubicBezTo>
                <a:cubicBezTo>
                  <a:pt x="8413442" y="2909603"/>
                  <a:pt x="8420100" y="2874433"/>
                  <a:pt x="8445500" y="2857500"/>
                </a:cubicBezTo>
                <a:lnTo>
                  <a:pt x="8483600" y="2832100"/>
                </a:lnTo>
                <a:cubicBezTo>
                  <a:pt x="8551333" y="2730500"/>
                  <a:pt x="8462433" y="2853267"/>
                  <a:pt x="8547100" y="2768600"/>
                </a:cubicBezTo>
                <a:cubicBezTo>
                  <a:pt x="8557893" y="2757807"/>
                  <a:pt x="8559248" y="2738073"/>
                  <a:pt x="8572500" y="2730500"/>
                </a:cubicBezTo>
                <a:cubicBezTo>
                  <a:pt x="8591242" y="2719790"/>
                  <a:pt x="8614833" y="2722033"/>
                  <a:pt x="8636000" y="2717800"/>
                </a:cubicBezTo>
                <a:cubicBezTo>
                  <a:pt x="8640233" y="2705100"/>
                  <a:pt x="8640337" y="2690153"/>
                  <a:pt x="8648700" y="2679700"/>
                </a:cubicBezTo>
                <a:cubicBezTo>
                  <a:pt x="8685319" y="2633926"/>
                  <a:pt x="8723440" y="2659534"/>
                  <a:pt x="8775700" y="2667000"/>
                </a:cubicBezTo>
                <a:cubicBezTo>
                  <a:pt x="8834967" y="2755900"/>
                  <a:pt x="8809567" y="2768600"/>
                  <a:pt x="8851900" y="2705100"/>
                </a:cubicBezTo>
                <a:cubicBezTo>
                  <a:pt x="8847667" y="2637367"/>
                  <a:pt x="8853181" y="2568310"/>
                  <a:pt x="8839200" y="2501900"/>
                </a:cubicBezTo>
                <a:cubicBezTo>
                  <a:pt x="8835500" y="2484325"/>
                  <a:pt x="8812598" y="2477598"/>
                  <a:pt x="8801100" y="2463800"/>
                </a:cubicBezTo>
                <a:cubicBezTo>
                  <a:pt x="8791329" y="2452074"/>
                  <a:pt x="8784167" y="2438400"/>
                  <a:pt x="8775700" y="2425700"/>
                </a:cubicBezTo>
                <a:cubicBezTo>
                  <a:pt x="8771467" y="2387600"/>
                  <a:pt x="8775122" y="2347767"/>
                  <a:pt x="8763000" y="2311400"/>
                </a:cubicBezTo>
                <a:cubicBezTo>
                  <a:pt x="8757320" y="2294361"/>
                  <a:pt x="8738537" y="2284989"/>
                  <a:pt x="8724900" y="2273300"/>
                </a:cubicBezTo>
                <a:cubicBezTo>
                  <a:pt x="8610855" y="2175547"/>
                  <a:pt x="8730540" y="2291640"/>
                  <a:pt x="8636000" y="2197100"/>
                </a:cubicBezTo>
                <a:cubicBezTo>
                  <a:pt x="8580967" y="2201333"/>
                  <a:pt x="8525151" y="2199628"/>
                  <a:pt x="8470900" y="2209800"/>
                </a:cubicBezTo>
                <a:cubicBezTo>
                  <a:pt x="8455898" y="2212613"/>
                  <a:pt x="8446452" y="2228374"/>
                  <a:pt x="8432800" y="2235200"/>
                </a:cubicBezTo>
                <a:cubicBezTo>
                  <a:pt x="8420826" y="2241187"/>
                  <a:pt x="8406674" y="2241913"/>
                  <a:pt x="8394700" y="2247900"/>
                </a:cubicBezTo>
                <a:cubicBezTo>
                  <a:pt x="8306995" y="2291753"/>
                  <a:pt x="8411526" y="2259569"/>
                  <a:pt x="8305800" y="2286000"/>
                </a:cubicBezTo>
                <a:cubicBezTo>
                  <a:pt x="8280400" y="2302933"/>
                  <a:pt x="8258560" y="2327147"/>
                  <a:pt x="8229600" y="2336800"/>
                </a:cubicBezTo>
                <a:cubicBezTo>
                  <a:pt x="8216900" y="2341033"/>
                  <a:pt x="8203474" y="2343513"/>
                  <a:pt x="8191500" y="2349500"/>
                </a:cubicBezTo>
                <a:cubicBezTo>
                  <a:pt x="8093023" y="2398739"/>
                  <a:pt x="8211065" y="2355678"/>
                  <a:pt x="8115300" y="2387600"/>
                </a:cubicBezTo>
                <a:cubicBezTo>
                  <a:pt x="8072967" y="2379133"/>
                  <a:pt x="8024221" y="2386147"/>
                  <a:pt x="7988300" y="2362200"/>
                </a:cubicBezTo>
                <a:cubicBezTo>
                  <a:pt x="7973777" y="2352518"/>
                  <a:pt x="8001000" y="2328854"/>
                  <a:pt x="8001000" y="2311400"/>
                </a:cubicBezTo>
                <a:cubicBezTo>
                  <a:pt x="8001000" y="2287999"/>
                  <a:pt x="7991240" y="2215679"/>
                  <a:pt x="7975600" y="2184400"/>
                </a:cubicBezTo>
                <a:cubicBezTo>
                  <a:pt x="7968774" y="2170748"/>
                  <a:pt x="7958667" y="2159000"/>
                  <a:pt x="7950200" y="2146300"/>
                </a:cubicBezTo>
                <a:cubicBezTo>
                  <a:pt x="7952207" y="2118206"/>
                  <a:pt x="7946735" y="1988131"/>
                  <a:pt x="7975600" y="1930400"/>
                </a:cubicBezTo>
                <a:cubicBezTo>
                  <a:pt x="7982426" y="1916748"/>
                  <a:pt x="7992533" y="1905000"/>
                  <a:pt x="8001000" y="1892300"/>
                </a:cubicBezTo>
                <a:cubicBezTo>
                  <a:pt x="8009467" y="1824567"/>
                  <a:pt x="8016274" y="1756605"/>
                  <a:pt x="8026400" y="1689100"/>
                </a:cubicBezTo>
                <a:cubicBezTo>
                  <a:pt x="8028989" y="1671839"/>
                  <a:pt x="8035978" y="1655473"/>
                  <a:pt x="8039100" y="1638300"/>
                </a:cubicBezTo>
                <a:cubicBezTo>
                  <a:pt x="8044455" y="1608849"/>
                  <a:pt x="8048494" y="1579151"/>
                  <a:pt x="8051800" y="1549400"/>
                </a:cubicBezTo>
                <a:cubicBezTo>
                  <a:pt x="8056964" y="1502927"/>
                  <a:pt x="8050749" y="1454391"/>
                  <a:pt x="8064500" y="1409700"/>
                </a:cubicBezTo>
                <a:cubicBezTo>
                  <a:pt x="8070679" y="1389619"/>
                  <a:pt x="8125886" y="1377949"/>
                  <a:pt x="8140700" y="1371600"/>
                </a:cubicBezTo>
                <a:cubicBezTo>
                  <a:pt x="8199206" y="1346526"/>
                  <a:pt x="8186042" y="1351658"/>
                  <a:pt x="8229600" y="1308100"/>
                </a:cubicBezTo>
                <a:cubicBezTo>
                  <a:pt x="8250304" y="1225282"/>
                  <a:pt x="8230466" y="1283680"/>
                  <a:pt x="8280400" y="1193800"/>
                </a:cubicBezTo>
                <a:cubicBezTo>
                  <a:pt x="8334110" y="1097122"/>
                  <a:pt x="8277977" y="1184734"/>
                  <a:pt x="8331200" y="1104900"/>
                </a:cubicBezTo>
                <a:cubicBezTo>
                  <a:pt x="8341931" y="1061977"/>
                  <a:pt x="8338066" y="1040408"/>
                  <a:pt x="8382000" y="1016000"/>
                </a:cubicBezTo>
                <a:cubicBezTo>
                  <a:pt x="8405405" y="1002997"/>
                  <a:pt x="8458200" y="990600"/>
                  <a:pt x="8458200" y="990600"/>
                </a:cubicBezTo>
                <a:cubicBezTo>
                  <a:pt x="8521968" y="894948"/>
                  <a:pt x="8435988" y="1005408"/>
                  <a:pt x="8534400" y="939800"/>
                </a:cubicBezTo>
                <a:cubicBezTo>
                  <a:pt x="8547100" y="931333"/>
                  <a:pt x="8549007" y="912493"/>
                  <a:pt x="8559800" y="901700"/>
                </a:cubicBezTo>
                <a:cubicBezTo>
                  <a:pt x="8570593" y="890907"/>
                  <a:pt x="8585200" y="884767"/>
                  <a:pt x="8597900" y="876300"/>
                </a:cubicBezTo>
                <a:cubicBezTo>
                  <a:pt x="8614739" y="851042"/>
                  <a:pt x="8642148" y="831648"/>
                  <a:pt x="8610600" y="800100"/>
                </a:cubicBezTo>
                <a:cubicBezTo>
                  <a:pt x="8601134" y="790634"/>
                  <a:pt x="8585200" y="791633"/>
                  <a:pt x="8572500" y="787400"/>
                </a:cubicBezTo>
                <a:cubicBezTo>
                  <a:pt x="8513233" y="791633"/>
                  <a:pt x="8453711" y="793158"/>
                  <a:pt x="8394700" y="800100"/>
                </a:cubicBezTo>
                <a:cubicBezTo>
                  <a:pt x="8381405" y="801664"/>
                  <a:pt x="8365170" y="802516"/>
                  <a:pt x="8356600" y="812800"/>
                </a:cubicBezTo>
                <a:cubicBezTo>
                  <a:pt x="8342006" y="830313"/>
                  <a:pt x="8341395" y="855910"/>
                  <a:pt x="8331200" y="876300"/>
                </a:cubicBezTo>
                <a:cubicBezTo>
                  <a:pt x="8324374" y="889952"/>
                  <a:pt x="8314267" y="901700"/>
                  <a:pt x="8305800" y="914400"/>
                </a:cubicBezTo>
                <a:cubicBezTo>
                  <a:pt x="8302584" y="930479"/>
                  <a:pt x="8292416" y="994972"/>
                  <a:pt x="8280400" y="1016000"/>
                </a:cubicBezTo>
                <a:cubicBezTo>
                  <a:pt x="8269898" y="1034378"/>
                  <a:pt x="8254603" y="1049576"/>
                  <a:pt x="8242300" y="1066800"/>
                </a:cubicBezTo>
                <a:cubicBezTo>
                  <a:pt x="8233428" y="1079220"/>
                  <a:pt x="8227693" y="1094107"/>
                  <a:pt x="8216900" y="1104900"/>
                </a:cubicBezTo>
                <a:cubicBezTo>
                  <a:pt x="8206107" y="1115693"/>
                  <a:pt x="8191500" y="1121833"/>
                  <a:pt x="8178800" y="1130300"/>
                </a:cubicBezTo>
                <a:cubicBezTo>
                  <a:pt x="8174567" y="1147233"/>
                  <a:pt x="8175782" y="1166577"/>
                  <a:pt x="8166100" y="1181100"/>
                </a:cubicBezTo>
                <a:cubicBezTo>
                  <a:pt x="8147902" y="1208397"/>
                  <a:pt x="8115256" y="1206522"/>
                  <a:pt x="8089900" y="1219200"/>
                </a:cubicBezTo>
                <a:cubicBezTo>
                  <a:pt x="8076248" y="1226026"/>
                  <a:pt x="8063526" y="1234829"/>
                  <a:pt x="8051800" y="1244600"/>
                </a:cubicBezTo>
                <a:cubicBezTo>
                  <a:pt x="8021455" y="1269887"/>
                  <a:pt x="7973793" y="1326222"/>
                  <a:pt x="7962900" y="1358900"/>
                </a:cubicBezTo>
                <a:lnTo>
                  <a:pt x="7950200" y="1397000"/>
                </a:lnTo>
                <a:cubicBezTo>
                  <a:pt x="7954433" y="1409700"/>
                  <a:pt x="7960275" y="1421973"/>
                  <a:pt x="7962900" y="1435100"/>
                </a:cubicBezTo>
                <a:cubicBezTo>
                  <a:pt x="7984972" y="1545461"/>
                  <a:pt x="7976800" y="1582448"/>
                  <a:pt x="7962900" y="1714500"/>
                </a:cubicBezTo>
                <a:cubicBezTo>
                  <a:pt x="7961073" y="1731859"/>
                  <a:pt x="7956329" y="1748957"/>
                  <a:pt x="7950200" y="1765300"/>
                </a:cubicBezTo>
                <a:cubicBezTo>
                  <a:pt x="7943553" y="1783027"/>
                  <a:pt x="7931831" y="1798522"/>
                  <a:pt x="7924800" y="1816100"/>
                </a:cubicBezTo>
                <a:cubicBezTo>
                  <a:pt x="7914856" y="1840959"/>
                  <a:pt x="7907867" y="1866900"/>
                  <a:pt x="7899400" y="1892300"/>
                </a:cubicBezTo>
                <a:lnTo>
                  <a:pt x="7886700" y="1930400"/>
                </a:lnTo>
                <a:cubicBezTo>
                  <a:pt x="7882467" y="1943100"/>
                  <a:pt x="7877247" y="1955513"/>
                  <a:pt x="7874000" y="1968500"/>
                </a:cubicBezTo>
                <a:cubicBezTo>
                  <a:pt x="7869767" y="1985433"/>
                  <a:pt x="7865086" y="2002261"/>
                  <a:pt x="7861300" y="2019300"/>
                </a:cubicBezTo>
                <a:cubicBezTo>
                  <a:pt x="7856617" y="2040372"/>
                  <a:pt x="7854280" y="2061975"/>
                  <a:pt x="7848600" y="2082800"/>
                </a:cubicBezTo>
                <a:cubicBezTo>
                  <a:pt x="7841555" y="2108631"/>
                  <a:pt x="7831667" y="2133600"/>
                  <a:pt x="7823200" y="2159000"/>
                </a:cubicBezTo>
                <a:cubicBezTo>
                  <a:pt x="7818967" y="2171700"/>
                  <a:pt x="7817926" y="2185961"/>
                  <a:pt x="7810500" y="2197100"/>
                </a:cubicBezTo>
                <a:cubicBezTo>
                  <a:pt x="7722635" y="2328897"/>
                  <a:pt x="7856378" y="2124870"/>
                  <a:pt x="7759700" y="2286000"/>
                </a:cubicBezTo>
                <a:cubicBezTo>
                  <a:pt x="7743994" y="2312177"/>
                  <a:pt x="7718553" y="2333240"/>
                  <a:pt x="7708900" y="2362200"/>
                </a:cubicBezTo>
                <a:cubicBezTo>
                  <a:pt x="7700433" y="2387600"/>
                  <a:pt x="7698352" y="2416123"/>
                  <a:pt x="7683500" y="2438400"/>
                </a:cubicBezTo>
                <a:lnTo>
                  <a:pt x="7632700" y="2514600"/>
                </a:lnTo>
                <a:cubicBezTo>
                  <a:pt x="7599696" y="2564106"/>
                  <a:pt x="7589095" y="2585404"/>
                  <a:pt x="7531100" y="2628900"/>
                </a:cubicBezTo>
                <a:cubicBezTo>
                  <a:pt x="7514167" y="2641600"/>
                  <a:pt x="7499232" y="2657534"/>
                  <a:pt x="7480300" y="2667000"/>
                </a:cubicBezTo>
                <a:cubicBezTo>
                  <a:pt x="7456353" y="2678974"/>
                  <a:pt x="7429500" y="2683933"/>
                  <a:pt x="7404100" y="2692400"/>
                </a:cubicBezTo>
                <a:lnTo>
                  <a:pt x="7327900" y="2717800"/>
                </a:lnTo>
                <a:cubicBezTo>
                  <a:pt x="7315200" y="2722033"/>
                  <a:pt x="7301774" y="2724513"/>
                  <a:pt x="7289800" y="2730500"/>
                </a:cubicBezTo>
                <a:cubicBezTo>
                  <a:pt x="7257229" y="2746786"/>
                  <a:pt x="7235604" y="2760591"/>
                  <a:pt x="7200900" y="2768600"/>
                </a:cubicBezTo>
                <a:cubicBezTo>
                  <a:pt x="7158834" y="2778308"/>
                  <a:pt x="7116233" y="2785533"/>
                  <a:pt x="7073900" y="2794000"/>
                </a:cubicBezTo>
                <a:cubicBezTo>
                  <a:pt x="7023100" y="2785533"/>
                  <a:pt x="6968562" y="2789516"/>
                  <a:pt x="6921500" y="2768600"/>
                </a:cubicBezTo>
                <a:cubicBezTo>
                  <a:pt x="6907552" y="2762401"/>
                  <a:pt x="6950065" y="2755119"/>
                  <a:pt x="6959600" y="2743200"/>
                </a:cubicBezTo>
                <a:cubicBezTo>
                  <a:pt x="6967963" y="2732747"/>
                  <a:pt x="6968622" y="2717972"/>
                  <a:pt x="6972300" y="2705100"/>
                </a:cubicBezTo>
                <a:cubicBezTo>
                  <a:pt x="6977095" y="2688317"/>
                  <a:pt x="6980205" y="2671083"/>
                  <a:pt x="6985000" y="2654300"/>
                </a:cubicBezTo>
                <a:cubicBezTo>
                  <a:pt x="6988678" y="2641428"/>
                  <a:pt x="6994022" y="2629072"/>
                  <a:pt x="6997700" y="2616200"/>
                </a:cubicBezTo>
                <a:cubicBezTo>
                  <a:pt x="7002495" y="2599417"/>
                  <a:pt x="7003524" y="2581443"/>
                  <a:pt x="7010400" y="2565400"/>
                </a:cubicBezTo>
                <a:cubicBezTo>
                  <a:pt x="7016413" y="2551371"/>
                  <a:pt x="7028974" y="2540952"/>
                  <a:pt x="7035800" y="2527300"/>
                </a:cubicBezTo>
                <a:cubicBezTo>
                  <a:pt x="7041787" y="2515326"/>
                  <a:pt x="7042513" y="2501174"/>
                  <a:pt x="7048500" y="2489200"/>
                </a:cubicBezTo>
                <a:cubicBezTo>
                  <a:pt x="7055326" y="2475548"/>
                  <a:pt x="7067074" y="2464752"/>
                  <a:pt x="7073900" y="2451100"/>
                </a:cubicBezTo>
                <a:cubicBezTo>
                  <a:pt x="7102539" y="2393822"/>
                  <a:pt x="7066504" y="2429495"/>
                  <a:pt x="7112000" y="2374900"/>
                </a:cubicBezTo>
                <a:cubicBezTo>
                  <a:pt x="7123498" y="2361102"/>
                  <a:pt x="7138602" y="2350598"/>
                  <a:pt x="7150100" y="2336800"/>
                </a:cubicBezTo>
                <a:cubicBezTo>
                  <a:pt x="7159871" y="2325074"/>
                  <a:pt x="7163581" y="2308235"/>
                  <a:pt x="7175500" y="2298700"/>
                </a:cubicBezTo>
                <a:cubicBezTo>
                  <a:pt x="7185953" y="2290337"/>
                  <a:pt x="7201626" y="2291987"/>
                  <a:pt x="7213600" y="2286000"/>
                </a:cubicBezTo>
                <a:cubicBezTo>
                  <a:pt x="7227252" y="2279174"/>
                  <a:pt x="7237752" y="2266799"/>
                  <a:pt x="7251700" y="2260600"/>
                </a:cubicBezTo>
                <a:cubicBezTo>
                  <a:pt x="7276166" y="2249726"/>
                  <a:pt x="7305623" y="2250052"/>
                  <a:pt x="7327900" y="2235200"/>
                </a:cubicBezTo>
                <a:lnTo>
                  <a:pt x="7404100" y="2184400"/>
                </a:lnTo>
                <a:lnTo>
                  <a:pt x="7505700" y="2032000"/>
                </a:lnTo>
                <a:cubicBezTo>
                  <a:pt x="7514167" y="2019300"/>
                  <a:pt x="7518400" y="2002367"/>
                  <a:pt x="7531100" y="1993900"/>
                </a:cubicBezTo>
                <a:lnTo>
                  <a:pt x="7569200" y="1968500"/>
                </a:lnTo>
                <a:lnTo>
                  <a:pt x="7594600" y="1892300"/>
                </a:lnTo>
                <a:cubicBezTo>
                  <a:pt x="7598833" y="1879600"/>
                  <a:pt x="7604675" y="1867327"/>
                  <a:pt x="7607300" y="1854200"/>
                </a:cubicBezTo>
                <a:cubicBezTo>
                  <a:pt x="7611533" y="1833033"/>
                  <a:pt x="7612421" y="1810911"/>
                  <a:pt x="7620000" y="1790700"/>
                </a:cubicBezTo>
                <a:cubicBezTo>
                  <a:pt x="7625359" y="1776408"/>
                  <a:pt x="7639201" y="1766548"/>
                  <a:pt x="7645400" y="1752600"/>
                </a:cubicBezTo>
                <a:cubicBezTo>
                  <a:pt x="7656274" y="1728134"/>
                  <a:pt x="7670800" y="1676400"/>
                  <a:pt x="7670800" y="1676400"/>
                </a:cubicBezTo>
                <a:cubicBezTo>
                  <a:pt x="7627873" y="1547620"/>
                  <a:pt x="7654977" y="1595516"/>
                  <a:pt x="7607300" y="1524000"/>
                </a:cubicBezTo>
                <a:cubicBezTo>
                  <a:pt x="7604551" y="1513003"/>
                  <a:pt x="7589998" y="1449271"/>
                  <a:pt x="7581900" y="1435100"/>
                </a:cubicBezTo>
                <a:cubicBezTo>
                  <a:pt x="7571398" y="1416722"/>
                  <a:pt x="7556103" y="1401524"/>
                  <a:pt x="7543800" y="1384300"/>
                </a:cubicBezTo>
                <a:cubicBezTo>
                  <a:pt x="7534928" y="1371880"/>
                  <a:pt x="7529193" y="1356993"/>
                  <a:pt x="7518400" y="1346200"/>
                </a:cubicBezTo>
                <a:cubicBezTo>
                  <a:pt x="7507607" y="1335407"/>
                  <a:pt x="7492026" y="1330571"/>
                  <a:pt x="7480300" y="1320800"/>
                </a:cubicBezTo>
                <a:cubicBezTo>
                  <a:pt x="7466502" y="1309302"/>
                  <a:pt x="7457144" y="1292663"/>
                  <a:pt x="7442200" y="1282700"/>
                </a:cubicBezTo>
                <a:cubicBezTo>
                  <a:pt x="7431061" y="1275274"/>
                  <a:pt x="7415802" y="1276501"/>
                  <a:pt x="7404100" y="1270000"/>
                </a:cubicBezTo>
                <a:cubicBezTo>
                  <a:pt x="7377415" y="1255175"/>
                  <a:pt x="7353300" y="1236133"/>
                  <a:pt x="7327900" y="1219200"/>
                </a:cubicBezTo>
                <a:cubicBezTo>
                  <a:pt x="7289678" y="1193719"/>
                  <a:pt x="7265417" y="1172718"/>
                  <a:pt x="7213600" y="1168400"/>
                </a:cubicBezTo>
                <a:lnTo>
                  <a:pt x="7061200" y="1155700"/>
                </a:lnTo>
                <a:cubicBezTo>
                  <a:pt x="6997700" y="1159933"/>
                  <a:pt x="6934341" y="1168400"/>
                  <a:pt x="6870700" y="1168400"/>
                </a:cubicBezTo>
                <a:cubicBezTo>
                  <a:pt x="6849114" y="1168400"/>
                  <a:pt x="6828619" y="1158377"/>
                  <a:pt x="6807200" y="1155700"/>
                </a:cubicBezTo>
                <a:cubicBezTo>
                  <a:pt x="6760802" y="1149900"/>
                  <a:pt x="6714067" y="1147233"/>
                  <a:pt x="6667500" y="1143000"/>
                </a:cubicBezTo>
                <a:cubicBezTo>
                  <a:pt x="6650567" y="1138767"/>
                  <a:pt x="6633383" y="1135433"/>
                  <a:pt x="6616700" y="1130300"/>
                </a:cubicBezTo>
                <a:cubicBezTo>
                  <a:pt x="6578315" y="1118489"/>
                  <a:pt x="6541362" y="1101940"/>
                  <a:pt x="6502400" y="1092200"/>
                </a:cubicBezTo>
                <a:cubicBezTo>
                  <a:pt x="6485467" y="1087967"/>
                  <a:pt x="6468318" y="1084516"/>
                  <a:pt x="6451600" y="1079500"/>
                </a:cubicBezTo>
                <a:cubicBezTo>
                  <a:pt x="6425955" y="1071807"/>
                  <a:pt x="6400800" y="1062567"/>
                  <a:pt x="6375400" y="1054100"/>
                </a:cubicBezTo>
                <a:cubicBezTo>
                  <a:pt x="6362700" y="1049867"/>
                  <a:pt x="6350287" y="1044647"/>
                  <a:pt x="6337300" y="1041400"/>
                </a:cubicBezTo>
                <a:cubicBezTo>
                  <a:pt x="6320367" y="1037167"/>
                  <a:pt x="6303539" y="1032486"/>
                  <a:pt x="6286500" y="1028700"/>
                </a:cubicBezTo>
                <a:cubicBezTo>
                  <a:pt x="6265428" y="1024017"/>
                  <a:pt x="6243941" y="1021235"/>
                  <a:pt x="6223000" y="1016000"/>
                </a:cubicBezTo>
                <a:cubicBezTo>
                  <a:pt x="6210013" y="1012753"/>
                  <a:pt x="6197600" y="1007533"/>
                  <a:pt x="6184900" y="1003300"/>
                </a:cubicBezTo>
                <a:lnTo>
                  <a:pt x="5613400" y="1016000"/>
                </a:lnTo>
                <a:cubicBezTo>
                  <a:pt x="5595960" y="1016712"/>
                  <a:pt x="5579935" y="1026661"/>
                  <a:pt x="5562600" y="1028700"/>
                </a:cubicBezTo>
                <a:cubicBezTo>
                  <a:pt x="5507782" y="1035149"/>
                  <a:pt x="5452533" y="1037167"/>
                  <a:pt x="5397500" y="1041400"/>
                </a:cubicBezTo>
                <a:cubicBezTo>
                  <a:pt x="5363633" y="1049867"/>
                  <a:pt x="5327124" y="1051188"/>
                  <a:pt x="5295900" y="1066800"/>
                </a:cubicBezTo>
                <a:cubicBezTo>
                  <a:pt x="5206699" y="1111400"/>
                  <a:pt x="5281747" y="1076870"/>
                  <a:pt x="5207000" y="1104900"/>
                </a:cubicBezTo>
                <a:cubicBezTo>
                  <a:pt x="5185654" y="1112905"/>
                  <a:pt x="5165713" y="1125174"/>
                  <a:pt x="5143500" y="1130300"/>
                </a:cubicBezTo>
                <a:cubicBezTo>
                  <a:pt x="5110244" y="1137975"/>
                  <a:pt x="5075731" y="1138489"/>
                  <a:pt x="5041900" y="1143000"/>
                </a:cubicBezTo>
                <a:lnTo>
                  <a:pt x="4953000" y="1155700"/>
                </a:lnTo>
                <a:lnTo>
                  <a:pt x="4013200" y="1130300"/>
                </a:lnTo>
                <a:cubicBezTo>
                  <a:pt x="3941113" y="1129508"/>
                  <a:pt x="3868730" y="1133260"/>
                  <a:pt x="3797300" y="1143000"/>
                </a:cubicBezTo>
                <a:cubicBezTo>
                  <a:pt x="3774712" y="1146080"/>
                  <a:pt x="3755225" y="1160609"/>
                  <a:pt x="3733800" y="1168400"/>
                </a:cubicBezTo>
                <a:cubicBezTo>
                  <a:pt x="3479418" y="1260902"/>
                  <a:pt x="3794841" y="1138611"/>
                  <a:pt x="3606800" y="1219200"/>
                </a:cubicBezTo>
                <a:cubicBezTo>
                  <a:pt x="3594495" y="1224473"/>
                  <a:pt x="3580674" y="1225913"/>
                  <a:pt x="3568700" y="1231900"/>
                </a:cubicBezTo>
                <a:cubicBezTo>
                  <a:pt x="3555048" y="1238726"/>
                  <a:pt x="3544629" y="1251287"/>
                  <a:pt x="3530600" y="1257300"/>
                </a:cubicBezTo>
                <a:cubicBezTo>
                  <a:pt x="3473633" y="1281715"/>
                  <a:pt x="3491128" y="1257986"/>
                  <a:pt x="3441700" y="1282700"/>
                </a:cubicBezTo>
                <a:cubicBezTo>
                  <a:pt x="3428048" y="1289526"/>
                  <a:pt x="3417252" y="1301274"/>
                  <a:pt x="3403600" y="1308100"/>
                </a:cubicBezTo>
                <a:cubicBezTo>
                  <a:pt x="3391626" y="1314087"/>
                  <a:pt x="3377805" y="1315527"/>
                  <a:pt x="3365500" y="1320800"/>
                </a:cubicBezTo>
                <a:cubicBezTo>
                  <a:pt x="3348099" y="1328258"/>
                  <a:pt x="3332661" y="1340213"/>
                  <a:pt x="3314700" y="1346200"/>
                </a:cubicBezTo>
                <a:cubicBezTo>
                  <a:pt x="3281582" y="1357239"/>
                  <a:pt x="3246967" y="1363133"/>
                  <a:pt x="3213100" y="1371600"/>
                </a:cubicBezTo>
                <a:cubicBezTo>
                  <a:pt x="3196167" y="1375833"/>
                  <a:pt x="3178859" y="1378780"/>
                  <a:pt x="3162300" y="1384300"/>
                </a:cubicBezTo>
                <a:cubicBezTo>
                  <a:pt x="3149600" y="1388533"/>
                  <a:pt x="3137268" y="1394096"/>
                  <a:pt x="3124200" y="1397000"/>
                </a:cubicBezTo>
                <a:cubicBezTo>
                  <a:pt x="3099063" y="1402586"/>
                  <a:pt x="3073400" y="1405467"/>
                  <a:pt x="3048000" y="1409700"/>
                </a:cubicBezTo>
                <a:cubicBezTo>
                  <a:pt x="3015172" y="1422831"/>
                  <a:pt x="2940909" y="1453978"/>
                  <a:pt x="2908300" y="1460500"/>
                </a:cubicBezTo>
                <a:cubicBezTo>
                  <a:pt x="2865967" y="1468967"/>
                  <a:pt x="2823366" y="1476192"/>
                  <a:pt x="2781300" y="1485900"/>
                </a:cubicBezTo>
                <a:cubicBezTo>
                  <a:pt x="2768256" y="1488910"/>
                  <a:pt x="2755174" y="1492613"/>
                  <a:pt x="2743200" y="1498600"/>
                </a:cubicBezTo>
                <a:cubicBezTo>
                  <a:pt x="2699317" y="1520541"/>
                  <a:pt x="2714883" y="1528720"/>
                  <a:pt x="2667000" y="1536700"/>
                </a:cubicBezTo>
                <a:cubicBezTo>
                  <a:pt x="2629187" y="1543002"/>
                  <a:pt x="2590649" y="1543979"/>
                  <a:pt x="2552700" y="1549400"/>
                </a:cubicBezTo>
                <a:cubicBezTo>
                  <a:pt x="2475239" y="1560466"/>
                  <a:pt x="2510195" y="1557916"/>
                  <a:pt x="2451100" y="1574800"/>
                </a:cubicBezTo>
                <a:cubicBezTo>
                  <a:pt x="2434317" y="1579595"/>
                  <a:pt x="2417233" y="1583267"/>
                  <a:pt x="2400300" y="1587500"/>
                </a:cubicBezTo>
                <a:cubicBezTo>
                  <a:pt x="2387600" y="1600200"/>
                  <a:pt x="2375837" y="1613911"/>
                  <a:pt x="2362200" y="1625600"/>
                </a:cubicBezTo>
                <a:cubicBezTo>
                  <a:pt x="2346129" y="1639375"/>
                  <a:pt x="2328624" y="1651397"/>
                  <a:pt x="2311400" y="1663700"/>
                </a:cubicBezTo>
                <a:cubicBezTo>
                  <a:pt x="2298980" y="1672572"/>
                  <a:pt x="2285026" y="1679329"/>
                  <a:pt x="2273300" y="1689100"/>
                </a:cubicBezTo>
                <a:cubicBezTo>
                  <a:pt x="2175514" y="1770588"/>
                  <a:pt x="2291695" y="1689537"/>
                  <a:pt x="2197100" y="1752600"/>
                </a:cubicBezTo>
                <a:cubicBezTo>
                  <a:pt x="2174406" y="1820683"/>
                  <a:pt x="2192134" y="1762248"/>
                  <a:pt x="2171700" y="1854200"/>
                </a:cubicBezTo>
                <a:cubicBezTo>
                  <a:pt x="2167914" y="1871239"/>
                  <a:pt x="2169145" y="1890797"/>
                  <a:pt x="2159000" y="1905000"/>
                </a:cubicBezTo>
                <a:cubicBezTo>
                  <a:pt x="2140682" y="1930646"/>
                  <a:pt x="2084533" y="1954934"/>
                  <a:pt x="2057400" y="1968500"/>
                </a:cubicBezTo>
                <a:cubicBezTo>
                  <a:pt x="1981200" y="1964267"/>
                  <a:pt x="1904350" y="1966593"/>
                  <a:pt x="1828800" y="1955800"/>
                </a:cubicBezTo>
                <a:cubicBezTo>
                  <a:pt x="1813690" y="1953641"/>
                  <a:pt x="1800235" y="1942319"/>
                  <a:pt x="1790700" y="1930400"/>
                </a:cubicBezTo>
                <a:cubicBezTo>
                  <a:pt x="1782337" y="1919947"/>
                  <a:pt x="1782233" y="1905000"/>
                  <a:pt x="1778000" y="1892300"/>
                </a:cubicBezTo>
                <a:cubicBezTo>
                  <a:pt x="1782233" y="1858433"/>
                  <a:pt x="1781720" y="1823628"/>
                  <a:pt x="1790700" y="1790700"/>
                </a:cubicBezTo>
                <a:cubicBezTo>
                  <a:pt x="1804947" y="1738460"/>
                  <a:pt x="1817914" y="1760059"/>
                  <a:pt x="1854200" y="1739900"/>
                </a:cubicBezTo>
                <a:cubicBezTo>
                  <a:pt x="1985208" y="1667118"/>
                  <a:pt x="1882289" y="1705137"/>
                  <a:pt x="1968500" y="1676400"/>
                </a:cubicBezTo>
                <a:cubicBezTo>
                  <a:pt x="1981200" y="1663700"/>
                  <a:pt x="2000920" y="1655339"/>
                  <a:pt x="2006600" y="1638300"/>
                </a:cubicBezTo>
                <a:cubicBezTo>
                  <a:pt x="2035183" y="1552552"/>
                  <a:pt x="1995345" y="1534894"/>
                  <a:pt x="2044700" y="1473200"/>
                </a:cubicBezTo>
                <a:cubicBezTo>
                  <a:pt x="2067140" y="1445150"/>
                  <a:pt x="2095500" y="1422400"/>
                  <a:pt x="2120900" y="1397000"/>
                </a:cubicBezTo>
                <a:lnTo>
                  <a:pt x="2159000" y="1358900"/>
                </a:lnTo>
                <a:cubicBezTo>
                  <a:pt x="2171700" y="1346200"/>
                  <a:pt x="2187137" y="1335744"/>
                  <a:pt x="2197100" y="1320800"/>
                </a:cubicBezTo>
                <a:cubicBezTo>
                  <a:pt x="2205567" y="1308100"/>
                  <a:pt x="2211707" y="1293493"/>
                  <a:pt x="2222500" y="1282700"/>
                </a:cubicBezTo>
                <a:cubicBezTo>
                  <a:pt x="2233293" y="1271907"/>
                  <a:pt x="2247900" y="1265767"/>
                  <a:pt x="2260600" y="1257300"/>
                </a:cubicBezTo>
                <a:cubicBezTo>
                  <a:pt x="2295028" y="1205658"/>
                  <a:pt x="2298700" y="1212022"/>
                  <a:pt x="2298700" y="1130300"/>
                </a:cubicBezTo>
                <a:cubicBezTo>
                  <a:pt x="2298700" y="1104550"/>
                  <a:pt x="2304208" y="1072308"/>
                  <a:pt x="2286000" y="1054100"/>
                </a:cubicBezTo>
                <a:cubicBezTo>
                  <a:pt x="2267792" y="1035892"/>
                  <a:pt x="2235200" y="1045633"/>
                  <a:pt x="2209800" y="1041400"/>
                </a:cubicBezTo>
                <a:cubicBezTo>
                  <a:pt x="2192867" y="1032933"/>
                  <a:pt x="2176401" y="1023458"/>
                  <a:pt x="2159000" y="1016000"/>
                </a:cubicBezTo>
                <a:cubicBezTo>
                  <a:pt x="2146695" y="1010727"/>
                  <a:pt x="2134243" y="1004389"/>
                  <a:pt x="2120900" y="1003300"/>
                </a:cubicBezTo>
                <a:cubicBezTo>
                  <a:pt x="1926400" y="987422"/>
                  <a:pt x="1731433" y="977900"/>
                  <a:pt x="1536700" y="965200"/>
                </a:cubicBezTo>
                <a:cubicBezTo>
                  <a:pt x="1485900" y="956733"/>
                  <a:pt x="1434801" y="949900"/>
                  <a:pt x="1384300" y="939800"/>
                </a:cubicBezTo>
                <a:cubicBezTo>
                  <a:pt x="1371173" y="937175"/>
                  <a:pt x="1359187" y="930347"/>
                  <a:pt x="1346200" y="927100"/>
                </a:cubicBezTo>
                <a:cubicBezTo>
                  <a:pt x="1325259" y="921865"/>
                  <a:pt x="1303867" y="918633"/>
                  <a:pt x="1282700" y="914400"/>
                </a:cubicBezTo>
                <a:cubicBezTo>
                  <a:pt x="1112508" y="659112"/>
                  <a:pt x="1283451" y="930412"/>
                  <a:pt x="1244600" y="101600"/>
                </a:cubicBezTo>
                <a:cubicBezTo>
                  <a:pt x="1243885" y="86353"/>
                  <a:pt x="1229993" y="74293"/>
                  <a:pt x="1219200" y="63500"/>
                </a:cubicBezTo>
                <a:cubicBezTo>
                  <a:pt x="1189011" y="33311"/>
                  <a:pt x="1142626" y="25275"/>
                  <a:pt x="1104900" y="12700"/>
                </a:cubicBezTo>
                <a:lnTo>
                  <a:pt x="1066800" y="0"/>
                </a:lnTo>
                <a:cubicBezTo>
                  <a:pt x="1041400" y="4233"/>
                  <a:pt x="1014131" y="2242"/>
                  <a:pt x="990600" y="12700"/>
                </a:cubicBezTo>
                <a:cubicBezTo>
                  <a:pt x="974187" y="19994"/>
                  <a:pt x="966298" y="39302"/>
                  <a:pt x="952500" y="50800"/>
                </a:cubicBezTo>
                <a:cubicBezTo>
                  <a:pt x="940774" y="60571"/>
                  <a:pt x="927100" y="67733"/>
                  <a:pt x="914400" y="76200"/>
                </a:cubicBezTo>
                <a:cubicBezTo>
                  <a:pt x="890111" y="149066"/>
                  <a:pt x="919094" y="81051"/>
                  <a:pt x="863600" y="152400"/>
                </a:cubicBezTo>
                <a:cubicBezTo>
                  <a:pt x="844858" y="176497"/>
                  <a:pt x="838200" y="211667"/>
                  <a:pt x="812800" y="228600"/>
                </a:cubicBezTo>
                <a:lnTo>
                  <a:pt x="698500" y="304800"/>
                </a:lnTo>
                <a:cubicBezTo>
                  <a:pt x="685800" y="313267"/>
                  <a:pt x="674052" y="323374"/>
                  <a:pt x="660400" y="330200"/>
                </a:cubicBezTo>
                <a:cubicBezTo>
                  <a:pt x="643467" y="338667"/>
                  <a:pt x="627001" y="348142"/>
                  <a:pt x="609600" y="355600"/>
                </a:cubicBezTo>
                <a:cubicBezTo>
                  <a:pt x="597295" y="360873"/>
                  <a:pt x="583474" y="362313"/>
                  <a:pt x="571500" y="368300"/>
                </a:cubicBezTo>
                <a:cubicBezTo>
                  <a:pt x="549422" y="379339"/>
                  <a:pt x="528932" y="393317"/>
                  <a:pt x="508000" y="406400"/>
                </a:cubicBezTo>
                <a:cubicBezTo>
                  <a:pt x="495057" y="414490"/>
                  <a:pt x="483929" y="425787"/>
                  <a:pt x="469900" y="431800"/>
                </a:cubicBezTo>
                <a:cubicBezTo>
                  <a:pt x="453857" y="438676"/>
                  <a:pt x="436033" y="440267"/>
                  <a:pt x="419100" y="444500"/>
                </a:cubicBezTo>
                <a:cubicBezTo>
                  <a:pt x="173599" y="640901"/>
                  <a:pt x="490315" y="401991"/>
                  <a:pt x="304800" y="508000"/>
                </a:cubicBezTo>
                <a:cubicBezTo>
                  <a:pt x="289206" y="516911"/>
                  <a:pt x="284416" y="543147"/>
                  <a:pt x="266700" y="546100"/>
                </a:cubicBezTo>
                <a:cubicBezTo>
                  <a:pt x="178910" y="560732"/>
                  <a:pt x="88900" y="554567"/>
                  <a:pt x="0" y="558800"/>
                </a:cubicBezTo>
                <a:cubicBezTo>
                  <a:pt x="4233" y="571500"/>
                  <a:pt x="5274" y="585761"/>
                  <a:pt x="12700" y="596900"/>
                </a:cubicBezTo>
                <a:cubicBezTo>
                  <a:pt x="41343" y="639864"/>
                  <a:pt x="58816" y="635952"/>
                  <a:pt x="101600" y="660400"/>
                </a:cubicBezTo>
                <a:cubicBezTo>
                  <a:pt x="170534" y="699791"/>
                  <a:pt x="107946" y="675215"/>
                  <a:pt x="177800" y="698500"/>
                </a:cubicBezTo>
                <a:cubicBezTo>
                  <a:pt x="190500" y="711200"/>
                  <a:pt x="202102" y="725102"/>
                  <a:pt x="215900" y="736600"/>
                </a:cubicBezTo>
                <a:cubicBezTo>
                  <a:pt x="227626" y="746371"/>
                  <a:pt x="243207" y="751207"/>
                  <a:pt x="254000" y="762000"/>
                </a:cubicBezTo>
                <a:cubicBezTo>
                  <a:pt x="269943" y="777943"/>
                  <a:pt x="297329" y="833469"/>
                  <a:pt x="304800" y="850900"/>
                </a:cubicBezTo>
                <a:cubicBezTo>
                  <a:pt x="310073" y="863205"/>
                  <a:pt x="311513" y="877026"/>
                  <a:pt x="317500" y="889000"/>
                </a:cubicBezTo>
                <a:cubicBezTo>
                  <a:pt x="324326" y="902652"/>
                  <a:pt x="334433" y="914400"/>
                  <a:pt x="342900" y="927100"/>
                </a:cubicBezTo>
                <a:cubicBezTo>
                  <a:pt x="351367" y="969433"/>
                  <a:pt x="356440" y="1012589"/>
                  <a:pt x="368300" y="1054100"/>
                </a:cubicBezTo>
                <a:cubicBezTo>
                  <a:pt x="376357" y="1082298"/>
                  <a:pt x="402684" y="1118377"/>
                  <a:pt x="419100" y="1143000"/>
                </a:cubicBezTo>
                <a:cubicBezTo>
                  <a:pt x="423333" y="1159933"/>
                  <a:pt x="423140" y="1178645"/>
                  <a:pt x="431800" y="1193800"/>
                </a:cubicBezTo>
                <a:cubicBezTo>
                  <a:pt x="440711" y="1209394"/>
                  <a:pt x="459937" y="1216956"/>
                  <a:pt x="469900" y="1231900"/>
                </a:cubicBezTo>
                <a:cubicBezTo>
                  <a:pt x="477326" y="1243039"/>
                  <a:pt x="476613" y="1258026"/>
                  <a:pt x="482600" y="1270000"/>
                </a:cubicBezTo>
                <a:cubicBezTo>
                  <a:pt x="489426" y="1283652"/>
                  <a:pt x="501801" y="1294152"/>
                  <a:pt x="508000" y="1308100"/>
                </a:cubicBezTo>
                <a:cubicBezTo>
                  <a:pt x="518874" y="1332566"/>
                  <a:pt x="526906" y="1358325"/>
                  <a:pt x="533400" y="1384300"/>
                </a:cubicBezTo>
                <a:cubicBezTo>
                  <a:pt x="537633" y="1401233"/>
                  <a:pt x="535955" y="1420897"/>
                  <a:pt x="546100" y="1435100"/>
                </a:cubicBezTo>
                <a:cubicBezTo>
                  <a:pt x="559557" y="1453939"/>
                  <a:pt x="615022" y="1481952"/>
                  <a:pt x="635000" y="1498600"/>
                </a:cubicBezTo>
                <a:cubicBezTo>
                  <a:pt x="671670" y="1529158"/>
                  <a:pt x="673525" y="1537338"/>
                  <a:pt x="698500" y="1574800"/>
                </a:cubicBezTo>
                <a:cubicBezTo>
                  <a:pt x="714521" y="1702967"/>
                  <a:pt x="700407" y="1644021"/>
                  <a:pt x="736600" y="1752600"/>
                </a:cubicBezTo>
                <a:cubicBezTo>
                  <a:pt x="740833" y="1765300"/>
                  <a:pt x="741874" y="1779561"/>
                  <a:pt x="749300" y="1790700"/>
                </a:cubicBezTo>
                <a:cubicBezTo>
                  <a:pt x="766233" y="1816100"/>
                  <a:pt x="790447" y="1837940"/>
                  <a:pt x="800100" y="1866900"/>
                </a:cubicBezTo>
                <a:cubicBezTo>
                  <a:pt x="814348" y="1909644"/>
                  <a:pt x="813091" y="1911858"/>
                  <a:pt x="838200" y="1955800"/>
                </a:cubicBezTo>
                <a:cubicBezTo>
                  <a:pt x="845773" y="1969052"/>
                  <a:pt x="857401" y="1979952"/>
                  <a:pt x="863600" y="1993900"/>
                </a:cubicBezTo>
                <a:lnTo>
                  <a:pt x="901700" y="2108200"/>
                </a:lnTo>
                <a:cubicBezTo>
                  <a:pt x="912029" y="2139188"/>
                  <a:pt x="915181" y="2159781"/>
                  <a:pt x="939800" y="2184400"/>
                </a:cubicBezTo>
                <a:cubicBezTo>
                  <a:pt x="950593" y="2195193"/>
                  <a:pt x="965200" y="2201333"/>
                  <a:pt x="977900" y="2209800"/>
                </a:cubicBezTo>
                <a:cubicBezTo>
                  <a:pt x="1015644" y="2323032"/>
                  <a:pt x="955256" y="2144355"/>
                  <a:pt x="1016000" y="2311400"/>
                </a:cubicBezTo>
                <a:cubicBezTo>
                  <a:pt x="1025150" y="2336562"/>
                  <a:pt x="1036149" y="2361346"/>
                  <a:pt x="1041400" y="2387600"/>
                </a:cubicBezTo>
                <a:cubicBezTo>
                  <a:pt x="1046230" y="2411752"/>
                  <a:pt x="1053783" y="2463165"/>
                  <a:pt x="1066800" y="2489200"/>
                </a:cubicBezTo>
                <a:cubicBezTo>
                  <a:pt x="1073626" y="2502852"/>
                  <a:pt x="1083733" y="2514600"/>
                  <a:pt x="1092200" y="2527300"/>
                </a:cubicBezTo>
                <a:cubicBezTo>
                  <a:pt x="1096433" y="2573867"/>
                  <a:pt x="1098720" y="2620651"/>
                  <a:pt x="1104900" y="2667000"/>
                </a:cubicBezTo>
                <a:cubicBezTo>
                  <a:pt x="1109863" y="2704221"/>
                  <a:pt x="1120505" y="2721617"/>
                  <a:pt x="1130300" y="2755900"/>
                </a:cubicBezTo>
                <a:cubicBezTo>
                  <a:pt x="1135095" y="2772683"/>
                  <a:pt x="1138767" y="2789767"/>
                  <a:pt x="1143000" y="2806700"/>
                </a:cubicBezTo>
                <a:cubicBezTo>
                  <a:pt x="1147233" y="2874433"/>
                  <a:pt x="1148947" y="2942371"/>
                  <a:pt x="1155700" y="3009900"/>
                </a:cubicBezTo>
                <a:cubicBezTo>
                  <a:pt x="1158442" y="3037319"/>
                  <a:pt x="1188116" y="3119848"/>
                  <a:pt x="1193800" y="3136900"/>
                </a:cubicBezTo>
                <a:cubicBezTo>
                  <a:pt x="1198033" y="3149600"/>
                  <a:pt x="1199074" y="3163861"/>
                  <a:pt x="1206500" y="3175000"/>
                </a:cubicBezTo>
                <a:cubicBezTo>
                  <a:pt x="1241863" y="3228044"/>
                  <a:pt x="1221107" y="3202307"/>
                  <a:pt x="1270000" y="3251200"/>
                </a:cubicBezTo>
                <a:cubicBezTo>
                  <a:pt x="1316567" y="3246967"/>
                  <a:pt x="1363411" y="3245113"/>
                  <a:pt x="1409700" y="3238500"/>
                </a:cubicBezTo>
                <a:cubicBezTo>
                  <a:pt x="1422952" y="3236607"/>
                  <a:pt x="1435495" y="3231073"/>
                  <a:pt x="1447800" y="3225800"/>
                </a:cubicBezTo>
                <a:cubicBezTo>
                  <a:pt x="1485006" y="3209854"/>
                  <a:pt x="1504814" y="3197776"/>
                  <a:pt x="1536700" y="3175000"/>
                </a:cubicBezTo>
                <a:cubicBezTo>
                  <a:pt x="1553924" y="3162697"/>
                  <a:pt x="1569122" y="3147402"/>
                  <a:pt x="1587500" y="3136900"/>
                </a:cubicBezTo>
                <a:cubicBezTo>
                  <a:pt x="1662027" y="3094313"/>
                  <a:pt x="1597435" y="3177765"/>
                  <a:pt x="1701800" y="3073400"/>
                </a:cubicBezTo>
                <a:cubicBezTo>
                  <a:pt x="1750693" y="3024507"/>
                  <a:pt x="1724956" y="3045263"/>
                  <a:pt x="1778000" y="3009900"/>
                </a:cubicBezTo>
                <a:cubicBezTo>
                  <a:pt x="1814801" y="2954699"/>
                  <a:pt x="1827191" y="2943353"/>
                  <a:pt x="1841500" y="2857500"/>
                </a:cubicBezTo>
                <a:cubicBezTo>
                  <a:pt x="1845733" y="2832100"/>
                  <a:pt x="1846057" y="2805729"/>
                  <a:pt x="1854200" y="2781300"/>
                </a:cubicBezTo>
                <a:cubicBezTo>
                  <a:pt x="1859027" y="2766820"/>
                  <a:pt x="1872774" y="2756852"/>
                  <a:pt x="1879600" y="2743200"/>
                </a:cubicBezTo>
                <a:cubicBezTo>
                  <a:pt x="1885587" y="2731226"/>
                  <a:pt x="1888622" y="2717972"/>
                  <a:pt x="1892300" y="2705100"/>
                </a:cubicBezTo>
                <a:cubicBezTo>
                  <a:pt x="1897095" y="2688317"/>
                  <a:pt x="1899984" y="2671018"/>
                  <a:pt x="1905000" y="2654300"/>
                </a:cubicBezTo>
                <a:cubicBezTo>
                  <a:pt x="1912693" y="2628655"/>
                  <a:pt x="1923906" y="2604075"/>
                  <a:pt x="1930400" y="2578100"/>
                </a:cubicBezTo>
                <a:cubicBezTo>
                  <a:pt x="1934633" y="2561167"/>
                  <a:pt x="1931926" y="2540709"/>
                  <a:pt x="1943100" y="2527300"/>
                </a:cubicBezTo>
                <a:cubicBezTo>
                  <a:pt x="1955220" y="2512756"/>
                  <a:pt x="1976967" y="2510367"/>
                  <a:pt x="1993900" y="2501900"/>
                </a:cubicBezTo>
                <a:cubicBezTo>
                  <a:pt x="2010833" y="2506133"/>
                  <a:pt x="2030177" y="2504918"/>
                  <a:pt x="2044700" y="2514600"/>
                </a:cubicBezTo>
                <a:cubicBezTo>
                  <a:pt x="2057400" y="2523067"/>
                  <a:pt x="2063901" y="2538752"/>
                  <a:pt x="2070100" y="2552700"/>
                </a:cubicBezTo>
                <a:cubicBezTo>
                  <a:pt x="2080974" y="2577166"/>
                  <a:pt x="2090249" y="2602646"/>
                  <a:pt x="2095500" y="2628900"/>
                </a:cubicBezTo>
                <a:cubicBezTo>
                  <a:pt x="2099019" y="2646493"/>
                  <a:pt x="2108696" y="2708533"/>
                  <a:pt x="2120900" y="2730500"/>
                </a:cubicBezTo>
                <a:cubicBezTo>
                  <a:pt x="2135725" y="2757185"/>
                  <a:pt x="2142740" y="2797047"/>
                  <a:pt x="2171700" y="2806700"/>
                </a:cubicBezTo>
                <a:cubicBezTo>
                  <a:pt x="2246167" y="2831522"/>
                  <a:pt x="2196495" y="2817922"/>
                  <a:pt x="2324100" y="2832100"/>
                </a:cubicBezTo>
                <a:cubicBezTo>
                  <a:pt x="2332567" y="2849033"/>
                  <a:pt x="2332567" y="2874433"/>
                  <a:pt x="2349500" y="2882900"/>
                </a:cubicBezTo>
                <a:cubicBezTo>
                  <a:pt x="2380027" y="2898164"/>
                  <a:pt x="2418721" y="2884807"/>
                  <a:pt x="2451100" y="2895600"/>
                </a:cubicBezTo>
                <a:cubicBezTo>
                  <a:pt x="2471180" y="2902293"/>
                  <a:pt x="2484967" y="2921000"/>
                  <a:pt x="2501900" y="2933700"/>
                </a:cubicBezTo>
                <a:cubicBezTo>
                  <a:pt x="2506133" y="2946400"/>
                  <a:pt x="2505134" y="2962334"/>
                  <a:pt x="2514600" y="2971800"/>
                </a:cubicBezTo>
                <a:cubicBezTo>
                  <a:pt x="2524066" y="2981266"/>
                  <a:pt x="2539313" y="2984500"/>
                  <a:pt x="2552700" y="2984500"/>
                </a:cubicBezTo>
                <a:cubicBezTo>
                  <a:pt x="2607896" y="2984500"/>
                  <a:pt x="2662767" y="2976033"/>
                  <a:pt x="2717800" y="2971800"/>
                </a:cubicBezTo>
                <a:cubicBezTo>
                  <a:pt x="2730500" y="2967567"/>
                  <a:pt x="2742513" y="2959100"/>
                  <a:pt x="2755900" y="2959100"/>
                </a:cubicBezTo>
                <a:cubicBezTo>
                  <a:pt x="2772313" y="2959100"/>
                  <a:pt x="2924478" y="2981368"/>
                  <a:pt x="2946400" y="2984500"/>
                </a:cubicBezTo>
                <a:cubicBezTo>
                  <a:pt x="3033491" y="3013530"/>
                  <a:pt x="2925397" y="2979249"/>
                  <a:pt x="3048000" y="3009900"/>
                </a:cubicBezTo>
                <a:cubicBezTo>
                  <a:pt x="3111757" y="3025839"/>
                  <a:pt x="3175908" y="3040670"/>
                  <a:pt x="3238500" y="3060700"/>
                </a:cubicBezTo>
                <a:cubicBezTo>
                  <a:pt x="3356968" y="3098610"/>
                  <a:pt x="3367037" y="3118930"/>
                  <a:pt x="3479800" y="3162300"/>
                </a:cubicBezTo>
                <a:cubicBezTo>
                  <a:pt x="3496091" y="3168566"/>
                  <a:pt x="3513667" y="3170767"/>
                  <a:pt x="3530600" y="3175000"/>
                </a:cubicBezTo>
                <a:cubicBezTo>
                  <a:pt x="3547533" y="3170767"/>
                  <a:pt x="3563946" y="3162300"/>
                  <a:pt x="3581400" y="3162300"/>
                </a:cubicBezTo>
                <a:cubicBezTo>
                  <a:pt x="3657718" y="3162300"/>
                  <a:pt x="3735711" y="3157520"/>
                  <a:pt x="3810000" y="3175000"/>
                </a:cubicBezTo>
                <a:cubicBezTo>
                  <a:pt x="3823031" y="3178066"/>
                  <a:pt x="3806766" y="3203634"/>
                  <a:pt x="3797300" y="3213100"/>
                </a:cubicBezTo>
                <a:cubicBezTo>
                  <a:pt x="3775714" y="3234686"/>
                  <a:pt x="3746500" y="3246967"/>
                  <a:pt x="3721100" y="3263900"/>
                </a:cubicBezTo>
                <a:cubicBezTo>
                  <a:pt x="3671861" y="3296726"/>
                  <a:pt x="3697480" y="3284473"/>
                  <a:pt x="3644900" y="3302000"/>
                </a:cubicBezTo>
                <a:cubicBezTo>
                  <a:pt x="3632200" y="3314700"/>
                  <a:pt x="3620598" y="3328602"/>
                  <a:pt x="3606800" y="3340100"/>
                </a:cubicBezTo>
                <a:cubicBezTo>
                  <a:pt x="3595074" y="3349871"/>
                  <a:pt x="3578235" y="3353581"/>
                  <a:pt x="3568700" y="3365500"/>
                </a:cubicBezTo>
                <a:cubicBezTo>
                  <a:pt x="3560337" y="3375953"/>
                  <a:pt x="3560233" y="3390900"/>
                  <a:pt x="3556000" y="3403600"/>
                </a:cubicBezTo>
                <a:cubicBezTo>
                  <a:pt x="3568700" y="3412067"/>
                  <a:pt x="3583307" y="3418207"/>
                  <a:pt x="3594100" y="3429000"/>
                </a:cubicBezTo>
                <a:cubicBezTo>
                  <a:pt x="3618719" y="3453619"/>
                  <a:pt x="3621871" y="3474212"/>
                  <a:pt x="3632200" y="3505200"/>
                </a:cubicBezTo>
                <a:cubicBezTo>
                  <a:pt x="3627967" y="3526367"/>
                  <a:pt x="3628267" y="3548975"/>
                  <a:pt x="3619500" y="3568700"/>
                </a:cubicBezTo>
                <a:cubicBezTo>
                  <a:pt x="3588771" y="3637840"/>
                  <a:pt x="3591739" y="3607981"/>
                  <a:pt x="3543300" y="3632200"/>
                </a:cubicBezTo>
                <a:cubicBezTo>
                  <a:pt x="3529648" y="3639026"/>
                  <a:pt x="3519229" y="3651587"/>
                  <a:pt x="3505200" y="3657600"/>
                </a:cubicBezTo>
                <a:cubicBezTo>
                  <a:pt x="3489157" y="3664476"/>
                  <a:pt x="3471118" y="3665284"/>
                  <a:pt x="3454400" y="3670300"/>
                </a:cubicBezTo>
                <a:cubicBezTo>
                  <a:pt x="3428755" y="3677993"/>
                  <a:pt x="3378200" y="3695700"/>
                  <a:pt x="3378200" y="3695700"/>
                </a:cubicBezTo>
                <a:cubicBezTo>
                  <a:pt x="3283660" y="3790240"/>
                  <a:pt x="3403345" y="3674147"/>
                  <a:pt x="3289300" y="3771900"/>
                </a:cubicBezTo>
                <a:cubicBezTo>
                  <a:pt x="3275663" y="3783589"/>
                  <a:pt x="3263900" y="3797300"/>
                  <a:pt x="3251200" y="3810000"/>
                </a:cubicBezTo>
                <a:cubicBezTo>
                  <a:pt x="3246967" y="3822700"/>
                  <a:pt x="3244487" y="3836126"/>
                  <a:pt x="3238500" y="3848100"/>
                </a:cubicBezTo>
                <a:cubicBezTo>
                  <a:pt x="3231674" y="3861752"/>
                  <a:pt x="3210107" y="3871233"/>
                  <a:pt x="3213100" y="3886200"/>
                </a:cubicBezTo>
                <a:cubicBezTo>
                  <a:pt x="3216617" y="3903785"/>
                  <a:pt x="3305781" y="3929794"/>
                  <a:pt x="3213100" y="3898900"/>
                </a:cubicBezTo>
                <a:cubicBezTo>
                  <a:pt x="3195045" y="3844736"/>
                  <a:pt x="3181350" y="3837517"/>
                  <a:pt x="3187700" y="3835400"/>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4400" dirty="0" smtClean="0">
                <a:solidFill>
                  <a:prstClr val="white"/>
                </a:solidFill>
              </a:rPr>
              <a:t>Havumetsä</a:t>
            </a:r>
            <a:endParaRPr lang="fi-FI" sz="4400" dirty="0">
              <a:solidFill>
                <a:prstClr val="white"/>
              </a:solidFill>
            </a:endParaRPr>
          </a:p>
        </p:txBody>
      </p:sp>
      <p:sp>
        <p:nvSpPr>
          <p:cNvPr id="42" name="Puolivapaa piirto 41"/>
          <p:cNvSpPr/>
          <p:nvPr/>
        </p:nvSpPr>
        <p:spPr>
          <a:xfrm>
            <a:off x="8775700" y="1205628"/>
            <a:ext cx="1524000" cy="1656471"/>
          </a:xfrm>
          <a:custGeom>
            <a:avLst/>
            <a:gdLst>
              <a:gd name="connsiteX0" fmla="*/ 1003300 w 1524000"/>
              <a:gd name="connsiteY0" fmla="*/ 872 h 1656471"/>
              <a:gd name="connsiteX1" fmla="*/ 889000 w 1524000"/>
              <a:gd name="connsiteY1" fmla="*/ 64372 h 1656471"/>
              <a:gd name="connsiteX2" fmla="*/ 876300 w 1524000"/>
              <a:gd name="connsiteY2" fmla="*/ 153272 h 1656471"/>
              <a:gd name="connsiteX3" fmla="*/ 863600 w 1524000"/>
              <a:gd name="connsiteY3" fmla="*/ 191372 h 1656471"/>
              <a:gd name="connsiteX4" fmla="*/ 850900 w 1524000"/>
              <a:gd name="connsiteY4" fmla="*/ 242172 h 1656471"/>
              <a:gd name="connsiteX5" fmla="*/ 838200 w 1524000"/>
              <a:gd name="connsiteY5" fmla="*/ 305672 h 1656471"/>
              <a:gd name="connsiteX6" fmla="*/ 825500 w 1524000"/>
              <a:gd name="connsiteY6" fmla="*/ 394572 h 1656471"/>
              <a:gd name="connsiteX7" fmla="*/ 800100 w 1524000"/>
              <a:gd name="connsiteY7" fmla="*/ 496172 h 1656471"/>
              <a:gd name="connsiteX8" fmla="*/ 787400 w 1524000"/>
              <a:gd name="connsiteY8" fmla="*/ 546972 h 1656471"/>
              <a:gd name="connsiteX9" fmla="*/ 762000 w 1524000"/>
              <a:gd name="connsiteY9" fmla="*/ 610472 h 1656471"/>
              <a:gd name="connsiteX10" fmla="*/ 749300 w 1524000"/>
              <a:gd name="connsiteY10" fmla="*/ 661272 h 1656471"/>
              <a:gd name="connsiteX11" fmla="*/ 723900 w 1524000"/>
              <a:gd name="connsiteY11" fmla="*/ 699372 h 1656471"/>
              <a:gd name="connsiteX12" fmla="*/ 711200 w 1524000"/>
              <a:gd name="connsiteY12" fmla="*/ 737472 h 1656471"/>
              <a:gd name="connsiteX13" fmla="*/ 685800 w 1524000"/>
              <a:gd name="connsiteY13" fmla="*/ 775572 h 1656471"/>
              <a:gd name="connsiteX14" fmla="*/ 660400 w 1524000"/>
              <a:gd name="connsiteY14" fmla="*/ 826372 h 1656471"/>
              <a:gd name="connsiteX15" fmla="*/ 622300 w 1524000"/>
              <a:gd name="connsiteY15" fmla="*/ 851772 h 1656471"/>
              <a:gd name="connsiteX16" fmla="*/ 546100 w 1524000"/>
              <a:gd name="connsiteY16" fmla="*/ 927972 h 1656471"/>
              <a:gd name="connsiteX17" fmla="*/ 419100 w 1524000"/>
              <a:gd name="connsiteY17" fmla="*/ 1016872 h 1656471"/>
              <a:gd name="connsiteX18" fmla="*/ 381000 w 1524000"/>
              <a:gd name="connsiteY18" fmla="*/ 1029572 h 1656471"/>
              <a:gd name="connsiteX19" fmla="*/ 304800 w 1524000"/>
              <a:gd name="connsiteY19" fmla="*/ 1093072 h 1656471"/>
              <a:gd name="connsiteX20" fmla="*/ 254000 w 1524000"/>
              <a:gd name="connsiteY20" fmla="*/ 1105772 h 1656471"/>
              <a:gd name="connsiteX21" fmla="*/ 215900 w 1524000"/>
              <a:gd name="connsiteY21" fmla="*/ 1143872 h 1656471"/>
              <a:gd name="connsiteX22" fmla="*/ 127000 w 1524000"/>
              <a:gd name="connsiteY22" fmla="*/ 1181972 h 1656471"/>
              <a:gd name="connsiteX23" fmla="*/ 50800 w 1524000"/>
              <a:gd name="connsiteY23" fmla="*/ 1232772 h 1656471"/>
              <a:gd name="connsiteX24" fmla="*/ 12700 w 1524000"/>
              <a:gd name="connsiteY24" fmla="*/ 1258172 h 1656471"/>
              <a:gd name="connsiteX25" fmla="*/ 0 w 1524000"/>
              <a:gd name="connsiteY25" fmla="*/ 1296272 h 1656471"/>
              <a:gd name="connsiteX26" fmla="*/ 12700 w 1524000"/>
              <a:gd name="connsiteY26" fmla="*/ 1486772 h 1656471"/>
              <a:gd name="connsiteX27" fmla="*/ 101600 w 1524000"/>
              <a:gd name="connsiteY27" fmla="*/ 1575672 h 1656471"/>
              <a:gd name="connsiteX28" fmla="*/ 139700 w 1524000"/>
              <a:gd name="connsiteY28" fmla="*/ 1601072 h 1656471"/>
              <a:gd name="connsiteX29" fmla="*/ 368300 w 1524000"/>
              <a:gd name="connsiteY29" fmla="*/ 1626472 h 1656471"/>
              <a:gd name="connsiteX30" fmla="*/ 406400 w 1524000"/>
              <a:gd name="connsiteY30" fmla="*/ 1639172 h 1656471"/>
              <a:gd name="connsiteX31" fmla="*/ 787400 w 1524000"/>
              <a:gd name="connsiteY31" fmla="*/ 1639172 h 1656471"/>
              <a:gd name="connsiteX32" fmla="*/ 876300 w 1524000"/>
              <a:gd name="connsiteY32" fmla="*/ 1448672 h 1656471"/>
              <a:gd name="connsiteX33" fmla="*/ 901700 w 1524000"/>
              <a:gd name="connsiteY33" fmla="*/ 1372472 h 1656471"/>
              <a:gd name="connsiteX34" fmla="*/ 914400 w 1524000"/>
              <a:gd name="connsiteY34" fmla="*/ 1334372 h 1656471"/>
              <a:gd name="connsiteX35" fmla="*/ 965200 w 1524000"/>
              <a:gd name="connsiteY35" fmla="*/ 1232772 h 1656471"/>
              <a:gd name="connsiteX36" fmla="*/ 990600 w 1524000"/>
              <a:gd name="connsiteY36" fmla="*/ 1156572 h 1656471"/>
              <a:gd name="connsiteX37" fmla="*/ 1054100 w 1524000"/>
              <a:gd name="connsiteY37" fmla="*/ 1016872 h 1656471"/>
              <a:gd name="connsiteX38" fmla="*/ 1092200 w 1524000"/>
              <a:gd name="connsiteY38" fmla="*/ 978772 h 1656471"/>
              <a:gd name="connsiteX39" fmla="*/ 1143000 w 1524000"/>
              <a:gd name="connsiteY39" fmla="*/ 889872 h 1656471"/>
              <a:gd name="connsiteX40" fmla="*/ 1181100 w 1524000"/>
              <a:gd name="connsiteY40" fmla="*/ 864472 h 1656471"/>
              <a:gd name="connsiteX41" fmla="*/ 1231900 w 1524000"/>
              <a:gd name="connsiteY41" fmla="*/ 800972 h 1656471"/>
              <a:gd name="connsiteX42" fmla="*/ 1333500 w 1524000"/>
              <a:gd name="connsiteY42" fmla="*/ 724772 h 1656471"/>
              <a:gd name="connsiteX43" fmla="*/ 1409700 w 1524000"/>
              <a:gd name="connsiteY43" fmla="*/ 661272 h 1656471"/>
              <a:gd name="connsiteX44" fmla="*/ 1460500 w 1524000"/>
              <a:gd name="connsiteY44" fmla="*/ 572372 h 1656471"/>
              <a:gd name="connsiteX45" fmla="*/ 1485900 w 1524000"/>
              <a:gd name="connsiteY45" fmla="*/ 496172 h 1656471"/>
              <a:gd name="connsiteX46" fmla="*/ 1498600 w 1524000"/>
              <a:gd name="connsiteY46" fmla="*/ 445372 h 1656471"/>
              <a:gd name="connsiteX47" fmla="*/ 1524000 w 1524000"/>
              <a:gd name="connsiteY47" fmla="*/ 369172 h 1656471"/>
              <a:gd name="connsiteX48" fmla="*/ 1511300 w 1524000"/>
              <a:gd name="connsiteY48" fmla="*/ 127872 h 1656471"/>
              <a:gd name="connsiteX49" fmla="*/ 1473200 w 1524000"/>
              <a:gd name="connsiteY49" fmla="*/ 51672 h 1656471"/>
              <a:gd name="connsiteX50" fmla="*/ 1422400 w 1524000"/>
              <a:gd name="connsiteY50" fmla="*/ 38972 h 1656471"/>
              <a:gd name="connsiteX51" fmla="*/ 1333500 w 1524000"/>
              <a:gd name="connsiteY51" fmla="*/ 26272 h 1656471"/>
              <a:gd name="connsiteX52" fmla="*/ 1257300 w 1524000"/>
              <a:gd name="connsiteY52" fmla="*/ 13572 h 1656471"/>
              <a:gd name="connsiteX53" fmla="*/ 1117600 w 1524000"/>
              <a:gd name="connsiteY53" fmla="*/ 26272 h 1656471"/>
              <a:gd name="connsiteX54" fmla="*/ 1079500 w 1524000"/>
              <a:gd name="connsiteY54" fmla="*/ 38972 h 1656471"/>
              <a:gd name="connsiteX55" fmla="*/ 1028700 w 1524000"/>
              <a:gd name="connsiteY55" fmla="*/ 26272 h 1656471"/>
              <a:gd name="connsiteX56" fmla="*/ 1003300 w 1524000"/>
              <a:gd name="connsiteY56" fmla="*/ 872 h 165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4000" h="1656471">
                <a:moveTo>
                  <a:pt x="1003300" y="872"/>
                </a:moveTo>
                <a:cubicBezTo>
                  <a:pt x="980017" y="7222"/>
                  <a:pt x="904102" y="34168"/>
                  <a:pt x="889000" y="64372"/>
                </a:cubicBezTo>
                <a:cubicBezTo>
                  <a:pt x="875613" y="91146"/>
                  <a:pt x="882171" y="123919"/>
                  <a:pt x="876300" y="153272"/>
                </a:cubicBezTo>
                <a:cubicBezTo>
                  <a:pt x="873675" y="166399"/>
                  <a:pt x="867278" y="178500"/>
                  <a:pt x="863600" y="191372"/>
                </a:cubicBezTo>
                <a:cubicBezTo>
                  <a:pt x="858805" y="208155"/>
                  <a:pt x="854686" y="225133"/>
                  <a:pt x="850900" y="242172"/>
                </a:cubicBezTo>
                <a:cubicBezTo>
                  <a:pt x="846217" y="263244"/>
                  <a:pt x="841749" y="284380"/>
                  <a:pt x="838200" y="305672"/>
                </a:cubicBezTo>
                <a:cubicBezTo>
                  <a:pt x="833279" y="335199"/>
                  <a:pt x="831371" y="365219"/>
                  <a:pt x="825500" y="394572"/>
                </a:cubicBezTo>
                <a:cubicBezTo>
                  <a:pt x="818654" y="428803"/>
                  <a:pt x="808567" y="462305"/>
                  <a:pt x="800100" y="496172"/>
                </a:cubicBezTo>
                <a:cubicBezTo>
                  <a:pt x="795867" y="513105"/>
                  <a:pt x="793882" y="530766"/>
                  <a:pt x="787400" y="546972"/>
                </a:cubicBezTo>
                <a:cubicBezTo>
                  <a:pt x="778933" y="568139"/>
                  <a:pt x="769209" y="588845"/>
                  <a:pt x="762000" y="610472"/>
                </a:cubicBezTo>
                <a:cubicBezTo>
                  <a:pt x="756480" y="627031"/>
                  <a:pt x="756176" y="645229"/>
                  <a:pt x="749300" y="661272"/>
                </a:cubicBezTo>
                <a:cubicBezTo>
                  <a:pt x="743287" y="675301"/>
                  <a:pt x="730726" y="685720"/>
                  <a:pt x="723900" y="699372"/>
                </a:cubicBezTo>
                <a:cubicBezTo>
                  <a:pt x="717913" y="711346"/>
                  <a:pt x="717187" y="725498"/>
                  <a:pt x="711200" y="737472"/>
                </a:cubicBezTo>
                <a:cubicBezTo>
                  <a:pt x="704374" y="751124"/>
                  <a:pt x="693373" y="762320"/>
                  <a:pt x="685800" y="775572"/>
                </a:cubicBezTo>
                <a:cubicBezTo>
                  <a:pt x="676407" y="792010"/>
                  <a:pt x="672520" y="811828"/>
                  <a:pt x="660400" y="826372"/>
                </a:cubicBezTo>
                <a:cubicBezTo>
                  <a:pt x="650629" y="838098"/>
                  <a:pt x="633708" y="841631"/>
                  <a:pt x="622300" y="851772"/>
                </a:cubicBezTo>
                <a:cubicBezTo>
                  <a:pt x="595452" y="875637"/>
                  <a:pt x="574837" y="906419"/>
                  <a:pt x="546100" y="927972"/>
                </a:cubicBezTo>
                <a:cubicBezTo>
                  <a:pt x="522916" y="945360"/>
                  <a:pt x="437862" y="1010618"/>
                  <a:pt x="419100" y="1016872"/>
                </a:cubicBezTo>
                <a:lnTo>
                  <a:pt x="381000" y="1029572"/>
                </a:lnTo>
                <a:cubicBezTo>
                  <a:pt x="358114" y="1052458"/>
                  <a:pt x="335742" y="1079811"/>
                  <a:pt x="304800" y="1093072"/>
                </a:cubicBezTo>
                <a:cubicBezTo>
                  <a:pt x="288757" y="1099948"/>
                  <a:pt x="270933" y="1101539"/>
                  <a:pt x="254000" y="1105772"/>
                </a:cubicBezTo>
                <a:cubicBezTo>
                  <a:pt x="241300" y="1118472"/>
                  <a:pt x="230515" y="1133433"/>
                  <a:pt x="215900" y="1143872"/>
                </a:cubicBezTo>
                <a:cubicBezTo>
                  <a:pt x="126877" y="1207460"/>
                  <a:pt x="201622" y="1140515"/>
                  <a:pt x="127000" y="1181972"/>
                </a:cubicBezTo>
                <a:cubicBezTo>
                  <a:pt x="100315" y="1196797"/>
                  <a:pt x="76200" y="1215839"/>
                  <a:pt x="50800" y="1232772"/>
                </a:cubicBezTo>
                <a:lnTo>
                  <a:pt x="12700" y="1258172"/>
                </a:lnTo>
                <a:cubicBezTo>
                  <a:pt x="8467" y="1270872"/>
                  <a:pt x="0" y="1282885"/>
                  <a:pt x="0" y="1296272"/>
                </a:cubicBezTo>
                <a:cubicBezTo>
                  <a:pt x="0" y="1359913"/>
                  <a:pt x="5672" y="1423520"/>
                  <a:pt x="12700" y="1486772"/>
                </a:cubicBezTo>
                <a:cubicBezTo>
                  <a:pt x="18959" y="1543103"/>
                  <a:pt x="50962" y="1541914"/>
                  <a:pt x="101600" y="1575672"/>
                </a:cubicBezTo>
                <a:cubicBezTo>
                  <a:pt x="114300" y="1584139"/>
                  <a:pt x="124644" y="1598563"/>
                  <a:pt x="139700" y="1601072"/>
                </a:cubicBezTo>
                <a:cubicBezTo>
                  <a:pt x="266182" y="1622152"/>
                  <a:pt x="190239" y="1611634"/>
                  <a:pt x="368300" y="1626472"/>
                </a:cubicBezTo>
                <a:cubicBezTo>
                  <a:pt x="381000" y="1630705"/>
                  <a:pt x="393413" y="1635925"/>
                  <a:pt x="406400" y="1639172"/>
                </a:cubicBezTo>
                <a:cubicBezTo>
                  <a:pt x="544906" y="1673798"/>
                  <a:pt x="589920" y="1647071"/>
                  <a:pt x="787400" y="1639172"/>
                </a:cubicBezTo>
                <a:cubicBezTo>
                  <a:pt x="860477" y="1529556"/>
                  <a:pt x="828547" y="1591932"/>
                  <a:pt x="876300" y="1448672"/>
                </a:cubicBezTo>
                <a:lnTo>
                  <a:pt x="901700" y="1372472"/>
                </a:lnTo>
                <a:cubicBezTo>
                  <a:pt x="905933" y="1359772"/>
                  <a:pt x="906974" y="1345511"/>
                  <a:pt x="914400" y="1334372"/>
                </a:cubicBezTo>
                <a:cubicBezTo>
                  <a:pt x="948285" y="1283544"/>
                  <a:pt x="940345" y="1301123"/>
                  <a:pt x="965200" y="1232772"/>
                </a:cubicBezTo>
                <a:cubicBezTo>
                  <a:pt x="974350" y="1207610"/>
                  <a:pt x="982133" y="1181972"/>
                  <a:pt x="990600" y="1156572"/>
                </a:cubicBezTo>
                <a:cubicBezTo>
                  <a:pt x="1005235" y="1112667"/>
                  <a:pt x="1025707" y="1045265"/>
                  <a:pt x="1054100" y="1016872"/>
                </a:cubicBezTo>
                <a:cubicBezTo>
                  <a:pt x="1066800" y="1004172"/>
                  <a:pt x="1081761" y="993387"/>
                  <a:pt x="1092200" y="978772"/>
                </a:cubicBezTo>
                <a:cubicBezTo>
                  <a:pt x="1117102" y="943909"/>
                  <a:pt x="1113003" y="919869"/>
                  <a:pt x="1143000" y="889872"/>
                </a:cubicBezTo>
                <a:cubicBezTo>
                  <a:pt x="1153793" y="879079"/>
                  <a:pt x="1170307" y="875265"/>
                  <a:pt x="1181100" y="864472"/>
                </a:cubicBezTo>
                <a:cubicBezTo>
                  <a:pt x="1200267" y="845305"/>
                  <a:pt x="1211918" y="819289"/>
                  <a:pt x="1231900" y="800972"/>
                </a:cubicBezTo>
                <a:cubicBezTo>
                  <a:pt x="1263106" y="772366"/>
                  <a:pt x="1303566" y="754706"/>
                  <a:pt x="1333500" y="724772"/>
                </a:cubicBezTo>
                <a:cubicBezTo>
                  <a:pt x="1382393" y="675879"/>
                  <a:pt x="1356656" y="696635"/>
                  <a:pt x="1409700" y="661272"/>
                </a:cubicBezTo>
                <a:cubicBezTo>
                  <a:pt x="1448545" y="544738"/>
                  <a:pt x="1383613" y="726146"/>
                  <a:pt x="1460500" y="572372"/>
                </a:cubicBezTo>
                <a:cubicBezTo>
                  <a:pt x="1472474" y="548425"/>
                  <a:pt x="1479406" y="522147"/>
                  <a:pt x="1485900" y="496172"/>
                </a:cubicBezTo>
                <a:cubicBezTo>
                  <a:pt x="1490133" y="479239"/>
                  <a:pt x="1493584" y="462090"/>
                  <a:pt x="1498600" y="445372"/>
                </a:cubicBezTo>
                <a:cubicBezTo>
                  <a:pt x="1506293" y="419727"/>
                  <a:pt x="1524000" y="369172"/>
                  <a:pt x="1524000" y="369172"/>
                </a:cubicBezTo>
                <a:cubicBezTo>
                  <a:pt x="1519767" y="288739"/>
                  <a:pt x="1518592" y="208086"/>
                  <a:pt x="1511300" y="127872"/>
                </a:cubicBezTo>
                <a:cubicBezTo>
                  <a:pt x="1509664" y="109877"/>
                  <a:pt x="1487907" y="61477"/>
                  <a:pt x="1473200" y="51672"/>
                </a:cubicBezTo>
                <a:cubicBezTo>
                  <a:pt x="1458677" y="41990"/>
                  <a:pt x="1439573" y="42094"/>
                  <a:pt x="1422400" y="38972"/>
                </a:cubicBezTo>
                <a:cubicBezTo>
                  <a:pt x="1392949" y="33617"/>
                  <a:pt x="1363086" y="30824"/>
                  <a:pt x="1333500" y="26272"/>
                </a:cubicBezTo>
                <a:cubicBezTo>
                  <a:pt x="1308049" y="22356"/>
                  <a:pt x="1282700" y="17805"/>
                  <a:pt x="1257300" y="13572"/>
                </a:cubicBezTo>
                <a:cubicBezTo>
                  <a:pt x="1210733" y="17805"/>
                  <a:pt x="1163889" y="19659"/>
                  <a:pt x="1117600" y="26272"/>
                </a:cubicBezTo>
                <a:cubicBezTo>
                  <a:pt x="1104348" y="28165"/>
                  <a:pt x="1092887" y="38972"/>
                  <a:pt x="1079500" y="38972"/>
                </a:cubicBezTo>
                <a:cubicBezTo>
                  <a:pt x="1062046" y="38972"/>
                  <a:pt x="1045917" y="29141"/>
                  <a:pt x="1028700" y="26272"/>
                </a:cubicBezTo>
                <a:cubicBezTo>
                  <a:pt x="1020349" y="24880"/>
                  <a:pt x="1026583" y="-5478"/>
                  <a:pt x="1003300" y="872"/>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43" name="Puolivapaa piirto 42"/>
          <p:cNvSpPr/>
          <p:nvPr/>
        </p:nvSpPr>
        <p:spPr>
          <a:xfrm>
            <a:off x="934085" y="2750188"/>
            <a:ext cx="1863957" cy="2463800"/>
          </a:xfrm>
          <a:custGeom>
            <a:avLst/>
            <a:gdLst>
              <a:gd name="connsiteX0" fmla="*/ 730138 w 1863957"/>
              <a:gd name="connsiteY0" fmla="*/ 63500 h 2463800"/>
              <a:gd name="connsiteX1" fmla="*/ 628538 w 1863957"/>
              <a:gd name="connsiteY1" fmla="*/ 0 h 2463800"/>
              <a:gd name="connsiteX2" fmla="*/ 590438 w 1863957"/>
              <a:gd name="connsiteY2" fmla="*/ 12700 h 2463800"/>
              <a:gd name="connsiteX3" fmla="*/ 514238 w 1863957"/>
              <a:gd name="connsiteY3" fmla="*/ 127000 h 2463800"/>
              <a:gd name="connsiteX4" fmla="*/ 463438 w 1863957"/>
              <a:gd name="connsiteY4" fmla="*/ 190500 h 2463800"/>
              <a:gd name="connsiteX5" fmla="*/ 425338 w 1863957"/>
              <a:gd name="connsiteY5" fmla="*/ 266700 h 2463800"/>
              <a:gd name="connsiteX6" fmla="*/ 399938 w 1863957"/>
              <a:gd name="connsiteY6" fmla="*/ 304800 h 2463800"/>
              <a:gd name="connsiteX7" fmla="*/ 374538 w 1863957"/>
              <a:gd name="connsiteY7" fmla="*/ 355600 h 2463800"/>
              <a:gd name="connsiteX8" fmla="*/ 361838 w 1863957"/>
              <a:gd name="connsiteY8" fmla="*/ 546100 h 2463800"/>
              <a:gd name="connsiteX9" fmla="*/ 336438 w 1863957"/>
              <a:gd name="connsiteY9" fmla="*/ 596900 h 2463800"/>
              <a:gd name="connsiteX10" fmla="*/ 323738 w 1863957"/>
              <a:gd name="connsiteY10" fmla="*/ 635000 h 2463800"/>
              <a:gd name="connsiteX11" fmla="*/ 247538 w 1863957"/>
              <a:gd name="connsiteY11" fmla="*/ 762000 h 2463800"/>
              <a:gd name="connsiteX12" fmla="*/ 209438 w 1863957"/>
              <a:gd name="connsiteY12" fmla="*/ 800100 h 2463800"/>
              <a:gd name="connsiteX13" fmla="*/ 158638 w 1863957"/>
              <a:gd name="connsiteY13" fmla="*/ 876300 h 2463800"/>
              <a:gd name="connsiteX14" fmla="*/ 145938 w 1863957"/>
              <a:gd name="connsiteY14" fmla="*/ 914400 h 2463800"/>
              <a:gd name="connsiteX15" fmla="*/ 57038 w 1863957"/>
              <a:gd name="connsiteY15" fmla="*/ 1016000 h 2463800"/>
              <a:gd name="connsiteX16" fmla="*/ 6238 w 1863957"/>
              <a:gd name="connsiteY16" fmla="*/ 1092200 h 2463800"/>
              <a:gd name="connsiteX17" fmla="*/ 120538 w 1863957"/>
              <a:gd name="connsiteY17" fmla="*/ 1130300 h 2463800"/>
              <a:gd name="connsiteX18" fmla="*/ 158638 w 1863957"/>
              <a:gd name="connsiteY18" fmla="*/ 1143000 h 2463800"/>
              <a:gd name="connsiteX19" fmla="*/ 247538 w 1863957"/>
              <a:gd name="connsiteY19" fmla="*/ 1168400 h 2463800"/>
              <a:gd name="connsiteX20" fmla="*/ 285638 w 1863957"/>
              <a:gd name="connsiteY20" fmla="*/ 1193800 h 2463800"/>
              <a:gd name="connsiteX21" fmla="*/ 349138 w 1863957"/>
              <a:gd name="connsiteY21" fmla="*/ 1257300 h 2463800"/>
              <a:gd name="connsiteX22" fmla="*/ 387238 w 1863957"/>
              <a:gd name="connsiteY22" fmla="*/ 1295400 h 2463800"/>
              <a:gd name="connsiteX23" fmla="*/ 476138 w 1863957"/>
              <a:gd name="connsiteY23" fmla="*/ 1320800 h 2463800"/>
              <a:gd name="connsiteX24" fmla="*/ 539638 w 1863957"/>
              <a:gd name="connsiteY24" fmla="*/ 1346200 h 2463800"/>
              <a:gd name="connsiteX25" fmla="*/ 577738 w 1863957"/>
              <a:gd name="connsiteY25" fmla="*/ 1358900 h 2463800"/>
              <a:gd name="connsiteX26" fmla="*/ 692038 w 1863957"/>
              <a:gd name="connsiteY26" fmla="*/ 1422400 h 2463800"/>
              <a:gd name="connsiteX27" fmla="*/ 755538 w 1863957"/>
              <a:gd name="connsiteY27" fmla="*/ 1435100 h 2463800"/>
              <a:gd name="connsiteX28" fmla="*/ 844438 w 1863957"/>
              <a:gd name="connsiteY28" fmla="*/ 1485900 h 2463800"/>
              <a:gd name="connsiteX29" fmla="*/ 882538 w 1863957"/>
              <a:gd name="connsiteY29" fmla="*/ 1524000 h 2463800"/>
              <a:gd name="connsiteX30" fmla="*/ 933338 w 1863957"/>
              <a:gd name="connsiteY30" fmla="*/ 1536700 h 2463800"/>
              <a:gd name="connsiteX31" fmla="*/ 1022238 w 1863957"/>
              <a:gd name="connsiteY31" fmla="*/ 1600200 h 2463800"/>
              <a:gd name="connsiteX32" fmla="*/ 1060338 w 1863957"/>
              <a:gd name="connsiteY32" fmla="*/ 1689100 h 2463800"/>
              <a:gd name="connsiteX33" fmla="*/ 1098438 w 1863957"/>
              <a:gd name="connsiteY33" fmla="*/ 1701800 h 2463800"/>
              <a:gd name="connsiteX34" fmla="*/ 1136538 w 1863957"/>
              <a:gd name="connsiteY34" fmla="*/ 1739900 h 2463800"/>
              <a:gd name="connsiteX35" fmla="*/ 1161938 w 1863957"/>
              <a:gd name="connsiteY35" fmla="*/ 1778000 h 2463800"/>
              <a:gd name="connsiteX36" fmla="*/ 1212738 w 1863957"/>
              <a:gd name="connsiteY36" fmla="*/ 1803400 h 2463800"/>
              <a:gd name="connsiteX37" fmla="*/ 1250838 w 1863957"/>
              <a:gd name="connsiteY37" fmla="*/ 1841500 h 2463800"/>
              <a:gd name="connsiteX38" fmla="*/ 1352438 w 1863957"/>
              <a:gd name="connsiteY38" fmla="*/ 1905000 h 2463800"/>
              <a:gd name="connsiteX39" fmla="*/ 1390538 w 1863957"/>
              <a:gd name="connsiteY39" fmla="*/ 1955800 h 2463800"/>
              <a:gd name="connsiteX40" fmla="*/ 1428638 w 1863957"/>
              <a:gd name="connsiteY40" fmla="*/ 1981200 h 2463800"/>
              <a:gd name="connsiteX41" fmla="*/ 1479438 w 1863957"/>
              <a:gd name="connsiteY41" fmla="*/ 2044700 h 2463800"/>
              <a:gd name="connsiteX42" fmla="*/ 1530238 w 1863957"/>
              <a:gd name="connsiteY42" fmla="*/ 2120900 h 2463800"/>
              <a:gd name="connsiteX43" fmla="*/ 1555638 w 1863957"/>
              <a:gd name="connsiteY43" fmla="*/ 2159000 h 2463800"/>
              <a:gd name="connsiteX44" fmla="*/ 1581038 w 1863957"/>
              <a:gd name="connsiteY44" fmla="*/ 2209800 h 2463800"/>
              <a:gd name="connsiteX45" fmla="*/ 1606438 w 1863957"/>
              <a:gd name="connsiteY45" fmla="*/ 2247900 h 2463800"/>
              <a:gd name="connsiteX46" fmla="*/ 1631838 w 1863957"/>
              <a:gd name="connsiteY46" fmla="*/ 2324100 h 2463800"/>
              <a:gd name="connsiteX47" fmla="*/ 1644538 w 1863957"/>
              <a:gd name="connsiteY47" fmla="*/ 2362200 h 2463800"/>
              <a:gd name="connsiteX48" fmla="*/ 1695338 w 1863957"/>
              <a:gd name="connsiteY48" fmla="*/ 2387600 h 2463800"/>
              <a:gd name="connsiteX49" fmla="*/ 1720738 w 1863957"/>
              <a:gd name="connsiteY49" fmla="*/ 2425700 h 2463800"/>
              <a:gd name="connsiteX50" fmla="*/ 1758838 w 1863957"/>
              <a:gd name="connsiteY50" fmla="*/ 2438400 h 2463800"/>
              <a:gd name="connsiteX51" fmla="*/ 1796938 w 1863957"/>
              <a:gd name="connsiteY51" fmla="*/ 2463800 h 2463800"/>
              <a:gd name="connsiteX52" fmla="*/ 1835038 w 1863957"/>
              <a:gd name="connsiteY52" fmla="*/ 2451100 h 2463800"/>
              <a:gd name="connsiteX53" fmla="*/ 1847738 w 1863957"/>
              <a:gd name="connsiteY53" fmla="*/ 2197100 h 2463800"/>
              <a:gd name="connsiteX54" fmla="*/ 1758838 w 1863957"/>
              <a:gd name="connsiteY54" fmla="*/ 2006600 h 2463800"/>
              <a:gd name="connsiteX55" fmla="*/ 1733438 w 1863957"/>
              <a:gd name="connsiteY55" fmla="*/ 1930400 h 2463800"/>
              <a:gd name="connsiteX56" fmla="*/ 1720738 w 1863957"/>
              <a:gd name="connsiteY56" fmla="*/ 1879600 h 2463800"/>
              <a:gd name="connsiteX57" fmla="*/ 1682638 w 1863957"/>
              <a:gd name="connsiteY57" fmla="*/ 1765300 h 2463800"/>
              <a:gd name="connsiteX58" fmla="*/ 1669938 w 1863957"/>
              <a:gd name="connsiteY58" fmla="*/ 1727200 h 2463800"/>
              <a:gd name="connsiteX59" fmla="*/ 1657238 w 1863957"/>
              <a:gd name="connsiteY59" fmla="*/ 1689100 h 2463800"/>
              <a:gd name="connsiteX60" fmla="*/ 1606438 w 1863957"/>
              <a:gd name="connsiteY60" fmla="*/ 1612900 h 2463800"/>
              <a:gd name="connsiteX61" fmla="*/ 1593738 w 1863957"/>
              <a:gd name="connsiteY61" fmla="*/ 1574800 h 2463800"/>
              <a:gd name="connsiteX62" fmla="*/ 1568338 w 1863957"/>
              <a:gd name="connsiteY62" fmla="*/ 1536700 h 2463800"/>
              <a:gd name="connsiteX63" fmla="*/ 1555638 w 1863957"/>
              <a:gd name="connsiteY63" fmla="*/ 1498600 h 2463800"/>
              <a:gd name="connsiteX64" fmla="*/ 1504838 w 1863957"/>
              <a:gd name="connsiteY64" fmla="*/ 1422400 h 2463800"/>
              <a:gd name="connsiteX65" fmla="*/ 1415938 w 1863957"/>
              <a:gd name="connsiteY65" fmla="*/ 1320800 h 2463800"/>
              <a:gd name="connsiteX66" fmla="*/ 1365138 w 1863957"/>
              <a:gd name="connsiteY66" fmla="*/ 1244600 h 2463800"/>
              <a:gd name="connsiteX67" fmla="*/ 1327038 w 1863957"/>
              <a:gd name="connsiteY67" fmla="*/ 1117600 h 2463800"/>
              <a:gd name="connsiteX68" fmla="*/ 1314338 w 1863957"/>
              <a:gd name="connsiteY68" fmla="*/ 1079500 h 2463800"/>
              <a:gd name="connsiteX69" fmla="*/ 1301638 w 1863957"/>
              <a:gd name="connsiteY69" fmla="*/ 1041400 h 2463800"/>
              <a:gd name="connsiteX70" fmla="*/ 1250838 w 1863957"/>
              <a:gd name="connsiteY70" fmla="*/ 965200 h 2463800"/>
              <a:gd name="connsiteX71" fmla="*/ 1187338 w 1863957"/>
              <a:gd name="connsiteY71" fmla="*/ 889000 h 2463800"/>
              <a:gd name="connsiteX72" fmla="*/ 1174638 w 1863957"/>
              <a:gd name="connsiteY72" fmla="*/ 850900 h 2463800"/>
              <a:gd name="connsiteX73" fmla="*/ 1149238 w 1863957"/>
              <a:gd name="connsiteY73" fmla="*/ 800100 h 2463800"/>
              <a:gd name="connsiteX74" fmla="*/ 1136538 w 1863957"/>
              <a:gd name="connsiteY74" fmla="*/ 749300 h 2463800"/>
              <a:gd name="connsiteX75" fmla="*/ 1123838 w 1863957"/>
              <a:gd name="connsiteY75" fmla="*/ 711200 h 2463800"/>
              <a:gd name="connsiteX76" fmla="*/ 1098438 w 1863957"/>
              <a:gd name="connsiteY76" fmla="*/ 609600 h 2463800"/>
              <a:gd name="connsiteX77" fmla="*/ 1073038 w 1863957"/>
              <a:gd name="connsiteY77" fmla="*/ 520700 h 2463800"/>
              <a:gd name="connsiteX78" fmla="*/ 1034938 w 1863957"/>
              <a:gd name="connsiteY78" fmla="*/ 469900 h 2463800"/>
              <a:gd name="connsiteX79" fmla="*/ 984138 w 1863957"/>
              <a:gd name="connsiteY79" fmla="*/ 381000 h 2463800"/>
              <a:gd name="connsiteX80" fmla="*/ 958738 w 1863957"/>
              <a:gd name="connsiteY80" fmla="*/ 342900 h 2463800"/>
              <a:gd name="connsiteX81" fmla="*/ 933338 w 1863957"/>
              <a:gd name="connsiteY81" fmla="*/ 266700 h 2463800"/>
              <a:gd name="connsiteX82" fmla="*/ 907938 w 1863957"/>
              <a:gd name="connsiteY82" fmla="*/ 190500 h 2463800"/>
              <a:gd name="connsiteX83" fmla="*/ 895238 w 1863957"/>
              <a:gd name="connsiteY83" fmla="*/ 152400 h 2463800"/>
              <a:gd name="connsiteX84" fmla="*/ 857138 w 1863957"/>
              <a:gd name="connsiteY84" fmla="*/ 114300 h 2463800"/>
              <a:gd name="connsiteX85" fmla="*/ 819038 w 1863957"/>
              <a:gd name="connsiteY85" fmla="*/ 88900 h 2463800"/>
              <a:gd name="connsiteX86" fmla="*/ 793638 w 1863957"/>
              <a:gd name="connsiteY86" fmla="*/ 88900 h 246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863957" h="2463800">
                <a:moveTo>
                  <a:pt x="730138" y="63500"/>
                </a:moveTo>
                <a:cubicBezTo>
                  <a:pt x="710025" y="47409"/>
                  <a:pt x="665764" y="0"/>
                  <a:pt x="628538" y="0"/>
                </a:cubicBezTo>
                <a:cubicBezTo>
                  <a:pt x="615151" y="0"/>
                  <a:pt x="603138" y="8467"/>
                  <a:pt x="590438" y="12700"/>
                </a:cubicBezTo>
                <a:cubicBezTo>
                  <a:pt x="558345" y="108980"/>
                  <a:pt x="586457" y="72836"/>
                  <a:pt x="514238" y="127000"/>
                </a:cubicBezTo>
                <a:cubicBezTo>
                  <a:pt x="489514" y="201173"/>
                  <a:pt x="520883" y="133055"/>
                  <a:pt x="463438" y="190500"/>
                </a:cubicBezTo>
                <a:cubicBezTo>
                  <a:pt x="427042" y="226896"/>
                  <a:pt x="445996" y="225383"/>
                  <a:pt x="425338" y="266700"/>
                </a:cubicBezTo>
                <a:cubicBezTo>
                  <a:pt x="418512" y="280352"/>
                  <a:pt x="407511" y="291548"/>
                  <a:pt x="399938" y="304800"/>
                </a:cubicBezTo>
                <a:cubicBezTo>
                  <a:pt x="390545" y="321238"/>
                  <a:pt x="383005" y="338667"/>
                  <a:pt x="374538" y="355600"/>
                </a:cubicBezTo>
                <a:cubicBezTo>
                  <a:pt x="370305" y="419100"/>
                  <a:pt x="371764" y="483238"/>
                  <a:pt x="361838" y="546100"/>
                </a:cubicBezTo>
                <a:cubicBezTo>
                  <a:pt x="358885" y="564800"/>
                  <a:pt x="343896" y="579499"/>
                  <a:pt x="336438" y="596900"/>
                </a:cubicBezTo>
                <a:cubicBezTo>
                  <a:pt x="331165" y="609205"/>
                  <a:pt x="329011" y="622695"/>
                  <a:pt x="323738" y="635000"/>
                </a:cubicBezTo>
                <a:cubicBezTo>
                  <a:pt x="308706" y="670076"/>
                  <a:pt x="270109" y="739429"/>
                  <a:pt x="247538" y="762000"/>
                </a:cubicBezTo>
                <a:lnTo>
                  <a:pt x="209438" y="800100"/>
                </a:lnTo>
                <a:cubicBezTo>
                  <a:pt x="179241" y="890692"/>
                  <a:pt x="222059" y="781168"/>
                  <a:pt x="158638" y="876300"/>
                </a:cubicBezTo>
                <a:cubicBezTo>
                  <a:pt x="151212" y="887439"/>
                  <a:pt x="152439" y="902698"/>
                  <a:pt x="145938" y="914400"/>
                </a:cubicBezTo>
                <a:cubicBezTo>
                  <a:pt x="102360" y="992841"/>
                  <a:pt x="112694" y="978896"/>
                  <a:pt x="57038" y="1016000"/>
                </a:cubicBezTo>
                <a:cubicBezTo>
                  <a:pt x="40105" y="1041400"/>
                  <a:pt x="-19162" y="1075267"/>
                  <a:pt x="6238" y="1092200"/>
                </a:cubicBezTo>
                <a:cubicBezTo>
                  <a:pt x="72525" y="1136391"/>
                  <a:pt x="17875" y="1107486"/>
                  <a:pt x="120538" y="1130300"/>
                </a:cubicBezTo>
                <a:cubicBezTo>
                  <a:pt x="133606" y="1133204"/>
                  <a:pt x="145766" y="1139322"/>
                  <a:pt x="158638" y="1143000"/>
                </a:cubicBezTo>
                <a:cubicBezTo>
                  <a:pt x="177627" y="1148425"/>
                  <a:pt x="227238" y="1158250"/>
                  <a:pt x="247538" y="1168400"/>
                </a:cubicBezTo>
                <a:cubicBezTo>
                  <a:pt x="261190" y="1175226"/>
                  <a:pt x="272938" y="1185333"/>
                  <a:pt x="285638" y="1193800"/>
                </a:cubicBezTo>
                <a:cubicBezTo>
                  <a:pt x="332205" y="1263650"/>
                  <a:pt x="285638" y="1204383"/>
                  <a:pt x="349138" y="1257300"/>
                </a:cubicBezTo>
                <a:cubicBezTo>
                  <a:pt x="362936" y="1268798"/>
                  <a:pt x="372294" y="1285437"/>
                  <a:pt x="387238" y="1295400"/>
                </a:cubicBezTo>
                <a:cubicBezTo>
                  <a:pt x="399469" y="1303554"/>
                  <a:pt x="467670" y="1317977"/>
                  <a:pt x="476138" y="1320800"/>
                </a:cubicBezTo>
                <a:cubicBezTo>
                  <a:pt x="497765" y="1328009"/>
                  <a:pt x="518292" y="1338195"/>
                  <a:pt x="539638" y="1346200"/>
                </a:cubicBezTo>
                <a:cubicBezTo>
                  <a:pt x="552173" y="1350900"/>
                  <a:pt x="565764" y="1352913"/>
                  <a:pt x="577738" y="1358900"/>
                </a:cubicBezTo>
                <a:cubicBezTo>
                  <a:pt x="610291" y="1375176"/>
                  <a:pt x="655346" y="1410169"/>
                  <a:pt x="692038" y="1422400"/>
                </a:cubicBezTo>
                <a:cubicBezTo>
                  <a:pt x="712516" y="1429226"/>
                  <a:pt x="734371" y="1430867"/>
                  <a:pt x="755538" y="1435100"/>
                </a:cubicBezTo>
                <a:cubicBezTo>
                  <a:pt x="785171" y="1452033"/>
                  <a:pt x="816477" y="1466328"/>
                  <a:pt x="844438" y="1485900"/>
                </a:cubicBezTo>
                <a:cubicBezTo>
                  <a:pt x="859152" y="1496200"/>
                  <a:pt x="866944" y="1515089"/>
                  <a:pt x="882538" y="1524000"/>
                </a:cubicBezTo>
                <a:cubicBezTo>
                  <a:pt x="897693" y="1532660"/>
                  <a:pt x="916995" y="1530571"/>
                  <a:pt x="933338" y="1536700"/>
                </a:cubicBezTo>
                <a:cubicBezTo>
                  <a:pt x="986829" y="1556759"/>
                  <a:pt x="983438" y="1561400"/>
                  <a:pt x="1022238" y="1600200"/>
                </a:cubicBezTo>
                <a:cubicBezTo>
                  <a:pt x="1029828" y="1622970"/>
                  <a:pt x="1044645" y="1673407"/>
                  <a:pt x="1060338" y="1689100"/>
                </a:cubicBezTo>
                <a:cubicBezTo>
                  <a:pt x="1069804" y="1698566"/>
                  <a:pt x="1085738" y="1697567"/>
                  <a:pt x="1098438" y="1701800"/>
                </a:cubicBezTo>
                <a:cubicBezTo>
                  <a:pt x="1111138" y="1714500"/>
                  <a:pt x="1125040" y="1726102"/>
                  <a:pt x="1136538" y="1739900"/>
                </a:cubicBezTo>
                <a:cubicBezTo>
                  <a:pt x="1146309" y="1751626"/>
                  <a:pt x="1150212" y="1768229"/>
                  <a:pt x="1161938" y="1778000"/>
                </a:cubicBezTo>
                <a:cubicBezTo>
                  <a:pt x="1176482" y="1790120"/>
                  <a:pt x="1197332" y="1792396"/>
                  <a:pt x="1212738" y="1803400"/>
                </a:cubicBezTo>
                <a:cubicBezTo>
                  <a:pt x="1227353" y="1813839"/>
                  <a:pt x="1237201" y="1829811"/>
                  <a:pt x="1250838" y="1841500"/>
                </a:cubicBezTo>
                <a:cubicBezTo>
                  <a:pt x="1297000" y="1881067"/>
                  <a:pt x="1300401" y="1878982"/>
                  <a:pt x="1352438" y="1905000"/>
                </a:cubicBezTo>
                <a:cubicBezTo>
                  <a:pt x="1365138" y="1921933"/>
                  <a:pt x="1375571" y="1940833"/>
                  <a:pt x="1390538" y="1955800"/>
                </a:cubicBezTo>
                <a:cubicBezTo>
                  <a:pt x="1401331" y="1966593"/>
                  <a:pt x="1419103" y="1969281"/>
                  <a:pt x="1428638" y="1981200"/>
                </a:cubicBezTo>
                <a:cubicBezTo>
                  <a:pt x="1498745" y="2068834"/>
                  <a:pt x="1370249" y="1971907"/>
                  <a:pt x="1479438" y="2044700"/>
                </a:cubicBezTo>
                <a:lnTo>
                  <a:pt x="1530238" y="2120900"/>
                </a:lnTo>
                <a:cubicBezTo>
                  <a:pt x="1538705" y="2133600"/>
                  <a:pt x="1548812" y="2145348"/>
                  <a:pt x="1555638" y="2159000"/>
                </a:cubicBezTo>
                <a:cubicBezTo>
                  <a:pt x="1564105" y="2175933"/>
                  <a:pt x="1571645" y="2193362"/>
                  <a:pt x="1581038" y="2209800"/>
                </a:cubicBezTo>
                <a:cubicBezTo>
                  <a:pt x="1588611" y="2223052"/>
                  <a:pt x="1600239" y="2233952"/>
                  <a:pt x="1606438" y="2247900"/>
                </a:cubicBezTo>
                <a:cubicBezTo>
                  <a:pt x="1617312" y="2272366"/>
                  <a:pt x="1623371" y="2298700"/>
                  <a:pt x="1631838" y="2324100"/>
                </a:cubicBezTo>
                <a:cubicBezTo>
                  <a:pt x="1636071" y="2336800"/>
                  <a:pt x="1632564" y="2356213"/>
                  <a:pt x="1644538" y="2362200"/>
                </a:cubicBezTo>
                <a:lnTo>
                  <a:pt x="1695338" y="2387600"/>
                </a:lnTo>
                <a:cubicBezTo>
                  <a:pt x="1703805" y="2400300"/>
                  <a:pt x="1708819" y="2416165"/>
                  <a:pt x="1720738" y="2425700"/>
                </a:cubicBezTo>
                <a:cubicBezTo>
                  <a:pt x="1731191" y="2434063"/>
                  <a:pt x="1746864" y="2432413"/>
                  <a:pt x="1758838" y="2438400"/>
                </a:cubicBezTo>
                <a:cubicBezTo>
                  <a:pt x="1772490" y="2445226"/>
                  <a:pt x="1784238" y="2455333"/>
                  <a:pt x="1796938" y="2463800"/>
                </a:cubicBezTo>
                <a:cubicBezTo>
                  <a:pt x="1809638" y="2459567"/>
                  <a:pt x="1826468" y="2461384"/>
                  <a:pt x="1835038" y="2451100"/>
                </a:cubicBezTo>
                <a:cubicBezTo>
                  <a:pt x="1886562" y="2389272"/>
                  <a:pt x="1855009" y="2240726"/>
                  <a:pt x="1847738" y="2197100"/>
                </a:cubicBezTo>
                <a:cubicBezTo>
                  <a:pt x="1799668" y="1908681"/>
                  <a:pt x="1832156" y="2226553"/>
                  <a:pt x="1758838" y="2006600"/>
                </a:cubicBezTo>
                <a:cubicBezTo>
                  <a:pt x="1750371" y="1981200"/>
                  <a:pt x="1739932" y="1956375"/>
                  <a:pt x="1733438" y="1930400"/>
                </a:cubicBezTo>
                <a:cubicBezTo>
                  <a:pt x="1729205" y="1913467"/>
                  <a:pt x="1725754" y="1896318"/>
                  <a:pt x="1720738" y="1879600"/>
                </a:cubicBezTo>
                <a:lnTo>
                  <a:pt x="1682638" y="1765300"/>
                </a:lnTo>
                <a:lnTo>
                  <a:pt x="1669938" y="1727200"/>
                </a:lnTo>
                <a:cubicBezTo>
                  <a:pt x="1665705" y="1714500"/>
                  <a:pt x="1664664" y="1700239"/>
                  <a:pt x="1657238" y="1689100"/>
                </a:cubicBezTo>
                <a:cubicBezTo>
                  <a:pt x="1640305" y="1663700"/>
                  <a:pt x="1616091" y="1641860"/>
                  <a:pt x="1606438" y="1612900"/>
                </a:cubicBezTo>
                <a:cubicBezTo>
                  <a:pt x="1602205" y="1600200"/>
                  <a:pt x="1599725" y="1586774"/>
                  <a:pt x="1593738" y="1574800"/>
                </a:cubicBezTo>
                <a:cubicBezTo>
                  <a:pt x="1586912" y="1561148"/>
                  <a:pt x="1575164" y="1550352"/>
                  <a:pt x="1568338" y="1536700"/>
                </a:cubicBezTo>
                <a:cubicBezTo>
                  <a:pt x="1562351" y="1524726"/>
                  <a:pt x="1562139" y="1510302"/>
                  <a:pt x="1555638" y="1498600"/>
                </a:cubicBezTo>
                <a:cubicBezTo>
                  <a:pt x="1540813" y="1471915"/>
                  <a:pt x="1526424" y="1443986"/>
                  <a:pt x="1504838" y="1422400"/>
                </a:cubicBezTo>
                <a:cubicBezTo>
                  <a:pt x="1452262" y="1369824"/>
                  <a:pt x="1456747" y="1379098"/>
                  <a:pt x="1415938" y="1320800"/>
                </a:cubicBezTo>
                <a:cubicBezTo>
                  <a:pt x="1398432" y="1295791"/>
                  <a:pt x="1365138" y="1244600"/>
                  <a:pt x="1365138" y="1244600"/>
                </a:cubicBezTo>
                <a:cubicBezTo>
                  <a:pt x="1345944" y="1167825"/>
                  <a:pt x="1357958" y="1210359"/>
                  <a:pt x="1327038" y="1117600"/>
                </a:cubicBezTo>
                <a:lnTo>
                  <a:pt x="1314338" y="1079500"/>
                </a:lnTo>
                <a:cubicBezTo>
                  <a:pt x="1310105" y="1066800"/>
                  <a:pt x="1309064" y="1052539"/>
                  <a:pt x="1301638" y="1041400"/>
                </a:cubicBezTo>
                <a:cubicBezTo>
                  <a:pt x="1284705" y="1016000"/>
                  <a:pt x="1272424" y="986786"/>
                  <a:pt x="1250838" y="965200"/>
                </a:cubicBezTo>
                <a:cubicBezTo>
                  <a:pt x="1222751" y="937113"/>
                  <a:pt x="1205019" y="924363"/>
                  <a:pt x="1187338" y="889000"/>
                </a:cubicBezTo>
                <a:cubicBezTo>
                  <a:pt x="1181351" y="877026"/>
                  <a:pt x="1179911" y="863205"/>
                  <a:pt x="1174638" y="850900"/>
                </a:cubicBezTo>
                <a:cubicBezTo>
                  <a:pt x="1167180" y="833499"/>
                  <a:pt x="1155885" y="817827"/>
                  <a:pt x="1149238" y="800100"/>
                </a:cubicBezTo>
                <a:cubicBezTo>
                  <a:pt x="1143109" y="783757"/>
                  <a:pt x="1141333" y="766083"/>
                  <a:pt x="1136538" y="749300"/>
                </a:cubicBezTo>
                <a:cubicBezTo>
                  <a:pt x="1132860" y="736428"/>
                  <a:pt x="1127360" y="724115"/>
                  <a:pt x="1123838" y="711200"/>
                </a:cubicBezTo>
                <a:cubicBezTo>
                  <a:pt x="1114653" y="677521"/>
                  <a:pt x="1106905" y="643467"/>
                  <a:pt x="1098438" y="609600"/>
                </a:cubicBezTo>
                <a:cubicBezTo>
                  <a:pt x="1095689" y="598603"/>
                  <a:pt x="1081136" y="534871"/>
                  <a:pt x="1073038" y="520700"/>
                </a:cubicBezTo>
                <a:cubicBezTo>
                  <a:pt x="1062536" y="502322"/>
                  <a:pt x="1047241" y="487124"/>
                  <a:pt x="1034938" y="469900"/>
                </a:cubicBezTo>
                <a:cubicBezTo>
                  <a:pt x="990736" y="408017"/>
                  <a:pt x="1026660" y="455413"/>
                  <a:pt x="984138" y="381000"/>
                </a:cubicBezTo>
                <a:cubicBezTo>
                  <a:pt x="976565" y="367748"/>
                  <a:pt x="964937" y="356848"/>
                  <a:pt x="958738" y="342900"/>
                </a:cubicBezTo>
                <a:cubicBezTo>
                  <a:pt x="947864" y="318434"/>
                  <a:pt x="941805" y="292100"/>
                  <a:pt x="933338" y="266700"/>
                </a:cubicBezTo>
                <a:lnTo>
                  <a:pt x="907938" y="190500"/>
                </a:lnTo>
                <a:cubicBezTo>
                  <a:pt x="903705" y="177800"/>
                  <a:pt x="904704" y="161866"/>
                  <a:pt x="895238" y="152400"/>
                </a:cubicBezTo>
                <a:cubicBezTo>
                  <a:pt x="882538" y="139700"/>
                  <a:pt x="870936" y="125798"/>
                  <a:pt x="857138" y="114300"/>
                </a:cubicBezTo>
                <a:cubicBezTo>
                  <a:pt x="845412" y="104529"/>
                  <a:pt x="833210" y="94569"/>
                  <a:pt x="819038" y="88900"/>
                </a:cubicBezTo>
                <a:cubicBezTo>
                  <a:pt x="811177" y="85756"/>
                  <a:pt x="802105" y="88900"/>
                  <a:pt x="793638" y="88900"/>
                </a:cubicBezTo>
              </a:path>
            </a:pathLst>
          </a:cu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endParaRPr>
          </a:p>
        </p:txBody>
      </p:sp>
      <p:sp>
        <p:nvSpPr>
          <p:cNvPr id="44" name="Puolivapaa piirto 43"/>
          <p:cNvSpPr/>
          <p:nvPr/>
        </p:nvSpPr>
        <p:spPr>
          <a:xfrm>
            <a:off x="7908470" y="5511800"/>
            <a:ext cx="752930" cy="689041"/>
          </a:xfrm>
          <a:custGeom>
            <a:avLst/>
            <a:gdLst>
              <a:gd name="connsiteX0" fmla="*/ 664030 w 752930"/>
              <a:gd name="connsiteY0" fmla="*/ 50800 h 689041"/>
              <a:gd name="connsiteX1" fmla="*/ 600530 w 752930"/>
              <a:gd name="connsiteY1" fmla="*/ 12700 h 689041"/>
              <a:gd name="connsiteX2" fmla="*/ 397330 w 752930"/>
              <a:gd name="connsiteY2" fmla="*/ 38100 h 689041"/>
              <a:gd name="connsiteX3" fmla="*/ 321130 w 752930"/>
              <a:gd name="connsiteY3" fmla="*/ 63500 h 689041"/>
              <a:gd name="connsiteX4" fmla="*/ 244930 w 752930"/>
              <a:gd name="connsiteY4" fmla="*/ 101600 h 689041"/>
              <a:gd name="connsiteX5" fmla="*/ 168730 w 752930"/>
              <a:gd name="connsiteY5" fmla="*/ 177800 h 689041"/>
              <a:gd name="connsiteX6" fmla="*/ 105230 w 752930"/>
              <a:gd name="connsiteY6" fmla="*/ 254000 h 689041"/>
              <a:gd name="connsiteX7" fmla="*/ 79830 w 752930"/>
              <a:gd name="connsiteY7" fmla="*/ 292100 h 689041"/>
              <a:gd name="connsiteX8" fmla="*/ 67130 w 752930"/>
              <a:gd name="connsiteY8" fmla="*/ 571500 h 689041"/>
              <a:gd name="connsiteX9" fmla="*/ 41730 w 752930"/>
              <a:gd name="connsiteY9" fmla="*/ 609600 h 689041"/>
              <a:gd name="connsiteX10" fmla="*/ 29030 w 752930"/>
              <a:gd name="connsiteY10" fmla="*/ 647700 h 689041"/>
              <a:gd name="connsiteX11" fmla="*/ 3630 w 752930"/>
              <a:gd name="connsiteY11" fmla="*/ 685800 h 689041"/>
              <a:gd name="connsiteX12" fmla="*/ 105230 w 752930"/>
              <a:gd name="connsiteY12" fmla="*/ 673100 h 689041"/>
              <a:gd name="connsiteX13" fmla="*/ 168730 w 752930"/>
              <a:gd name="connsiteY13" fmla="*/ 622300 h 689041"/>
              <a:gd name="connsiteX14" fmla="*/ 206830 w 752930"/>
              <a:gd name="connsiteY14" fmla="*/ 609600 h 689041"/>
              <a:gd name="connsiteX15" fmla="*/ 244930 w 752930"/>
              <a:gd name="connsiteY15" fmla="*/ 584200 h 689041"/>
              <a:gd name="connsiteX16" fmla="*/ 371930 w 752930"/>
              <a:gd name="connsiteY16" fmla="*/ 546100 h 689041"/>
              <a:gd name="connsiteX17" fmla="*/ 410030 w 752930"/>
              <a:gd name="connsiteY17" fmla="*/ 520700 h 689041"/>
              <a:gd name="connsiteX18" fmla="*/ 498930 w 752930"/>
              <a:gd name="connsiteY18" fmla="*/ 495300 h 689041"/>
              <a:gd name="connsiteX19" fmla="*/ 537030 w 752930"/>
              <a:gd name="connsiteY19" fmla="*/ 469900 h 689041"/>
              <a:gd name="connsiteX20" fmla="*/ 575130 w 752930"/>
              <a:gd name="connsiteY20" fmla="*/ 457200 h 689041"/>
              <a:gd name="connsiteX21" fmla="*/ 651330 w 752930"/>
              <a:gd name="connsiteY21" fmla="*/ 406400 h 689041"/>
              <a:gd name="connsiteX22" fmla="*/ 689430 w 752930"/>
              <a:gd name="connsiteY22" fmla="*/ 381000 h 689041"/>
              <a:gd name="connsiteX23" fmla="*/ 740230 w 752930"/>
              <a:gd name="connsiteY23" fmla="*/ 266700 h 689041"/>
              <a:gd name="connsiteX24" fmla="*/ 752930 w 752930"/>
              <a:gd name="connsiteY24" fmla="*/ 228600 h 689041"/>
              <a:gd name="connsiteX25" fmla="*/ 740230 w 752930"/>
              <a:gd name="connsiteY25" fmla="*/ 88900 h 689041"/>
              <a:gd name="connsiteX26" fmla="*/ 676730 w 752930"/>
              <a:gd name="connsiteY26" fmla="*/ 25400 h 689041"/>
              <a:gd name="connsiteX27" fmla="*/ 651330 w 752930"/>
              <a:gd name="connsiteY27" fmla="*/ 0 h 6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2930" h="689041">
                <a:moveTo>
                  <a:pt x="664030" y="50800"/>
                </a:moveTo>
                <a:cubicBezTo>
                  <a:pt x="642863" y="38100"/>
                  <a:pt x="625045" y="15584"/>
                  <a:pt x="600530" y="12700"/>
                </a:cubicBezTo>
                <a:cubicBezTo>
                  <a:pt x="547497" y="6461"/>
                  <a:pt x="457604" y="20018"/>
                  <a:pt x="397330" y="38100"/>
                </a:cubicBezTo>
                <a:cubicBezTo>
                  <a:pt x="371685" y="45793"/>
                  <a:pt x="346530" y="55033"/>
                  <a:pt x="321130" y="63500"/>
                </a:cubicBezTo>
                <a:cubicBezTo>
                  <a:pt x="290142" y="73829"/>
                  <a:pt x="269549" y="76981"/>
                  <a:pt x="244930" y="101600"/>
                </a:cubicBezTo>
                <a:cubicBezTo>
                  <a:pt x="150414" y="196116"/>
                  <a:pt x="258520" y="117940"/>
                  <a:pt x="168730" y="177800"/>
                </a:cubicBezTo>
                <a:cubicBezTo>
                  <a:pt x="105667" y="272395"/>
                  <a:pt x="186718" y="156214"/>
                  <a:pt x="105230" y="254000"/>
                </a:cubicBezTo>
                <a:cubicBezTo>
                  <a:pt x="95459" y="265726"/>
                  <a:pt x="88297" y="279400"/>
                  <a:pt x="79830" y="292100"/>
                </a:cubicBezTo>
                <a:cubicBezTo>
                  <a:pt x="75597" y="385233"/>
                  <a:pt x="78238" y="478935"/>
                  <a:pt x="67130" y="571500"/>
                </a:cubicBezTo>
                <a:cubicBezTo>
                  <a:pt x="65311" y="586655"/>
                  <a:pt x="48556" y="595948"/>
                  <a:pt x="41730" y="609600"/>
                </a:cubicBezTo>
                <a:cubicBezTo>
                  <a:pt x="35743" y="621574"/>
                  <a:pt x="35017" y="635726"/>
                  <a:pt x="29030" y="647700"/>
                </a:cubicBezTo>
                <a:cubicBezTo>
                  <a:pt x="22204" y="661352"/>
                  <a:pt x="-10850" y="680973"/>
                  <a:pt x="3630" y="685800"/>
                </a:cubicBezTo>
                <a:cubicBezTo>
                  <a:pt x="36009" y="696593"/>
                  <a:pt x="71363" y="677333"/>
                  <a:pt x="105230" y="673100"/>
                </a:cubicBezTo>
                <a:cubicBezTo>
                  <a:pt x="200995" y="641178"/>
                  <a:pt x="86666" y="687952"/>
                  <a:pt x="168730" y="622300"/>
                </a:cubicBezTo>
                <a:cubicBezTo>
                  <a:pt x="179183" y="613937"/>
                  <a:pt x="194856" y="615587"/>
                  <a:pt x="206830" y="609600"/>
                </a:cubicBezTo>
                <a:cubicBezTo>
                  <a:pt x="220482" y="602774"/>
                  <a:pt x="230982" y="590399"/>
                  <a:pt x="244930" y="584200"/>
                </a:cubicBezTo>
                <a:cubicBezTo>
                  <a:pt x="284684" y="566532"/>
                  <a:pt x="329710" y="556655"/>
                  <a:pt x="371930" y="546100"/>
                </a:cubicBezTo>
                <a:cubicBezTo>
                  <a:pt x="384630" y="537633"/>
                  <a:pt x="396378" y="527526"/>
                  <a:pt x="410030" y="520700"/>
                </a:cubicBezTo>
                <a:cubicBezTo>
                  <a:pt x="428250" y="511590"/>
                  <a:pt x="482654" y="499369"/>
                  <a:pt x="498930" y="495300"/>
                </a:cubicBezTo>
                <a:cubicBezTo>
                  <a:pt x="511630" y="486833"/>
                  <a:pt x="523378" y="476726"/>
                  <a:pt x="537030" y="469900"/>
                </a:cubicBezTo>
                <a:cubicBezTo>
                  <a:pt x="549004" y="463913"/>
                  <a:pt x="563428" y="463701"/>
                  <a:pt x="575130" y="457200"/>
                </a:cubicBezTo>
                <a:cubicBezTo>
                  <a:pt x="601815" y="442375"/>
                  <a:pt x="625930" y="423333"/>
                  <a:pt x="651330" y="406400"/>
                </a:cubicBezTo>
                <a:lnTo>
                  <a:pt x="689430" y="381000"/>
                </a:lnTo>
                <a:cubicBezTo>
                  <a:pt x="729682" y="320623"/>
                  <a:pt x="710003" y="357380"/>
                  <a:pt x="740230" y="266700"/>
                </a:cubicBezTo>
                <a:lnTo>
                  <a:pt x="752930" y="228600"/>
                </a:lnTo>
                <a:cubicBezTo>
                  <a:pt x="748697" y="182033"/>
                  <a:pt x="750027" y="134621"/>
                  <a:pt x="740230" y="88900"/>
                </a:cubicBezTo>
                <a:cubicBezTo>
                  <a:pt x="732347" y="52114"/>
                  <a:pt x="701546" y="45253"/>
                  <a:pt x="676730" y="25400"/>
                </a:cubicBezTo>
                <a:cubicBezTo>
                  <a:pt x="667380" y="17920"/>
                  <a:pt x="659797" y="8467"/>
                  <a:pt x="651330" y="0"/>
                </a:cubicBezTo>
              </a:path>
            </a:pathLst>
          </a:cu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45" name="Puolivapaa piirto 44"/>
          <p:cNvSpPr/>
          <p:nvPr/>
        </p:nvSpPr>
        <p:spPr>
          <a:xfrm>
            <a:off x="583146" y="3959917"/>
            <a:ext cx="4877854" cy="2097983"/>
          </a:xfrm>
          <a:custGeom>
            <a:avLst/>
            <a:gdLst>
              <a:gd name="connsiteX0" fmla="*/ 547154 w 4877854"/>
              <a:gd name="connsiteY0" fmla="*/ 2483 h 2097983"/>
              <a:gd name="connsiteX1" fmla="*/ 483654 w 4877854"/>
              <a:gd name="connsiteY1" fmla="*/ 40583 h 2097983"/>
              <a:gd name="connsiteX2" fmla="*/ 394754 w 4877854"/>
              <a:gd name="connsiteY2" fmla="*/ 78683 h 2097983"/>
              <a:gd name="connsiteX3" fmla="*/ 356654 w 4877854"/>
              <a:gd name="connsiteY3" fmla="*/ 116783 h 2097983"/>
              <a:gd name="connsiteX4" fmla="*/ 394754 w 4877854"/>
              <a:gd name="connsiteY4" fmla="*/ 345383 h 2097983"/>
              <a:gd name="connsiteX5" fmla="*/ 420154 w 4877854"/>
              <a:gd name="connsiteY5" fmla="*/ 383483 h 2097983"/>
              <a:gd name="connsiteX6" fmla="*/ 458254 w 4877854"/>
              <a:gd name="connsiteY6" fmla="*/ 408883 h 2097983"/>
              <a:gd name="connsiteX7" fmla="*/ 496354 w 4877854"/>
              <a:gd name="connsiteY7" fmla="*/ 497783 h 2097983"/>
              <a:gd name="connsiteX8" fmla="*/ 534454 w 4877854"/>
              <a:gd name="connsiteY8" fmla="*/ 548583 h 2097983"/>
              <a:gd name="connsiteX9" fmla="*/ 585254 w 4877854"/>
              <a:gd name="connsiteY9" fmla="*/ 662883 h 2097983"/>
              <a:gd name="connsiteX10" fmla="*/ 623354 w 4877854"/>
              <a:gd name="connsiteY10" fmla="*/ 675583 h 2097983"/>
              <a:gd name="connsiteX11" fmla="*/ 636054 w 4877854"/>
              <a:gd name="connsiteY11" fmla="*/ 713683 h 2097983"/>
              <a:gd name="connsiteX12" fmla="*/ 483654 w 4877854"/>
              <a:gd name="connsiteY12" fmla="*/ 764483 h 2097983"/>
              <a:gd name="connsiteX13" fmla="*/ 305854 w 4877854"/>
              <a:gd name="connsiteY13" fmla="*/ 777183 h 2097983"/>
              <a:gd name="connsiteX14" fmla="*/ 255054 w 4877854"/>
              <a:gd name="connsiteY14" fmla="*/ 853383 h 2097983"/>
              <a:gd name="connsiteX15" fmla="*/ 191554 w 4877854"/>
              <a:gd name="connsiteY15" fmla="*/ 967683 h 2097983"/>
              <a:gd name="connsiteX16" fmla="*/ 166154 w 4877854"/>
              <a:gd name="connsiteY16" fmla="*/ 1031183 h 2097983"/>
              <a:gd name="connsiteX17" fmla="*/ 128054 w 4877854"/>
              <a:gd name="connsiteY17" fmla="*/ 1043883 h 2097983"/>
              <a:gd name="connsiteX18" fmla="*/ 51854 w 4877854"/>
              <a:gd name="connsiteY18" fmla="*/ 1056583 h 2097983"/>
              <a:gd name="connsiteX19" fmla="*/ 1054 w 4877854"/>
              <a:gd name="connsiteY19" fmla="*/ 1145483 h 2097983"/>
              <a:gd name="connsiteX20" fmla="*/ 39154 w 4877854"/>
              <a:gd name="connsiteY20" fmla="*/ 1158183 h 2097983"/>
              <a:gd name="connsiteX21" fmla="*/ 51854 w 4877854"/>
              <a:gd name="connsiteY21" fmla="*/ 1196283 h 2097983"/>
              <a:gd name="connsiteX22" fmla="*/ 77254 w 4877854"/>
              <a:gd name="connsiteY22" fmla="*/ 1348683 h 2097983"/>
              <a:gd name="connsiteX23" fmla="*/ 102654 w 4877854"/>
              <a:gd name="connsiteY23" fmla="*/ 1386783 h 2097983"/>
              <a:gd name="connsiteX24" fmla="*/ 191554 w 4877854"/>
              <a:gd name="connsiteY24" fmla="*/ 1475683 h 2097983"/>
              <a:gd name="connsiteX25" fmla="*/ 216954 w 4877854"/>
              <a:gd name="connsiteY25" fmla="*/ 1513783 h 2097983"/>
              <a:gd name="connsiteX26" fmla="*/ 255054 w 4877854"/>
              <a:gd name="connsiteY26" fmla="*/ 1589983 h 2097983"/>
              <a:gd name="connsiteX27" fmla="*/ 280454 w 4877854"/>
              <a:gd name="connsiteY27" fmla="*/ 1678883 h 2097983"/>
              <a:gd name="connsiteX28" fmla="*/ 293154 w 4877854"/>
              <a:gd name="connsiteY28" fmla="*/ 1767783 h 2097983"/>
              <a:gd name="connsiteX29" fmla="*/ 331254 w 4877854"/>
              <a:gd name="connsiteY29" fmla="*/ 1894783 h 2097983"/>
              <a:gd name="connsiteX30" fmla="*/ 369354 w 4877854"/>
              <a:gd name="connsiteY30" fmla="*/ 1983683 h 2097983"/>
              <a:gd name="connsiteX31" fmla="*/ 407454 w 4877854"/>
              <a:gd name="connsiteY31" fmla="*/ 2009083 h 2097983"/>
              <a:gd name="connsiteX32" fmla="*/ 432854 w 4877854"/>
              <a:gd name="connsiteY32" fmla="*/ 2047183 h 2097983"/>
              <a:gd name="connsiteX33" fmla="*/ 509054 w 4877854"/>
              <a:gd name="connsiteY33" fmla="*/ 2097983 h 2097983"/>
              <a:gd name="connsiteX34" fmla="*/ 585254 w 4877854"/>
              <a:gd name="connsiteY34" fmla="*/ 2085283 h 2097983"/>
              <a:gd name="connsiteX35" fmla="*/ 636054 w 4877854"/>
              <a:gd name="connsiteY35" fmla="*/ 1970983 h 2097983"/>
              <a:gd name="connsiteX36" fmla="*/ 648754 w 4877854"/>
              <a:gd name="connsiteY36" fmla="*/ 1932883 h 2097983"/>
              <a:gd name="connsiteX37" fmla="*/ 686854 w 4877854"/>
              <a:gd name="connsiteY37" fmla="*/ 1894783 h 2097983"/>
              <a:gd name="connsiteX38" fmla="*/ 750354 w 4877854"/>
              <a:gd name="connsiteY38" fmla="*/ 1818583 h 2097983"/>
              <a:gd name="connsiteX39" fmla="*/ 801154 w 4877854"/>
              <a:gd name="connsiteY39" fmla="*/ 1742383 h 2097983"/>
              <a:gd name="connsiteX40" fmla="*/ 877354 w 4877854"/>
              <a:gd name="connsiteY40" fmla="*/ 1716983 h 2097983"/>
              <a:gd name="connsiteX41" fmla="*/ 915454 w 4877854"/>
              <a:gd name="connsiteY41" fmla="*/ 1691583 h 2097983"/>
              <a:gd name="connsiteX42" fmla="*/ 1042454 w 4877854"/>
              <a:gd name="connsiteY42" fmla="*/ 1666183 h 2097983"/>
              <a:gd name="connsiteX43" fmla="*/ 1080554 w 4877854"/>
              <a:gd name="connsiteY43" fmla="*/ 1653483 h 2097983"/>
              <a:gd name="connsiteX44" fmla="*/ 1118654 w 4877854"/>
              <a:gd name="connsiteY44" fmla="*/ 1513783 h 2097983"/>
              <a:gd name="connsiteX45" fmla="*/ 1105954 w 4877854"/>
              <a:gd name="connsiteY45" fmla="*/ 1323283 h 2097983"/>
              <a:gd name="connsiteX46" fmla="*/ 1131354 w 4877854"/>
              <a:gd name="connsiteY46" fmla="*/ 1208983 h 2097983"/>
              <a:gd name="connsiteX47" fmla="*/ 1169454 w 4877854"/>
              <a:gd name="connsiteY47" fmla="*/ 1183583 h 2097983"/>
              <a:gd name="connsiteX48" fmla="*/ 1245654 w 4877854"/>
              <a:gd name="connsiteY48" fmla="*/ 1158183 h 2097983"/>
              <a:gd name="connsiteX49" fmla="*/ 1283754 w 4877854"/>
              <a:gd name="connsiteY49" fmla="*/ 1145483 h 2097983"/>
              <a:gd name="connsiteX50" fmla="*/ 1398054 w 4877854"/>
              <a:gd name="connsiteY50" fmla="*/ 1158183 h 2097983"/>
              <a:gd name="connsiteX51" fmla="*/ 1639354 w 4877854"/>
              <a:gd name="connsiteY51" fmla="*/ 1170883 h 2097983"/>
              <a:gd name="connsiteX52" fmla="*/ 1677454 w 4877854"/>
              <a:gd name="connsiteY52" fmla="*/ 1196283 h 2097983"/>
              <a:gd name="connsiteX53" fmla="*/ 1779054 w 4877854"/>
              <a:gd name="connsiteY53" fmla="*/ 1208983 h 2097983"/>
              <a:gd name="connsiteX54" fmla="*/ 1842554 w 4877854"/>
              <a:gd name="connsiteY54" fmla="*/ 1234383 h 2097983"/>
              <a:gd name="connsiteX55" fmla="*/ 1880654 w 4877854"/>
              <a:gd name="connsiteY55" fmla="*/ 1247083 h 2097983"/>
              <a:gd name="connsiteX56" fmla="*/ 1918754 w 4877854"/>
              <a:gd name="connsiteY56" fmla="*/ 1285183 h 2097983"/>
              <a:gd name="connsiteX57" fmla="*/ 2058454 w 4877854"/>
              <a:gd name="connsiteY57" fmla="*/ 1374083 h 2097983"/>
              <a:gd name="connsiteX58" fmla="*/ 2109254 w 4877854"/>
              <a:gd name="connsiteY58" fmla="*/ 1386783 h 2097983"/>
              <a:gd name="connsiteX59" fmla="*/ 2185454 w 4877854"/>
              <a:gd name="connsiteY59" fmla="*/ 1450283 h 2097983"/>
              <a:gd name="connsiteX60" fmla="*/ 2210854 w 4877854"/>
              <a:gd name="connsiteY60" fmla="*/ 1488383 h 2097983"/>
              <a:gd name="connsiteX61" fmla="*/ 2274354 w 4877854"/>
              <a:gd name="connsiteY61" fmla="*/ 1526483 h 2097983"/>
              <a:gd name="connsiteX62" fmla="*/ 2363254 w 4877854"/>
              <a:gd name="connsiteY62" fmla="*/ 1589983 h 2097983"/>
              <a:gd name="connsiteX63" fmla="*/ 2452154 w 4877854"/>
              <a:gd name="connsiteY63" fmla="*/ 1628083 h 2097983"/>
              <a:gd name="connsiteX64" fmla="*/ 2528354 w 4877854"/>
              <a:gd name="connsiteY64" fmla="*/ 1678883 h 2097983"/>
              <a:gd name="connsiteX65" fmla="*/ 2566454 w 4877854"/>
              <a:gd name="connsiteY65" fmla="*/ 1640783 h 2097983"/>
              <a:gd name="connsiteX66" fmla="*/ 2591854 w 4877854"/>
              <a:gd name="connsiteY66" fmla="*/ 1564583 h 2097983"/>
              <a:gd name="connsiteX67" fmla="*/ 2617254 w 4877854"/>
              <a:gd name="connsiteY67" fmla="*/ 1399483 h 2097983"/>
              <a:gd name="connsiteX68" fmla="*/ 2655354 w 4877854"/>
              <a:gd name="connsiteY68" fmla="*/ 1374083 h 2097983"/>
              <a:gd name="connsiteX69" fmla="*/ 2693454 w 4877854"/>
              <a:gd name="connsiteY69" fmla="*/ 1335983 h 2097983"/>
              <a:gd name="connsiteX70" fmla="*/ 2756954 w 4877854"/>
              <a:gd name="connsiteY70" fmla="*/ 1323283 h 2097983"/>
              <a:gd name="connsiteX71" fmla="*/ 2807754 w 4877854"/>
              <a:gd name="connsiteY71" fmla="*/ 1310583 h 2097983"/>
              <a:gd name="connsiteX72" fmla="*/ 3061754 w 4877854"/>
              <a:gd name="connsiteY72" fmla="*/ 1335983 h 2097983"/>
              <a:gd name="connsiteX73" fmla="*/ 3150654 w 4877854"/>
              <a:gd name="connsiteY73" fmla="*/ 1386783 h 2097983"/>
              <a:gd name="connsiteX74" fmla="*/ 3226854 w 4877854"/>
              <a:gd name="connsiteY74" fmla="*/ 1412183 h 2097983"/>
              <a:gd name="connsiteX75" fmla="*/ 3341154 w 4877854"/>
              <a:gd name="connsiteY75" fmla="*/ 1450283 h 2097983"/>
              <a:gd name="connsiteX76" fmla="*/ 3430054 w 4877854"/>
              <a:gd name="connsiteY76" fmla="*/ 1501083 h 2097983"/>
              <a:gd name="connsiteX77" fmla="*/ 3468154 w 4877854"/>
              <a:gd name="connsiteY77" fmla="*/ 1526483 h 2097983"/>
              <a:gd name="connsiteX78" fmla="*/ 3518954 w 4877854"/>
              <a:gd name="connsiteY78" fmla="*/ 1551883 h 2097983"/>
              <a:gd name="connsiteX79" fmla="*/ 3557054 w 4877854"/>
              <a:gd name="connsiteY79" fmla="*/ 1589983 h 2097983"/>
              <a:gd name="connsiteX80" fmla="*/ 3607854 w 4877854"/>
              <a:gd name="connsiteY80" fmla="*/ 1628083 h 2097983"/>
              <a:gd name="connsiteX81" fmla="*/ 3658654 w 4877854"/>
              <a:gd name="connsiteY81" fmla="*/ 1729683 h 2097983"/>
              <a:gd name="connsiteX82" fmla="*/ 3684054 w 4877854"/>
              <a:gd name="connsiteY82" fmla="*/ 1780483 h 2097983"/>
              <a:gd name="connsiteX83" fmla="*/ 3722154 w 4877854"/>
              <a:gd name="connsiteY83" fmla="*/ 1818583 h 2097983"/>
              <a:gd name="connsiteX84" fmla="*/ 3760254 w 4877854"/>
              <a:gd name="connsiteY84" fmla="*/ 1869383 h 2097983"/>
              <a:gd name="connsiteX85" fmla="*/ 3861854 w 4877854"/>
              <a:gd name="connsiteY85" fmla="*/ 1894783 h 2097983"/>
              <a:gd name="connsiteX86" fmla="*/ 4090454 w 4877854"/>
              <a:gd name="connsiteY86" fmla="*/ 1932883 h 2097983"/>
              <a:gd name="connsiteX87" fmla="*/ 4166654 w 4877854"/>
              <a:gd name="connsiteY87" fmla="*/ 1983683 h 2097983"/>
              <a:gd name="connsiteX88" fmla="*/ 4204754 w 4877854"/>
              <a:gd name="connsiteY88" fmla="*/ 1996383 h 2097983"/>
              <a:gd name="connsiteX89" fmla="*/ 4280954 w 4877854"/>
              <a:gd name="connsiteY89" fmla="*/ 2047183 h 2097983"/>
              <a:gd name="connsiteX90" fmla="*/ 4395254 w 4877854"/>
              <a:gd name="connsiteY90" fmla="*/ 2034483 h 2097983"/>
              <a:gd name="connsiteX91" fmla="*/ 4446054 w 4877854"/>
              <a:gd name="connsiteY91" fmla="*/ 1958283 h 2097983"/>
              <a:gd name="connsiteX92" fmla="*/ 4509554 w 4877854"/>
              <a:gd name="connsiteY92" fmla="*/ 1894783 h 2097983"/>
              <a:gd name="connsiteX93" fmla="*/ 4534954 w 4877854"/>
              <a:gd name="connsiteY93" fmla="*/ 1856683 h 2097983"/>
              <a:gd name="connsiteX94" fmla="*/ 4573054 w 4877854"/>
              <a:gd name="connsiteY94" fmla="*/ 1780483 h 2097983"/>
              <a:gd name="connsiteX95" fmla="*/ 4585754 w 4877854"/>
              <a:gd name="connsiteY95" fmla="*/ 1678883 h 2097983"/>
              <a:gd name="connsiteX96" fmla="*/ 4623854 w 4877854"/>
              <a:gd name="connsiteY96" fmla="*/ 1666183 h 2097983"/>
              <a:gd name="connsiteX97" fmla="*/ 4700054 w 4877854"/>
              <a:gd name="connsiteY97" fmla="*/ 1615383 h 2097983"/>
              <a:gd name="connsiteX98" fmla="*/ 4776254 w 4877854"/>
              <a:gd name="connsiteY98" fmla="*/ 1551883 h 2097983"/>
              <a:gd name="connsiteX99" fmla="*/ 4801654 w 4877854"/>
              <a:gd name="connsiteY99" fmla="*/ 1513783 h 2097983"/>
              <a:gd name="connsiteX100" fmla="*/ 4852454 w 4877854"/>
              <a:gd name="connsiteY100" fmla="*/ 1488383 h 2097983"/>
              <a:gd name="connsiteX101" fmla="*/ 4865154 w 4877854"/>
              <a:gd name="connsiteY101" fmla="*/ 1437583 h 2097983"/>
              <a:gd name="connsiteX102" fmla="*/ 4877854 w 4877854"/>
              <a:gd name="connsiteY102" fmla="*/ 1399483 h 2097983"/>
              <a:gd name="connsiteX103" fmla="*/ 4776254 w 4877854"/>
              <a:gd name="connsiteY103" fmla="*/ 1399483 h 2097983"/>
              <a:gd name="connsiteX104" fmla="*/ 4509554 w 4877854"/>
              <a:gd name="connsiteY104" fmla="*/ 1386783 h 2097983"/>
              <a:gd name="connsiteX105" fmla="*/ 4458754 w 4877854"/>
              <a:gd name="connsiteY105" fmla="*/ 1374083 h 2097983"/>
              <a:gd name="connsiteX106" fmla="*/ 4382554 w 4877854"/>
              <a:gd name="connsiteY106" fmla="*/ 1348683 h 2097983"/>
              <a:gd name="connsiteX107" fmla="*/ 4344454 w 4877854"/>
              <a:gd name="connsiteY107" fmla="*/ 1335983 h 2097983"/>
              <a:gd name="connsiteX108" fmla="*/ 4255554 w 4877854"/>
              <a:gd name="connsiteY108" fmla="*/ 1310583 h 2097983"/>
              <a:gd name="connsiteX109" fmla="*/ 4141254 w 4877854"/>
              <a:gd name="connsiteY109" fmla="*/ 1285183 h 2097983"/>
              <a:gd name="connsiteX110" fmla="*/ 4090454 w 4877854"/>
              <a:gd name="connsiteY110" fmla="*/ 1259783 h 2097983"/>
              <a:gd name="connsiteX111" fmla="*/ 3976154 w 4877854"/>
              <a:gd name="connsiteY111" fmla="*/ 1247083 h 2097983"/>
              <a:gd name="connsiteX112" fmla="*/ 3899954 w 4877854"/>
              <a:gd name="connsiteY112" fmla="*/ 1221683 h 2097983"/>
              <a:gd name="connsiteX113" fmla="*/ 3849154 w 4877854"/>
              <a:gd name="connsiteY113" fmla="*/ 1208983 h 2097983"/>
              <a:gd name="connsiteX114" fmla="*/ 3811054 w 4877854"/>
              <a:gd name="connsiteY114" fmla="*/ 1183583 h 2097983"/>
              <a:gd name="connsiteX115" fmla="*/ 3772954 w 4877854"/>
              <a:gd name="connsiteY115" fmla="*/ 1170883 h 2097983"/>
              <a:gd name="connsiteX116" fmla="*/ 3709454 w 4877854"/>
              <a:gd name="connsiteY116" fmla="*/ 1145483 h 2097983"/>
              <a:gd name="connsiteX117" fmla="*/ 3671354 w 4877854"/>
              <a:gd name="connsiteY117" fmla="*/ 1120083 h 2097983"/>
              <a:gd name="connsiteX118" fmla="*/ 3595154 w 4877854"/>
              <a:gd name="connsiteY118" fmla="*/ 1107383 h 2097983"/>
              <a:gd name="connsiteX119" fmla="*/ 3557054 w 4877854"/>
              <a:gd name="connsiteY119" fmla="*/ 1094683 h 2097983"/>
              <a:gd name="connsiteX120" fmla="*/ 3455454 w 4877854"/>
              <a:gd name="connsiteY120" fmla="*/ 1069283 h 2097983"/>
              <a:gd name="connsiteX121" fmla="*/ 3404654 w 4877854"/>
              <a:gd name="connsiteY121" fmla="*/ 1043883 h 2097983"/>
              <a:gd name="connsiteX122" fmla="*/ 3252254 w 4877854"/>
              <a:gd name="connsiteY122" fmla="*/ 1005783 h 2097983"/>
              <a:gd name="connsiteX123" fmla="*/ 3201454 w 4877854"/>
              <a:gd name="connsiteY123" fmla="*/ 993083 h 2097983"/>
              <a:gd name="connsiteX124" fmla="*/ 3125254 w 4877854"/>
              <a:gd name="connsiteY124" fmla="*/ 942283 h 2097983"/>
              <a:gd name="connsiteX125" fmla="*/ 3087154 w 4877854"/>
              <a:gd name="connsiteY125" fmla="*/ 904183 h 2097983"/>
              <a:gd name="connsiteX126" fmla="*/ 3010954 w 4877854"/>
              <a:gd name="connsiteY126" fmla="*/ 878783 h 2097983"/>
              <a:gd name="connsiteX127" fmla="*/ 2871254 w 4877854"/>
              <a:gd name="connsiteY127" fmla="*/ 891483 h 2097983"/>
              <a:gd name="connsiteX128" fmla="*/ 2845854 w 4877854"/>
              <a:gd name="connsiteY128" fmla="*/ 929583 h 2097983"/>
              <a:gd name="connsiteX129" fmla="*/ 2795054 w 4877854"/>
              <a:gd name="connsiteY129" fmla="*/ 1170883 h 2097983"/>
              <a:gd name="connsiteX130" fmla="*/ 2731554 w 4877854"/>
              <a:gd name="connsiteY130" fmla="*/ 1221683 h 2097983"/>
              <a:gd name="connsiteX131" fmla="*/ 2706154 w 4877854"/>
              <a:gd name="connsiteY131" fmla="*/ 1259783 h 2097983"/>
              <a:gd name="connsiteX132" fmla="*/ 2668054 w 4877854"/>
              <a:gd name="connsiteY132" fmla="*/ 1285183 h 2097983"/>
              <a:gd name="connsiteX133" fmla="*/ 2553754 w 4877854"/>
              <a:gd name="connsiteY133" fmla="*/ 1374083 h 2097983"/>
              <a:gd name="connsiteX134" fmla="*/ 2515654 w 4877854"/>
              <a:gd name="connsiteY134" fmla="*/ 1399483 h 2097983"/>
              <a:gd name="connsiteX135" fmla="*/ 2426754 w 4877854"/>
              <a:gd name="connsiteY135" fmla="*/ 1412183 h 2097983"/>
              <a:gd name="connsiteX136" fmla="*/ 2198154 w 4877854"/>
              <a:gd name="connsiteY136" fmla="*/ 1386783 h 2097983"/>
              <a:gd name="connsiteX137" fmla="*/ 2172754 w 4877854"/>
              <a:gd name="connsiteY137" fmla="*/ 1348683 h 2097983"/>
              <a:gd name="connsiteX138" fmla="*/ 2134654 w 4877854"/>
              <a:gd name="connsiteY138" fmla="*/ 1310583 h 2097983"/>
              <a:gd name="connsiteX139" fmla="*/ 2096554 w 4877854"/>
              <a:gd name="connsiteY139" fmla="*/ 1285183 h 2097983"/>
              <a:gd name="connsiteX140" fmla="*/ 2045754 w 4877854"/>
              <a:gd name="connsiteY140" fmla="*/ 1234383 h 2097983"/>
              <a:gd name="connsiteX141" fmla="*/ 1994954 w 4877854"/>
              <a:gd name="connsiteY141" fmla="*/ 1221683 h 2097983"/>
              <a:gd name="connsiteX142" fmla="*/ 1956854 w 4877854"/>
              <a:gd name="connsiteY142" fmla="*/ 1183583 h 2097983"/>
              <a:gd name="connsiteX143" fmla="*/ 1944154 w 4877854"/>
              <a:gd name="connsiteY143" fmla="*/ 1145483 h 2097983"/>
              <a:gd name="connsiteX144" fmla="*/ 1918754 w 4877854"/>
              <a:gd name="connsiteY144" fmla="*/ 993083 h 2097983"/>
              <a:gd name="connsiteX145" fmla="*/ 1867954 w 4877854"/>
              <a:gd name="connsiteY145" fmla="*/ 878783 h 2097983"/>
              <a:gd name="connsiteX146" fmla="*/ 1829854 w 4877854"/>
              <a:gd name="connsiteY146" fmla="*/ 840683 h 2097983"/>
              <a:gd name="connsiteX147" fmla="*/ 1791754 w 4877854"/>
              <a:gd name="connsiteY147" fmla="*/ 815283 h 2097983"/>
              <a:gd name="connsiteX148" fmla="*/ 1728254 w 4877854"/>
              <a:gd name="connsiteY148" fmla="*/ 726383 h 2097983"/>
              <a:gd name="connsiteX149" fmla="*/ 1690154 w 4877854"/>
              <a:gd name="connsiteY149" fmla="*/ 688283 h 2097983"/>
              <a:gd name="connsiteX150" fmla="*/ 1613954 w 4877854"/>
              <a:gd name="connsiteY150" fmla="*/ 637483 h 2097983"/>
              <a:gd name="connsiteX151" fmla="*/ 1575854 w 4877854"/>
              <a:gd name="connsiteY151" fmla="*/ 612083 h 2097983"/>
              <a:gd name="connsiteX152" fmla="*/ 1537754 w 4877854"/>
              <a:gd name="connsiteY152" fmla="*/ 586683 h 2097983"/>
              <a:gd name="connsiteX153" fmla="*/ 1499654 w 4877854"/>
              <a:gd name="connsiteY153" fmla="*/ 573983 h 2097983"/>
              <a:gd name="connsiteX154" fmla="*/ 1398054 w 4877854"/>
              <a:gd name="connsiteY154" fmla="*/ 510483 h 2097983"/>
              <a:gd name="connsiteX155" fmla="*/ 1321854 w 4877854"/>
              <a:gd name="connsiteY155" fmla="*/ 446983 h 2097983"/>
              <a:gd name="connsiteX156" fmla="*/ 1283754 w 4877854"/>
              <a:gd name="connsiteY156" fmla="*/ 421583 h 2097983"/>
              <a:gd name="connsiteX157" fmla="*/ 1207554 w 4877854"/>
              <a:gd name="connsiteY157" fmla="*/ 345383 h 2097983"/>
              <a:gd name="connsiteX158" fmla="*/ 1131354 w 4877854"/>
              <a:gd name="connsiteY158" fmla="*/ 281883 h 2097983"/>
              <a:gd name="connsiteX159" fmla="*/ 1004354 w 4877854"/>
              <a:gd name="connsiteY159" fmla="*/ 205683 h 2097983"/>
              <a:gd name="connsiteX160" fmla="*/ 953554 w 4877854"/>
              <a:gd name="connsiteY160" fmla="*/ 192983 h 2097983"/>
              <a:gd name="connsiteX161" fmla="*/ 915454 w 4877854"/>
              <a:gd name="connsiteY161" fmla="*/ 167583 h 2097983"/>
              <a:gd name="connsiteX162" fmla="*/ 826554 w 4877854"/>
              <a:gd name="connsiteY162" fmla="*/ 142183 h 2097983"/>
              <a:gd name="connsiteX163" fmla="*/ 750354 w 4877854"/>
              <a:gd name="connsiteY163" fmla="*/ 91383 h 2097983"/>
              <a:gd name="connsiteX164" fmla="*/ 623354 w 4877854"/>
              <a:gd name="connsiteY164" fmla="*/ 40583 h 2097983"/>
              <a:gd name="connsiteX165" fmla="*/ 559854 w 4877854"/>
              <a:gd name="connsiteY165" fmla="*/ 15183 h 2097983"/>
              <a:gd name="connsiteX166" fmla="*/ 547154 w 4877854"/>
              <a:gd name="connsiteY166" fmla="*/ 2483 h 209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77854" h="2097983">
                <a:moveTo>
                  <a:pt x="547154" y="2483"/>
                </a:moveTo>
                <a:cubicBezTo>
                  <a:pt x="534454" y="6716"/>
                  <a:pt x="505732" y="29544"/>
                  <a:pt x="483654" y="40583"/>
                </a:cubicBezTo>
                <a:cubicBezTo>
                  <a:pt x="428379" y="68221"/>
                  <a:pt x="456417" y="34638"/>
                  <a:pt x="394754" y="78683"/>
                </a:cubicBezTo>
                <a:cubicBezTo>
                  <a:pt x="380139" y="89122"/>
                  <a:pt x="369354" y="104083"/>
                  <a:pt x="356654" y="116783"/>
                </a:cubicBezTo>
                <a:cubicBezTo>
                  <a:pt x="360284" y="160347"/>
                  <a:pt x="359165" y="292000"/>
                  <a:pt x="394754" y="345383"/>
                </a:cubicBezTo>
                <a:cubicBezTo>
                  <a:pt x="403221" y="358083"/>
                  <a:pt x="409361" y="372690"/>
                  <a:pt x="420154" y="383483"/>
                </a:cubicBezTo>
                <a:cubicBezTo>
                  <a:pt x="430947" y="394276"/>
                  <a:pt x="445554" y="400416"/>
                  <a:pt x="458254" y="408883"/>
                </a:cubicBezTo>
                <a:cubicBezTo>
                  <a:pt x="550708" y="547565"/>
                  <a:pt x="414344" y="333764"/>
                  <a:pt x="496354" y="497783"/>
                </a:cubicBezTo>
                <a:cubicBezTo>
                  <a:pt x="505820" y="516715"/>
                  <a:pt x="521754" y="531650"/>
                  <a:pt x="534454" y="548583"/>
                </a:cubicBezTo>
                <a:cubicBezTo>
                  <a:pt x="542215" y="571867"/>
                  <a:pt x="557810" y="640928"/>
                  <a:pt x="585254" y="662883"/>
                </a:cubicBezTo>
                <a:cubicBezTo>
                  <a:pt x="595707" y="671246"/>
                  <a:pt x="610654" y="671350"/>
                  <a:pt x="623354" y="675583"/>
                </a:cubicBezTo>
                <a:cubicBezTo>
                  <a:pt x="627587" y="688283"/>
                  <a:pt x="638255" y="700478"/>
                  <a:pt x="636054" y="713683"/>
                </a:cubicBezTo>
                <a:cubicBezTo>
                  <a:pt x="624465" y="783214"/>
                  <a:pt x="521565" y="761324"/>
                  <a:pt x="483654" y="764483"/>
                </a:cubicBezTo>
                <a:cubicBezTo>
                  <a:pt x="424442" y="769417"/>
                  <a:pt x="365121" y="772950"/>
                  <a:pt x="305854" y="777183"/>
                </a:cubicBezTo>
                <a:cubicBezTo>
                  <a:pt x="233629" y="849408"/>
                  <a:pt x="291813" y="779865"/>
                  <a:pt x="255054" y="853383"/>
                </a:cubicBezTo>
                <a:cubicBezTo>
                  <a:pt x="190937" y="981617"/>
                  <a:pt x="240477" y="857607"/>
                  <a:pt x="191554" y="967683"/>
                </a:cubicBezTo>
                <a:cubicBezTo>
                  <a:pt x="182295" y="988515"/>
                  <a:pt x="180748" y="1013670"/>
                  <a:pt x="166154" y="1031183"/>
                </a:cubicBezTo>
                <a:cubicBezTo>
                  <a:pt x="157584" y="1041467"/>
                  <a:pt x="141122" y="1040979"/>
                  <a:pt x="128054" y="1043883"/>
                </a:cubicBezTo>
                <a:cubicBezTo>
                  <a:pt x="102917" y="1049469"/>
                  <a:pt x="77254" y="1052350"/>
                  <a:pt x="51854" y="1056583"/>
                </a:cubicBezTo>
                <a:cubicBezTo>
                  <a:pt x="51718" y="1056765"/>
                  <a:pt x="-8643" y="1126090"/>
                  <a:pt x="1054" y="1145483"/>
                </a:cubicBezTo>
                <a:cubicBezTo>
                  <a:pt x="7041" y="1157457"/>
                  <a:pt x="26454" y="1153950"/>
                  <a:pt x="39154" y="1158183"/>
                </a:cubicBezTo>
                <a:cubicBezTo>
                  <a:pt x="43387" y="1170883"/>
                  <a:pt x="49229" y="1183156"/>
                  <a:pt x="51854" y="1196283"/>
                </a:cubicBezTo>
                <a:cubicBezTo>
                  <a:pt x="61954" y="1246784"/>
                  <a:pt x="63984" y="1298921"/>
                  <a:pt x="77254" y="1348683"/>
                </a:cubicBezTo>
                <a:cubicBezTo>
                  <a:pt x="81187" y="1363431"/>
                  <a:pt x="92443" y="1375438"/>
                  <a:pt x="102654" y="1386783"/>
                </a:cubicBezTo>
                <a:cubicBezTo>
                  <a:pt x="130689" y="1417933"/>
                  <a:pt x="168308" y="1440814"/>
                  <a:pt x="191554" y="1475683"/>
                </a:cubicBezTo>
                <a:cubicBezTo>
                  <a:pt x="200021" y="1488383"/>
                  <a:pt x="210128" y="1500131"/>
                  <a:pt x="216954" y="1513783"/>
                </a:cubicBezTo>
                <a:cubicBezTo>
                  <a:pt x="269534" y="1618943"/>
                  <a:pt x="182261" y="1480794"/>
                  <a:pt x="255054" y="1589983"/>
                </a:cubicBezTo>
                <a:cubicBezTo>
                  <a:pt x="263521" y="1619616"/>
                  <a:pt x="273996" y="1648748"/>
                  <a:pt x="280454" y="1678883"/>
                </a:cubicBezTo>
                <a:cubicBezTo>
                  <a:pt x="286726" y="1708153"/>
                  <a:pt x="287799" y="1738332"/>
                  <a:pt x="293154" y="1767783"/>
                </a:cubicBezTo>
                <a:cubicBezTo>
                  <a:pt x="306592" y="1841692"/>
                  <a:pt x="309163" y="1806419"/>
                  <a:pt x="331254" y="1894783"/>
                </a:cubicBezTo>
                <a:cubicBezTo>
                  <a:pt x="340970" y="1933646"/>
                  <a:pt x="340119" y="1954448"/>
                  <a:pt x="369354" y="1983683"/>
                </a:cubicBezTo>
                <a:cubicBezTo>
                  <a:pt x="380147" y="1994476"/>
                  <a:pt x="394754" y="2000616"/>
                  <a:pt x="407454" y="2009083"/>
                </a:cubicBezTo>
                <a:cubicBezTo>
                  <a:pt x="415921" y="2021783"/>
                  <a:pt x="421367" y="2037132"/>
                  <a:pt x="432854" y="2047183"/>
                </a:cubicBezTo>
                <a:cubicBezTo>
                  <a:pt x="455828" y="2067285"/>
                  <a:pt x="509054" y="2097983"/>
                  <a:pt x="509054" y="2097983"/>
                </a:cubicBezTo>
                <a:cubicBezTo>
                  <a:pt x="534454" y="2093750"/>
                  <a:pt x="562222" y="2096799"/>
                  <a:pt x="585254" y="2085283"/>
                </a:cubicBezTo>
                <a:cubicBezTo>
                  <a:pt x="609405" y="2073208"/>
                  <a:pt x="634070" y="1976936"/>
                  <a:pt x="636054" y="1970983"/>
                </a:cubicBezTo>
                <a:cubicBezTo>
                  <a:pt x="640287" y="1958283"/>
                  <a:pt x="639288" y="1942349"/>
                  <a:pt x="648754" y="1932883"/>
                </a:cubicBezTo>
                <a:cubicBezTo>
                  <a:pt x="661454" y="1920183"/>
                  <a:pt x="675356" y="1908581"/>
                  <a:pt x="686854" y="1894783"/>
                </a:cubicBezTo>
                <a:cubicBezTo>
                  <a:pt x="775261" y="1788695"/>
                  <a:pt x="639044" y="1929893"/>
                  <a:pt x="750354" y="1818583"/>
                </a:cubicBezTo>
                <a:cubicBezTo>
                  <a:pt x="762288" y="1782782"/>
                  <a:pt x="762236" y="1764004"/>
                  <a:pt x="801154" y="1742383"/>
                </a:cubicBezTo>
                <a:cubicBezTo>
                  <a:pt x="824559" y="1729380"/>
                  <a:pt x="855077" y="1731835"/>
                  <a:pt x="877354" y="1716983"/>
                </a:cubicBezTo>
                <a:cubicBezTo>
                  <a:pt x="890054" y="1708516"/>
                  <a:pt x="901425" y="1697596"/>
                  <a:pt x="915454" y="1691583"/>
                </a:cubicBezTo>
                <a:cubicBezTo>
                  <a:pt x="942703" y="1679905"/>
                  <a:pt x="1020636" y="1671031"/>
                  <a:pt x="1042454" y="1666183"/>
                </a:cubicBezTo>
                <a:cubicBezTo>
                  <a:pt x="1055522" y="1663279"/>
                  <a:pt x="1067854" y="1657716"/>
                  <a:pt x="1080554" y="1653483"/>
                </a:cubicBezTo>
                <a:cubicBezTo>
                  <a:pt x="1093857" y="1613574"/>
                  <a:pt x="1117222" y="1546727"/>
                  <a:pt x="1118654" y="1513783"/>
                </a:cubicBezTo>
                <a:cubicBezTo>
                  <a:pt x="1121418" y="1450202"/>
                  <a:pt x="1110187" y="1386783"/>
                  <a:pt x="1105954" y="1323283"/>
                </a:cubicBezTo>
                <a:cubicBezTo>
                  <a:pt x="1106084" y="1322503"/>
                  <a:pt x="1118190" y="1225438"/>
                  <a:pt x="1131354" y="1208983"/>
                </a:cubicBezTo>
                <a:cubicBezTo>
                  <a:pt x="1140889" y="1197064"/>
                  <a:pt x="1155506" y="1189782"/>
                  <a:pt x="1169454" y="1183583"/>
                </a:cubicBezTo>
                <a:cubicBezTo>
                  <a:pt x="1193920" y="1172709"/>
                  <a:pt x="1220254" y="1166650"/>
                  <a:pt x="1245654" y="1158183"/>
                </a:cubicBezTo>
                <a:lnTo>
                  <a:pt x="1283754" y="1145483"/>
                </a:lnTo>
                <a:cubicBezTo>
                  <a:pt x="1321854" y="1149716"/>
                  <a:pt x="1359817" y="1155452"/>
                  <a:pt x="1398054" y="1158183"/>
                </a:cubicBezTo>
                <a:cubicBezTo>
                  <a:pt x="1478394" y="1163922"/>
                  <a:pt x="1559548" y="1160000"/>
                  <a:pt x="1639354" y="1170883"/>
                </a:cubicBezTo>
                <a:cubicBezTo>
                  <a:pt x="1654478" y="1172945"/>
                  <a:pt x="1662728" y="1192267"/>
                  <a:pt x="1677454" y="1196283"/>
                </a:cubicBezTo>
                <a:cubicBezTo>
                  <a:pt x="1710382" y="1205263"/>
                  <a:pt x="1745187" y="1204750"/>
                  <a:pt x="1779054" y="1208983"/>
                </a:cubicBezTo>
                <a:cubicBezTo>
                  <a:pt x="1800221" y="1217450"/>
                  <a:pt x="1821208" y="1226378"/>
                  <a:pt x="1842554" y="1234383"/>
                </a:cubicBezTo>
                <a:cubicBezTo>
                  <a:pt x="1855089" y="1239083"/>
                  <a:pt x="1869515" y="1239657"/>
                  <a:pt x="1880654" y="1247083"/>
                </a:cubicBezTo>
                <a:cubicBezTo>
                  <a:pt x="1895598" y="1257046"/>
                  <a:pt x="1905117" y="1273494"/>
                  <a:pt x="1918754" y="1285183"/>
                </a:cubicBezTo>
                <a:cubicBezTo>
                  <a:pt x="1956757" y="1317757"/>
                  <a:pt x="2015837" y="1354712"/>
                  <a:pt x="2058454" y="1374083"/>
                </a:cubicBezTo>
                <a:cubicBezTo>
                  <a:pt x="2074344" y="1381306"/>
                  <a:pt x="2092321" y="1382550"/>
                  <a:pt x="2109254" y="1386783"/>
                </a:cubicBezTo>
                <a:cubicBezTo>
                  <a:pt x="2146716" y="1411758"/>
                  <a:pt x="2154896" y="1413613"/>
                  <a:pt x="2185454" y="1450283"/>
                </a:cubicBezTo>
                <a:cubicBezTo>
                  <a:pt x="2195225" y="1462009"/>
                  <a:pt x="2199265" y="1478450"/>
                  <a:pt x="2210854" y="1488383"/>
                </a:cubicBezTo>
                <a:cubicBezTo>
                  <a:pt x="2229596" y="1504447"/>
                  <a:pt x="2253815" y="1512791"/>
                  <a:pt x="2274354" y="1526483"/>
                </a:cubicBezTo>
                <a:cubicBezTo>
                  <a:pt x="2315241" y="1553741"/>
                  <a:pt x="2323496" y="1567264"/>
                  <a:pt x="2363254" y="1589983"/>
                </a:cubicBezTo>
                <a:cubicBezTo>
                  <a:pt x="2407196" y="1615092"/>
                  <a:pt x="2409410" y="1613835"/>
                  <a:pt x="2452154" y="1628083"/>
                </a:cubicBezTo>
                <a:cubicBezTo>
                  <a:pt x="2462732" y="1638661"/>
                  <a:pt x="2500785" y="1688073"/>
                  <a:pt x="2528354" y="1678883"/>
                </a:cubicBezTo>
                <a:cubicBezTo>
                  <a:pt x="2545393" y="1673203"/>
                  <a:pt x="2553754" y="1653483"/>
                  <a:pt x="2566454" y="1640783"/>
                </a:cubicBezTo>
                <a:cubicBezTo>
                  <a:pt x="2574921" y="1615383"/>
                  <a:pt x="2587783" y="1591046"/>
                  <a:pt x="2591854" y="1564583"/>
                </a:cubicBezTo>
                <a:cubicBezTo>
                  <a:pt x="2600321" y="1509550"/>
                  <a:pt x="2599646" y="1452306"/>
                  <a:pt x="2617254" y="1399483"/>
                </a:cubicBezTo>
                <a:cubicBezTo>
                  <a:pt x="2622081" y="1385003"/>
                  <a:pt x="2643628" y="1383854"/>
                  <a:pt x="2655354" y="1374083"/>
                </a:cubicBezTo>
                <a:cubicBezTo>
                  <a:pt x="2669152" y="1362585"/>
                  <a:pt x="2677390" y="1344015"/>
                  <a:pt x="2693454" y="1335983"/>
                </a:cubicBezTo>
                <a:cubicBezTo>
                  <a:pt x="2712761" y="1326330"/>
                  <a:pt x="2735882" y="1327966"/>
                  <a:pt x="2756954" y="1323283"/>
                </a:cubicBezTo>
                <a:cubicBezTo>
                  <a:pt x="2773993" y="1319497"/>
                  <a:pt x="2790821" y="1314816"/>
                  <a:pt x="2807754" y="1310583"/>
                </a:cubicBezTo>
                <a:cubicBezTo>
                  <a:pt x="2892421" y="1319050"/>
                  <a:pt x="2977380" y="1324978"/>
                  <a:pt x="3061754" y="1335983"/>
                </a:cubicBezTo>
                <a:cubicBezTo>
                  <a:pt x="3114308" y="1342838"/>
                  <a:pt x="3098040" y="1360476"/>
                  <a:pt x="3150654" y="1386783"/>
                </a:cubicBezTo>
                <a:cubicBezTo>
                  <a:pt x="3174601" y="1398757"/>
                  <a:pt x="3202907" y="1400209"/>
                  <a:pt x="3226854" y="1412183"/>
                </a:cubicBezTo>
                <a:cubicBezTo>
                  <a:pt x="3296961" y="1447236"/>
                  <a:pt x="3259090" y="1433870"/>
                  <a:pt x="3341154" y="1450283"/>
                </a:cubicBezTo>
                <a:cubicBezTo>
                  <a:pt x="3433979" y="1512166"/>
                  <a:pt x="3317263" y="1436631"/>
                  <a:pt x="3430054" y="1501083"/>
                </a:cubicBezTo>
                <a:cubicBezTo>
                  <a:pt x="3443306" y="1508656"/>
                  <a:pt x="3454902" y="1518910"/>
                  <a:pt x="3468154" y="1526483"/>
                </a:cubicBezTo>
                <a:cubicBezTo>
                  <a:pt x="3484592" y="1535876"/>
                  <a:pt x="3503548" y="1540879"/>
                  <a:pt x="3518954" y="1551883"/>
                </a:cubicBezTo>
                <a:cubicBezTo>
                  <a:pt x="3533569" y="1562322"/>
                  <a:pt x="3543417" y="1578294"/>
                  <a:pt x="3557054" y="1589983"/>
                </a:cubicBezTo>
                <a:cubicBezTo>
                  <a:pt x="3573125" y="1603758"/>
                  <a:pt x="3590921" y="1615383"/>
                  <a:pt x="3607854" y="1628083"/>
                </a:cubicBezTo>
                <a:cubicBezTo>
                  <a:pt x="3657864" y="1753108"/>
                  <a:pt x="3607927" y="1640910"/>
                  <a:pt x="3658654" y="1729683"/>
                </a:cubicBezTo>
                <a:cubicBezTo>
                  <a:pt x="3668047" y="1746121"/>
                  <a:pt x="3673050" y="1765077"/>
                  <a:pt x="3684054" y="1780483"/>
                </a:cubicBezTo>
                <a:cubicBezTo>
                  <a:pt x="3694493" y="1795098"/>
                  <a:pt x="3710465" y="1804946"/>
                  <a:pt x="3722154" y="1818583"/>
                </a:cubicBezTo>
                <a:cubicBezTo>
                  <a:pt x="3735929" y="1834654"/>
                  <a:pt x="3741672" y="1859247"/>
                  <a:pt x="3760254" y="1869383"/>
                </a:cubicBezTo>
                <a:cubicBezTo>
                  <a:pt x="3790900" y="1886099"/>
                  <a:pt x="3827508" y="1888538"/>
                  <a:pt x="3861854" y="1894783"/>
                </a:cubicBezTo>
                <a:cubicBezTo>
                  <a:pt x="4168407" y="1950520"/>
                  <a:pt x="3949073" y="1897538"/>
                  <a:pt x="4090454" y="1932883"/>
                </a:cubicBezTo>
                <a:cubicBezTo>
                  <a:pt x="4115854" y="1949816"/>
                  <a:pt x="4137694" y="1974030"/>
                  <a:pt x="4166654" y="1983683"/>
                </a:cubicBezTo>
                <a:cubicBezTo>
                  <a:pt x="4179354" y="1987916"/>
                  <a:pt x="4193052" y="1989882"/>
                  <a:pt x="4204754" y="1996383"/>
                </a:cubicBezTo>
                <a:cubicBezTo>
                  <a:pt x="4231439" y="2011208"/>
                  <a:pt x="4280954" y="2047183"/>
                  <a:pt x="4280954" y="2047183"/>
                </a:cubicBezTo>
                <a:cubicBezTo>
                  <a:pt x="4319054" y="2042950"/>
                  <a:pt x="4361502" y="2052657"/>
                  <a:pt x="4395254" y="2034483"/>
                </a:cubicBezTo>
                <a:cubicBezTo>
                  <a:pt x="4422132" y="2020010"/>
                  <a:pt x="4429121" y="1983683"/>
                  <a:pt x="4446054" y="1958283"/>
                </a:cubicBezTo>
                <a:cubicBezTo>
                  <a:pt x="4479921" y="1907483"/>
                  <a:pt x="4458754" y="1928650"/>
                  <a:pt x="4509554" y="1894783"/>
                </a:cubicBezTo>
                <a:cubicBezTo>
                  <a:pt x="4518021" y="1882083"/>
                  <a:pt x="4528128" y="1870335"/>
                  <a:pt x="4534954" y="1856683"/>
                </a:cubicBezTo>
                <a:cubicBezTo>
                  <a:pt x="4587534" y="1751523"/>
                  <a:pt x="4500261" y="1889672"/>
                  <a:pt x="4573054" y="1780483"/>
                </a:cubicBezTo>
                <a:cubicBezTo>
                  <a:pt x="4577287" y="1746616"/>
                  <a:pt x="4571892" y="1710072"/>
                  <a:pt x="4585754" y="1678883"/>
                </a:cubicBezTo>
                <a:cubicBezTo>
                  <a:pt x="4591191" y="1666650"/>
                  <a:pt x="4612152" y="1672684"/>
                  <a:pt x="4623854" y="1666183"/>
                </a:cubicBezTo>
                <a:cubicBezTo>
                  <a:pt x="4650539" y="1651358"/>
                  <a:pt x="4678468" y="1636969"/>
                  <a:pt x="4700054" y="1615383"/>
                </a:cubicBezTo>
                <a:cubicBezTo>
                  <a:pt x="4748947" y="1566490"/>
                  <a:pt x="4723210" y="1587246"/>
                  <a:pt x="4776254" y="1551883"/>
                </a:cubicBezTo>
                <a:cubicBezTo>
                  <a:pt x="4784721" y="1539183"/>
                  <a:pt x="4789928" y="1523554"/>
                  <a:pt x="4801654" y="1513783"/>
                </a:cubicBezTo>
                <a:cubicBezTo>
                  <a:pt x="4816198" y="1501663"/>
                  <a:pt x="4840334" y="1502927"/>
                  <a:pt x="4852454" y="1488383"/>
                </a:cubicBezTo>
                <a:cubicBezTo>
                  <a:pt x="4863628" y="1474974"/>
                  <a:pt x="4860359" y="1454366"/>
                  <a:pt x="4865154" y="1437583"/>
                </a:cubicBezTo>
                <a:cubicBezTo>
                  <a:pt x="4868832" y="1424711"/>
                  <a:pt x="4873621" y="1412183"/>
                  <a:pt x="4877854" y="1399483"/>
                </a:cubicBezTo>
                <a:cubicBezTo>
                  <a:pt x="4643803" y="1352673"/>
                  <a:pt x="4932462" y="1399483"/>
                  <a:pt x="4776254" y="1399483"/>
                </a:cubicBezTo>
                <a:cubicBezTo>
                  <a:pt x="4687253" y="1399483"/>
                  <a:pt x="4598454" y="1391016"/>
                  <a:pt x="4509554" y="1386783"/>
                </a:cubicBezTo>
                <a:cubicBezTo>
                  <a:pt x="4492621" y="1382550"/>
                  <a:pt x="4475472" y="1379099"/>
                  <a:pt x="4458754" y="1374083"/>
                </a:cubicBezTo>
                <a:cubicBezTo>
                  <a:pt x="4433109" y="1366390"/>
                  <a:pt x="4407954" y="1357150"/>
                  <a:pt x="4382554" y="1348683"/>
                </a:cubicBezTo>
                <a:cubicBezTo>
                  <a:pt x="4369854" y="1344450"/>
                  <a:pt x="4357326" y="1339661"/>
                  <a:pt x="4344454" y="1335983"/>
                </a:cubicBezTo>
                <a:cubicBezTo>
                  <a:pt x="4314821" y="1327516"/>
                  <a:pt x="4285453" y="1318058"/>
                  <a:pt x="4255554" y="1310583"/>
                </a:cubicBezTo>
                <a:cubicBezTo>
                  <a:pt x="4231414" y="1304548"/>
                  <a:pt x="4167329" y="1294961"/>
                  <a:pt x="4141254" y="1285183"/>
                </a:cubicBezTo>
                <a:cubicBezTo>
                  <a:pt x="4123527" y="1278536"/>
                  <a:pt x="4108901" y="1264040"/>
                  <a:pt x="4090454" y="1259783"/>
                </a:cubicBezTo>
                <a:cubicBezTo>
                  <a:pt x="4053101" y="1251163"/>
                  <a:pt x="4014254" y="1251316"/>
                  <a:pt x="3976154" y="1247083"/>
                </a:cubicBezTo>
                <a:cubicBezTo>
                  <a:pt x="3950754" y="1238616"/>
                  <a:pt x="3925599" y="1229376"/>
                  <a:pt x="3899954" y="1221683"/>
                </a:cubicBezTo>
                <a:cubicBezTo>
                  <a:pt x="3883236" y="1216667"/>
                  <a:pt x="3865197" y="1215859"/>
                  <a:pt x="3849154" y="1208983"/>
                </a:cubicBezTo>
                <a:cubicBezTo>
                  <a:pt x="3835125" y="1202970"/>
                  <a:pt x="3824706" y="1190409"/>
                  <a:pt x="3811054" y="1183583"/>
                </a:cubicBezTo>
                <a:cubicBezTo>
                  <a:pt x="3799080" y="1177596"/>
                  <a:pt x="3785489" y="1175583"/>
                  <a:pt x="3772954" y="1170883"/>
                </a:cubicBezTo>
                <a:cubicBezTo>
                  <a:pt x="3751608" y="1162878"/>
                  <a:pt x="3729844" y="1155678"/>
                  <a:pt x="3709454" y="1145483"/>
                </a:cubicBezTo>
                <a:cubicBezTo>
                  <a:pt x="3695802" y="1138657"/>
                  <a:pt x="3685834" y="1124910"/>
                  <a:pt x="3671354" y="1120083"/>
                </a:cubicBezTo>
                <a:cubicBezTo>
                  <a:pt x="3646925" y="1111940"/>
                  <a:pt x="3620291" y="1112969"/>
                  <a:pt x="3595154" y="1107383"/>
                </a:cubicBezTo>
                <a:cubicBezTo>
                  <a:pt x="3582086" y="1104479"/>
                  <a:pt x="3569969" y="1098205"/>
                  <a:pt x="3557054" y="1094683"/>
                </a:cubicBezTo>
                <a:cubicBezTo>
                  <a:pt x="3523375" y="1085498"/>
                  <a:pt x="3486678" y="1084895"/>
                  <a:pt x="3455454" y="1069283"/>
                </a:cubicBezTo>
                <a:cubicBezTo>
                  <a:pt x="3438521" y="1060816"/>
                  <a:pt x="3422055" y="1051341"/>
                  <a:pt x="3404654" y="1043883"/>
                </a:cubicBezTo>
                <a:cubicBezTo>
                  <a:pt x="3363812" y="1026379"/>
                  <a:pt x="3279667" y="1012109"/>
                  <a:pt x="3252254" y="1005783"/>
                </a:cubicBezTo>
                <a:cubicBezTo>
                  <a:pt x="3235247" y="1001858"/>
                  <a:pt x="3218387" y="997316"/>
                  <a:pt x="3201454" y="993083"/>
                </a:cubicBezTo>
                <a:cubicBezTo>
                  <a:pt x="3176054" y="976150"/>
                  <a:pt x="3146840" y="963869"/>
                  <a:pt x="3125254" y="942283"/>
                </a:cubicBezTo>
                <a:cubicBezTo>
                  <a:pt x="3112554" y="929583"/>
                  <a:pt x="3102854" y="912905"/>
                  <a:pt x="3087154" y="904183"/>
                </a:cubicBezTo>
                <a:cubicBezTo>
                  <a:pt x="3063749" y="891180"/>
                  <a:pt x="3010954" y="878783"/>
                  <a:pt x="3010954" y="878783"/>
                </a:cubicBezTo>
                <a:cubicBezTo>
                  <a:pt x="2964387" y="883016"/>
                  <a:pt x="2915945" y="877732"/>
                  <a:pt x="2871254" y="891483"/>
                </a:cubicBezTo>
                <a:cubicBezTo>
                  <a:pt x="2856665" y="895972"/>
                  <a:pt x="2848118" y="914488"/>
                  <a:pt x="2845854" y="929583"/>
                </a:cubicBezTo>
                <a:cubicBezTo>
                  <a:pt x="2808842" y="1176331"/>
                  <a:pt x="2898095" y="1102189"/>
                  <a:pt x="2795054" y="1170883"/>
                </a:cubicBezTo>
                <a:cubicBezTo>
                  <a:pt x="2722261" y="1280072"/>
                  <a:pt x="2819188" y="1151576"/>
                  <a:pt x="2731554" y="1221683"/>
                </a:cubicBezTo>
                <a:cubicBezTo>
                  <a:pt x="2719635" y="1231218"/>
                  <a:pt x="2716947" y="1248990"/>
                  <a:pt x="2706154" y="1259783"/>
                </a:cubicBezTo>
                <a:cubicBezTo>
                  <a:pt x="2695361" y="1270576"/>
                  <a:pt x="2679780" y="1275412"/>
                  <a:pt x="2668054" y="1285183"/>
                </a:cubicBezTo>
                <a:cubicBezTo>
                  <a:pt x="2548682" y="1384659"/>
                  <a:pt x="2746344" y="1245689"/>
                  <a:pt x="2553754" y="1374083"/>
                </a:cubicBezTo>
                <a:cubicBezTo>
                  <a:pt x="2541054" y="1382550"/>
                  <a:pt x="2530764" y="1397324"/>
                  <a:pt x="2515654" y="1399483"/>
                </a:cubicBezTo>
                <a:lnTo>
                  <a:pt x="2426754" y="1412183"/>
                </a:lnTo>
                <a:cubicBezTo>
                  <a:pt x="2350554" y="1403716"/>
                  <a:pt x="2272534" y="1405378"/>
                  <a:pt x="2198154" y="1386783"/>
                </a:cubicBezTo>
                <a:cubicBezTo>
                  <a:pt x="2183346" y="1383081"/>
                  <a:pt x="2182525" y="1360409"/>
                  <a:pt x="2172754" y="1348683"/>
                </a:cubicBezTo>
                <a:cubicBezTo>
                  <a:pt x="2161256" y="1334885"/>
                  <a:pt x="2148452" y="1322081"/>
                  <a:pt x="2134654" y="1310583"/>
                </a:cubicBezTo>
                <a:cubicBezTo>
                  <a:pt x="2122928" y="1300812"/>
                  <a:pt x="2108143" y="1295116"/>
                  <a:pt x="2096554" y="1285183"/>
                </a:cubicBezTo>
                <a:cubicBezTo>
                  <a:pt x="2078372" y="1269598"/>
                  <a:pt x="2066061" y="1247075"/>
                  <a:pt x="2045754" y="1234383"/>
                </a:cubicBezTo>
                <a:cubicBezTo>
                  <a:pt x="2030953" y="1225132"/>
                  <a:pt x="2011887" y="1225916"/>
                  <a:pt x="1994954" y="1221683"/>
                </a:cubicBezTo>
                <a:cubicBezTo>
                  <a:pt x="1982254" y="1208983"/>
                  <a:pt x="1966817" y="1198527"/>
                  <a:pt x="1956854" y="1183583"/>
                </a:cubicBezTo>
                <a:cubicBezTo>
                  <a:pt x="1949428" y="1172444"/>
                  <a:pt x="1946779" y="1158610"/>
                  <a:pt x="1944154" y="1145483"/>
                </a:cubicBezTo>
                <a:cubicBezTo>
                  <a:pt x="1930525" y="1077338"/>
                  <a:pt x="1935793" y="1055560"/>
                  <a:pt x="1918754" y="993083"/>
                </a:cubicBezTo>
                <a:cubicBezTo>
                  <a:pt x="1905284" y="943692"/>
                  <a:pt x="1898653" y="915622"/>
                  <a:pt x="1867954" y="878783"/>
                </a:cubicBezTo>
                <a:cubicBezTo>
                  <a:pt x="1856456" y="864985"/>
                  <a:pt x="1843652" y="852181"/>
                  <a:pt x="1829854" y="840683"/>
                </a:cubicBezTo>
                <a:cubicBezTo>
                  <a:pt x="1818128" y="830912"/>
                  <a:pt x="1804454" y="823750"/>
                  <a:pt x="1791754" y="815283"/>
                </a:cubicBezTo>
                <a:cubicBezTo>
                  <a:pt x="1771652" y="785130"/>
                  <a:pt x="1751883" y="753950"/>
                  <a:pt x="1728254" y="726383"/>
                </a:cubicBezTo>
                <a:cubicBezTo>
                  <a:pt x="1716565" y="712746"/>
                  <a:pt x="1704331" y="699310"/>
                  <a:pt x="1690154" y="688283"/>
                </a:cubicBezTo>
                <a:cubicBezTo>
                  <a:pt x="1666057" y="669541"/>
                  <a:pt x="1639354" y="654416"/>
                  <a:pt x="1613954" y="637483"/>
                </a:cubicBezTo>
                <a:lnTo>
                  <a:pt x="1575854" y="612083"/>
                </a:lnTo>
                <a:cubicBezTo>
                  <a:pt x="1563154" y="603616"/>
                  <a:pt x="1552234" y="591510"/>
                  <a:pt x="1537754" y="586683"/>
                </a:cubicBezTo>
                <a:lnTo>
                  <a:pt x="1499654" y="573983"/>
                </a:lnTo>
                <a:cubicBezTo>
                  <a:pt x="1353914" y="457391"/>
                  <a:pt x="1497323" y="560117"/>
                  <a:pt x="1398054" y="510483"/>
                </a:cubicBezTo>
                <a:cubicBezTo>
                  <a:pt x="1350756" y="486834"/>
                  <a:pt x="1363985" y="482092"/>
                  <a:pt x="1321854" y="446983"/>
                </a:cubicBezTo>
                <a:cubicBezTo>
                  <a:pt x="1310128" y="437212"/>
                  <a:pt x="1295162" y="431724"/>
                  <a:pt x="1283754" y="421583"/>
                </a:cubicBezTo>
                <a:cubicBezTo>
                  <a:pt x="1256906" y="397718"/>
                  <a:pt x="1237442" y="365308"/>
                  <a:pt x="1207554" y="345383"/>
                </a:cubicBezTo>
                <a:cubicBezTo>
                  <a:pt x="1071408" y="254619"/>
                  <a:pt x="1278033" y="395966"/>
                  <a:pt x="1131354" y="281883"/>
                </a:cubicBezTo>
                <a:cubicBezTo>
                  <a:pt x="1103852" y="260493"/>
                  <a:pt x="1042488" y="219983"/>
                  <a:pt x="1004354" y="205683"/>
                </a:cubicBezTo>
                <a:cubicBezTo>
                  <a:pt x="988011" y="199554"/>
                  <a:pt x="970487" y="197216"/>
                  <a:pt x="953554" y="192983"/>
                </a:cubicBezTo>
                <a:cubicBezTo>
                  <a:pt x="940854" y="184516"/>
                  <a:pt x="929106" y="174409"/>
                  <a:pt x="915454" y="167583"/>
                </a:cubicBezTo>
                <a:cubicBezTo>
                  <a:pt x="897234" y="158473"/>
                  <a:pt x="842830" y="146252"/>
                  <a:pt x="826554" y="142183"/>
                </a:cubicBezTo>
                <a:cubicBezTo>
                  <a:pt x="801154" y="125250"/>
                  <a:pt x="779314" y="101036"/>
                  <a:pt x="750354" y="91383"/>
                </a:cubicBezTo>
                <a:cubicBezTo>
                  <a:pt x="603339" y="42378"/>
                  <a:pt x="735475" y="90415"/>
                  <a:pt x="623354" y="40583"/>
                </a:cubicBezTo>
                <a:cubicBezTo>
                  <a:pt x="602522" y="31324"/>
                  <a:pt x="581200" y="23188"/>
                  <a:pt x="559854" y="15183"/>
                </a:cubicBezTo>
                <a:cubicBezTo>
                  <a:pt x="513156" y="-2329"/>
                  <a:pt x="559854" y="-1750"/>
                  <a:pt x="547154" y="2483"/>
                </a:cubicBezTo>
                <a:close/>
              </a:path>
            </a:pathLst>
          </a:cu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prstClr val="white"/>
              </a:solidFill>
            </a:endParaRPr>
          </a:p>
        </p:txBody>
      </p:sp>
      <p:sp>
        <p:nvSpPr>
          <p:cNvPr id="49" name="Suorakulmio 48"/>
          <p:cNvSpPr/>
          <p:nvPr/>
        </p:nvSpPr>
        <p:spPr>
          <a:xfrm rot="2595858">
            <a:off x="1055990" y="3616947"/>
            <a:ext cx="1568314" cy="461665"/>
          </a:xfrm>
          <a:prstGeom prst="rect">
            <a:avLst/>
          </a:prstGeom>
        </p:spPr>
        <p:txBody>
          <a:bodyPr wrap="none">
            <a:spAutoFit/>
          </a:bodyPr>
          <a:lstStyle/>
          <a:p>
            <a:r>
              <a:rPr lang="fi-FI" sz="2400" dirty="0">
                <a:solidFill>
                  <a:prstClr val="black"/>
                </a:solidFill>
              </a:rPr>
              <a:t>Lehtimetsä</a:t>
            </a:r>
          </a:p>
        </p:txBody>
      </p:sp>
      <p:sp>
        <p:nvSpPr>
          <p:cNvPr id="50" name="Tekstiruutu 49"/>
          <p:cNvSpPr txBox="1"/>
          <p:nvPr/>
        </p:nvSpPr>
        <p:spPr>
          <a:xfrm>
            <a:off x="1122480" y="4304832"/>
            <a:ext cx="997902" cy="769441"/>
          </a:xfrm>
          <a:prstGeom prst="rect">
            <a:avLst/>
          </a:prstGeom>
          <a:noFill/>
        </p:spPr>
        <p:txBody>
          <a:bodyPr wrap="none" rtlCol="0">
            <a:spAutoFit/>
          </a:bodyPr>
          <a:lstStyle/>
          <a:p>
            <a:r>
              <a:rPr lang="fi-FI" sz="4400" dirty="0" smtClean="0">
                <a:solidFill>
                  <a:prstClr val="black"/>
                </a:solidFill>
              </a:rPr>
              <a:t>Aro</a:t>
            </a:r>
            <a:endParaRPr lang="fi-FI" sz="4400" dirty="0">
              <a:solidFill>
                <a:prstClr val="black"/>
              </a:solidFill>
            </a:endParaRPr>
          </a:p>
        </p:txBody>
      </p:sp>
      <p:cxnSp>
        <p:nvCxnSpPr>
          <p:cNvPr id="52" name="Suora nuoliyhdysviiva 51"/>
          <p:cNvCxnSpPr/>
          <p:nvPr/>
        </p:nvCxnSpPr>
        <p:spPr>
          <a:xfrm>
            <a:off x="838200" y="3136900"/>
            <a:ext cx="783231" cy="6773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aidallinen nuoli oikealle 25">
            <a:hlinkClick r:id="rId3" action="ppaction://hlinksldjump"/>
          </p:cNvPr>
          <p:cNvSpPr/>
          <p:nvPr/>
        </p:nvSpPr>
        <p:spPr>
          <a:xfrm>
            <a:off x="10623550" y="4462295"/>
            <a:ext cx="1485900" cy="2232966"/>
          </a:xfrm>
          <a:prstGeom prst="stripedRightArrow">
            <a:avLst>
              <a:gd name="adj1" fmla="val 42037"/>
              <a:gd name="adj2" fmla="val 55983"/>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Tree>
    <p:extLst>
      <p:ext uri="{BB962C8B-B14F-4D97-AF65-F5344CB8AC3E}">
        <p14:creationId xmlns:p14="http://schemas.microsoft.com/office/powerpoint/2010/main" val="1246990693"/>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Suorakulmio 1"/>
          <p:cNvSpPr/>
          <p:nvPr/>
        </p:nvSpPr>
        <p:spPr>
          <a:xfrm>
            <a:off x="2662912" y="0"/>
            <a:ext cx="5900975" cy="2031325"/>
          </a:xfrm>
          <a:prstGeom prst="rect">
            <a:avLst/>
          </a:prstGeom>
          <a:noFill/>
        </p:spPr>
        <p:txBody>
          <a:bodyPr wrap="none" lIns="91440" tIns="45720" rIns="91440" bIns="45720">
            <a:spAutoFit/>
          </a:bodyPr>
          <a:lstStyle/>
          <a:p>
            <a:pPr algn="ctr"/>
            <a:r>
              <a:rPr lang="fi-FI" sz="7200" b="1"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rPr>
              <a:t>Pinnanmuodot</a:t>
            </a:r>
          </a:p>
          <a:p>
            <a:pPr algn="ctr"/>
            <a:endParaRPr lang="fi-FI"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endParaRPr>
          </a:p>
        </p:txBody>
      </p:sp>
      <p:sp>
        <p:nvSpPr>
          <p:cNvPr id="3" name="Raidallinen nuoli oikealle 2">
            <a:hlinkClick r:id="rId3" action="ppaction://hlinksldjump"/>
          </p:cNvPr>
          <p:cNvSpPr/>
          <p:nvPr/>
        </p:nvSpPr>
        <p:spPr>
          <a:xfrm>
            <a:off x="10623550" y="4462295"/>
            <a:ext cx="1485900" cy="2232966"/>
          </a:xfrm>
          <a:prstGeom prst="stripedRightArrow">
            <a:avLst>
              <a:gd name="adj1" fmla="val 42037"/>
              <a:gd name="adj2" fmla="val 55983"/>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4" name="Tekstiruutu 3"/>
          <p:cNvSpPr txBox="1"/>
          <p:nvPr/>
        </p:nvSpPr>
        <p:spPr>
          <a:xfrm>
            <a:off x="1787522" y="1015662"/>
            <a:ext cx="6776365" cy="461665"/>
          </a:xfrm>
          <a:prstGeom prst="rect">
            <a:avLst/>
          </a:prstGeom>
          <a:blipFill>
            <a:blip r:embed="rId4"/>
            <a:tile tx="0" ty="0" sx="100000" sy="100000" flip="none" algn="tl"/>
          </a:blipFill>
        </p:spPr>
        <p:txBody>
          <a:bodyPr wrap="square" rtlCol="0">
            <a:spAutoFit/>
          </a:bodyPr>
          <a:lstStyle/>
          <a:p>
            <a:r>
              <a:rPr lang="fi-FI" sz="2400" dirty="0" smtClean="0">
                <a:solidFill>
                  <a:prstClr val="black"/>
                </a:solidFill>
              </a:rPr>
              <a:t>Mitä tummemman ruskea sitä korkeampaa vuoristoa</a:t>
            </a:r>
            <a:r>
              <a:rPr lang="fi-FI" dirty="0" smtClean="0">
                <a:solidFill>
                  <a:prstClr val="black"/>
                </a:solidFill>
              </a:rPr>
              <a:t>.</a:t>
            </a:r>
            <a:endParaRPr lang="fi-FI" dirty="0">
              <a:solidFill>
                <a:prstClr val="black"/>
              </a:solidFill>
            </a:endParaRPr>
          </a:p>
        </p:txBody>
      </p:sp>
    </p:spTree>
    <p:extLst>
      <p:ext uri="{BB962C8B-B14F-4D97-AF65-F5344CB8AC3E}">
        <p14:creationId xmlns:p14="http://schemas.microsoft.com/office/powerpoint/2010/main" val="2187816705"/>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uorakulmio 1"/>
          <p:cNvSpPr/>
          <p:nvPr/>
        </p:nvSpPr>
        <p:spPr>
          <a:xfrm>
            <a:off x="994757" y="173335"/>
            <a:ext cx="9542100" cy="1323439"/>
          </a:xfrm>
          <a:prstGeom prst="rect">
            <a:avLst/>
          </a:prstGeom>
          <a:noFill/>
        </p:spPr>
        <p:txBody>
          <a:bodyPr wrap="none" lIns="91440" tIns="45720" rIns="91440" bIns="45720">
            <a:spAutoFit/>
          </a:bodyPr>
          <a:lstStyle/>
          <a:p>
            <a:pPr algn="ctr"/>
            <a:r>
              <a:rPr lang="fi-FI" sz="8000" b="1" dirty="0">
                <a:ln w="13462">
                  <a:solidFill>
                    <a:prstClr val="white"/>
                  </a:solidFill>
                  <a:prstDash val="solid"/>
                </a:ln>
                <a:solidFill>
                  <a:prstClr val="black">
                    <a:lumMod val="85000"/>
                    <a:lumOff val="15000"/>
                  </a:prstClr>
                </a:solidFill>
                <a:effectLst>
                  <a:outerShdw dist="38100" dir="2700000" algn="bl" rotWithShape="0">
                    <a:srgbClr val="4472C4"/>
                  </a:outerShdw>
                </a:effectLst>
              </a:rPr>
              <a:t>V</a:t>
            </a:r>
            <a:r>
              <a:rPr lang="fi-FI" sz="8000" b="1"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rPr>
              <a:t>enäjän </a:t>
            </a:r>
            <a:r>
              <a:rPr lang="fi-FI" sz="8000" b="1" dirty="0">
                <a:ln w="13462">
                  <a:solidFill>
                    <a:prstClr val="white"/>
                  </a:solidFill>
                  <a:prstDash val="solid"/>
                </a:ln>
                <a:solidFill>
                  <a:prstClr val="black">
                    <a:lumMod val="85000"/>
                    <a:lumOff val="15000"/>
                  </a:prstClr>
                </a:solidFill>
                <a:effectLst>
                  <a:outerShdw dist="38100" dir="2700000" algn="bl" rotWithShape="0">
                    <a:srgbClr val="4472C4"/>
                  </a:outerShdw>
                </a:effectLst>
              </a:rPr>
              <a:t>N</a:t>
            </a:r>
            <a:r>
              <a:rPr lang="fi-FI" sz="8000" b="1"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rPr>
              <a:t>ähtävyyksiä</a:t>
            </a:r>
            <a:endParaRPr lang="fi-FI" sz="8000" b="1" dirty="0">
              <a:ln w="13462">
                <a:solidFill>
                  <a:prstClr val="white"/>
                </a:solidFill>
                <a:prstDash val="solid"/>
              </a:ln>
              <a:solidFill>
                <a:prstClr val="black">
                  <a:lumMod val="85000"/>
                  <a:lumOff val="15000"/>
                </a:prstClr>
              </a:solidFill>
              <a:effectLst>
                <a:outerShdw dist="38100" dir="2700000" algn="bl" rotWithShape="0">
                  <a:srgbClr val="4472C4"/>
                </a:outerShdw>
              </a:effectLst>
            </a:endParaRPr>
          </a:p>
        </p:txBody>
      </p:sp>
      <p:pic>
        <p:nvPicPr>
          <p:cNvPr id="1026" name="Picture 2" descr="verikirkkoi_at_n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71" y="3652245"/>
            <a:ext cx="3233058" cy="3026142"/>
          </a:xfrm>
          <a:prstGeom prst="rect">
            <a:avLst/>
          </a:prstGeom>
          <a:noFill/>
          <a:extLst>
            <a:ext uri="{909E8E84-426E-40DD-AFC4-6F175D3DCCD1}">
              <a14:hiddenFill xmlns:a14="http://schemas.microsoft.com/office/drawing/2010/main">
                <a:solidFill>
                  <a:srgbClr val="FFFFFF"/>
                </a:solidFill>
              </a14:hiddenFill>
            </a:ext>
          </a:extLst>
        </p:spPr>
      </p:pic>
      <p:sp>
        <p:nvSpPr>
          <p:cNvPr id="3" name="Kuvaselitenuoli vasemmalle 2"/>
          <p:cNvSpPr/>
          <p:nvPr/>
        </p:nvSpPr>
        <p:spPr>
          <a:xfrm>
            <a:off x="3471643" y="5481046"/>
            <a:ext cx="6713758" cy="1197341"/>
          </a:xfrm>
          <a:prstGeom prst="leftArrowCallout">
            <a:avLst>
              <a:gd name="adj1" fmla="val 55002"/>
              <a:gd name="adj2" fmla="val 50000"/>
              <a:gd name="adj3" fmla="val 76822"/>
              <a:gd name="adj4" fmla="val 81080"/>
            </a:avLst>
          </a:prstGeom>
          <a:gradFill>
            <a:gsLst>
              <a:gs pos="96000">
                <a:srgbClr val="5A3F24"/>
              </a:gs>
              <a:gs pos="14000">
                <a:schemeClr val="accent1">
                  <a:lumMod val="50000"/>
                </a:schemeClr>
              </a:gs>
              <a:gs pos="52000">
                <a:schemeClr val="accent1">
                  <a:lumMod val="50000"/>
                </a:schemeClr>
              </a:gs>
              <a:gs pos="34000">
                <a:schemeClr val="accent1">
                  <a:lumMod val="50000"/>
                </a:schemeClr>
              </a:gs>
              <a:gs pos="82000">
                <a:schemeClr val="accent6">
                  <a:lumMod val="50000"/>
                </a:schemeClr>
              </a:gs>
            </a:gsLst>
            <a:lin ang="5400000" scaled="1"/>
          </a:gra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3600" dirty="0" smtClean="0">
                <a:solidFill>
                  <a:prstClr val="white"/>
                </a:solidFill>
              </a:rPr>
              <a:t>Kristuksen ylösnousemus katedraali</a:t>
            </a:r>
            <a:endParaRPr lang="fi-FI" sz="3600" dirty="0">
              <a:solidFill>
                <a:prstClr val="white"/>
              </a:solidFill>
            </a:endParaRPr>
          </a:p>
        </p:txBody>
      </p:sp>
      <p:sp>
        <p:nvSpPr>
          <p:cNvPr id="4" name="Tekstiruutu 3"/>
          <p:cNvSpPr txBox="1"/>
          <p:nvPr/>
        </p:nvSpPr>
        <p:spPr>
          <a:xfrm>
            <a:off x="8553074" y="1496774"/>
            <a:ext cx="3432097" cy="1200329"/>
          </a:xfrm>
          <a:prstGeom prst="rect">
            <a:avLst/>
          </a:prstGeom>
          <a:noFill/>
        </p:spPr>
        <p:txBody>
          <a:bodyPr wrap="square" rtlCol="0">
            <a:spAutoFit/>
          </a:bodyPr>
          <a:lstStyle/>
          <a:p>
            <a:r>
              <a:rPr lang="fi-FI" sz="3600" dirty="0" smtClean="0">
                <a:solidFill>
                  <a:prstClr val="white"/>
                </a:solidFill>
              </a:rPr>
              <a:t>Tässä taustassa: on </a:t>
            </a:r>
            <a:r>
              <a:rPr lang="fi-FI" sz="3600" dirty="0">
                <a:solidFill>
                  <a:prstClr val="white"/>
                </a:solidFill>
              </a:rPr>
              <a:t>I</a:t>
            </a:r>
            <a:r>
              <a:rPr lang="fi-FI" sz="3600" dirty="0" smtClean="0">
                <a:solidFill>
                  <a:prstClr val="white"/>
                </a:solidFill>
              </a:rPr>
              <a:t>isakin </a:t>
            </a:r>
            <a:r>
              <a:rPr lang="fi-FI" sz="3600" dirty="0">
                <a:solidFill>
                  <a:prstClr val="white"/>
                </a:solidFill>
              </a:rPr>
              <a:t>K</a:t>
            </a:r>
            <a:r>
              <a:rPr lang="fi-FI" sz="3600" dirty="0" smtClean="0">
                <a:solidFill>
                  <a:prstClr val="white"/>
                </a:solidFill>
              </a:rPr>
              <a:t>irkko</a:t>
            </a:r>
            <a:endParaRPr lang="fi-FI" sz="3600" dirty="0">
              <a:solidFill>
                <a:prstClr val="white"/>
              </a:solidFill>
            </a:endParaRPr>
          </a:p>
        </p:txBody>
      </p:sp>
      <p:sp>
        <p:nvSpPr>
          <p:cNvPr id="6" name="Raidallinen nuoli oikealle 5">
            <a:hlinkClick r:id="rId4" action="ppaction://hlinksldjump"/>
          </p:cNvPr>
          <p:cNvSpPr/>
          <p:nvPr/>
        </p:nvSpPr>
        <p:spPr>
          <a:xfrm>
            <a:off x="10623550" y="4462295"/>
            <a:ext cx="1485900" cy="2232966"/>
          </a:xfrm>
          <a:prstGeom prst="stripedRightArrow">
            <a:avLst>
              <a:gd name="adj1" fmla="val 42037"/>
              <a:gd name="adj2" fmla="val 55983"/>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Tree>
    <p:extLst>
      <p:ext uri="{BB962C8B-B14F-4D97-AF65-F5344CB8AC3E}">
        <p14:creationId xmlns:p14="http://schemas.microsoft.com/office/powerpoint/2010/main" val="2104460657"/>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3" name="Suorakulmio 2"/>
          <p:cNvSpPr/>
          <p:nvPr/>
        </p:nvSpPr>
        <p:spPr>
          <a:xfrm>
            <a:off x="3358864" y="558800"/>
            <a:ext cx="5714641" cy="1323439"/>
          </a:xfrm>
          <a:prstGeom prst="rect">
            <a:avLst/>
          </a:prstGeom>
          <a:noFill/>
        </p:spPr>
        <p:txBody>
          <a:bodyPr wrap="none" lIns="91440" tIns="45720" rIns="91440" bIns="45720">
            <a:prstTxWarp prst="textDoubleWave1">
              <a:avLst/>
            </a:prstTxWarp>
            <a:spAutoFit/>
          </a:bodyPr>
          <a:lstStyle/>
          <a:p>
            <a:pPr algn="ctr"/>
            <a:r>
              <a:rPr lang="fi-FI" sz="8000" b="1" dirty="0" smtClean="0">
                <a:ln w="38100">
                  <a:solidFill>
                    <a:srgbClr val="C00000"/>
                  </a:solidFill>
                  <a:prstDash val="solid"/>
                </a:ln>
                <a:noFill/>
                <a:effectLst>
                  <a:glow rad="228600">
                    <a:srgbClr val="ED7D31">
                      <a:satMod val="175000"/>
                      <a:alpha val="40000"/>
                    </a:srgbClr>
                  </a:glow>
                  <a:outerShdw dist="38100" dir="2700000" algn="tl" rotWithShape="0">
                    <a:srgbClr val="ED7D31"/>
                  </a:outerShdw>
                </a:effectLst>
              </a:rPr>
              <a:t>Valko-Venäjä</a:t>
            </a:r>
            <a:endParaRPr lang="fi-FI" sz="8000" b="1" dirty="0">
              <a:ln w="38100">
                <a:solidFill>
                  <a:srgbClr val="C00000"/>
                </a:solidFill>
                <a:prstDash val="solid"/>
              </a:ln>
              <a:noFill/>
              <a:effectLst>
                <a:glow rad="228600">
                  <a:srgbClr val="ED7D31">
                    <a:satMod val="175000"/>
                    <a:alpha val="40000"/>
                  </a:srgbClr>
                </a:glow>
                <a:outerShdw dist="38100" dir="2700000" algn="tl" rotWithShape="0">
                  <a:srgbClr val="ED7D31"/>
                </a:outerShdw>
              </a:effectLst>
            </a:endParaRPr>
          </a:p>
        </p:txBody>
      </p:sp>
      <p:pic>
        <p:nvPicPr>
          <p:cNvPr id="4" name="Kuv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369"/>
            <a:ext cx="3447119" cy="2755900"/>
          </a:xfrm>
          <a:prstGeom prst="rect">
            <a:avLst/>
          </a:prstGeom>
          <a:effectLst>
            <a:glow rad="228600">
              <a:schemeClr val="accent2">
                <a:satMod val="175000"/>
                <a:alpha val="40000"/>
              </a:schemeClr>
            </a:glow>
          </a:effectLst>
        </p:spPr>
      </p:pic>
      <p:pic>
        <p:nvPicPr>
          <p:cNvPr id="1026" name="Picture 2" descr="http://flagpedia.net/data/currency/byr/belarus-2000-bill-500-revers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6600" y="151369"/>
            <a:ext cx="2387920" cy="11720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kstiruutu 1"/>
          <p:cNvSpPr txBox="1"/>
          <p:nvPr/>
        </p:nvSpPr>
        <p:spPr>
          <a:xfrm>
            <a:off x="286916" y="3136900"/>
            <a:ext cx="8145884" cy="3539430"/>
          </a:xfrm>
          <a:prstGeom prst="rect">
            <a:avLst/>
          </a:prstGeom>
          <a:solidFill>
            <a:srgbClr val="00B050"/>
          </a:solidFill>
          <a:ln w="38100">
            <a:solidFill>
              <a:srgbClr val="FF0000"/>
            </a:solidFill>
          </a:ln>
        </p:spPr>
        <p:txBody>
          <a:bodyPr wrap="square" rtlCol="0">
            <a:spAutoFit/>
          </a:bodyPr>
          <a:lstStyle/>
          <a:p>
            <a:r>
              <a:rPr lang="fi-FI" sz="3200" dirty="0" smtClean="0">
                <a:solidFill>
                  <a:prstClr val="black"/>
                </a:solidFill>
              </a:rPr>
              <a:t>-Pinta-ala 208 000 </a:t>
            </a:r>
            <a:r>
              <a:rPr lang="fi-FI" sz="3200" dirty="0">
                <a:solidFill>
                  <a:prstClr val="black"/>
                </a:solidFill>
              </a:rPr>
              <a:t>km²</a:t>
            </a:r>
          </a:p>
          <a:p>
            <a:r>
              <a:rPr lang="fi-FI" sz="3200" dirty="0" smtClean="0">
                <a:solidFill>
                  <a:prstClr val="black"/>
                </a:solidFill>
              </a:rPr>
              <a:t>-Väkiluku 10 miljoonaa</a:t>
            </a:r>
          </a:p>
          <a:p>
            <a:r>
              <a:rPr lang="fi-FI" sz="3200" dirty="0" smtClean="0">
                <a:solidFill>
                  <a:prstClr val="black"/>
                </a:solidFill>
              </a:rPr>
              <a:t>-Pääkaupunki Minsk</a:t>
            </a:r>
          </a:p>
          <a:p>
            <a:r>
              <a:rPr lang="fi-FI" sz="3200" dirty="0" smtClean="0">
                <a:solidFill>
                  <a:prstClr val="black"/>
                </a:solidFill>
              </a:rPr>
              <a:t>-Rahayksikkö Valko-Venäjän rupla</a:t>
            </a:r>
          </a:p>
          <a:p>
            <a:r>
              <a:rPr lang="fi-FI" sz="3200" dirty="0" smtClean="0">
                <a:solidFill>
                  <a:prstClr val="black"/>
                </a:solidFill>
              </a:rPr>
              <a:t>-Hallinto presidentti Aljaksandr</a:t>
            </a:r>
            <a:r>
              <a:rPr lang="fi-FI" sz="3200" dirty="0">
                <a:solidFill>
                  <a:prstClr val="black"/>
                </a:solidFill>
              </a:rPr>
              <a:t> </a:t>
            </a:r>
            <a:r>
              <a:rPr lang="fi-FI" sz="3200" dirty="0" smtClean="0">
                <a:solidFill>
                  <a:prstClr val="black"/>
                </a:solidFill>
              </a:rPr>
              <a:t>Lukašenka </a:t>
            </a:r>
          </a:p>
          <a:p>
            <a:r>
              <a:rPr lang="fi-FI" sz="3200" dirty="0" smtClean="0">
                <a:solidFill>
                  <a:prstClr val="black"/>
                </a:solidFill>
              </a:rPr>
              <a:t>-naapurivaltiot Venäjä, Ukraina, Puola, Liettua</a:t>
            </a:r>
          </a:p>
          <a:p>
            <a:r>
              <a:rPr lang="fi-FI" sz="3200" dirty="0" smtClean="0">
                <a:solidFill>
                  <a:prstClr val="black"/>
                </a:solidFill>
              </a:rPr>
              <a:t>Ja Latvia(myötä päivään kiertäen idästä länteen)</a:t>
            </a:r>
            <a:endParaRPr lang="fi-FI" sz="3200" dirty="0">
              <a:solidFill>
                <a:prstClr val="black"/>
              </a:solidFill>
            </a:endParaRPr>
          </a:p>
        </p:txBody>
      </p:sp>
      <p:sp>
        <p:nvSpPr>
          <p:cNvPr id="6" name="Raidallinen nuoli oikealle 5">
            <a:hlinkClick r:id="rId5" action="ppaction://hlinksldjump"/>
          </p:cNvPr>
          <p:cNvSpPr/>
          <p:nvPr/>
        </p:nvSpPr>
        <p:spPr>
          <a:xfrm>
            <a:off x="10623550" y="4462295"/>
            <a:ext cx="1485900" cy="2232966"/>
          </a:xfrm>
          <a:prstGeom prst="stripedRightArrow">
            <a:avLst>
              <a:gd name="adj1" fmla="val 42037"/>
              <a:gd name="adj2" fmla="val 5598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pic>
        <p:nvPicPr>
          <p:cNvPr id="5" name="Picture 2" descr="https://upload.wikimedia.org/wikipedia/commons/thumb/0/0f/Official_coat_of_arms_of_the_Republic_of_Belarus_%28v%29.svg/250px-Official_coat_of_arms_of_the_Republic_of_Belarus_%28v%29.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5250" y="1636545"/>
            <a:ext cx="2825750" cy="282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93782"/>
      </p:ext>
    </p:extLst>
  </p:cSld>
  <p:clrMapOvr>
    <a:masterClrMapping/>
  </p:clrMapOvr>
  <p:transition spd="slow" advClick="0">
    <p:comb/>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accent5"/>
            </a:gs>
            <a:gs pos="38000">
              <a:schemeClr val="accent1"/>
            </a:gs>
            <a:gs pos="57000">
              <a:schemeClr val="accent6">
                <a:lumMod val="60000"/>
                <a:lumOff val="40000"/>
              </a:schemeClr>
            </a:gs>
            <a:gs pos="73000">
              <a:schemeClr val="accent6">
                <a:lumMod val="75000"/>
              </a:schemeClr>
            </a:gs>
            <a:gs pos="98000">
              <a:srgbClr val="382210"/>
            </a:gs>
          </a:gsLst>
          <a:lin ang="5400000" scaled="1"/>
        </a:gradFill>
        <a:effectLst/>
      </p:bgPr>
    </p:bg>
    <p:spTree>
      <p:nvGrpSpPr>
        <p:cNvPr id="1" name=""/>
        <p:cNvGrpSpPr/>
        <p:nvPr/>
      </p:nvGrpSpPr>
      <p:grpSpPr>
        <a:xfrm>
          <a:off x="0" y="0"/>
          <a:ext cx="0" cy="0"/>
          <a:chOff x="0" y="0"/>
          <a:chExt cx="0" cy="0"/>
        </a:xfrm>
      </p:grpSpPr>
      <p:sp>
        <p:nvSpPr>
          <p:cNvPr id="2" name="Suorakulmio 1"/>
          <p:cNvSpPr/>
          <p:nvPr/>
        </p:nvSpPr>
        <p:spPr>
          <a:xfrm>
            <a:off x="1064631" y="228600"/>
            <a:ext cx="9707146" cy="1323439"/>
          </a:xfrm>
          <a:prstGeom prst="rect">
            <a:avLst/>
          </a:prstGeom>
          <a:noFill/>
          <a:ln>
            <a:noFill/>
          </a:ln>
        </p:spPr>
        <p:txBody>
          <a:bodyPr wrap="none" lIns="91440" tIns="45720" rIns="91440" bIns="45720">
            <a:prstTxWarp prst="textDoubleWave1">
              <a:avLst/>
            </a:prstTxWarp>
            <a:spAutoFit/>
          </a:bodyPr>
          <a:lstStyle/>
          <a:p>
            <a:pPr algn="ctr"/>
            <a:r>
              <a:rPr lang="fi-FI" sz="8000" b="1" dirty="0" smtClean="0">
                <a:ln w="38100">
                  <a:solidFill>
                    <a:srgbClr val="C00000"/>
                  </a:solidFill>
                  <a:prstDash val="solid"/>
                </a:ln>
                <a:noFill/>
                <a:effectLst>
                  <a:glow rad="228600">
                    <a:srgbClr val="ED7D31">
                      <a:satMod val="175000"/>
                      <a:alpha val="40000"/>
                    </a:srgbClr>
                  </a:glow>
                  <a:outerShdw blurRad="60007" dist="310007" dir="7680000" sy="30000" kx="1300200" algn="ctr" rotWithShape="0">
                    <a:prstClr val="black">
                      <a:alpha val="32000"/>
                    </a:prstClr>
                  </a:outerShdw>
                </a:effectLst>
              </a:rPr>
              <a:t>Valko-Venäjän Eläimet</a:t>
            </a:r>
            <a:endParaRPr lang="fi-FI" sz="8000" b="1" dirty="0">
              <a:ln w="38100">
                <a:solidFill>
                  <a:srgbClr val="C00000"/>
                </a:solidFill>
                <a:prstDash val="solid"/>
              </a:ln>
              <a:noFill/>
              <a:effectLst>
                <a:glow rad="228600">
                  <a:srgbClr val="ED7D31">
                    <a:satMod val="175000"/>
                    <a:alpha val="40000"/>
                  </a:srgbClr>
                </a:glow>
                <a:outerShdw blurRad="60007" dist="310007" dir="7680000" sy="30000" kx="1300200" algn="ctr" rotWithShape="0">
                  <a:prstClr val="black">
                    <a:alpha val="32000"/>
                  </a:prstClr>
                </a:outerShdw>
              </a:effectLst>
            </a:endParaRPr>
          </a:p>
        </p:txBody>
      </p:sp>
      <p:pic>
        <p:nvPicPr>
          <p:cNvPr id="5" name="Kuva 4"/>
          <p:cNvPicPr>
            <a:picLocks noChangeAspect="1"/>
          </p:cNvPicPr>
          <p:nvPr/>
        </p:nvPicPr>
        <p:blipFill>
          <a:blip r:embed="rId2"/>
          <a:stretch>
            <a:fillRect/>
          </a:stretch>
        </p:blipFill>
        <p:spPr>
          <a:xfrm>
            <a:off x="253999" y="2954020"/>
            <a:ext cx="4673600" cy="3738880"/>
          </a:xfrm>
          <a:prstGeom prst="rect">
            <a:avLst/>
          </a:prstGeom>
        </p:spPr>
      </p:pic>
      <p:sp>
        <p:nvSpPr>
          <p:cNvPr id="6" name="Tekstiruutu 5"/>
          <p:cNvSpPr txBox="1"/>
          <p:nvPr/>
        </p:nvSpPr>
        <p:spPr>
          <a:xfrm>
            <a:off x="330202" y="2954020"/>
            <a:ext cx="4762498" cy="954107"/>
          </a:xfrm>
          <a:prstGeom prst="rect">
            <a:avLst/>
          </a:prstGeom>
          <a:noFill/>
        </p:spPr>
        <p:txBody>
          <a:bodyPr wrap="square" rtlCol="0">
            <a:spAutoFit/>
          </a:bodyPr>
          <a:lstStyle/>
          <a:p>
            <a:r>
              <a:rPr lang="fi-FI" sz="2800" dirty="0" smtClean="0">
                <a:solidFill>
                  <a:prstClr val="black"/>
                </a:solidFill>
              </a:rPr>
              <a:t>Kattohaikaraa pidetään Valko-Venäjän </a:t>
            </a:r>
            <a:r>
              <a:rPr lang="fi-FI" sz="2800" dirty="0" err="1" smtClean="0">
                <a:solidFill>
                  <a:prstClr val="black"/>
                </a:solidFill>
              </a:rPr>
              <a:t>kansallislintuna</a:t>
            </a:r>
            <a:endParaRPr lang="fi-FI" sz="2800" dirty="0">
              <a:solidFill>
                <a:prstClr val="black"/>
              </a:solidFill>
            </a:endParaRPr>
          </a:p>
        </p:txBody>
      </p:sp>
      <p:pic>
        <p:nvPicPr>
          <p:cNvPr id="7" name="Kuva 6"/>
          <p:cNvPicPr>
            <a:picLocks noChangeAspect="1"/>
          </p:cNvPicPr>
          <p:nvPr/>
        </p:nvPicPr>
        <p:blipFill rotWithShape="1">
          <a:blip r:embed="rId3" cstate="print">
            <a:extLst>
              <a:ext uri="{28A0092B-C50C-407E-A947-70E740481C1C}">
                <a14:useLocalDpi xmlns:a14="http://schemas.microsoft.com/office/drawing/2010/main" val="0"/>
              </a:ext>
            </a:extLst>
          </a:blip>
          <a:srcRect l="745" t="10695" r="18602" b="10695"/>
          <a:stretch/>
        </p:blipFill>
        <p:spPr>
          <a:xfrm>
            <a:off x="5092700" y="4823460"/>
            <a:ext cx="3403600" cy="1866901"/>
          </a:xfrm>
          <a:prstGeom prst="rect">
            <a:avLst/>
          </a:prstGeom>
        </p:spPr>
      </p:pic>
      <p:pic>
        <p:nvPicPr>
          <p:cNvPr id="8" name="Kuva 7"/>
          <p:cNvPicPr>
            <a:picLocks noChangeAspect="1"/>
          </p:cNvPicPr>
          <p:nvPr/>
        </p:nvPicPr>
        <p:blipFill rotWithShape="1">
          <a:blip r:embed="rId4">
            <a:extLst>
              <a:ext uri="{28A0092B-C50C-407E-A947-70E740481C1C}">
                <a14:useLocalDpi xmlns:a14="http://schemas.microsoft.com/office/drawing/2010/main" val="0"/>
              </a:ext>
            </a:extLst>
          </a:blip>
          <a:srcRect l="13148" t="954" r="1123" b="10020"/>
          <a:stretch/>
        </p:blipFill>
        <p:spPr>
          <a:xfrm>
            <a:off x="5340350" y="2167423"/>
            <a:ext cx="2908300" cy="2527299"/>
          </a:xfrm>
          <a:prstGeom prst="rect">
            <a:avLst/>
          </a:prstGeom>
        </p:spPr>
      </p:pic>
      <p:sp>
        <p:nvSpPr>
          <p:cNvPr id="3" name="Tekstiruutu 2"/>
          <p:cNvSpPr txBox="1"/>
          <p:nvPr/>
        </p:nvSpPr>
        <p:spPr>
          <a:xfrm>
            <a:off x="8496300" y="2167423"/>
            <a:ext cx="3606799" cy="2677656"/>
          </a:xfrm>
          <a:prstGeom prst="rect">
            <a:avLst/>
          </a:prstGeom>
          <a:noFill/>
        </p:spPr>
        <p:txBody>
          <a:bodyPr wrap="square" rtlCol="0">
            <a:spAutoFit/>
          </a:bodyPr>
          <a:lstStyle/>
          <a:p>
            <a:r>
              <a:rPr lang="fi-FI" sz="2800" dirty="0" smtClean="0">
                <a:solidFill>
                  <a:prstClr val="black"/>
                </a:solidFill>
              </a:rPr>
              <a:t>Valko-Venäjässä elää tietenkin myös kettuja ja pesukarhuja, joita elää hyvin sopeutuneesti ympäri Eurooppaa</a:t>
            </a:r>
            <a:endParaRPr lang="fi-FI" sz="2800" dirty="0">
              <a:solidFill>
                <a:prstClr val="black"/>
              </a:solidFill>
            </a:endParaRPr>
          </a:p>
        </p:txBody>
      </p:sp>
      <p:sp>
        <p:nvSpPr>
          <p:cNvPr id="9" name="Raidallinen nuoli oikealle 8">
            <a:hlinkClick r:id="rId5" action="ppaction://hlinksldjump"/>
          </p:cNvPr>
          <p:cNvSpPr/>
          <p:nvPr/>
        </p:nvSpPr>
        <p:spPr>
          <a:xfrm>
            <a:off x="10623550" y="4462295"/>
            <a:ext cx="1485900" cy="2232966"/>
          </a:xfrm>
          <a:prstGeom prst="stripedRightArrow">
            <a:avLst>
              <a:gd name="adj1" fmla="val 42037"/>
              <a:gd name="adj2" fmla="val 5598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Tree>
    <p:extLst>
      <p:ext uri="{BB962C8B-B14F-4D97-AF65-F5344CB8AC3E}">
        <p14:creationId xmlns:p14="http://schemas.microsoft.com/office/powerpoint/2010/main" val="886402000"/>
      </p:ext>
    </p:extLst>
  </p:cSld>
  <p:clrMapOvr>
    <a:masterClrMapping/>
  </p:clrMapOvr>
  <p:transition spd="slow" advClick="0">
    <p:comb/>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uorakulmio 1"/>
          <p:cNvSpPr/>
          <p:nvPr/>
        </p:nvSpPr>
        <p:spPr>
          <a:xfrm>
            <a:off x="4116308" y="81643"/>
            <a:ext cx="3502177" cy="1323439"/>
          </a:xfrm>
          <a:prstGeom prst="rect">
            <a:avLst/>
          </a:prstGeom>
          <a:noFill/>
        </p:spPr>
        <p:txBody>
          <a:bodyPr wrap="none" lIns="91440" tIns="45720" rIns="91440" bIns="45720">
            <a:prstTxWarp prst="textDoubleWave1">
              <a:avLst/>
            </a:prstTxWarp>
            <a:spAutoFit/>
          </a:bodyPr>
          <a:lstStyle/>
          <a:p>
            <a:pPr algn="ctr"/>
            <a:r>
              <a:rPr lang="fi-FI" sz="8000" b="1" dirty="0" smtClean="0">
                <a:ln w="38100">
                  <a:solidFill>
                    <a:srgbClr val="C00000"/>
                  </a:solidFill>
                  <a:prstDash val="solid"/>
                </a:ln>
                <a:noFill/>
                <a:effectLst>
                  <a:glow rad="228600">
                    <a:srgbClr val="ED7D31">
                      <a:satMod val="175000"/>
                      <a:alpha val="40000"/>
                    </a:srgbClr>
                  </a:glow>
                  <a:outerShdw blurRad="60007" dist="310007" dir="7680000" sy="30000" kx="1300200" algn="ctr" rotWithShape="0">
                    <a:prstClr val="black">
                      <a:alpha val="32000"/>
                    </a:prstClr>
                  </a:outerShdw>
                </a:effectLst>
              </a:rPr>
              <a:t>Historia</a:t>
            </a:r>
            <a:endParaRPr lang="fi-FI" sz="8000" b="1" dirty="0">
              <a:ln w="38100">
                <a:solidFill>
                  <a:srgbClr val="C00000"/>
                </a:solidFill>
                <a:prstDash val="solid"/>
              </a:ln>
              <a:noFill/>
              <a:effectLst>
                <a:glow rad="228600">
                  <a:srgbClr val="ED7D31">
                    <a:satMod val="175000"/>
                    <a:alpha val="40000"/>
                  </a:srgbClr>
                </a:glow>
                <a:outerShdw blurRad="60007" dist="310007" dir="7680000" sy="30000" kx="1300200" algn="ctr" rotWithShape="0">
                  <a:prstClr val="black">
                    <a:alpha val="32000"/>
                  </a:prstClr>
                </a:outerShdw>
              </a:effectLst>
            </a:endParaRPr>
          </a:p>
        </p:txBody>
      </p:sp>
      <p:sp>
        <p:nvSpPr>
          <p:cNvPr id="3" name="Tekstiruutu 2"/>
          <p:cNvSpPr txBox="1"/>
          <p:nvPr/>
        </p:nvSpPr>
        <p:spPr>
          <a:xfrm>
            <a:off x="723900" y="2215238"/>
            <a:ext cx="9575800" cy="3970318"/>
          </a:xfrm>
          <a:prstGeom prst="rect">
            <a:avLst/>
          </a:prstGeom>
          <a:solidFill>
            <a:schemeClr val="accent4">
              <a:lumMod val="40000"/>
              <a:lumOff val="60000"/>
            </a:schemeClr>
          </a:solidFill>
        </p:spPr>
        <p:txBody>
          <a:bodyPr wrap="square" rtlCol="0">
            <a:spAutoFit/>
          </a:bodyPr>
          <a:lstStyle/>
          <a:p>
            <a:r>
              <a:rPr lang="fi-FI" sz="3600" dirty="0" smtClean="0">
                <a:solidFill>
                  <a:prstClr val="black"/>
                </a:solidFill>
              </a:rPr>
              <a:t>Valko-Venäjä on kuulunut pitkään Venäjään ja Neuvostoliittoon. Kunnes 90-luvulla Neuvostoliiton</a:t>
            </a:r>
          </a:p>
          <a:p>
            <a:r>
              <a:rPr lang="fi-FI" sz="3600" dirty="0" smtClean="0">
                <a:solidFill>
                  <a:prstClr val="black"/>
                </a:solidFill>
              </a:rPr>
              <a:t>hajotessa erosi Neuvostoliitosta. Valko-Venäjällä eletään hyvin samalla tavalla kuin Venäjällä. Vaikka Valko-Venäjä erosi Venäjästä Valko-Venäjälläkin on Presidentti jota on syytetty itsevaltiudesta</a:t>
            </a:r>
            <a:r>
              <a:rPr lang="fi-FI" sz="2800" dirty="0" smtClean="0">
                <a:solidFill>
                  <a:prstClr val="black"/>
                </a:solidFill>
              </a:rPr>
              <a:t>. </a:t>
            </a:r>
            <a:endParaRPr lang="fi-FI" sz="2800" dirty="0">
              <a:solidFill>
                <a:prstClr val="black"/>
              </a:solidFill>
            </a:endParaRPr>
          </a:p>
        </p:txBody>
      </p:sp>
      <p:sp>
        <p:nvSpPr>
          <p:cNvPr id="4" name="Raidallinen nuoli oikealle 3">
            <a:hlinkClick r:id="rId3" action="ppaction://hlinksldjump"/>
          </p:cNvPr>
          <p:cNvSpPr/>
          <p:nvPr/>
        </p:nvSpPr>
        <p:spPr>
          <a:xfrm>
            <a:off x="10623550" y="4462295"/>
            <a:ext cx="1485900" cy="2232966"/>
          </a:xfrm>
          <a:prstGeom prst="stripedRightArrow">
            <a:avLst>
              <a:gd name="adj1" fmla="val 42037"/>
              <a:gd name="adj2" fmla="val 5598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Tree>
    <p:extLst>
      <p:ext uri="{BB962C8B-B14F-4D97-AF65-F5344CB8AC3E}">
        <p14:creationId xmlns:p14="http://schemas.microsoft.com/office/powerpoint/2010/main" val="2239462060"/>
      </p:ext>
    </p:extLst>
  </p:cSld>
  <p:clrMapOvr>
    <a:masterClrMapping/>
  </p:clrMapOvr>
  <p:transition spd="slow" advClick="0">
    <p:comb/>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9000">
              <a:schemeClr val="accent1">
                <a:lumMod val="45000"/>
                <a:lumOff val="55000"/>
              </a:schemeClr>
            </a:gs>
            <a:gs pos="70000">
              <a:schemeClr val="accent5">
                <a:lumMod val="40000"/>
                <a:lumOff val="60000"/>
              </a:schemeClr>
            </a:gs>
            <a:gs pos="100000">
              <a:schemeClr val="accent1">
                <a:lumMod val="50000"/>
              </a:schemeClr>
            </a:gs>
          </a:gsLst>
          <a:lin ang="5400000" scaled="1"/>
        </a:gradFill>
        <a:effectLst/>
      </p:bgPr>
    </p:bg>
    <p:spTree>
      <p:nvGrpSpPr>
        <p:cNvPr id="1" name=""/>
        <p:cNvGrpSpPr/>
        <p:nvPr/>
      </p:nvGrpSpPr>
      <p:grpSpPr>
        <a:xfrm>
          <a:off x="0" y="0"/>
          <a:ext cx="0" cy="0"/>
          <a:chOff x="0" y="0"/>
          <a:chExt cx="0" cy="0"/>
        </a:xfrm>
      </p:grpSpPr>
      <p:sp>
        <p:nvSpPr>
          <p:cNvPr id="2" name="Suorakulmio 1"/>
          <p:cNvSpPr/>
          <p:nvPr/>
        </p:nvSpPr>
        <p:spPr>
          <a:xfrm>
            <a:off x="3978158" y="230245"/>
            <a:ext cx="3346685" cy="1323439"/>
          </a:xfrm>
          <a:prstGeom prst="rect">
            <a:avLst/>
          </a:prstGeom>
          <a:noFill/>
        </p:spPr>
        <p:txBody>
          <a:bodyPr wrap="none" lIns="91440" tIns="45720" rIns="91440" bIns="45720">
            <a:prstTxWarp prst="textDoubleWave1">
              <a:avLst/>
            </a:prstTxWarp>
            <a:spAutoFit/>
          </a:bodyPr>
          <a:lstStyle/>
          <a:p>
            <a:pPr algn="ctr"/>
            <a:r>
              <a:rPr lang="fi-FI" sz="8000" b="1" dirty="0" smtClean="0">
                <a:ln w="38100">
                  <a:solidFill>
                    <a:srgbClr val="C00000"/>
                  </a:solidFill>
                  <a:prstDash val="solid"/>
                </a:ln>
                <a:noFill/>
                <a:effectLst>
                  <a:glow rad="228600">
                    <a:srgbClr val="ED7D31">
                      <a:satMod val="175000"/>
                      <a:alpha val="40000"/>
                    </a:srgbClr>
                  </a:glow>
                  <a:outerShdw blurRad="60007" dist="310007" dir="7680000" sy="30000" kx="1300200" algn="ctr" rotWithShape="0">
                    <a:prstClr val="black">
                      <a:alpha val="32000"/>
                    </a:prstClr>
                  </a:outerShdw>
                </a:effectLst>
              </a:rPr>
              <a:t>Ilmasto</a:t>
            </a:r>
            <a:endParaRPr lang="fi-FI" sz="8000" b="1" dirty="0">
              <a:ln w="38100">
                <a:solidFill>
                  <a:srgbClr val="C00000"/>
                </a:solidFill>
                <a:prstDash val="solid"/>
              </a:ln>
              <a:noFill/>
              <a:effectLst>
                <a:glow rad="228600">
                  <a:srgbClr val="ED7D31">
                    <a:satMod val="175000"/>
                    <a:alpha val="40000"/>
                  </a:srgbClr>
                </a:glow>
                <a:outerShdw blurRad="60007" dist="310007" dir="7680000" sy="30000" kx="1300200" algn="ctr" rotWithShape="0">
                  <a:prstClr val="black">
                    <a:alpha val="32000"/>
                  </a:prstClr>
                </a:outerShdw>
              </a:effectLst>
            </a:endParaRPr>
          </a:p>
        </p:txBody>
      </p:sp>
      <p:sp>
        <p:nvSpPr>
          <p:cNvPr id="3" name="Tekstiruutu 2"/>
          <p:cNvSpPr txBox="1"/>
          <p:nvPr/>
        </p:nvSpPr>
        <p:spPr>
          <a:xfrm>
            <a:off x="127000" y="1701800"/>
            <a:ext cx="11982450" cy="1569660"/>
          </a:xfrm>
          <a:prstGeom prst="rect">
            <a:avLst/>
          </a:prstGeom>
          <a:noFill/>
        </p:spPr>
        <p:txBody>
          <a:bodyPr wrap="square" rtlCol="0">
            <a:spAutoFit/>
          </a:bodyPr>
          <a:lstStyle/>
          <a:p>
            <a:r>
              <a:rPr lang="fi-FI" sz="3200" dirty="0" smtClean="0">
                <a:solidFill>
                  <a:prstClr val="black"/>
                </a:solidFill>
              </a:rPr>
              <a:t>Ilmastonsa puolesta Valko-Venäjä kuuluu merellisen ja mantereisen ilmaston vaihtumisalueeseen. Tammikuun keskilämpötila on -6</a:t>
            </a:r>
            <a:r>
              <a:rPr lang="fi-FI" sz="3200" b="1" dirty="0" smtClean="0">
                <a:solidFill>
                  <a:prstClr val="black"/>
                </a:solidFill>
              </a:rPr>
              <a:t>°</a:t>
            </a:r>
            <a:r>
              <a:rPr lang="fi-FI" sz="3200" dirty="0">
                <a:solidFill>
                  <a:prstClr val="black"/>
                </a:solidFill>
              </a:rPr>
              <a:t>C</a:t>
            </a:r>
            <a:r>
              <a:rPr lang="fi-FI" sz="3200" dirty="0" smtClean="0">
                <a:solidFill>
                  <a:prstClr val="black"/>
                </a:solidFill>
              </a:rPr>
              <a:t> ja heinäkuussa noin 18°C.</a:t>
            </a:r>
            <a:endParaRPr lang="fi-FI" sz="3200" dirty="0">
              <a:solidFill>
                <a:prstClr val="black"/>
              </a:solidFill>
            </a:endParaRPr>
          </a:p>
        </p:txBody>
      </p:sp>
      <p:sp>
        <p:nvSpPr>
          <p:cNvPr id="4" name="Raidallinen nuoli oikealle 3">
            <a:hlinkClick r:id="rId2" action="ppaction://hlinksldjump"/>
          </p:cNvPr>
          <p:cNvSpPr/>
          <p:nvPr/>
        </p:nvSpPr>
        <p:spPr>
          <a:xfrm>
            <a:off x="10623550" y="4462295"/>
            <a:ext cx="1485900" cy="2232966"/>
          </a:xfrm>
          <a:prstGeom prst="stripedRightArrow">
            <a:avLst>
              <a:gd name="adj1" fmla="val 42037"/>
              <a:gd name="adj2" fmla="val 5598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pic>
        <p:nvPicPr>
          <p:cNvPr id="2050" name="Picture 2" descr="http://www.foreca.fi/meteogram.php?loc_id=100625144&amp;lang=fi&amp;t=201603160835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3271460"/>
            <a:ext cx="9385300" cy="3423801"/>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p:cNvSpPr txBox="1"/>
          <p:nvPr/>
        </p:nvSpPr>
        <p:spPr>
          <a:xfrm>
            <a:off x="2186198" y="5485211"/>
            <a:ext cx="6384505" cy="461665"/>
          </a:xfrm>
          <a:prstGeom prst="rect">
            <a:avLst/>
          </a:prstGeom>
          <a:noFill/>
        </p:spPr>
        <p:txBody>
          <a:bodyPr wrap="none" rtlCol="0">
            <a:spAutoFit/>
          </a:bodyPr>
          <a:lstStyle/>
          <a:p>
            <a:r>
              <a:rPr lang="fi-FI" sz="2400" dirty="0" smtClean="0">
                <a:solidFill>
                  <a:prstClr val="black"/>
                </a:solidFill>
              </a:rPr>
              <a:t>Lämpötilat ja sademäärät viikolta 11 vuonna 2016</a:t>
            </a:r>
            <a:endParaRPr lang="fi-FI" sz="2400" dirty="0">
              <a:solidFill>
                <a:prstClr val="black"/>
              </a:solidFill>
            </a:endParaRPr>
          </a:p>
        </p:txBody>
      </p:sp>
    </p:spTree>
    <p:extLst>
      <p:ext uri="{BB962C8B-B14F-4D97-AF65-F5344CB8AC3E}">
        <p14:creationId xmlns:p14="http://schemas.microsoft.com/office/powerpoint/2010/main" val="2383385304"/>
      </p:ext>
    </p:extLst>
  </p:cSld>
  <p:clrMapOvr>
    <a:masterClrMapping/>
  </p:clrMapOvr>
  <p:transition spd="slow" advClick="0">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4219663" y="681335"/>
            <a:ext cx="4209870" cy="923330"/>
          </a:xfrm>
          <a:prstGeom prst="rect">
            <a:avLst/>
          </a:prstGeom>
          <a:noFill/>
        </p:spPr>
        <p:txBody>
          <a:bodyPr wrap="none" lIns="91440" tIns="45720" rIns="91440" bIns="45720">
            <a:spAutoFit/>
          </a:bodyPr>
          <a:lstStyle/>
          <a:p>
            <a:pPr algn="ctr"/>
            <a:r>
              <a:rPr lang="fi-FI" sz="5400" b="1" dirty="0" smtClean="0">
                <a:ln w="9525">
                  <a:solidFill>
                    <a:schemeClr val="bg1"/>
                  </a:solidFill>
                  <a:prstDash val="solid"/>
                </a:ln>
                <a:effectLst>
                  <a:outerShdw blurRad="12700" dist="38100" dir="2700000" algn="tl" rotWithShape="0">
                    <a:schemeClr val="bg1">
                      <a:lumMod val="50000"/>
                    </a:schemeClr>
                  </a:outerShdw>
                </a:effectLst>
              </a:rPr>
              <a:t>Pohjois-Irlanti</a:t>
            </a:r>
            <a:endParaRPr lang="fi-FI"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3" name="Kuva 2"/>
          <p:cNvPicPr>
            <a:picLocks noChangeAspect="1"/>
          </p:cNvPicPr>
          <p:nvPr/>
        </p:nvPicPr>
        <p:blipFill>
          <a:blip r:embed="rId2"/>
          <a:stretch>
            <a:fillRect/>
          </a:stretch>
        </p:blipFill>
        <p:spPr>
          <a:xfrm>
            <a:off x="815975" y="309002"/>
            <a:ext cx="2762250" cy="1657350"/>
          </a:xfrm>
          <a:prstGeom prst="rect">
            <a:avLst/>
          </a:prstGeom>
        </p:spPr>
      </p:pic>
      <p:pic>
        <p:nvPicPr>
          <p:cNvPr id="4" name="Kuva 3">
            <a:hlinkClick r:id="rId3" action="ppaction://hlinksldjump"/>
          </p:cNvPr>
          <p:cNvPicPr>
            <a:picLocks noChangeAspect="1"/>
          </p:cNvPicPr>
          <p:nvPr/>
        </p:nvPicPr>
        <p:blipFill>
          <a:blip r:embed="rId4"/>
          <a:stretch>
            <a:fillRect/>
          </a:stretch>
        </p:blipFill>
        <p:spPr>
          <a:xfrm>
            <a:off x="11460417" y="5876459"/>
            <a:ext cx="731583" cy="981541"/>
          </a:xfrm>
          <a:prstGeom prst="rect">
            <a:avLst/>
          </a:prstGeom>
        </p:spPr>
      </p:pic>
      <p:sp>
        <p:nvSpPr>
          <p:cNvPr id="5" name="Suorakulmio 4"/>
          <p:cNvSpPr/>
          <p:nvPr/>
        </p:nvSpPr>
        <p:spPr>
          <a:xfrm>
            <a:off x="114298" y="1966352"/>
            <a:ext cx="6832602" cy="4832092"/>
          </a:xfrm>
          <a:prstGeom prst="rect">
            <a:avLst/>
          </a:prstGeom>
        </p:spPr>
        <p:txBody>
          <a:bodyPr wrap="square">
            <a:spAutoFit/>
          </a:bodyPr>
          <a:lstStyle/>
          <a:p>
            <a:r>
              <a:rPr lang="fi-FI" sz="2800" dirty="0"/>
              <a:t>Valtio: Britannia</a:t>
            </a:r>
          </a:p>
          <a:p>
            <a:r>
              <a:rPr lang="fi-FI" sz="2800" dirty="0"/>
              <a:t>Suurin kaupunki</a:t>
            </a:r>
            <a:r>
              <a:rPr lang="fi-FI" sz="2800" dirty="0" smtClean="0"/>
              <a:t>: Belfast</a:t>
            </a:r>
            <a:r>
              <a:rPr lang="fi-FI" sz="2800" dirty="0"/>
              <a:t/>
            </a:r>
            <a:br>
              <a:rPr lang="fi-FI" sz="2800" dirty="0"/>
            </a:br>
            <a:r>
              <a:rPr lang="fi-FI" sz="2800" dirty="0"/>
              <a:t>Väkiluku</a:t>
            </a:r>
            <a:r>
              <a:rPr lang="fi-FI" sz="2800" dirty="0" smtClean="0"/>
              <a:t>: 1,829,72</a:t>
            </a:r>
            <a:endParaRPr lang="fi-FI" sz="2800" dirty="0"/>
          </a:p>
          <a:p>
            <a:r>
              <a:rPr lang="fi-FI" sz="2800" dirty="0"/>
              <a:t>Pinta-ala</a:t>
            </a:r>
            <a:r>
              <a:rPr lang="fi-FI" sz="2800" dirty="0" smtClean="0"/>
              <a:t>: 13 </a:t>
            </a:r>
            <a:r>
              <a:rPr lang="fi-FI" sz="2800" dirty="0"/>
              <a:t>576 km²</a:t>
            </a:r>
          </a:p>
          <a:p>
            <a:r>
              <a:rPr lang="fi-FI" sz="2800" dirty="0"/>
              <a:t>Rahayksikkö</a:t>
            </a:r>
            <a:r>
              <a:rPr lang="fi-FI" sz="2800" dirty="0" smtClean="0"/>
              <a:t>: Punta</a:t>
            </a:r>
            <a:endParaRPr lang="fi-FI" sz="2800" dirty="0"/>
          </a:p>
          <a:p>
            <a:r>
              <a:rPr lang="fi-FI" sz="2800" dirty="0" smtClean="0"/>
              <a:t>Kuningatar: Elizabeth II.</a:t>
            </a:r>
            <a:endParaRPr lang="fi-FI" sz="2800" dirty="0"/>
          </a:p>
          <a:p>
            <a:r>
              <a:rPr lang="fi-FI" sz="2800" dirty="0"/>
              <a:t>Erikoisuudet</a:t>
            </a:r>
            <a:r>
              <a:rPr lang="fi-FI" sz="2800" dirty="0" smtClean="0"/>
              <a:t>: Menninkäiset</a:t>
            </a:r>
            <a:endParaRPr lang="fi-FI" sz="2800" dirty="0"/>
          </a:p>
          <a:p>
            <a:r>
              <a:rPr lang="fi-FI" sz="2800" dirty="0"/>
              <a:t>Historia: Irlannin ensimmäiset asukkaat tunnetaan arkeologisten löytöjen perusteella.</a:t>
            </a:r>
          </a:p>
          <a:p>
            <a:r>
              <a:rPr lang="fi-FI" sz="2800" dirty="0"/>
              <a:t>Eläimet</a:t>
            </a:r>
            <a:r>
              <a:rPr lang="fi-FI" sz="2800" dirty="0" smtClean="0"/>
              <a:t>: Saukko, lampaita, oravia</a:t>
            </a:r>
            <a:endParaRPr lang="fi-FI" sz="2800" dirty="0"/>
          </a:p>
          <a:p>
            <a:r>
              <a:rPr lang="fi-FI" sz="2800" dirty="0"/>
              <a:t>Kieli</a:t>
            </a:r>
            <a:r>
              <a:rPr lang="fi-FI" sz="2800" dirty="0" smtClean="0"/>
              <a:t>: Englanti, iiri, ulsterin skotti</a:t>
            </a:r>
            <a:endParaRPr lang="fi-FI" sz="2800" dirty="0"/>
          </a:p>
        </p:txBody>
      </p:sp>
      <p:pic>
        <p:nvPicPr>
          <p:cNvPr id="6" name="Kuva 5"/>
          <p:cNvPicPr>
            <a:picLocks noChangeAspect="1"/>
          </p:cNvPicPr>
          <p:nvPr/>
        </p:nvPicPr>
        <p:blipFill>
          <a:blip r:embed="rId5"/>
          <a:stretch>
            <a:fillRect/>
          </a:stretch>
        </p:blipFill>
        <p:spPr>
          <a:xfrm>
            <a:off x="7302818" y="3990974"/>
            <a:ext cx="4889182" cy="1685925"/>
          </a:xfrm>
          <a:prstGeom prst="rect">
            <a:avLst/>
          </a:prstGeom>
          <a:effectLst>
            <a:softEdge rad="127000"/>
          </a:effectLst>
        </p:spPr>
      </p:pic>
      <p:pic>
        <p:nvPicPr>
          <p:cNvPr id="7" name="Kuva 6"/>
          <p:cNvPicPr>
            <a:picLocks noChangeAspect="1"/>
          </p:cNvPicPr>
          <p:nvPr/>
        </p:nvPicPr>
        <p:blipFill>
          <a:blip r:embed="rId6"/>
          <a:stretch>
            <a:fillRect/>
          </a:stretch>
        </p:blipFill>
        <p:spPr>
          <a:xfrm>
            <a:off x="8406653" y="1543326"/>
            <a:ext cx="3785347" cy="2508988"/>
          </a:xfrm>
          <a:prstGeom prst="rect">
            <a:avLst/>
          </a:prstGeom>
          <a:effectLst>
            <a:softEdge rad="127000"/>
          </a:effectLst>
        </p:spPr>
      </p:pic>
      <p:pic>
        <p:nvPicPr>
          <p:cNvPr id="8" name="Kuva 7"/>
          <p:cNvPicPr>
            <a:picLocks noChangeAspect="1"/>
          </p:cNvPicPr>
          <p:nvPr/>
        </p:nvPicPr>
        <p:blipFill>
          <a:blip r:embed="rId7"/>
          <a:stretch>
            <a:fillRect/>
          </a:stretch>
        </p:blipFill>
        <p:spPr>
          <a:xfrm rot="20424301">
            <a:off x="5422586" y="2222727"/>
            <a:ext cx="4069823" cy="2223513"/>
          </a:xfrm>
          <a:prstGeom prst="rect">
            <a:avLst/>
          </a:prstGeom>
          <a:effectLst>
            <a:softEdge rad="127000"/>
          </a:effectLst>
        </p:spPr>
      </p:pic>
      <p:sp>
        <p:nvSpPr>
          <p:cNvPr id="9" name="Tekstiruutu 8"/>
          <p:cNvSpPr txBox="1"/>
          <p:nvPr/>
        </p:nvSpPr>
        <p:spPr>
          <a:xfrm>
            <a:off x="9449913" y="1143000"/>
            <a:ext cx="1827552" cy="461665"/>
          </a:xfrm>
          <a:prstGeom prst="rect">
            <a:avLst/>
          </a:prstGeom>
          <a:noFill/>
        </p:spPr>
        <p:txBody>
          <a:bodyPr wrap="none" rtlCol="0">
            <a:spAutoFit/>
          </a:bodyPr>
          <a:lstStyle/>
          <a:p>
            <a:r>
              <a:rPr lang="fi-FI" sz="2400" dirty="0" smtClean="0"/>
              <a:t>Nähtävyyksiä</a:t>
            </a:r>
            <a:endParaRPr lang="fi-FI" sz="2400" dirty="0"/>
          </a:p>
        </p:txBody>
      </p:sp>
    </p:spTree>
    <p:extLst>
      <p:ext uri="{BB962C8B-B14F-4D97-AF65-F5344CB8AC3E}">
        <p14:creationId xmlns:p14="http://schemas.microsoft.com/office/powerpoint/2010/main" val="183715850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14000">
              <a:schemeClr val="accent1">
                <a:lumMod val="5000"/>
                <a:lumOff val="95000"/>
              </a:schemeClr>
            </a:gs>
            <a:gs pos="80000">
              <a:schemeClr val="accent5">
                <a:lumMod val="75000"/>
              </a:schemeClr>
            </a:gs>
            <a:gs pos="31000">
              <a:schemeClr val="accent1">
                <a:lumMod val="45000"/>
                <a:lumOff val="55000"/>
              </a:schemeClr>
            </a:gs>
            <a:gs pos="50000">
              <a:schemeClr val="accent5">
                <a:lumMod val="40000"/>
                <a:lumOff val="60000"/>
              </a:schemeClr>
            </a:gs>
            <a:gs pos="100000">
              <a:schemeClr val="accent6">
                <a:lumMod val="50000"/>
              </a:schemeClr>
            </a:gs>
          </a:gsLst>
          <a:lin ang="5400000" scaled="1"/>
        </a:gradFill>
        <a:effectLst/>
      </p:bgPr>
    </p:bg>
    <p:spTree>
      <p:nvGrpSpPr>
        <p:cNvPr id="1" name=""/>
        <p:cNvGrpSpPr/>
        <p:nvPr/>
      </p:nvGrpSpPr>
      <p:grpSpPr>
        <a:xfrm>
          <a:off x="0" y="0"/>
          <a:ext cx="0" cy="0"/>
          <a:chOff x="0" y="0"/>
          <a:chExt cx="0" cy="0"/>
        </a:xfrm>
      </p:grpSpPr>
      <p:sp>
        <p:nvSpPr>
          <p:cNvPr id="2" name="Suorakulmio 1"/>
          <p:cNvSpPr/>
          <p:nvPr/>
        </p:nvSpPr>
        <p:spPr>
          <a:xfrm>
            <a:off x="2918626" y="198735"/>
            <a:ext cx="6532559" cy="1323439"/>
          </a:xfrm>
          <a:prstGeom prst="rect">
            <a:avLst/>
          </a:prstGeom>
          <a:noFill/>
        </p:spPr>
        <p:txBody>
          <a:bodyPr wrap="none" lIns="91440" tIns="45720" rIns="91440" bIns="45720">
            <a:prstTxWarp prst="textDoubleWave1">
              <a:avLst/>
            </a:prstTxWarp>
            <a:spAutoFit/>
          </a:bodyPr>
          <a:lstStyle/>
          <a:p>
            <a:pPr algn="ctr"/>
            <a:r>
              <a:rPr lang="fi-FI" sz="8000" b="1" dirty="0" smtClean="0">
                <a:ln w="38100">
                  <a:solidFill>
                    <a:srgbClr val="C00000"/>
                  </a:solidFill>
                  <a:prstDash val="solid"/>
                </a:ln>
                <a:noFill/>
                <a:effectLst>
                  <a:glow rad="228600">
                    <a:srgbClr val="ED7D31">
                      <a:satMod val="175000"/>
                      <a:alpha val="40000"/>
                    </a:srgbClr>
                  </a:glow>
                  <a:outerShdw blurRad="60007" dist="310007" dir="7680000" sy="30000" kx="1300200" algn="ctr" rotWithShape="0">
                    <a:prstClr val="black">
                      <a:alpha val="32000"/>
                    </a:prstClr>
                  </a:outerShdw>
                </a:effectLst>
              </a:rPr>
              <a:t>Pinnanmuodot</a:t>
            </a:r>
            <a:endParaRPr lang="fi-FI" sz="8000" b="1" dirty="0">
              <a:ln w="38100">
                <a:solidFill>
                  <a:srgbClr val="C00000"/>
                </a:solidFill>
                <a:prstDash val="solid"/>
              </a:ln>
              <a:noFill/>
              <a:effectLst>
                <a:glow rad="228600">
                  <a:srgbClr val="ED7D31">
                    <a:satMod val="175000"/>
                    <a:alpha val="40000"/>
                  </a:srgbClr>
                </a:glow>
                <a:outerShdw blurRad="60007" dist="310007" dir="7680000" sy="30000" kx="1300200" algn="ctr" rotWithShape="0">
                  <a:prstClr val="black">
                    <a:alpha val="32000"/>
                  </a:prstClr>
                </a:outerShdw>
              </a:effectLst>
            </a:endParaRPr>
          </a:p>
        </p:txBody>
      </p:sp>
      <p:sp>
        <p:nvSpPr>
          <p:cNvPr id="3" name="Tekstiruutu 2"/>
          <p:cNvSpPr txBox="1"/>
          <p:nvPr/>
        </p:nvSpPr>
        <p:spPr>
          <a:xfrm>
            <a:off x="1274372" y="1917700"/>
            <a:ext cx="9821066" cy="646331"/>
          </a:xfrm>
          <a:prstGeom prst="rect">
            <a:avLst/>
          </a:prstGeom>
          <a:noFill/>
        </p:spPr>
        <p:txBody>
          <a:bodyPr wrap="square" rtlCol="0">
            <a:spAutoFit/>
          </a:bodyPr>
          <a:lstStyle/>
          <a:p>
            <a:r>
              <a:rPr lang="fi-FI" sz="3600" dirty="0" smtClean="0">
                <a:solidFill>
                  <a:prstClr val="black"/>
                </a:solidFill>
              </a:rPr>
              <a:t>Valko-Venäjä sijaitsee alavalla lehtimetsä alueella.</a:t>
            </a:r>
            <a:endParaRPr lang="fi-FI" sz="3600" dirty="0">
              <a:solidFill>
                <a:prstClr val="black"/>
              </a:solidFill>
            </a:endParaRPr>
          </a:p>
        </p:txBody>
      </p:sp>
      <p:sp>
        <p:nvSpPr>
          <p:cNvPr id="4" name="Raidallinen nuoli oikealle 3">
            <a:hlinkClick r:id="rId2" action="ppaction://hlinksldjump"/>
          </p:cNvPr>
          <p:cNvSpPr/>
          <p:nvPr/>
        </p:nvSpPr>
        <p:spPr>
          <a:xfrm>
            <a:off x="10623550" y="4462295"/>
            <a:ext cx="1485900" cy="2232966"/>
          </a:xfrm>
          <a:prstGeom prst="stripedRightArrow">
            <a:avLst>
              <a:gd name="adj1" fmla="val 42037"/>
              <a:gd name="adj2" fmla="val 5598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pic>
        <p:nvPicPr>
          <p:cNvPr id="3076" name="Picture 4" descr="https://peda.net/ikaalinen/e-opin-kirjat/Biologia_maantieto_5_68/kuvitus/kuvamappi/biogeo/maantiede/kartat_ja_diagrammit/kartat-eurooppa/euroopan-kartta:file/photo/2934593e5a12b44a85936180f28f976995fc899b/euroopankartta_shutterstock_81087430.jpg"/>
          <p:cNvPicPr>
            <a:picLocks noChangeAspect="1" noChangeArrowheads="1"/>
          </p:cNvPicPr>
          <p:nvPr/>
        </p:nvPicPr>
        <p:blipFill rotWithShape="1">
          <a:blip r:embed="rId3">
            <a:extLst>
              <a:ext uri="{28A0092B-C50C-407E-A947-70E740481C1C}">
                <a14:useLocalDpi xmlns:a14="http://schemas.microsoft.com/office/drawing/2010/main" val="0"/>
              </a:ext>
            </a:extLst>
          </a:blip>
          <a:srcRect l="43916" t="32972" r="27565" b="29684"/>
          <a:stretch/>
        </p:blipFill>
        <p:spPr bwMode="auto">
          <a:xfrm>
            <a:off x="2755900" y="2959557"/>
            <a:ext cx="3797300" cy="3434503"/>
          </a:xfrm>
          <a:prstGeom prst="rect">
            <a:avLst/>
          </a:prstGeom>
          <a:noFill/>
          <a:extLst>
            <a:ext uri="{909E8E84-426E-40DD-AFC4-6F175D3DCCD1}">
              <a14:hiddenFill xmlns:a14="http://schemas.microsoft.com/office/drawing/2010/main">
                <a:solidFill>
                  <a:srgbClr val="FFFFFF"/>
                </a:solidFill>
              </a14:hiddenFill>
            </a:ext>
          </a:extLst>
        </p:spPr>
      </p:pic>
      <p:sp>
        <p:nvSpPr>
          <p:cNvPr id="5" name="Puolivapaa piirto 4"/>
          <p:cNvSpPr/>
          <p:nvPr/>
        </p:nvSpPr>
        <p:spPr>
          <a:xfrm>
            <a:off x="4102100" y="3924300"/>
            <a:ext cx="1117600" cy="1016000"/>
          </a:xfrm>
          <a:custGeom>
            <a:avLst/>
            <a:gdLst>
              <a:gd name="connsiteX0" fmla="*/ 736600 w 1117600"/>
              <a:gd name="connsiteY0" fmla="*/ 88900 h 1016000"/>
              <a:gd name="connsiteX1" fmla="*/ 596900 w 1117600"/>
              <a:gd name="connsiteY1" fmla="*/ 88900 h 1016000"/>
              <a:gd name="connsiteX2" fmla="*/ 558800 w 1117600"/>
              <a:gd name="connsiteY2" fmla="*/ 12700 h 1016000"/>
              <a:gd name="connsiteX3" fmla="*/ 520700 w 1117600"/>
              <a:gd name="connsiteY3" fmla="*/ 0 h 1016000"/>
              <a:gd name="connsiteX4" fmla="*/ 444500 w 1117600"/>
              <a:gd name="connsiteY4" fmla="*/ 25400 h 1016000"/>
              <a:gd name="connsiteX5" fmla="*/ 457200 w 1117600"/>
              <a:gd name="connsiteY5" fmla="*/ 101600 h 1016000"/>
              <a:gd name="connsiteX6" fmla="*/ 355600 w 1117600"/>
              <a:gd name="connsiteY6" fmla="*/ 114300 h 1016000"/>
              <a:gd name="connsiteX7" fmla="*/ 317500 w 1117600"/>
              <a:gd name="connsiteY7" fmla="*/ 190500 h 1016000"/>
              <a:gd name="connsiteX8" fmla="*/ 304800 w 1117600"/>
              <a:gd name="connsiteY8" fmla="*/ 304800 h 1016000"/>
              <a:gd name="connsiteX9" fmla="*/ 254000 w 1117600"/>
              <a:gd name="connsiteY9" fmla="*/ 419100 h 1016000"/>
              <a:gd name="connsiteX10" fmla="*/ 241300 w 1117600"/>
              <a:gd name="connsiteY10" fmla="*/ 508000 h 1016000"/>
              <a:gd name="connsiteX11" fmla="*/ 76200 w 1117600"/>
              <a:gd name="connsiteY11" fmla="*/ 520700 h 1016000"/>
              <a:gd name="connsiteX12" fmla="*/ 38100 w 1117600"/>
              <a:gd name="connsiteY12" fmla="*/ 558800 h 1016000"/>
              <a:gd name="connsiteX13" fmla="*/ 25400 w 1117600"/>
              <a:gd name="connsiteY13" fmla="*/ 736600 h 1016000"/>
              <a:gd name="connsiteX14" fmla="*/ 0 w 1117600"/>
              <a:gd name="connsiteY14" fmla="*/ 812800 h 1016000"/>
              <a:gd name="connsiteX15" fmla="*/ 25400 w 1117600"/>
              <a:gd name="connsiteY15" fmla="*/ 850900 h 1016000"/>
              <a:gd name="connsiteX16" fmla="*/ 63500 w 1117600"/>
              <a:gd name="connsiteY16" fmla="*/ 876300 h 1016000"/>
              <a:gd name="connsiteX17" fmla="*/ 88900 w 1117600"/>
              <a:gd name="connsiteY17" fmla="*/ 952500 h 1016000"/>
              <a:gd name="connsiteX18" fmla="*/ 101600 w 1117600"/>
              <a:gd name="connsiteY18" fmla="*/ 990600 h 1016000"/>
              <a:gd name="connsiteX19" fmla="*/ 139700 w 1117600"/>
              <a:gd name="connsiteY19" fmla="*/ 1016000 h 1016000"/>
              <a:gd name="connsiteX20" fmla="*/ 215900 w 1117600"/>
              <a:gd name="connsiteY20" fmla="*/ 977900 h 1016000"/>
              <a:gd name="connsiteX21" fmla="*/ 254000 w 1117600"/>
              <a:gd name="connsiteY21" fmla="*/ 952500 h 1016000"/>
              <a:gd name="connsiteX22" fmla="*/ 292100 w 1117600"/>
              <a:gd name="connsiteY22" fmla="*/ 939800 h 1016000"/>
              <a:gd name="connsiteX23" fmla="*/ 876300 w 1117600"/>
              <a:gd name="connsiteY23" fmla="*/ 927100 h 1016000"/>
              <a:gd name="connsiteX24" fmla="*/ 914400 w 1117600"/>
              <a:gd name="connsiteY24" fmla="*/ 914400 h 1016000"/>
              <a:gd name="connsiteX25" fmla="*/ 927100 w 1117600"/>
              <a:gd name="connsiteY25" fmla="*/ 800100 h 1016000"/>
              <a:gd name="connsiteX26" fmla="*/ 876300 w 1117600"/>
              <a:gd name="connsiteY26" fmla="*/ 787400 h 1016000"/>
              <a:gd name="connsiteX27" fmla="*/ 838200 w 1117600"/>
              <a:gd name="connsiteY27" fmla="*/ 762000 h 1016000"/>
              <a:gd name="connsiteX28" fmla="*/ 876300 w 1117600"/>
              <a:gd name="connsiteY28" fmla="*/ 774700 h 1016000"/>
              <a:gd name="connsiteX29" fmla="*/ 901700 w 1117600"/>
              <a:gd name="connsiteY29" fmla="*/ 812800 h 1016000"/>
              <a:gd name="connsiteX30" fmla="*/ 977900 w 1117600"/>
              <a:gd name="connsiteY30" fmla="*/ 787400 h 1016000"/>
              <a:gd name="connsiteX31" fmla="*/ 1016000 w 1117600"/>
              <a:gd name="connsiteY31" fmla="*/ 762000 h 1016000"/>
              <a:gd name="connsiteX32" fmla="*/ 1079500 w 1117600"/>
              <a:gd name="connsiteY32" fmla="*/ 749300 h 1016000"/>
              <a:gd name="connsiteX33" fmla="*/ 1066800 w 1117600"/>
              <a:gd name="connsiteY33" fmla="*/ 711200 h 1016000"/>
              <a:gd name="connsiteX34" fmla="*/ 1028700 w 1117600"/>
              <a:gd name="connsiteY34" fmla="*/ 673100 h 1016000"/>
              <a:gd name="connsiteX35" fmla="*/ 1003300 w 1117600"/>
              <a:gd name="connsiteY35" fmla="*/ 635000 h 1016000"/>
              <a:gd name="connsiteX36" fmla="*/ 1041400 w 1117600"/>
              <a:gd name="connsiteY36" fmla="*/ 622300 h 1016000"/>
              <a:gd name="connsiteX37" fmla="*/ 1117600 w 1117600"/>
              <a:gd name="connsiteY37" fmla="*/ 584200 h 1016000"/>
              <a:gd name="connsiteX38" fmla="*/ 1104900 w 1117600"/>
              <a:gd name="connsiteY38" fmla="*/ 482600 h 1016000"/>
              <a:gd name="connsiteX39" fmla="*/ 1066800 w 1117600"/>
              <a:gd name="connsiteY39" fmla="*/ 355600 h 1016000"/>
              <a:gd name="connsiteX40" fmla="*/ 990600 w 1117600"/>
              <a:gd name="connsiteY40" fmla="*/ 317500 h 1016000"/>
              <a:gd name="connsiteX41" fmla="*/ 901700 w 1117600"/>
              <a:gd name="connsiteY41" fmla="*/ 330200 h 1016000"/>
              <a:gd name="connsiteX42" fmla="*/ 876300 w 1117600"/>
              <a:gd name="connsiteY42" fmla="*/ 254000 h 1016000"/>
              <a:gd name="connsiteX43" fmla="*/ 838200 w 1117600"/>
              <a:gd name="connsiteY43" fmla="*/ 165100 h 1016000"/>
              <a:gd name="connsiteX44" fmla="*/ 787400 w 1117600"/>
              <a:gd name="connsiteY44" fmla="*/ 152400 h 1016000"/>
              <a:gd name="connsiteX45" fmla="*/ 749300 w 1117600"/>
              <a:gd name="connsiteY45" fmla="*/ 127000 h 1016000"/>
              <a:gd name="connsiteX46" fmla="*/ 736600 w 1117600"/>
              <a:gd name="connsiteY46" fmla="*/ 8890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7600" h="1016000">
                <a:moveTo>
                  <a:pt x="736600" y="88900"/>
                </a:moveTo>
                <a:cubicBezTo>
                  <a:pt x="711200" y="82550"/>
                  <a:pt x="647967" y="114434"/>
                  <a:pt x="596900" y="88900"/>
                </a:cubicBezTo>
                <a:cubicBezTo>
                  <a:pt x="549792" y="65346"/>
                  <a:pt x="588854" y="42754"/>
                  <a:pt x="558800" y="12700"/>
                </a:cubicBezTo>
                <a:cubicBezTo>
                  <a:pt x="549334" y="3234"/>
                  <a:pt x="533400" y="4233"/>
                  <a:pt x="520700" y="0"/>
                </a:cubicBezTo>
                <a:cubicBezTo>
                  <a:pt x="495300" y="8467"/>
                  <a:pt x="458275" y="2442"/>
                  <a:pt x="444500" y="25400"/>
                </a:cubicBezTo>
                <a:cubicBezTo>
                  <a:pt x="426596" y="55239"/>
                  <a:pt x="549329" y="64748"/>
                  <a:pt x="457200" y="101600"/>
                </a:cubicBezTo>
                <a:cubicBezTo>
                  <a:pt x="425511" y="114276"/>
                  <a:pt x="389467" y="110067"/>
                  <a:pt x="355600" y="114300"/>
                </a:cubicBezTo>
                <a:cubicBezTo>
                  <a:pt x="389680" y="250621"/>
                  <a:pt x="365702" y="84455"/>
                  <a:pt x="317500" y="190500"/>
                </a:cubicBezTo>
                <a:cubicBezTo>
                  <a:pt x="301637" y="225398"/>
                  <a:pt x="312318" y="267210"/>
                  <a:pt x="304800" y="304800"/>
                </a:cubicBezTo>
                <a:cubicBezTo>
                  <a:pt x="291846" y="369572"/>
                  <a:pt x="284405" y="373493"/>
                  <a:pt x="254000" y="419100"/>
                </a:cubicBezTo>
                <a:cubicBezTo>
                  <a:pt x="249767" y="448733"/>
                  <a:pt x="267290" y="493148"/>
                  <a:pt x="241300" y="508000"/>
                </a:cubicBezTo>
                <a:cubicBezTo>
                  <a:pt x="193377" y="535385"/>
                  <a:pt x="129748" y="507313"/>
                  <a:pt x="76200" y="520700"/>
                </a:cubicBezTo>
                <a:cubicBezTo>
                  <a:pt x="58776" y="525056"/>
                  <a:pt x="50800" y="546100"/>
                  <a:pt x="38100" y="558800"/>
                </a:cubicBezTo>
                <a:cubicBezTo>
                  <a:pt x="33867" y="618067"/>
                  <a:pt x="34214" y="677840"/>
                  <a:pt x="25400" y="736600"/>
                </a:cubicBezTo>
                <a:cubicBezTo>
                  <a:pt x="21428" y="763078"/>
                  <a:pt x="0" y="812800"/>
                  <a:pt x="0" y="812800"/>
                </a:cubicBezTo>
                <a:cubicBezTo>
                  <a:pt x="8467" y="825500"/>
                  <a:pt x="14607" y="840107"/>
                  <a:pt x="25400" y="850900"/>
                </a:cubicBezTo>
                <a:cubicBezTo>
                  <a:pt x="36193" y="861693"/>
                  <a:pt x="55410" y="863357"/>
                  <a:pt x="63500" y="876300"/>
                </a:cubicBezTo>
                <a:cubicBezTo>
                  <a:pt x="77690" y="899004"/>
                  <a:pt x="80433" y="927100"/>
                  <a:pt x="88900" y="952500"/>
                </a:cubicBezTo>
                <a:cubicBezTo>
                  <a:pt x="93133" y="965200"/>
                  <a:pt x="90461" y="983174"/>
                  <a:pt x="101600" y="990600"/>
                </a:cubicBezTo>
                <a:lnTo>
                  <a:pt x="139700" y="1016000"/>
                </a:lnTo>
                <a:cubicBezTo>
                  <a:pt x="248889" y="943207"/>
                  <a:pt x="110740" y="1030480"/>
                  <a:pt x="215900" y="977900"/>
                </a:cubicBezTo>
                <a:cubicBezTo>
                  <a:pt x="229552" y="971074"/>
                  <a:pt x="240348" y="959326"/>
                  <a:pt x="254000" y="952500"/>
                </a:cubicBezTo>
                <a:cubicBezTo>
                  <a:pt x="265974" y="946513"/>
                  <a:pt x="278724" y="940346"/>
                  <a:pt x="292100" y="939800"/>
                </a:cubicBezTo>
                <a:cubicBezTo>
                  <a:pt x="486717" y="931856"/>
                  <a:pt x="681567" y="931333"/>
                  <a:pt x="876300" y="927100"/>
                </a:cubicBezTo>
                <a:cubicBezTo>
                  <a:pt x="889000" y="922867"/>
                  <a:pt x="903947" y="922763"/>
                  <a:pt x="914400" y="914400"/>
                </a:cubicBezTo>
                <a:cubicBezTo>
                  <a:pt x="947860" y="887632"/>
                  <a:pt x="952809" y="836092"/>
                  <a:pt x="927100" y="800100"/>
                </a:cubicBezTo>
                <a:cubicBezTo>
                  <a:pt x="916955" y="785897"/>
                  <a:pt x="893233" y="791633"/>
                  <a:pt x="876300" y="787400"/>
                </a:cubicBezTo>
                <a:cubicBezTo>
                  <a:pt x="863600" y="778933"/>
                  <a:pt x="838200" y="777264"/>
                  <a:pt x="838200" y="762000"/>
                </a:cubicBezTo>
                <a:cubicBezTo>
                  <a:pt x="838200" y="748613"/>
                  <a:pt x="865847" y="766337"/>
                  <a:pt x="876300" y="774700"/>
                </a:cubicBezTo>
                <a:cubicBezTo>
                  <a:pt x="888219" y="784235"/>
                  <a:pt x="893233" y="800100"/>
                  <a:pt x="901700" y="812800"/>
                </a:cubicBezTo>
                <a:cubicBezTo>
                  <a:pt x="927100" y="804333"/>
                  <a:pt x="955623" y="802252"/>
                  <a:pt x="977900" y="787400"/>
                </a:cubicBezTo>
                <a:cubicBezTo>
                  <a:pt x="990600" y="778933"/>
                  <a:pt x="1001708" y="767359"/>
                  <a:pt x="1016000" y="762000"/>
                </a:cubicBezTo>
                <a:cubicBezTo>
                  <a:pt x="1036211" y="754421"/>
                  <a:pt x="1058333" y="753533"/>
                  <a:pt x="1079500" y="749300"/>
                </a:cubicBezTo>
                <a:cubicBezTo>
                  <a:pt x="1075267" y="736600"/>
                  <a:pt x="1074226" y="722339"/>
                  <a:pt x="1066800" y="711200"/>
                </a:cubicBezTo>
                <a:cubicBezTo>
                  <a:pt x="1056837" y="696256"/>
                  <a:pt x="1040198" y="686898"/>
                  <a:pt x="1028700" y="673100"/>
                </a:cubicBezTo>
                <a:cubicBezTo>
                  <a:pt x="1018929" y="661374"/>
                  <a:pt x="1011767" y="647700"/>
                  <a:pt x="1003300" y="635000"/>
                </a:cubicBezTo>
                <a:cubicBezTo>
                  <a:pt x="1016000" y="630767"/>
                  <a:pt x="1029426" y="628287"/>
                  <a:pt x="1041400" y="622300"/>
                </a:cubicBezTo>
                <a:cubicBezTo>
                  <a:pt x="1139877" y="573061"/>
                  <a:pt x="1021835" y="616122"/>
                  <a:pt x="1117600" y="584200"/>
                </a:cubicBezTo>
                <a:cubicBezTo>
                  <a:pt x="1113367" y="550333"/>
                  <a:pt x="1109411" y="516431"/>
                  <a:pt x="1104900" y="482600"/>
                </a:cubicBezTo>
                <a:cubicBezTo>
                  <a:pt x="1097521" y="427258"/>
                  <a:pt x="1104991" y="393791"/>
                  <a:pt x="1066800" y="355600"/>
                </a:cubicBezTo>
                <a:cubicBezTo>
                  <a:pt x="1042181" y="330981"/>
                  <a:pt x="1021588" y="327829"/>
                  <a:pt x="990600" y="317500"/>
                </a:cubicBezTo>
                <a:cubicBezTo>
                  <a:pt x="960967" y="321733"/>
                  <a:pt x="927867" y="344737"/>
                  <a:pt x="901700" y="330200"/>
                </a:cubicBezTo>
                <a:cubicBezTo>
                  <a:pt x="878295" y="317197"/>
                  <a:pt x="884767" y="279400"/>
                  <a:pt x="876300" y="254000"/>
                </a:cubicBezTo>
                <a:cubicBezTo>
                  <a:pt x="869564" y="233791"/>
                  <a:pt x="852686" y="177172"/>
                  <a:pt x="838200" y="165100"/>
                </a:cubicBezTo>
                <a:cubicBezTo>
                  <a:pt x="824791" y="153926"/>
                  <a:pt x="804333" y="156633"/>
                  <a:pt x="787400" y="152400"/>
                </a:cubicBezTo>
                <a:cubicBezTo>
                  <a:pt x="774700" y="143933"/>
                  <a:pt x="762952" y="133826"/>
                  <a:pt x="749300" y="127000"/>
                </a:cubicBezTo>
                <a:cubicBezTo>
                  <a:pt x="737326" y="121013"/>
                  <a:pt x="762000" y="95250"/>
                  <a:pt x="736600" y="88900"/>
                </a:cubicBezTo>
                <a:close/>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6" name="Tekstiruutu 5"/>
          <p:cNvSpPr txBox="1"/>
          <p:nvPr/>
        </p:nvSpPr>
        <p:spPr>
          <a:xfrm>
            <a:off x="7112000" y="3274080"/>
            <a:ext cx="2055050" cy="523220"/>
          </a:xfrm>
          <a:prstGeom prst="rect">
            <a:avLst/>
          </a:prstGeom>
          <a:noFill/>
          <a:ln w="38100">
            <a:solidFill>
              <a:srgbClr val="92D05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fi-FI" sz="2800" dirty="0" smtClean="0">
                <a:solidFill>
                  <a:prstClr val="black"/>
                </a:solidFill>
              </a:rPr>
              <a:t>Valko-Venäjä</a:t>
            </a:r>
            <a:endParaRPr lang="fi-FI" sz="2800" dirty="0">
              <a:solidFill>
                <a:prstClr val="black"/>
              </a:solidFill>
            </a:endParaRPr>
          </a:p>
        </p:txBody>
      </p:sp>
      <p:cxnSp>
        <p:nvCxnSpPr>
          <p:cNvPr id="8" name="Suora nuoliyhdysviiva 7"/>
          <p:cNvCxnSpPr/>
          <p:nvPr/>
        </p:nvCxnSpPr>
        <p:spPr>
          <a:xfrm flipH="1">
            <a:off x="4978400" y="3797300"/>
            <a:ext cx="2133600" cy="63500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73119"/>
      </p:ext>
    </p:extLst>
  </p:cSld>
  <p:clrMapOvr>
    <a:masterClrMapping/>
  </p:clrMapOvr>
  <p:transition spd="slow" advClick="0">
    <p:comb/>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a:duotone>
              <a:schemeClr val="accent2">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Suorakulmio 1"/>
          <p:cNvSpPr/>
          <p:nvPr/>
        </p:nvSpPr>
        <p:spPr>
          <a:xfrm>
            <a:off x="76200" y="190002"/>
            <a:ext cx="11931087" cy="1323439"/>
          </a:xfrm>
          <a:prstGeom prst="rect">
            <a:avLst/>
          </a:prstGeom>
          <a:noFill/>
        </p:spPr>
        <p:txBody>
          <a:bodyPr wrap="none" lIns="91440" tIns="45720" rIns="91440" bIns="45720">
            <a:prstTxWarp prst="textDoubleWave1">
              <a:avLst/>
            </a:prstTxWarp>
            <a:spAutoFit/>
          </a:bodyPr>
          <a:lstStyle/>
          <a:p>
            <a:pPr algn="ctr"/>
            <a:r>
              <a:rPr lang="fi-FI" sz="8000" b="1" dirty="0" smtClean="0">
                <a:ln w="38100">
                  <a:solidFill>
                    <a:srgbClr val="C00000"/>
                  </a:solidFill>
                  <a:prstDash val="solid"/>
                </a:ln>
                <a:noFill/>
                <a:effectLst>
                  <a:glow rad="228600">
                    <a:srgbClr val="ED7D31">
                      <a:satMod val="175000"/>
                      <a:alpha val="40000"/>
                    </a:srgbClr>
                  </a:glow>
                  <a:outerShdw blurRad="60007" dist="310007" dir="7680000" sy="30000" kx="1300200" algn="ctr" rotWithShape="0">
                    <a:prstClr val="black">
                      <a:alpha val="32000"/>
                    </a:prstClr>
                  </a:outerShdw>
                </a:effectLst>
              </a:rPr>
              <a:t>Valko-Venäjän Nähtävyydet</a:t>
            </a:r>
            <a:endParaRPr lang="fi-FI" sz="8000" b="1" dirty="0">
              <a:ln w="38100">
                <a:solidFill>
                  <a:srgbClr val="C00000"/>
                </a:solidFill>
                <a:prstDash val="solid"/>
              </a:ln>
              <a:noFill/>
              <a:effectLst>
                <a:glow rad="228600">
                  <a:srgbClr val="ED7D31">
                    <a:satMod val="175000"/>
                    <a:alpha val="40000"/>
                  </a:srgbClr>
                </a:glow>
                <a:outerShdw blurRad="60007" dist="310007" dir="7680000" sy="30000" kx="1300200" algn="ctr" rotWithShape="0">
                  <a:prstClr val="black">
                    <a:alpha val="32000"/>
                  </a:prstClr>
                </a:outerShdw>
              </a:effectLst>
            </a:endParaRPr>
          </a:p>
        </p:txBody>
      </p:sp>
      <p:pic>
        <p:nvPicPr>
          <p:cNvPr id="1026" name="Picture 2" descr="http://photos.wikimapia.org/p/00/03/86/94/61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29" y="3455815"/>
            <a:ext cx="3996871" cy="2957685"/>
          </a:xfrm>
          <a:prstGeom prst="rect">
            <a:avLst/>
          </a:prstGeom>
          <a:noFill/>
          <a:extLst>
            <a:ext uri="{909E8E84-426E-40DD-AFC4-6F175D3DCCD1}">
              <a14:hiddenFill xmlns:a14="http://schemas.microsoft.com/office/drawing/2010/main">
                <a:solidFill>
                  <a:srgbClr val="FFFFFF"/>
                </a:solidFill>
              </a14:hiddenFill>
            </a:ext>
          </a:extLst>
        </p:spPr>
      </p:pic>
      <p:sp>
        <p:nvSpPr>
          <p:cNvPr id="3" name="Kuvaselitenuoli vasemmalle 2"/>
          <p:cNvSpPr/>
          <p:nvPr/>
        </p:nvSpPr>
        <p:spPr>
          <a:xfrm>
            <a:off x="4714900" y="5753099"/>
            <a:ext cx="2549500" cy="685800"/>
          </a:xfrm>
          <a:prstGeom prst="leftArrowCallout">
            <a:avLst>
              <a:gd name="adj1" fmla="val 56261"/>
              <a:gd name="adj2" fmla="val 50000"/>
              <a:gd name="adj3" fmla="val 71942"/>
              <a:gd name="adj4" fmla="val 70319"/>
            </a:avLst>
          </a:prstGeom>
          <a:solidFill>
            <a:srgbClr val="C00000"/>
          </a:solidFill>
          <a:ln w="38100">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dirty="0" smtClean="0">
                <a:solidFill>
                  <a:prstClr val="white"/>
                </a:solidFill>
              </a:rPr>
              <a:t>Mirin linna</a:t>
            </a:r>
            <a:endParaRPr lang="fi-FI" sz="2800" dirty="0">
              <a:solidFill>
                <a:prstClr val="white"/>
              </a:solidFill>
            </a:endParaRPr>
          </a:p>
        </p:txBody>
      </p:sp>
      <p:pic>
        <p:nvPicPr>
          <p:cNvPr id="4" name="Kuva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900" y="1787882"/>
            <a:ext cx="5436347" cy="3696716"/>
          </a:xfrm>
          <a:prstGeom prst="rect">
            <a:avLst/>
          </a:prstGeom>
        </p:spPr>
      </p:pic>
      <p:sp>
        <p:nvSpPr>
          <p:cNvPr id="5" name="Tekstiruutu 4"/>
          <p:cNvSpPr txBox="1"/>
          <p:nvPr/>
        </p:nvSpPr>
        <p:spPr>
          <a:xfrm>
            <a:off x="1511301" y="1653631"/>
            <a:ext cx="3022599" cy="1661993"/>
          </a:xfrm>
          <a:prstGeom prst="rect">
            <a:avLst/>
          </a:prstGeom>
          <a:noFill/>
          <a:ln w="57150">
            <a:solidFill>
              <a:srgbClr val="C00000"/>
            </a:solidFill>
          </a:ln>
        </p:spPr>
        <p:txBody>
          <a:bodyPr wrap="square" rtlCol="0">
            <a:spAutoFit/>
          </a:bodyPr>
          <a:lstStyle/>
          <a:p>
            <a:r>
              <a:rPr lang="fi-FI" sz="2800" dirty="0" smtClean="0">
                <a:solidFill>
                  <a:prstClr val="black"/>
                </a:solidFill>
              </a:rPr>
              <a:t>Valko-Venäjän </a:t>
            </a:r>
          </a:p>
          <a:p>
            <a:r>
              <a:rPr lang="fi-FI" sz="2800" dirty="0" smtClean="0">
                <a:solidFill>
                  <a:prstClr val="black"/>
                </a:solidFill>
              </a:rPr>
              <a:t>Kansallisooppera ja</a:t>
            </a:r>
          </a:p>
          <a:p>
            <a:r>
              <a:rPr lang="fi-FI" sz="2800" dirty="0" err="1" smtClean="0">
                <a:solidFill>
                  <a:prstClr val="black"/>
                </a:solidFill>
              </a:rPr>
              <a:t>kansallisbaletti</a:t>
            </a:r>
            <a:r>
              <a:rPr lang="fi-FI" sz="2800" dirty="0" smtClean="0">
                <a:solidFill>
                  <a:prstClr val="black"/>
                </a:solidFill>
              </a:rPr>
              <a:t>  </a:t>
            </a:r>
          </a:p>
          <a:p>
            <a:endParaRPr lang="fi-FI" dirty="0">
              <a:solidFill>
                <a:prstClr val="black"/>
              </a:solidFill>
            </a:endParaRPr>
          </a:p>
        </p:txBody>
      </p:sp>
      <p:sp>
        <p:nvSpPr>
          <p:cNvPr id="7" name="Raidallinen nuoli oikealle 6">
            <a:hlinkClick r:id="rId5" action="ppaction://hlinksldjump"/>
          </p:cNvPr>
          <p:cNvSpPr/>
          <p:nvPr/>
        </p:nvSpPr>
        <p:spPr>
          <a:xfrm>
            <a:off x="10623550" y="4462295"/>
            <a:ext cx="1485900" cy="2232966"/>
          </a:xfrm>
          <a:prstGeom prst="stripedRightArrow">
            <a:avLst>
              <a:gd name="adj1" fmla="val 42037"/>
              <a:gd name="adj2" fmla="val 5598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Tree>
    <p:extLst>
      <p:ext uri="{BB962C8B-B14F-4D97-AF65-F5344CB8AC3E}">
        <p14:creationId xmlns:p14="http://schemas.microsoft.com/office/powerpoint/2010/main" val="1971439151"/>
      </p:ext>
    </p:extLst>
  </p:cSld>
  <p:clrMapOvr>
    <a:masterClrMapping/>
  </p:clrMapOvr>
  <p:transition spd="slow" advClick="0">
    <p:comb/>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uorakulmio 2"/>
          <p:cNvSpPr/>
          <p:nvPr/>
        </p:nvSpPr>
        <p:spPr>
          <a:xfrm>
            <a:off x="72524" y="2012930"/>
            <a:ext cx="6585856" cy="369332"/>
          </a:xfrm>
          <a:prstGeom prst="rect">
            <a:avLst/>
          </a:prstGeom>
        </p:spPr>
        <p:txBody>
          <a:bodyPr wrap="square">
            <a:spAutoFit/>
          </a:bodyPr>
          <a:lstStyle/>
          <a:p>
            <a:r>
              <a:rPr lang="fi-FI" dirty="0" smtClean="0">
                <a:solidFill>
                  <a:prstClr val="black"/>
                </a:solidFill>
              </a:rPr>
              <a:t>http://www.marinea.fi/garmin_venajan_kartta_cn_nt_sdmikrosd</a:t>
            </a:r>
            <a:endParaRPr lang="fi-FI" dirty="0">
              <a:solidFill>
                <a:prstClr val="black"/>
              </a:solidFill>
            </a:endParaRPr>
          </a:p>
        </p:txBody>
      </p:sp>
      <p:sp>
        <p:nvSpPr>
          <p:cNvPr id="4" name="Suorakulmio 3"/>
          <p:cNvSpPr/>
          <p:nvPr/>
        </p:nvSpPr>
        <p:spPr>
          <a:xfrm>
            <a:off x="4001845" y="65013"/>
            <a:ext cx="3916168" cy="1323439"/>
          </a:xfrm>
          <a:prstGeom prst="rect">
            <a:avLst/>
          </a:prstGeom>
          <a:noFill/>
        </p:spPr>
        <p:txBody>
          <a:bodyPr wrap="square" lIns="91440" tIns="45720" rIns="91440" bIns="45720">
            <a:spAutoFit/>
          </a:bodyPr>
          <a:lstStyle/>
          <a:p>
            <a:pPr algn="ctr"/>
            <a:r>
              <a:rPr lang="fi-FI" sz="8000" b="1"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rPr>
              <a:t>Lähteet</a:t>
            </a:r>
            <a:endParaRPr lang="fi-FI" sz="8000" b="1" dirty="0">
              <a:ln w="13462">
                <a:solidFill>
                  <a:prstClr val="white"/>
                </a:solidFill>
                <a:prstDash val="solid"/>
              </a:ln>
              <a:solidFill>
                <a:prstClr val="black">
                  <a:lumMod val="85000"/>
                  <a:lumOff val="15000"/>
                </a:prstClr>
              </a:solidFill>
              <a:effectLst>
                <a:outerShdw dist="38100" dir="2700000" algn="bl" rotWithShape="0">
                  <a:srgbClr val="4472C4"/>
                </a:outerShdw>
              </a:effectLst>
            </a:endParaRPr>
          </a:p>
        </p:txBody>
      </p:sp>
      <p:sp>
        <p:nvSpPr>
          <p:cNvPr id="5" name="Suorakulmio 4"/>
          <p:cNvSpPr/>
          <p:nvPr/>
        </p:nvSpPr>
        <p:spPr>
          <a:xfrm>
            <a:off x="68895" y="2306895"/>
            <a:ext cx="6096000" cy="646331"/>
          </a:xfrm>
          <a:prstGeom prst="rect">
            <a:avLst/>
          </a:prstGeom>
        </p:spPr>
        <p:txBody>
          <a:bodyPr>
            <a:spAutoFit/>
          </a:bodyPr>
          <a:lstStyle/>
          <a:p>
            <a:r>
              <a:rPr lang="fi-FI" dirty="0" smtClean="0">
                <a:solidFill>
                  <a:prstClr val="black"/>
                </a:solidFill>
              </a:rPr>
              <a:t>http://elamaaviisujenlapi.blogspot.fi/2015/03/myos-venaja-julkaisi-kappaleensa.html</a:t>
            </a:r>
            <a:endParaRPr lang="fi-FI" dirty="0">
              <a:solidFill>
                <a:prstClr val="black"/>
              </a:solidFill>
            </a:endParaRPr>
          </a:p>
        </p:txBody>
      </p:sp>
      <p:sp>
        <p:nvSpPr>
          <p:cNvPr id="6" name="Suorakulmio 5"/>
          <p:cNvSpPr/>
          <p:nvPr/>
        </p:nvSpPr>
        <p:spPr>
          <a:xfrm>
            <a:off x="68895" y="2934153"/>
            <a:ext cx="6096000" cy="923330"/>
          </a:xfrm>
          <a:prstGeom prst="rect">
            <a:avLst/>
          </a:prstGeom>
        </p:spPr>
        <p:txBody>
          <a:bodyPr>
            <a:spAutoFit/>
          </a:bodyPr>
          <a:lstStyle/>
          <a:p>
            <a:r>
              <a:rPr lang="fi-FI" dirty="0" smtClean="0">
                <a:solidFill>
                  <a:prstClr val="black"/>
                </a:solidFill>
              </a:rPr>
              <a:t>https://peda.net/oppimateriaalit/e-oppi/ylakoulu/maantieto/eurooppa/ven%C3%A4j%C3%A4/ven%C3%A4j%C3%A4n-kartta</a:t>
            </a:r>
            <a:endParaRPr lang="fi-FI" dirty="0">
              <a:solidFill>
                <a:prstClr val="black"/>
              </a:solidFill>
            </a:endParaRPr>
          </a:p>
        </p:txBody>
      </p:sp>
      <p:sp>
        <p:nvSpPr>
          <p:cNvPr id="7" name="Suorakulmio 6"/>
          <p:cNvSpPr/>
          <p:nvPr/>
        </p:nvSpPr>
        <p:spPr>
          <a:xfrm>
            <a:off x="68895" y="3761901"/>
            <a:ext cx="6096000" cy="646331"/>
          </a:xfrm>
          <a:prstGeom prst="rect">
            <a:avLst/>
          </a:prstGeom>
        </p:spPr>
        <p:txBody>
          <a:bodyPr>
            <a:spAutoFit/>
          </a:bodyPr>
          <a:lstStyle/>
          <a:p>
            <a:r>
              <a:rPr lang="fi-FI" dirty="0" smtClean="0">
                <a:solidFill>
                  <a:prstClr val="black"/>
                </a:solidFill>
              </a:rPr>
              <a:t>https://commons.wikimedia.org/wiki/File:Vladimir_Putin_-_2006.jpg</a:t>
            </a:r>
            <a:endParaRPr lang="fi-FI" dirty="0">
              <a:solidFill>
                <a:prstClr val="black"/>
              </a:solidFill>
            </a:endParaRPr>
          </a:p>
        </p:txBody>
      </p:sp>
      <p:sp>
        <p:nvSpPr>
          <p:cNvPr id="2" name="Suorakulmio 1"/>
          <p:cNvSpPr/>
          <p:nvPr/>
        </p:nvSpPr>
        <p:spPr>
          <a:xfrm>
            <a:off x="68895" y="4323270"/>
            <a:ext cx="3556423" cy="369332"/>
          </a:xfrm>
          <a:prstGeom prst="rect">
            <a:avLst/>
          </a:prstGeom>
        </p:spPr>
        <p:txBody>
          <a:bodyPr wrap="none">
            <a:spAutoFit/>
          </a:bodyPr>
          <a:lstStyle/>
          <a:p>
            <a:r>
              <a:rPr lang="fi-FI" dirty="0">
                <a:solidFill>
                  <a:prstClr val="black"/>
                </a:solidFill>
              </a:rPr>
              <a:t>https://fi.wikipedia.org/wiki/Tundra</a:t>
            </a:r>
          </a:p>
        </p:txBody>
      </p:sp>
      <p:sp>
        <p:nvSpPr>
          <p:cNvPr id="8" name="Suorakulmio 7"/>
          <p:cNvSpPr/>
          <p:nvPr/>
        </p:nvSpPr>
        <p:spPr>
          <a:xfrm>
            <a:off x="68895" y="4666158"/>
            <a:ext cx="6096000" cy="646331"/>
          </a:xfrm>
          <a:prstGeom prst="rect">
            <a:avLst/>
          </a:prstGeom>
        </p:spPr>
        <p:txBody>
          <a:bodyPr>
            <a:spAutoFit/>
          </a:bodyPr>
          <a:lstStyle/>
          <a:p>
            <a:r>
              <a:rPr lang="fi-FI" dirty="0">
                <a:solidFill>
                  <a:prstClr val="black"/>
                </a:solidFill>
              </a:rPr>
              <a:t>http://hs11.snstatic.fi/webkuva/taysi/700/1305670992049?ts=963</a:t>
            </a:r>
          </a:p>
        </p:txBody>
      </p:sp>
      <p:sp>
        <p:nvSpPr>
          <p:cNvPr id="9" name="Suorakulmio 8"/>
          <p:cNvSpPr/>
          <p:nvPr/>
        </p:nvSpPr>
        <p:spPr>
          <a:xfrm>
            <a:off x="68895" y="5312489"/>
            <a:ext cx="5376665" cy="369332"/>
          </a:xfrm>
          <a:prstGeom prst="rect">
            <a:avLst/>
          </a:prstGeom>
        </p:spPr>
        <p:txBody>
          <a:bodyPr wrap="none">
            <a:spAutoFit/>
          </a:bodyPr>
          <a:lstStyle/>
          <a:p>
            <a:r>
              <a:rPr lang="fi-FI" dirty="0">
                <a:solidFill>
                  <a:prstClr val="black"/>
                </a:solidFill>
              </a:rPr>
              <a:t>http://www.tunturisusi.com/kissat/valkoisettiikerit.htm</a:t>
            </a:r>
          </a:p>
        </p:txBody>
      </p:sp>
      <p:sp>
        <p:nvSpPr>
          <p:cNvPr id="10" name="Suorakulmio 9"/>
          <p:cNvSpPr/>
          <p:nvPr/>
        </p:nvSpPr>
        <p:spPr>
          <a:xfrm>
            <a:off x="68895" y="1434619"/>
            <a:ext cx="6096000" cy="646331"/>
          </a:xfrm>
          <a:prstGeom prst="rect">
            <a:avLst/>
          </a:prstGeom>
        </p:spPr>
        <p:txBody>
          <a:bodyPr>
            <a:spAutoFit/>
          </a:bodyPr>
          <a:lstStyle/>
          <a:p>
            <a:r>
              <a:rPr lang="fi-FI" dirty="0">
                <a:solidFill>
                  <a:prstClr val="black"/>
                </a:solidFill>
              </a:rPr>
              <a:t>http://vanhat.yleisurheilu.fi/uutiset/uutispalvelu/2000-luvun-ainoa-18-metrin-hyppy-188</a:t>
            </a:r>
          </a:p>
        </p:txBody>
      </p:sp>
      <p:sp>
        <p:nvSpPr>
          <p:cNvPr id="11" name="Suorakulmio 10"/>
          <p:cNvSpPr/>
          <p:nvPr/>
        </p:nvSpPr>
        <p:spPr>
          <a:xfrm>
            <a:off x="68895" y="5774154"/>
            <a:ext cx="4125488" cy="369332"/>
          </a:xfrm>
          <a:prstGeom prst="rect">
            <a:avLst/>
          </a:prstGeom>
        </p:spPr>
        <p:txBody>
          <a:bodyPr wrap="none">
            <a:spAutoFit/>
          </a:bodyPr>
          <a:lstStyle/>
          <a:p>
            <a:r>
              <a:rPr lang="fi-FI" dirty="0">
                <a:solidFill>
                  <a:prstClr val="black"/>
                </a:solidFill>
              </a:rPr>
              <a:t>http://www.hs.fi/talous/a1415339628655</a:t>
            </a:r>
          </a:p>
        </p:txBody>
      </p:sp>
      <p:sp>
        <p:nvSpPr>
          <p:cNvPr id="12" name="Suorakulmio 11"/>
          <p:cNvSpPr/>
          <p:nvPr/>
        </p:nvSpPr>
        <p:spPr>
          <a:xfrm>
            <a:off x="68895" y="6143486"/>
            <a:ext cx="6096000" cy="646331"/>
          </a:xfrm>
          <a:prstGeom prst="rect">
            <a:avLst/>
          </a:prstGeom>
        </p:spPr>
        <p:txBody>
          <a:bodyPr>
            <a:spAutoFit/>
          </a:bodyPr>
          <a:lstStyle/>
          <a:p>
            <a:r>
              <a:rPr lang="fi-FI" dirty="0">
                <a:solidFill>
                  <a:prstClr val="black"/>
                </a:solidFill>
              </a:rPr>
              <a:t>http://elamaaviisujenlapi.blogspot.fi/2014/12/joulukalenteri-luukku-8.html</a:t>
            </a:r>
          </a:p>
        </p:txBody>
      </p:sp>
      <p:sp>
        <p:nvSpPr>
          <p:cNvPr id="13" name="Suorakulmio 12"/>
          <p:cNvSpPr/>
          <p:nvPr/>
        </p:nvSpPr>
        <p:spPr>
          <a:xfrm>
            <a:off x="6514500" y="1388452"/>
            <a:ext cx="5081199" cy="369332"/>
          </a:xfrm>
          <a:prstGeom prst="rect">
            <a:avLst/>
          </a:prstGeom>
        </p:spPr>
        <p:txBody>
          <a:bodyPr wrap="none">
            <a:spAutoFit/>
          </a:bodyPr>
          <a:lstStyle/>
          <a:p>
            <a:r>
              <a:rPr lang="fi-FI" dirty="0">
                <a:solidFill>
                  <a:prstClr val="black"/>
                </a:solidFill>
              </a:rPr>
              <a:t>http://flagpedia.net/fi/valuutta/rupla/valko-venajan</a:t>
            </a:r>
          </a:p>
        </p:txBody>
      </p:sp>
      <p:sp>
        <p:nvSpPr>
          <p:cNvPr id="14" name="Suorakulmio 13"/>
          <p:cNvSpPr/>
          <p:nvPr/>
        </p:nvSpPr>
        <p:spPr>
          <a:xfrm>
            <a:off x="6514500" y="1757784"/>
            <a:ext cx="4737100" cy="646331"/>
          </a:xfrm>
          <a:prstGeom prst="rect">
            <a:avLst/>
          </a:prstGeom>
        </p:spPr>
        <p:txBody>
          <a:bodyPr wrap="square">
            <a:spAutoFit/>
          </a:bodyPr>
          <a:lstStyle/>
          <a:p>
            <a:r>
              <a:rPr lang="fi-FI" dirty="0">
                <a:solidFill>
                  <a:prstClr val="black"/>
                </a:solidFill>
              </a:rPr>
              <a:t>http://www.russianexpert.fi/files/russianexpert.kotisivukone.com/verikirkkoi_at_night.jpg</a:t>
            </a:r>
          </a:p>
        </p:txBody>
      </p:sp>
      <p:sp>
        <p:nvSpPr>
          <p:cNvPr id="15" name="Suorakulmio 14"/>
          <p:cNvSpPr/>
          <p:nvPr/>
        </p:nvSpPr>
        <p:spPr>
          <a:xfrm>
            <a:off x="6514500" y="2404115"/>
            <a:ext cx="5422638" cy="369332"/>
          </a:xfrm>
          <a:prstGeom prst="rect">
            <a:avLst/>
          </a:prstGeom>
        </p:spPr>
        <p:txBody>
          <a:bodyPr wrap="none">
            <a:spAutoFit/>
          </a:bodyPr>
          <a:lstStyle/>
          <a:p>
            <a:r>
              <a:rPr lang="fi-FI" dirty="0">
                <a:solidFill>
                  <a:prstClr val="black"/>
                </a:solidFill>
              </a:rPr>
              <a:t>http://photos.wikimapia.org/p/00/03/86/94/61_big.jpg</a:t>
            </a:r>
          </a:p>
        </p:txBody>
      </p:sp>
      <p:sp>
        <p:nvSpPr>
          <p:cNvPr id="16" name="Suorakulmio 15"/>
          <p:cNvSpPr/>
          <p:nvPr/>
        </p:nvSpPr>
        <p:spPr>
          <a:xfrm>
            <a:off x="6507713" y="2877879"/>
            <a:ext cx="5162987" cy="923330"/>
          </a:xfrm>
          <a:prstGeom prst="rect">
            <a:avLst/>
          </a:prstGeom>
        </p:spPr>
        <p:txBody>
          <a:bodyPr wrap="square">
            <a:spAutoFit/>
          </a:bodyPr>
          <a:lstStyle/>
          <a:p>
            <a:r>
              <a:rPr lang="fi-FI" dirty="0">
                <a:solidFill>
                  <a:prstClr val="black"/>
                </a:solidFill>
              </a:rPr>
              <a:t>http://yle.fi/uutiset/milta_nayttaa_karhun_laja_mita_kettu_sanoo_testaa_tunnistatko_metsan_elaimet/8448470</a:t>
            </a:r>
          </a:p>
        </p:txBody>
      </p:sp>
      <p:sp>
        <p:nvSpPr>
          <p:cNvPr id="17" name="Suorakulmio 16"/>
          <p:cNvSpPr/>
          <p:nvPr/>
        </p:nvSpPr>
        <p:spPr>
          <a:xfrm>
            <a:off x="6507713" y="3723105"/>
            <a:ext cx="5073781" cy="1200329"/>
          </a:xfrm>
          <a:prstGeom prst="rect">
            <a:avLst/>
          </a:prstGeom>
        </p:spPr>
        <p:txBody>
          <a:bodyPr wrap="square">
            <a:spAutoFit/>
          </a:bodyPr>
          <a:lstStyle/>
          <a:p>
            <a:r>
              <a:rPr lang="fi-FI" dirty="0">
                <a:solidFill>
                  <a:prstClr val="black"/>
                </a:solidFill>
              </a:rPr>
              <a:t>https://www.tripadvisor.fi/Attraction_Review-g294448-d5575025-Reviews-National_Opera_and_Ballet_Theatre_of_Belarus-Minsk.html</a:t>
            </a:r>
          </a:p>
        </p:txBody>
      </p:sp>
      <p:sp>
        <p:nvSpPr>
          <p:cNvPr id="18" name="Raidallinen nuoli oikealle 17">
            <a:hlinkClick r:id="rId3" action="ppaction://hlinksldjump"/>
          </p:cNvPr>
          <p:cNvSpPr/>
          <p:nvPr/>
        </p:nvSpPr>
        <p:spPr>
          <a:xfrm>
            <a:off x="10623550" y="4462295"/>
            <a:ext cx="1485900" cy="2232966"/>
          </a:xfrm>
          <a:prstGeom prst="stripedRightArrow">
            <a:avLst>
              <a:gd name="adj1" fmla="val 42037"/>
              <a:gd name="adj2" fmla="val 5598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19" name="Suorakulmio 18"/>
          <p:cNvSpPr/>
          <p:nvPr/>
        </p:nvSpPr>
        <p:spPr>
          <a:xfrm>
            <a:off x="6514500" y="4932447"/>
            <a:ext cx="4622800" cy="646331"/>
          </a:xfrm>
          <a:prstGeom prst="rect">
            <a:avLst/>
          </a:prstGeom>
        </p:spPr>
        <p:txBody>
          <a:bodyPr wrap="square">
            <a:spAutoFit/>
          </a:bodyPr>
          <a:lstStyle/>
          <a:p>
            <a:r>
              <a:rPr lang="fi-FI" dirty="0">
                <a:solidFill>
                  <a:prstClr val="black"/>
                </a:solidFill>
              </a:rPr>
              <a:t>https://fi.wikipedia.org/wiki/Valko-Ven%C3%A4j%C3%A4n_vaakuna</a:t>
            </a:r>
          </a:p>
        </p:txBody>
      </p:sp>
      <p:sp>
        <p:nvSpPr>
          <p:cNvPr id="20" name="Suorakulmio 19"/>
          <p:cNvSpPr/>
          <p:nvPr/>
        </p:nvSpPr>
        <p:spPr>
          <a:xfrm>
            <a:off x="6514500" y="5608845"/>
            <a:ext cx="3913985" cy="923330"/>
          </a:xfrm>
          <a:prstGeom prst="rect">
            <a:avLst/>
          </a:prstGeom>
        </p:spPr>
        <p:txBody>
          <a:bodyPr wrap="square">
            <a:spAutoFit/>
          </a:bodyPr>
          <a:lstStyle/>
          <a:p>
            <a:r>
              <a:rPr lang="fi-FI" dirty="0">
                <a:solidFill>
                  <a:prstClr val="black"/>
                </a:solidFill>
              </a:rPr>
              <a:t>https://peda.net/ikaalinen/e-opin-kirjat/Biologia_maantieto_5_68/eurooppa/euroopan_kartta</a:t>
            </a:r>
          </a:p>
        </p:txBody>
      </p:sp>
    </p:spTree>
    <p:extLst>
      <p:ext uri="{BB962C8B-B14F-4D97-AF65-F5344CB8AC3E}">
        <p14:creationId xmlns:p14="http://schemas.microsoft.com/office/powerpoint/2010/main" val="2569806197"/>
      </p:ext>
    </p:extLst>
  </p:cSld>
  <p:clrMapOvr>
    <a:masterClrMapping/>
  </p:clrMapOvr>
  <p:transition spd="slow" advClick="0">
    <p:comb/>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6" descr="http://images.albatros-travel.fi/original/espanjan-kartta.jpg?k=9cb8db19-535d-488c-ba5e-f34c696d2ec0"/>
          <p:cNvPicPr>
            <a:picLocks noChangeAspect="1" noChangeArrowheads="1"/>
          </p:cNvPicPr>
          <p:nvPr/>
        </p:nvPicPr>
        <p:blipFill rotWithShape="1">
          <a:blip r:embed="rId2">
            <a:extLst>
              <a:ext uri="{28A0092B-C50C-407E-A947-70E740481C1C}">
                <a14:useLocalDpi xmlns:a14="http://schemas.microsoft.com/office/drawing/2010/main" val="0"/>
              </a:ext>
            </a:extLst>
          </a:blip>
          <a:srcRect l="8055" t="1762" r="7612" b="6140"/>
          <a:stretch/>
        </p:blipFill>
        <p:spPr bwMode="auto">
          <a:xfrm>
            <a:off x="1990844" y="277705"/>
            <a:ext cx="8113854" cy="6277194"/>
          </a:xfrm>
          <a:prstGeom prst="rect">
            <a:avLst/>
          </a:prstGeom>
          <a:blipFill>
            <a:blip r:embed="rId3"/>
            <a:stretch>
              <a:fillRect/>
            </a:stretch>
          </a:blipFill>
        </p:spPr>
      </p:pic>
      <p:sp>
        <p:nvSpPr>
          <p:cNvPr id="4" name="Ellipsi 3">
            <a:hlinkClick r:id="rId4" action="ppaction://hlinksldjump"/>
          </p:cNvPr>
          <p:cNvSpPr/>
          <p:nvPr/>
        </p:nvSpPr>
        <p:spPr>
          <a:xfrm>
            <a:off x="2720051" y="1805651"/>
            <a:ext cx="752354" cy="383122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5" name="Ellipsi 4">
            <a:hlinkClick r:id="rId5" action="ppaction://hlinksldjump"/>
          </p:cNvPr>
          <p:cNvSpPr/>
          <p:nvPr/>
        </p:nvSpPr>
        <p:spPr>
          <a:xfrm>
            <a:off x="6047771" y="1134319"/>
            <a:ext cx="3217762" cy="1145893"/>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2" name="Ellipsi 1">
            <a:hlinkClick r:id="rId6" action="ppaction://hlinksldjump"/>
          </p:cNvPr>
          <p:cNvSpPr/>
          <p:nvPr/>
        </p:nvSpPr>
        <p:spPr>
          <a:xfrm>
            <a:off x="8731331" y="643466"/>
            <a:ext cx="1068404" cy="56931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6" name="Pyöristetty suorakulmio 5">
            <a:hlinkClick r:id="rId7" action="ppaction://hlinkpres?slideindex=1&amp;slidetitle="/>
          </p:cNvPr>
          <p:cNvSpPr/>
          <p:nvPr/>
        </p:nvSpPr>
        <p:spPr>
          <a:xfrm>
            <a:off x="229964" y="277705"/>
            <a:ext cx="951136" cy="5795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prstClr val="white"/>
                </a:solidFill>
              </a:rPr>
              <a:t>etusivu</a:t>
            </a:r>
            <a:endParaRPr lang="fi-FI" dirty="0">
              <a:solidFill>
                <a:prstClr val="white"/>
              </a:solidFill>
            </a:endParaRPr>
          </a:p>
        </p:txBody>
      </p:sp>
    </p:spTree>
    <p:extLst>
      <p:ext uri="{BB962C8B-B14F-4D97-AF65-F5344CB8AC3E}">
        <p14:creationId xmlns:p14="http://schemas.microsoft.com/office/powerpoint/2010/main" val="1206770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682A"/>
            </a:gs>
            <a:gs pos="30000">
              <a:srgbClr val="FF0000"/>
            </a:gs>
            <a:gs pos="28000">
              <a:srgbClr val="4EB046"/>
            </a:gs>
            <a:gs pos="100000">
              <a:srgbClr val="FF0000"/>
            </a:gs>
          </a:gsLst>
          <a:lin ang="0" scaled="1"/>
          <a:tileRect/>
        </a:gra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957312" y="0"/>
            <a:ext cx="9144000" cy="1046163"/>
          </a:xfrm>
        </p:spPr>
        <p:txBody>
          <a:bodyPr/>
          <a:lstStyle/>
          <a:p>
            <a:r>
              <a:rPr lang="fi-FI" dirty="0" smtClean="0">
                <a:solidFill>
                  <a:srgbClr val="FF0000"/>
                </a:solidFill>
              </a:rPr>
              <a:t>PORT</a:t>
            </a:r>
            <a:r>
              <a:rPr lang="fi-FI" dirty="0" smtClean="0">
                <a:solidFill>
                  <a:srgbClr val="00B050"/>
                </a:solidFill>
              </a:rPr>
              <a:t>UGALI</a:t>
            </a:r>
            <a:endParaRPr lang="fi-FI" dirty="0">
              <a:solidFill>
                <a:srgbClr val="00B050"/>
              </a:solidFill>
            </a:endParaRPr>
          </a:p>
        </p:txBody>
      </p:sp>
      <p:pic>
        <p:nvPicPr>
          <p:cNvPr id="4" name="Kuva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311" y="1363662"/>
            <a:ext cx="6005689" cy="3378200"/>
          </a:xfrm>
          <a:prstGeom prst="rect">
            <a:avLst/>
          </a:prstGeom>
        </p:spPr>
      </p:pic>
      <p:sp>
        <p:nvSpPr>
          <p:cNvPr id="6" name="Tekstiruutu 5"/>
          <p:cNvSpPr txBox="1"/>
          <p:nvPr/>
        </p:nvSpPr>
        <p:spPr>
          <a:xfrm>
            <a:off x="224188" y="1913155"/>
            <a:ext cx="4600490" cy="2031325"/>
          </a:xfrm>
          <a:prstGeom prst="rect">
            <a:avLst/>
          </a:prstGeom>
          <a:noFill/>
        </p:spPr>
        <p:txBody>
          <a:bodyPr wrap="none" rtlCol="0">
            <a:spAutoFit/>
          </a:bodyPr>
          <a:lstStyle/>
          <a:p>
            <a:r>
              <a:rPr lang="fi-FI" dirty="0" smtClean="0">
                <a:solidFill>
                  <a:prstClr val="black"/>
                </a:solidFill>
              </a:rPr>
              <a:t>Portugalissa on noin 10 milj. asukasta.</a:t>
            </a:r>
          </a:p>
          <a:p>
            <a:r>
              <a:rPr lang="fi-FI" dirty="0" smtClean="0">
                <a:solidFill>
                  <a:prstClr val="black"/>
                </a:solidFill>
              </a:rPr>
              <a:t>Portugalin pääkaupunki on Lissabon.</a:t>
            </a:r>
          </a:p>
          <a:p>
            <a:r>
              <a:rPr lang="fi-FI" dirty="0" smtClean="0">
                <a:solidFill>
                  <a:prstClr val="black"/>
                </a:solidFill>
              </a:rPr>
              <a:t>Rahayksikkö on euro.</a:t>
            </a:r>
          </a:p>
          <a:p>
            <a:r>
              <a:rPr lang="fi-FI" dirty="0" smtClean="0">
                <a:solidFill>
                  <a:prstClr val="black"/>
                </a:solidFill>
              </a:rPr>
              <a:t>Portugali sijaitsee etelä-Euroopassa.</a:t>
            </a:r>
          </a:p>
          <a:p>
            <a:r>
              <a:rPr lang="fi-FI" dirty="0" smtClean="0">
                <a:solidFill>
                  <a:prstClr val="black"/>
                </a:solidFill>
              </a:rPr>
              <a:t>Portugali sijaitsee Atlantin valtameren puolella.</a:t>
            </a:r>
          </a:p>
          <a:p>
            <a:r>
              <a:rPr lang="fi-FI" dirty="0" smtClean="0">
                <a:solidFill>
                  <a:prstClr val="black"/>
                </a:solidFill>
              </a:rPr>
              <a:t>Kieli on Portugali.</a:t>
            </a:r>
          </a:p>
          <a:p>
            <a:endParaRPr lang="fi-FI" dirty="0">
              <a:solidFill>
                <a:prstClr val="black"/>
              </a:solidFill>
            </a:endParaRPr>
          </a:p>
        </p:txBody>
      </p:sp>
    </p:spTree>
    <p:extLst>
      <p:ext uri="{BB962C8B-B14F-4D97-AF65-F5344CB8AC3E}">
        <p14:creationId xmlns:p14="http://schemas.microsoft.com/office/powerpoint/2010/main" val="3227496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rgbClr val="2E682A"/>
            </a:gs>
            <a:gs pos="30000">
              <a:srgbClr val="FF0000"/>
            </a:gs>
            <a:gs pos="28000">
              <a:srgbClr val="4EB046"/>
            </a:gs>
            <a:gs pos="100000">
              <a:srgbClr val="FF0000"/>
            </a:gs>
          </a:gsLst>
          <a:lin ang="0" scaled="1"/>
        </a:gradFill>
        <a:effectLst/>
      </p:bgPr>
    </p:bg>
    <p:spTree>
      <p:nvGrpSpPr>
        <p:cNvPr id="1" name=""/>
        <p:cNvGrpSpPr/>
        <p:nvPr/>
      </p:nvGrpSpPr>
      <p:grpSpPr>
        <a:xfrm>
          <a:off x="0" y="0"/>
          <a:ext cx="0" cy="0"/>
          <a:chOff x="0" y="0"/>
          <a:chExt cx="0" cy="0"/>
        </a:xfrm>
      </p:grpSpPr>
      <p:pic>
        <p:nvPicPr>
          <p:cNvPr id="1026" name="Picture 2" descr="https://upload.wikimedia.org/wikipedia/commons/thumb/1/15/Coat_of_arms_of_Portugal.svg/497px-Coat_of_arms_of_Portugal.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9187"/>
            <a:ext cx="3959224" cy="2883781"/>
          </a:xfrm>
          <a:prstGeom prst="rect">
            <a:avLst/>
          </a:prstGeom>
          <a:noFill/>
          <a:extLst>
            <a:ext uri="{909E8E84-426E-40DD-AFC4-6F175D3DCCD1}">
              <a14:hiddenFill xmlns:a14="http://schemas.microsoft.com/office/drawing/2010/main">
                <a:solidFill>
                  <a:srgbClr val="FFFFFF"/>
                </a:solidFill>
              </a14:hiddenFill>
            </a:ext>
          </a:extLst>
        </p:spPr>
      </p:pic>
      <p:sp>
        <p:nvSpPr>
          <p:cNvPr id="2" name="Tekstiruutu 1"/>
          <p:cNvSpPr txBox="1"/>
          <p:nvPr/>
        </p:nvSpPr>
        <p:spPr>
          <a:xfrm>
            <a:off x="1196421" y="749855"/>
            <a:ext cx="1972784" cy="369332"/>
          </a:xfrm>
          <a:prstGeom prst="rect">
            <a:avLst/>
          </a:prstGeom>
          <a:noFill/>
        </p:spPr>
        <p:txBody>
          <a:bodyPr wrap="none" rtlCol="0">
            <a:spAutoFit/>
          </a:bodyPr>
          <a:lstStyle/>
          <a:p>
            <a:r>
              <a:rPr lang="fi-FI" dirty="0" smtClean="0">
                <a:solidFill>
                  <a:prstClr val="black"/>
                </a:solidFill>
              </a:rPr>
              <a:t>Portugalin vaakuna</a:t>
            </a:r>
            <a:endParaRPr lang="fi-FI" dirty="0">
              <a:solidFill>
                <a:prstClr val="black"/>
              </a:solidFill>
            </a:endParaRPr>
          </a:p>
        </p:txBody>
      </p:sp>
      <p:pic>
        <p:nvPicPr>
          <p:cNvPr id="1028" name="Picture 4" descr="http://static.iltalehti.fi/ulkomaat/portugaletu227lk_503_u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224" y="1268699"/>
            <a:ext cx="4479925" cy="2734269"/>
          </a:xfrm>
          <a:prstGeom prst="rect">
            <a:avLst/>
          </a:prstGeom>
          <a:noFill/>
          <a:extLst>
            <a:ext uri="{909E8E84-426E-40DD-AFC4-6F175D3DCCD1}">
              <a14:hiddenFill xmlns:a14="http://schemas.microsoft.com/office/drawing/2010/main">
                <a:solidFill>
                  <a:srgbClr val="FFFFFF"/>
                </a:solidFill>
              </a14:hiddenFill>
            </a:ext>
          </a:extLst>
        </p:spPr>
      </p:pic>
      <p:sp>
        <p:nvSpPr>
          <p:cNvPr id="3" name="Tekstiruutu 2"/>
          <p:cNvSpPr txBox="1"/>
          <p:nvPr/>
        </p:nvSpPr>
        <p:spPr>
          <a:xfrm>
            <a:off x="5155645" y="749855"/>
            <a:ext cx="2209579" cy="369332"/>
          </a:xfrm>
          <a:prstGeom prst="rect">
            <a:avLst/>
          </a:prstGeom>
          <a:noFill/>
        </p:spPr>
        <p:txBody>
          <a:bodyPr wrap="none" rtlCol="0">
            <a:spAutoFit/>
          </a:bodyPr>
          <a:lstStyle/>
          <a:p>
            <a:r>
              <a:rPr lang="fi-FI" dirty="0" smtClean="0">
                <a:solidFill>
                  <a:prstClr val="black"/>
                </a:solidFill>
              </a:rPr>
              <a:t>Portugalin Presidentti</a:t>
            </a:r>
          </a:p>
        </p:txBody>
      </p:sp>
      <p:sp>
        <p:nvSpPr>
          <p:cNvPr id="4" name="Tekstiruutu 3"/>
          <p:cNvSpPr txBox="1"/>
          <p:nvPr/>
        </p:nvSpPr>
        <p:spPr>
          <a:xfrm>
            <a:off x="9244208" y="749855"/>
            <a:ext cx="1618841" cy="369332"/>
          </a:xfrm>
          <a:prstGeom prst="rect">
            <a:avLst/>
          </a:prstGeom>
          <a:noFill/>
        </p:spPr>
        <p:txBody>
          <a:bodyPr wrap="none" rtlCol="0">
            <a:spAutoFit/>
          </a:bodyPr>
          <a:lstStyle/>
          <a:p>
            <a:r>
              <a:rPr lang="fi-FI" dirty="0" err="1" smtClean="0">
                <a:solidFill>
                  <a:prstClr val="black"/>
                </a:solidFill>
              </a:rPr>
              <a:t>Belemin</a:t>
            </a:r>
            <a:r>
              <a:rPr lang="fi-FI" dirty="0" smtClean="0">
                <a:solidFill>
                  <a:prstClr val="black"/>
                </a:solidFill>
              </a:rPr>
              <a:t> palatsi</a:t>
            </a:r>
          </a:p>
        </p:txBody>
      </p:sp>
      <p:sp>
        <p:nvSpPr>
          <p:cNvPr id="5" name="Tekstiruutu 4"/>
          <p:cNvSpPr txBox="1"/>
          <p:nvPr/>
        </p:nvSpPr>
        <p:spPr>
          <a:xfrm>
            <a:off x="5636712" y="5060515"/>
            <a:ext cx="184731" cy="369332"/>
          </a:xfrm>
          <a:prstGeom prst="rect">
            <a:avLst/>
          </a:prstGeom>
          <a:noFill/>
        </p:spPr>
        <p:txBody>
          <a:bodyPr wrap="none" rtlCol="0">
            <a:spAutoFit/>
          </a:bodyPr>
          <a:lstStyle/>
          <a:p>
            <a:endParaRPr lang="fi-FI" dirty="0">
              <a:solidFill>
                <a:prstClr val="black"/>
              </a:solidFill>
            </a:endParaRPr>
          </a:p>
        </p:txBody>
      </p:sp>
      <p:sp>
        <p:nvSpPr>
          <p:cNvPr id="6" name="Tekstiruutu 5"/>
          <p:cNvSpPr txBox="1"/>
          <p:nvPr/>
        </p:nvSpPr>
        <p:spPr>
          <a:xfrm>
            <a:off x="4289065" y="3996807"/>
            <a:ext cx="3591577" cy="1200329"/>
          </a:xfrm>
          <a:prstGeom prst="rect">
            <a:avLst/>
          </a:prstGeom>
          <a:noFill/>
        </p:spPr>
        <p:txBody>
          <a:bodyPr wrap="square" rtlCol="0">
            <a:spAutoFit/>
          </a:bodyPr>
          <a:lstStyle/>
          <a:p>
            <a:r>
              <a:rPr lang="fi-FI" dirty="0" err="1" smtClean="0">
                <a:solidFill>
                  <a:prstClr val="black"/>
                </a:solidFill>
              </a:rPr>
              <a:t>Aníbal</a:t>
            </a:r>
            <a:r>
              <a:rPr lang="fi-FI" dirty="0" smtClean="0">
                <a:solidFill>
                  <a:prstClr val="black"/>
                </a:solidFill>
              </a:rPr>
              <a:t> </a:t>
            </a:r>
            <a:r>
              <a:rPr lang="fi-FI" dirty="0" err="1" smtClean="0">
                <a:solidFill>
                  <a:prstClr val="black"/>
                </a:solidFill>
              </a:rPr>
              <a:t>Cavaco</a:t>
            </a:r>
            <a:r>
              <a:rPr lang="fi-FI" dirty="0" smtClean="0">
                <a:solidFill>
                  <a:prstClr val="black"/>
                </a:solidFill>
              </a:rPr>
              <a:t> Silva</a:t>
            </a:r>
          </a:p>
          <a:p>
            <a:pPr algn="ctr"/>
            <a:r>
              <a:rPr lang="fi-FI" dirty="0" smtClean="0">
                <a:solidFill>
                  <a:prstClr val="black"/>
                </a:solidFill>
              </a:rPr>
              <a:t>On tullut presidentiksi vuonna 2006 9 maaliskuuta. Virka-asunto on </a:t>
            </a:r>
            <a:r>
              <a:rPr lang="fi-FI" dirty="0" err="1" smtClean="0">
                <a:solidFill>
                  <a:prstClr val="black"/>
                </a:solidFill>
              </a:rPr>
              <a:t>Belemin</a:t>
            </a:r>
            <a:r>
              <a:rPr lang="fi-FI" dirty="0" smtClean="0">
                <a:solidFill>
                  <a:prstClr val="black"/>
                </a:solidFill>
              </a:rPr>
              <a:t> palatsi.</a:t>
            </a:r>
            <a:endParaRPr lang="fi-FI" dirty="0">
              <a:solidFill>
                <a:prstClr val="black"/>
              </a:solidFill>
            </a:endParaRPr>
          </a:p>
        </p:txBody>
      </p:sp>
      <p:sp>
        <p:nvSpPr>
          <p:cNvPr id="7" name="Tekstiruutu 6"/>
          <p:cNvSpPr txBox="1"/>
          <p:nvPr/>
        </p:nvSpPr>
        <p:spPr>
          <a:xfrm>
            <a:off x="73999" y="4227639"/>
            <a:ext cx="3644780" cy="646331"/>
          </a:xfrm>
          <a:prstGeom prst="rect">
            <a:avLst/>
          </a:prstGeom>
          <a:noFill/>
        </p:spPr>
        <p:txBody>
          <a:bodyPr wrap="none" rtlCol="0">
            <a:spAutoFit/>
          </a:bodyPr>
          <a:lstStyle/>
          <a:p>
            <a:r>
              <a:rPr lang="fi-FI" dirty="0" smtClean="0">
                <a:solidFill>
                  <a:prstClr val="black"/>
                </a:solidFill>
              </a:rPr>
              <a:t>Tässä vaakunassa on samat värit kuin</a:t>
            </a:r>
            <a:endParaRPr lang="fi-FI" dirty="0">
              <a:solidFill>
                <a:prstClr val="black"/>
              </a:solidFill>
            </a:endParaRPr>
          </a:p>
          <a:p>
            <a:r>
              <a:rPr lang="fi-FI" dirty="0" smtClean="0">
                <a:solidFill>
                  <a:prstClr val="black"/>
                </a:solidFill>
              </a:rPr>
              <a:t> lipussa.</a:t>
            </a:r>
          </a:p>
        </p:txBody>
      </p:sp>
      <p:pic>
        <p:nvPicPr>
          <p:cNvPr id="1036" name="Picture 12" descr="http://www.rantapallo.fi/wp-content/uploads/2015/08/Portugali-Lissabon-Belemin-torni-Flickr-Cayetan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3287" y="1268699"/>
            <a:ext cx="4160364" cy="2728108"/>
          </a:xfrm>
          <a:prstGeom prst="rect">
            <a:avLst/>
          </a:prstGeom>
          <a:noFill/>
          <a:extLst>
            <a:ext uri="{909E8E84-426E-40DD-AFC4-6F175D3DCCD1}">
              <a14:hiddenFill xmlns:a14="http://schemas.microsoft.com/office/drawing/2010/main">
                <a:solidFill>
                  <a:srgbClr val="FFFFFF"/>
                </a:solidFill>
              </a14:hiddenFill>
            </a:ext>
          </a:extLst>
        </p:spPr>
      </p:pic>
      <p:sp>
        <p:nvSpPr>
          <p:cNvPr id="8" name="Tekstiruutu 7"/>
          <p:cNvSpPr txBox="1"/>
          <p:nvPr/>
        </p:nvSpPr>
        <p:spPr>
          <a:xfrm>
            <a:off x="8061896" y="4146319"/>
            <a:ext cx="4052391" cy="646331"/>
          </a:xfrm>
          <a:prstGeom prst="rect">
            <a:avLst/>
          </a:prstGeom>
          <a:noFill/>
        </p:spPr>
        <p:txBody>
          <a:bodyPr wrap="none" rtlCol="0">
            <a:spAutoFit/>
          </a:bodyPr>
          <a:lstStyle/>
          <a:p>
            <a:r>
              <a:rPr lang="fi-FI" dirty="0" err="1" smtClean="0">
                <a:solidFill>
                  <a:prstClr val="black"/>
                </a:solidFill>
              </a:rPr>
              <a:t>Belemin</a:t>
            </a:r>
            <a:r>
              <a:rPr lang="fi-FI" dirty="0" smtClean="0">
                <a:solidFill>
                  <a:prstClr val="black"/>
                </a:solidFill>
              </a:rPr>
              <a:t> palatsi on portugalin presidentin</a:t>
            </a:r>
          </a:p>
          <a:p>
            <a:r>
              <a:rPr lang="fi-FI" dirty="0" smtClean="0">
                <a:solidFill>
                  <a:prstClr val="black"/>
                </a:solidFill>
              </a:rPr>
              <a:t>Virka-asunto </a:t>
            </a:r>
            <a:endParaRPr lang="fi-FI" dirty="0">
              <a:solidFill>
                <a:prstClr val="black"/>
              </a:solidFill>
            </a:endParaRPr>
          </a:p>
        </p:txBody>
      </p:sp>
      <p:sp>
        <p:nvSpPr>
          <p:cNvPr id="9" name="Nuoli oikealle 8">
            <a:hlinkClick r:id="rId5" action="ppaction://hlinksldjump"/>
          </p:cNvPr>
          <p:cNvSpPr/>
          <p:nvPr/>
        </p:nvSpPr>
        <p:spPr>
          <a:xfrm>
            <a:off x="11010378" y="6250487"/>
            <a:ext cx="1103909" cy="513567"/>
          </a:xfrm>
          <a:prstGeom prst="rightArrow">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Tree>
    <p:extLst>
      <p:ext uri="{BB962C8B-B14F-4D97-AF65-F5344CB8AC3E}">
        <p14:creationId xmlns:p14="http://schemas.microsoft.com/office/powerpoint/2010/main" val="627784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51000">
              <a:srgbClr val="00B0F0"/>
            </a:gs>
            <a:gs pos="22000">
              <a:srgbClr val="00B050"/>
            </a:gs>
            <a:gs pos="39000">
              <a:srgbClr val="0070C0"/>
            </a:gs>
            <a:gs pos="79632">
              <a:srgbClr val="00B050"/>
            </a:gs>
            <a:gs pos="62000">
              <a:srgbClr val="0070C0"/>
            </a:gs>
            <a:gs pos="100000">
              <a:srgbClr val="0070C0"/>
            </a:gs>
          </a:gsLst>
          <a:lin ang="18900000" scaled="1"/>
          <a:tileRect/>
        </a:gradFill>
        <a:effectLst/>
      </p:bgPr>
    </p:bg>
    <p:spTree>
      <p:nvGrpSpPr>
        <p:cNvPr id="1" name=""/>
        <p:cNvGrpSpPr/>
        <p:nvPr/>
      </p:nvGrpSpPr>
      <p:grpSpPr>
        <a:xfrm>
          <a:off x="0" y="0"/>
          <a:ext cx="0" cy="0"/>
          <a:chOff x="0" y="0"/>
          <a:chExt cx="0" cy="0"/>
        </a:xfrm>
      </p:grpSpPr>
      <p:sp>
        <p:nvSpPr>
          <p:cNvPr id="2" name="Suorakulmio 1"/>
          <p:cNvSpPr/>
          <p:nvPr/>
        </p:nvSpPr>
        <p:spPr>
          <a:xfrm>
            <a:off x="6622" y="0"/>
            <a:ext cx="6096000" cy="1200329"/>
          </a:xfrm>
          <a:prstGeom prst="rect">
            <a:avLst/>
          </a:prstGeom>
        </p:spPr>
        <p:txBody>
          <a:bodyPr>
            <a:spAutoFit/>
          </a:bodyPr>
          <a:lstStyle/>
          <a:p>
            <a:r>
              <a:rPr lang="fi-FI" dirty="0">
                <a:solidFill>
                  <a:prstClr val="black"/>
                </a:solidFill>
              </a:rPr>
              <a:t>Portugali on rannikkovaltio </a:t>
            </a:r>
            <a:r>
              <a:rPr lang="fi-FI" dirty="0" err="1">
                <a:solidFill>
                  <a:prstClr val="black"/>
                </a:solidFill>
              </a:rPr>
              <a:t>Iberian</a:t>
            </a:r>
            <a:r>
              <a:rPr lang="fi-FI" dirty="0">
                <a:solidFill>
                  <a:prstClr val="black"/>
                </a:solidFill>
              </a:rPr>
              <a:t> </a:t>
            </a:r>
            <a:r>
              <a:rPr lang="fi-FI" dirty="0" smtClean="0">
                <a:solidFill>
                  <a:prstClr val="black"/>
                </a:solidFill>
              </a:rPr>
              <a:t>niemimaalla </a:t>
            </a:r>
            <a:r>
              <a:rPr lang="fi-FI" dirty="0" err="1">
                <a:solidFill>
                  <a:prstClr val="black"/>
                </a:solidFill>
              </a:rPr>
              <a:t>Lounais</a:t>
            </a:r>
            <a:r>
              <a:rPr lang="fi-FI" dirty="0">
                <a:solidFill>
                  <a:prstClr val="black"/>
                </a:solidFill>
              </a:rPr>
              <a:t>-Euroopassa. Sen ainoa naapurimaa on Espanja, jonka kanssa sillä on yhteistä rajaa pohjoisessa ja idässä. Länsi- ja eteläpuolella on Atlantin valtameri.</a:t>
            </a:r>
          </a:p>
        </p:txBody>
      </p:sp>
      <p:sp>
        <p:nvSpPr>
          <p:cNvPr id="3" name="Suorakulmio 2"/>
          <p:cNvSpPr/>
          <p:nvPr/>
        </p:nvSpPr>
        <p:spPr>
          <a:xfrm>
            <a:off x="6102622" y="6290072"/>
            <a:ext cx="6096000" cy="646331"/>
          </a:xfrm>
          <a:prstGeom prst="rect">
            <a:avLst/>
          </a:prstGeom>
        </p:spPr>
        <p:txBody>
          <a:bodyPr>
            <a:spAutoFit/>
          </a:bodyPr>
          <a:lstStyle/>
          <a:p>
            <a:r>
              <a:rPr lang="fi-FI" dirty="0">
                <a:solidFill>
                  <a:prstClr val="black"/>
                </a:solidFill>
              </a:rPr>
              <a:t>Portugalin pinta-ala on 92 391 </a:t>
            </a:r>
            <a:r>
              <a:rPr lang="fi-FI" dirty="0" smtClean="0">
                <a:solidFill>
                  <a:prstClr val="black"/>
                </a:solidFill>
              </a:rPr>
              <a:t>km², </a:t>
            </a:r>
            <a:r>
              <a:rPr lang="fi-FI" dirty="0">
                <a:solidFill>
                  <a:prstClr val="black"/>
                </a:solidFill>
              </a:rPr>
              <a:t>josta vesialueita on </a:t>
            </a:r>
            <a:endParaRPr lang="fi-FI" dirty="0" smtClean="0">
              <a:solidFill>
                <a:prstClr val="black"/>
              </a:solidFill>
            </a:endParaRPr>
          </a:p>
          <a:p>
            <a:r>
              <a:rPr lang="fi-FI" dirty="0" smtClean="0">
                <a:solidFill>
                  <a:prstClr val="black"/>
                </a:solidFill>
              </a:rPr>
              <a:t>440 km².</a:t>
            </a:r>
            <a:endParaRPr lang="fi-FI" dirty="0">
              <a:solidFill>
                <a:prstClr val="black"/>
              </a:solidFill>
            </a:endParaRPr>
          </a:p>
        </p:txBody>
      </p:sp>
      <p:sp>
        <p:nvSpPr>
          <p:cNvPr id="5" name="Tekstiruutu 4"/>
          <p:cNvSpPr txBox="1"/>
          <p:nvPr/>
        </p:nvSpPr>
        <p:spPr>
          <a:xfrm>
            <a:off x="-31967" y="2210146"/>
            <a:ext cx="1900841" cy="1200329"/>
          </a:xfrm>
          <a:prstGeom prst="rect">
            <a:avLst/>
          </a:prstGeom>
          <a:noFill/>
        </p:spPr>
        <p:txBody>
          <a:bodyPr wrap="none" rtlCol="0">
            <a:spAutoFit/>
          </a:bodyPr>
          <a:lstStyle/>
          <a:p>
            <a:r>
              <a:rPr lang="fi-FI" dirty="0" smtClean="0">
                <a:solidFill>
                  <a:prstClr val="black"/>
                </a:solidFill>
              </a:rPr>
              <a:t>-maatalous  2,6%</a:t>
            </a:r>
          </a:p>
          <a:p>
            <a:r>
              <a:rPr lang="fi-FI" dirty="0" smtClean="0">
                <a:solidFill>
                  <a:prstClr val="black"/>
                </a:solidFill>
              </a:rPr>
              <a:t>-teollisuus   22,2%</a:t>
            </a:r>
          </a:p>
          <a:p>
            <a:r>
              <a:rPr lang="fi-FI" dirty="0" smtClean="0">
                <a:solidFill>
                  <a:prstClr val="black"/>
                </a:solidFill>
              </a:rPr>
              <a:t>-palvelut      75,2%</a:t>
            </a:r>
          </a:p>
          <a:p>
            <a:endParaRPr lang="fi-FI" dirty="0">
              <a:solidFill>
                <a:prstClr val="black"/>
              </a:solidFill>
            </a:endParaRPr>
          </a:p>
        </p:txBody>
      </p:sp>
      <p:sp>
        <p:nvSpPr>
          <p:cNvPr id="6" name="Tekstiruutu 5"/>
          <p:cNvSpPr txBox="1"/>
          <p:nvPr/>
        </p:nvSpPr>
        <p:spPr>
          <a:xfrm>
            <a:off x="-9230" y="1923055"/>
            <a:ext cx="1298945" cy="369332"/>
          </a:xfrm>
          <a:prstGeom prst="rect">
            <a:avLst/>
          </a:prstGeom>
          <a:noFill/>
        </p:spPr>
        <p:txBody>
          <a:bodyPr wrap="none" rtlCol="0">
            <a:spAutoFit/>
          </a:bodyPr>
          <a:lstStyle/>
          <a:p>
            <a:r>
              <a:rPr lang="fi-FI" dirty="0" smtClean="0">
                <a:solidFill>
                  <a:prstClr val="black"/>
                </a:solidFill>
              </a:rPr>
              <a:t>ELINKEINOT</a:t>
            </a:r>
            <a:endParaRPr lang="fi-FI" dirty="0">
              <a:solidFill>
                <a:prstClr val="black"/>
              </a:solidFill>
            </a:endParaRPr>
          </a:p>
        </p:txBody>
      </p:sp>
      <p:pic>
        <p:nvPicPr>
          <p:cNvPr id="1026" name="Picture 2" descr="https://upload.wikimedia.org/wikipedia/commons/a/a5/Tejo_do_Castelo_Almourol.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7567" y="993809"/>
            <a:ext cx="4894413" cy="3670810"/>
          </a:xfrm>
          <a:prstGeom prst="rect">
            <a:avLst/>
          </a:prstGeom>
          <a:noFill/>
          <a:extLst>
            <a:ext uri="{909E8E84-426E-40DD-AFC4-6F175D3DCCD1}">
              <a14:hiddenFill xmlns:a14="http://schemas.microsoft.com/office/drawing/2010/main">
                <a:solidFill>
                  <a:srgbClr val="FFFFFF"/>
                </a:solidFill>
              </a14:hiddenFill>
            </a:ext>
          </a:extLst>
        </p:spPr>
      </p:pic>
      <p:sp>
        <p:nvSpPr>
          <p:cNvPr id="7" name="Suorakulmio 6"/>
          <p:cNvSpPr/>
          <p:nvPr/>
        </p:nvSpPr>
        <p:spPr>
          <a:xfrm>
            <a:off x="7279499" y="624477"/>
            <a:ext cx="4612481" cy="369332"/>
          </a:xfrm>
          <a:prstGeom prst="rect">
            <a:avLst/>
          </a:prstGeom>
        </p:spPr>
        <p:txBody>
          <a:bodyPr wrap="none">
            <a:spAutoFit/>
          </a:bodyPr>
          <a:lstStyle/>
          <a:p>
            <a:r>
              <a:rPr lang="fi-FI" dirty="0" err="1">
                <a:solidFill>
                  <a:prstClr val="black"/>
                </a:solidFill>
              </a:rPr>
              <a:t>Tajo</a:t>
            </a:r>
            <a:r>
              <a:rPr lang="fi-FI" dirty="0">
                <a:solidFill>
                  <a:prstClr val="black"/>
                </a:solidFill>
              </a:rPr>
              <a:t> kuvattuna </a:t>
            </a:r>
            <a:r>
              <a:rPr lang="fi-FI" dirty="0" err="1">
                <a:solidFill>
                  <a:prstClr val="black"/>
                </a:solidFill>
              </a:rPr>
              <a:t>Almourolin</a:t>
            </a:r>
            <a:r>
              <a:rPr lang="fi-FI" dirty="0">
                <a:solidFill>
                  <a:prstClr val="black"/>
                </a:solidFill>
              </a:rPr>
              <a:t> linnasta Portugalissa</a:t>
            </a:r>
          </a:p>
        </p:txBody>
      </p:sp>
      <p:sp>
        <p:nvSpPr>
          <p:cNvPr id="4" name="Tekstiruutu 3"/>
          <p:cNvSpPr txBox="1"/>
          <p:nvPr/>
        </p:nvSpPr>
        <p:spPr>
          <a:xfrm>
            <a:off x="4441371" y="3538847"/>
            <a:ext cx="184731" cy="369332"/>
          </a:xfrm>
          <a:prstGeom prst="rect">
            <a:avLst/>
          </a:prstGeom>
          <a:noFill/>
        </p:spPr>
        <p:txBody>
          <a:bodyPr wrap="none" rtlCol="0">
            <a:spAutoFit/>
          </a:bodyPr>
          <a:lstStyle/>
          <a:p>
            <a:endParaRPr lang="fi-FI" dirty="0">
              <a:solidFill>
                <a:prstClr val="black"/>
              </a:solidFill>
            </a:endParaRPr>
          </a:p>
        </p:txBody>
      </p:sp>
      <p:sp>
        <p:nvSpPr>
          <p:cNvPr id="8" name="Suorakulmio 7"/>
          <p:cNvSpPr/>
          <p:nvPr/>
        </p:nvSpPr>
        <p:spPr>
          <a:xfrm>
            <a:off x="6622" y="3499743"/>
            <a:ext cx="6096000" cy="646331"/>
          </a:xfrm>
          <a:prstGeom prst="rect">
            <a:avLst/>
          </a:prstGeom>
        </p:spPr>
        <p:txBody>
          <a:bodyPr>
            <a:spAutoFit/>
          </a:bodyPr>
          <a:lstStyle/>
          <a:p>
            <a:r>
              <a:rPr lang="fi-FI" dirty="0">
                <a:solidFill>
                  <a:srgbClr val="252525"/>
                </a:solidFill>
                <a:latin typeface="Arial" panose="020B0604020202020204" pitchFamily="34" charset="0"/>
              </a:rPr>
              <a:t>Portugalin pohjoisosissa kasvaa lähinnä metsiä, joissa kasvaa sekaisin nahkealehtisiä puita ja </a:t>
            </a:r>
            <a:endParaRPr lang="fi-FI" dirty="0">
              <a:solidFill>
                <a:prstClr val="black"/>
              </a:solidFill>
            </a:endParaRPr>
          </a:p>
        </p:txBody>
      </p:sp>
      <p:sp>
        <p:nvSpPr>
          <p:cNvPr id="9" name="Suorakulmio 8"/>
          <p:cNvSpPr/>
          <p:nvPr/>
        </p:nvSpPr>
        <p:spPr>
          <a:xfrm>
            <a:off x="6622" y="3994997"/>
            <a:ext cx="6096000" cy="646331"/>
          </a:xfrm>
          <a:prstGeom prst="rect">
            <a:avLst/>
          </a:prstGeom>
        </p:spPr>
        <p:txBody>
          <a:bodyPr>
            <a:spAutoFit/>
          </a:bodyPr>
          <a:lstStyle/>
          <a:p>
            <a:r>
              <a:rPr lang="fi-FI" dirty="0">
                <a:solidFill>
                  <a:srgbClr val="252525"/>
                </a:solidFill>
                <a:latin typeface="Arial" panose="020B0604020202020204" pitchFamily="34" charset="0"/>
              </a:rPr>
              <a:t>pensaita sekä talveksi lehtensä pudottavia puita ja pensaita.</a:t>
            </a:r>
            <a:endParaRPr lang="fi-FI" dirty="0">
              <a:solidFill>
                <a:prstClr val="black"/>
              </a:solidFill>
            </a:endParaRPr>
          </a:p>
        </p:txBody>
      </p:sp>
      <p:sp>
        <p:nvSpPr>
          <p:cNvPr id="12" name="Tekstiruutu 11"/>
          <p:cNvSpPr txBox="1"/>
          <p:nvPr/>
        </p:nvSpPr>
        <p:spPr>
          <a:xfrm>
            <a:off x="1640510" y="3233661"/>
            <a:ext cx="1491114" cy="369332"/>
          </a:xfrm>
          <a:prstGeom prst="rect">
            <a:avLst/>
          </a:prstGeom>
          <a:noFill/>
        </p:spPr>
        <p:txBody>
          <a:bodyPr wrap="none" rtlCol="0">
            <a:spAutoFit/>
          </a:bodyPr>
          <a:lstStyle/>
          <a:p>
            <a:r>
              <a:rPr lang="fi-FI" dirty="0" smtClean="0">
                <a:solidFill>
                  <a:prstClr val="black"/>
                </a:solidFill>
              </a:rPr>
              <a:t>KASVILLISUUS</a:t>
            </a:r>
            <a:endParaRPr lang="fi-FI" dirty="0">
              <a:solidFill>
                <a:prstClr val="black"/>
              </a:solidFill>
            </a:endParaRPr>
          </a:p>
        </p:txBody>
      </p:sp>
      <p:sp>
        <p:nvSpPr>
          <p:cNvPr id="13" name="Suorakulmio 12"/>
          <p:cNvSpPr/>
          <p:nvPr/>
        </p:nvSpPr>
        <p:spPr>
          <a:xfrm>
            <a:off x="6102622" y="4958730"/>
            <a:ext cx="6096000" cy="923330"/>
          </a:xfrm>
          <a:prstGeom prst="rect">
            <a:avLst/>
          </a:prstGeom>
        </p:spPr>
        <p:txBody>
          <a:bodyPr>
            <a:spAutoFit/>
          </a:bodyPr>
          <a:lstStyle/>
          <a:p>
            <a:r>
              <a:rPr lang="fi-FI" dirty="0">
                <a:solidFill>
                  <a:srgbClr val="252525"/>
                </a:solidFill>
                <a:latin typeface="Arial" panose="020B0604020202020204" pitchFamily="34" charset="0"/>
              </a:rPr>
              <a:t> Portugalin maaseudulla esiintyy kuten </a:t>
            </a:r>
            <a:r>
              <a:rPr lang="fi-FI" dirty="0" smtClean="0">
                <a:solidFill>
                  <a:prstClr val="black"/>
                </a:solidFill>
                <a:latin typeface="Arial" panose="020B0604020202020204" pitchFamily="34" charset="0"/>
              </a:rPr>
              <a:t>Espanjassa</a:t>
            </a:r>
            <a:r>
              <a:rPr lang="fi-FI" dirty="0">
                <a:solidFill>
                  <a:srgbClr val="252525"/>
                </a:solidFill>
                <a:latin typeface="Arial" panose="020B0604020202020204" pitchFamily="34" charset="0"/>
              </a:rPr>
              <a:t> villisikojen lisäksi runsaasti villivuohia ja hirvieläimiä. </a:t>
            </a:r>
            <a:endParaRPr lang="fi-FI" dirty="0">
              <a:solidFill>
                <a:prstClr val="black"/>
              </a:solidFill>
            </a:endParaRPr>
          </a:p>
        </p:txBody>
      </p:sp>
      <p:sp>
        <p:nvSpPr>
          <p:cNvPr id="10" name="Tekstiruutu 9"/>
          <p:cNvSpPr txBox="1"/>
          <p:nvPr/>
        </p:nvSpPr>
        <p:spPr>
          <a:xfrm>
            <a:off x="8800114" y="4737286"/>
            <a:ext cx="1007007" cy="369332"/>
          </a:xfrm>
          <a:prstGeom prst="rect">
            <a:avLst/>
          </a:prstGeom>
          <a:noFill/>
        </p:spPr>
        <p:txBody>
          <a:bodyPr wrap="none" rtlCol="0">
            <a:spAutoFit/>
          </a:bodyPr>
          <a:lstStyle/>
          <a:p>
            <a:r>
              <a:rPr lang="fi-FI" dirty="0" smtClean="0">
                <a:solidFill>
                  <a:prstClr val="black"/>
                </a:solidFill>
              </a:rPr>
              <a:t>ELÄIMET</a:t>
            </a:r>
            <a:endParaRPr lang="fi-FI" dirty="0">
              <a:solidFill>
                <a:prstClr val="black"/>
              </a:solidFill>
            </a:endParaRPr>
          </a:p>
        </p:txBody>
      </p:sp>
      <p:sp>
        <p:nvSpPr>
          <p:cNvPr id="11" name="Suorakulmio 10"/>
          <p:cNvSpPr/>
          <p:nvPr/>
        </p:nvSpPr>
        <p:spPr>
          <a:xfrm>
            <a:off x="2549438" y="2048152"/>
            <a:ext cx="4400388" cy="923330"/>
          </a:xfrm>
          <a:prstGeom prst="rect">
            <a:avLst/>
          </a:prstGeom>
        </p:spPr>
        <p:txBody>
          <a:bodyPr wrap="square">
            <a:spAutoFit/>
          </a:bodyPr>
          <a:lstStyle/>
          <a:p>
            <a:r>
              <a:rPr lang="fi-FI" dirty="0">
                <a:solidFill>
                  <a:prstClr val="black"/>
                </a:solidFill>
              </a:rPr>
              <a:t>Portugalin pohjoisosa muodostuu </a:t>
            </a:r>
            <a:r>
              <a:rPr lang="fi-FI" dirty="0" smtClean="0">
                <a:solidFill>
                  <a:prstClr val="black"/>
                </a:solidFill>
              </a:rPr>
              <a:t>vuoristoista</a:t>
            </a:r>
            <a:r>
              <a:rPr lang="fi-FI" dirty="0">
                <a:solidFill>
                  <a:prstClr val="black"/>
                </a:solidFill>
              </a:rPr>
              <a:t>, </a:t>
            </a:r>
            <a:r>
              <a:rPr lang="fi-FI" dirty="0" smtClean="0">
                <a:solidFill>
                  <a:prstClr val="black"/>
                </a:solidFill>
              </a:rPr>
              <a:t>etelässä </a:t>
            </a:r>
            <a:r>
              <a:rPr lang="fi-FI" dirty="0">
                <a:solidFill>
                  <a:prstClr val="black"/>
                </a:solidFill>
              </a:rPr>
              <a:t>hallitsevat pitkät harjut ja tasangot.</a:t>
            </a:r>
          </a:p>
        </p:txBody>
      </p:sp>
      <p:sp>
        <p:nvSpPr>
          <p:cNvPr id="14" name="Tekstiruutu 13"/>
          <p:cNvSpPr txBox="1"/>
          <p:nvPr/>
        </p:nvSpPr>
        <p:spPr>
          <a:xfrm>
            <a:off x="3525010" y="1738974"/>
            <a:ext cx="1839158" cy="369332"/>
          </a:xfrm>
          <a:prstGeom prst="rect">
            <a:avLst/>
          </a:prstGeom>
          <a:noFill/>
        </p:spPr>
        <p:txBody>
          <a:bodyPr wrap="none" rtlCol="0">
            <a:spAutoFit/>
          </a:bodyPr>
          <a:lstStyle/>
          <a:p>
            <a:r>
              <a:rPr lang="fi-FI" dirty="0" smtClean="0">
                <a:solidFill>
                  <a:prstClr val="black"/>
                </a:solidFill>
              </a:rPr>
              <a:t>PINNANMUODOT</a:t>
            </a:r>
            <a:endParaRPr lang="fi-FI" dirty="0">
              <a:solidFill>
                <a:prstClr val="black"/>
              </a:solidFill>
            </a:endParaRPr>
          </a:p>
        </p:txBody>
      </p:sp>
      <p:pic>
        <p:nvPicPr>
          <p:cNvPr id="15" name="Picture 2" descr="http://fi.allmetsat.com/ilmasto/courbe_C.php?values=8.2,9.0,9.9,11.1,13.0,15.6,17.4,17.7,17.0,14.6,11.2,8.9,14.5,15.6,17.6,19.1,21.7,24.8,27.4,27.9,26.4,22.4,17.8,14.8,Lissab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715" y="4971599"/>
            <a:ext cx="2805866" cy="1839912"/>
          </a:xfrm>
          <a:prstGeom prst="rect">
            <a:avLst/>
          </a:prstGeom>
          <a:noFill/>
          <a:extLst>
            <a:ext uri="{909E8E84-426E-40DD-AFC4-6F175D3DCCD1}">
              <a14:hiddenFill xmlns:a14="http://schemas.microsoft.com/office/drawing/2010/main">
                <a:solidFill>
                  <a:srgbClr val="FFFFFF"/>
                </a:solidFill>
              </a14:hiddenFill>
            </a:ext>
          </a:extLst>
        </p:spPr>
      </p:pic>
      <p:sp>
        <p:nvSpPr>
          <p:cNvPr id="16" name="Tekstiruutu 15"/>
          <p:cNvSpPr txBox="1"/>
          <p:nvPr/>
        </p:nvSpPr>
        <p:spPr>
          <a:xfrm>
            <a:off x="1684143" y="4589398"/>
            <a:ext cx="1795556" cy="369332"/>
          </a:xfrm>
          <a:prstGeom prst="rect">
            <a:avLst/>
          </a:prstGeom>
          <a:noFill/>
        </p:spPr>
        <p:txBody>
          <a:bodyPr wrap="none" rtlCol="0">
            <a:spAutoFit/>
          </a:bodyPr>
          <a:lstStyle/>
          <a:p>
            <a:r>
              <a:rPr lang="fi-FI" dirty="0" smtClean="0">
                <a:solidFill>
                  <a:prstClr val="black"/>
                </a:solidFill>
              </a:rPr>
              <a:t>SÄÄ DIAGRAMMI</a:t>
            </a:r>
            <a:endParaRPr lang="fi-FI" dirty="0">
              <a:solidFill>
                <a:prstClr val="black"/>
              </a:solidFill>
            </a:endParaRPr>
          </a:p>
        </p:txBody>
      </p:sp>
    </p:spTree>
    <p:extLst>
      <p:ext uri="{BB962C8B-B14F-4D97-AF65-F5344CB8AC3E}">
        <p14:creationId xmlns:p14="http://schemas.microsoft.com/office/powerpoint/2010/main" val="1597405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92D050"/>
            </a:gs>
            <a:gs pos="100000">
              <a:srgbClr val="FFFF00"/>
            </a:gs>
            <a:gs pos="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3" name="Suorakulmio 2"/>
          <p:cNvSpPr/>
          <p:nvPr/>
        </p:nvSpPr>
        <p:spPr>
          <a:xfrm rot="20996593">
            <a:off x="801792" y="1627008"/>
            <a:ext cx="2406941" cy="369332"/>
          </a:xfrm>
          <a:prstGeom prst="rect">
            <a:avLst/>
          </a:prstGeom>
        </p:spPr>
        <p:txBody>
          <a:bodyPr wrap="none">
            <a:spAutoFit/>
          </a:bodyPr>
          <a:lstStyle/>
          <a:p>
            <a:r>
              <a:rPr lang="fi-FI" dirty="0" err="1">
                <a:solidFill>
                  <a:prstClr val="black"/>
                </a:solidFill>
              </a:rPr>
              <a:t>Hieronymuksen</a:t>
            </a:r>
            <a:r>
              <a:rPr lang="fi-FI" dirty="0">
                <a:solidFill>
                  <a:prstClr val="black"/>
                </a:solidFill>
              </a:rPr>
              <a:t> luostari</a:t>
            </a:r>
          </a:p>
        </p:txBody>
      </p:sp>
      <p:sp>
        <p:nvSpPr>
          <p:cNvPr id="4" name="AutoShape 2" descr="Kuvahaun tulos haulle Hieronymuksen luostari"/>
          <p:cNvSpPr>
            <a:spLocks noChangeAspect="1" noChangeArrowheads="1"/>
          </p:cNvSpPr>
          <p:nvPr/>
        </p:nvSpPr>
        <p:spPr bwMode="auto">
          <a:xfrm>
            <a:off x="0" y="-60440"/>
            <a:ext cx="1905000" cy="1514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solidFill>
                <a:prstClr val="black"/>
              </a:solidFill>
            </a:endParaRPr>
          </a:p>
        </p:txBody>
      </p:sp>
      <p:pic>
        <p:nvPicPr>
          <p:cNvPr id="1026" name="Picture 2" descr="https://upload.wikimedia.org/wikipedia/commons/thumb/7/7c/Mosteiro_dos_Geronimos_2.JPG/250px-Mosteiro_dos_Geronimos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30473">
            <a:off x="445922" y="2441595"/>
            <a:ext cx="3249135" cy="2586313"/>
          </a:xfrm>
          <a:prstGeom prst="rect">
            <a:avLst/>
          </a:prstGeom>
          <a:noFill/>
          <a:extLst>
            <a:ext uri="{909E8E84-426E-40DD-AFC4-6F175D3DCCD1}">
              <a14:hiddenFill xmlns:a14="http://schemas.microsoft.com/office/drawing/2010/main">
                <a:solidFill>
                  <a:srgbClr val="FFFFFF"/>
                </a:solidFill>
              </a14:hiddenFill>
            </a:ext>
          </a:extLst>
        </p:spPr>
      </p:pic>
      <p:sp>
        <p:nvSpPr>
          <p:cNvPr id="2" name="Suorakulmio 1"/>
          <p:cNvSpPr/>
          <p:nvPr/>
        </p:nvSpPr>
        <p:spPr>
          <a:xfrm rot="632959">
            <a:off x="4311102" y="3403783"/>
            <a:ext cx="2243701" cy="369332"/>
          </a:xfrm>
          <a:prstGeom prst="rect">
            <a:avLst/>
          </a:prstGeom>
        </p:spPr>
        <p:txBody>
          <a:bodyPr wrap="square">
            <a:spAutoFit/>
          </a:bodyPr>
          <a:lstStyle/>
          <a:p>
            <a:r>
              <a:rPr lang="fi-FI" dirty="0" err="1">
                <a:solidFill>
                  <a:prstClr val="black"/>
                </a:solidFill>
              </a:rPr>
              <a:t>Lisbon</a:t>
            </a:r>
            <a:r>
              <a:rPr lang="fi-FI" dirty="0">
                <a:solidFill>
                  <a:prstClr val="black"/>
                </a:solidFill>
              </a:rPr>
              <a:t> </a:t>
            </a:r>
            <a:r>
              <a:rPr lang="fi-FI" dirty="0" err="1">
                <a:solidFill>
                  <a:prstClr val="black"/>
                </a:solidFill>
              </a:rPr>
              <a:t>Oceanarium</a:t>
            </a:r>
            <a:endParaRPr lang="fi-FI" dirty="0">
              <a:solidFill>
                <a:prstClr val="black"/>
              </a:solidFill>
            </a:endParaRPr>
          </a:p>
        </p:txBody>
      </p:sp>
      <p:pic>
        <p:nvPicPr>
          <p:cNvPr id="1028" name="Picture 4" descr="Oceanário de Lisb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02890">
            <a:off x="3450079" y="4063162"/>
            <a:ext cx="4129523" cy="23150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67011">
            <a:off x="7609909" y="1388718"/>
            <a:ext cx="4397175" cy="2919288"/>
          </a:xfrm>
          <a:prstGeom prst="rect">
            <a:avLst/>
          </a:prstGeom>
          <a:noFill/>
          <a:extLst>
            <a:ext uri="{909E8E84-426E-40DD-AFC4-6F175D3DCCD1}">
              <a14:hiddenFill xmlns:a14="http://schemas.microsoft.com/office/drawing/2010/main">
                <a:solidFill>
                  <a:srgbClr val="FFFFFF"/>
                </a:solidFill>
              </a14:hiddenFill>
            </a:ext>
          </a:extLst>
        </p:spPr>
      </p:pic>
      <p:sp>
        <p:nvSpPr>
          <p:cNvPr id="5" name="Suorakulmio 4"/>
          <p:cNvSpPr/>
          <p:nvPr/>
        </p:nvSpPr>
        <p:spPr>
          <a:xfrm rot="531814">
            <a:off x="8238837" y="719156"/>
            <a:ext cx="1951496" cy="369332"/>
          </a:xfrm>
          <a:prstGeom prst="rect">
            <a:avLst/>
          </a:prstGeom>
        </p:spPr>
        <p:txBody>
          <a:bodyPr wrap="none">
            <a:spAutoFit/>
          </a:bodyPr>
          <a:lstStyle/>
          <a:p>
            <a:r>
              <a:rPr lang="fi-FI" dirty="0" err="1">
                <a:solidFill>
                  <a:prstClr val="black"/>
                </a:solidFill>
              </a:rPr>
              <a:t>Zoomarine</a:t>
            </a:r>
            <a:r>
              <a:rPr lang="fi-FI" dirty="0">
                <a:solidFill>
                  <a:prstClr val="black"/>
                </a:solidFill>
              </a:rPr>
              <a:t> Algarve</a:t>
            </a:r>
          </a:p>
        </p:txBody>
      </p:sp>
      <p:sp>
        <p:nvSpPr>
          <p:cNvPr id="6" name="Tekstiruutu 5"/>
          <p:cNvSpPr txBox="1"/>
          <p:nvPr/>
        </p:nvSpPr>
        <p:spPr>
          <a:xfrm>
            <a:off x="3884611" y="1051963"/>
            <a:ext cx="3096682" cy="369332"/>
          </a:xfrm>
          <a:prstGeom prst="rect">
            <a:avLst/>
          </a:prstGeom>
          <a:noFill/>
        </p:spPr>
        <p:txBody>
          <a:bodyPr wrap="none" rtlCol="0">
            <a:spAutoFit/>
          </a:bodyPr>
          <a:lstStyle/>
          <a:p>
            <a:r>
              <a:rPr lang="fi-FI" dirty="0" smtClean="0">
                <a:solidFill>
                  <a:prstClr val="black"/>
                </a:solidFill>
              </a:rPr>
              <a:t>Tässä nähtävyyksiä Portugalista</a:t>
            </a:r>
            <a:endParaRPr lang="fi-FI" dirty="0">
              <a:solidFill>
                <a:prstClr val="black"/>
              </a:solidFill>
            </a:endParaRPr>
          </a:p>
        </p:txBody>
      </p:sp>
      <p:sp>
        <p:nvSpPr>
          <p:cNvPr id="7" name="Kuvaselitepilvi 6">
            <a:hlinkClick r:id="rId5" action="ppaction://hlinksldjump"/>
          </p:cNvPr>
          <p:cNvSpPr/>
          <p:nvPr/>
        </p:nvSpPr>
        <p:spPr>
          <a:xfrm>
            <a:off x="10064817" y="5265845"/>
            <a:ext cx="2127183" cy="128523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solidFill>
                  <a:prstClr val="white"/>
                </a:solidFill>
              </a:rPr>
              <a:t>Niin missä se kartta oli?</a:t>
            </a:r>
            <a:endParaRPr lang="fi-FI" dirty="0">
              <a:solidFill>
                <a:prstClr val="white"/>
              </a:solidFill>
            </a:endParaRPr>
          </a:p>
        </p:txBody>
      </p:sp>
    </p:spTree>
    <p:extLst>
      <p:ext uri="{BB962C8B-B14F-4D97-AF65-F5344CB8AC3E}">
        <p14:creationId xmlns:p14="http://schemas.microsoft.com/office/powerpoint/2010/main" val="60444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50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2000" fill="hold"/>
                                        <p:tgtEl>
                                          <p:spTgt spid="1026"/>
                                        </p:tgtEl>
                                        <p:attrNameLst>
                                          <p:attrName>ppt_x</p:attrName>
                                        </p:attrNameLst>
                                      </p:cBhvr>
                                      <p:tavLst>
                                        <p:tav tm="0">
                                          <p:val>
                                            <p:strVal val="#ppt_x"/>
                                          </p:val>
                                        </p:tav>
                                        <p:tav tm="100000">
                                          <p:val>
                                            <p:strVal val="#ppt_x"/>
                                          </p:val>
                                        </p:tav>
                                      </p:tavLst>
                                    </p:anim>
                                    <p:anim calcmode="lin" valueType="num">
                                      <p:cBhvr additive="base">
                                        <p:cTn id="8" dur="20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50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2000" fill="hold"/>
                                        <p:tgtEl>
                                          <p:spTgt spid="1028"/>
                                        </p:tgtEl>
                                        <p:attrNameLst>
                                          <p:attrName>ppt_x</p:attrName>
                                        </p:attrNameLst>
                                      </p:cBhvr>
                                      <p:tavLst>
                                        <p:tav tm="0">
                                          <p:val>
                                            <p:strVal val="#ppt_x"/>
                                          </p:val>
                                        </p:tav>
                                        <p:tav tm="100000">
                                          <p:val>
                                            <p:strVal val="#ppt_x"/>
                                          </p:val>
                                        </p:tav>
                                      </p:tavLst>
                                    </p:anim>
                                    <p:anim calcmode="lin" valueType="num">
                                      <p:cBhvr additive="base">
                                        <p:cTn id="12" dur="2000" fill="hold"/>
                                        <p:tgtEl>
                                          <p:spTgt spid="10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500"/>
                                  </p:stCondLst>
                                  <p:childTnLst>
                                    <p:set>
                                      <p:cBhvr>
                                        <p:cTn id="14" dur="1" fill="hold">
                                          <p:stCondLst>
                                            <p:cond delay="0"/>
                                          </p:stCondLst>
                                        </p:cTn>
                                        <p:tgtEl>
                                          <p:spTgt spid="1030"/>
                                        </p:tgtEl>
                                        <p:attrNameLst>
                                          <p:attrName>style.visibility</p:attrName>
                                        </p:attrNameLst>
                                      </p:cBhvr>
                                      <p:to>
                                        <p:strVal val="visible"/>
                                      </p:to>
                                    </p:set>
                                    <p:anim calcmode="lin" valueType="num">
                                      <p:cBhvr additive="base">
                                        <p:cTn id="15" dur="2000" fill="hold"/>
                                        <p:tgtEl>
                                          <p:spTgt spid="1030"/>
                                        </p:tgtEl>
                                        <p:attrNameLst>
                                          <p:attrName>ppt_x</p:attrName>
                                        </p:attrNameLst>
                                      </p:cBhvr>
                                      <p:tavLst>
                                        <p:tav tm="0">
                                          <p:val>
                                            <p:strVal val="#ppt_x"/>
                                          </p:val>
                                        </p:tav>
                                        <p:tav tm="100000">
                                          <p:val>
                                            <p:strVal val="#ppt_x"/>
                                          </p:val>
                                        </p:tav>
                                      </p:tavLst>
                                    </p:anim>
                                    <p:anim calcmode="lin" valueType="num">
                                      <p:cBhvr additive="base">
                                        <p:cTn id="16" dur="20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64616">
              <a:srgbClr val="FFFF00"/>
            </a:gs>
            <a:gs pos="24000">
              <a:srgbClr val="FF0000"/>
            </a:gs>
            <a:gs pos="38000">
              <a:srgbClr val="FFFF00"/>
            </a:gs>
            <a:gs pos="82000">
              <a:srgbClr val="FF0000"/>
            </a:gs>
          </a:gsLst>
          <a:lin ang="5400000" scaled="1"/>
          <a:tileRect/>
        </a:gradFill>
        <a:effectLst/>
      </p:bgPr>
    </p:bg>
    <p:spTree>
      <p:nvGrpSpPr>
        <p:cNvPr id="1" name=""/>
        <p:cNvGrpSpPr/>
        <p:nvPr/>
      </p:nvGrpSpPr>
      <p:grpSpPr>
        <a:xfrm>
          <a:off x="0" y="0"/>
          <a:ext cx="0" cy="0"/>
          <a:chOff x="0" y="0"/>
          <a:chExt cx="0" cy="0"/>
        </a:xfrm>
      </p:grpSpPr>
      <p:sp>
        <p:nvSpPr>
          <p:cNvPr id="2" name="Tekstiruutu 1"/>
          <p:cNvSpPr txBox="1"/>
          <p:nvPr/>
        </p:nvSpPr>
        <p:spPr>
          <a:xfrm>
            <a:off x="3724977" y="423512"/>
            <a:ext cx="2695074" cy="923330"/>
          </a:xfrm>
          <a:prstGeom prst="rect">
            <a:avLst/>
          </a:prstGeom>
          <a:noFill/>
        </p:spPr>
        <p:txBody>
          <a:bodyPr wrap="square" rtlCol="0">
            <a:spAutoFit/>
          </a:bodyPr>
          <a:lstStyle/>
          <a:p>
            <a:r>
              <a:rPr lang="fi-FI" sz="5400" dirty="0" smtClean="0">
                <a:solidFill>
                  <a:srgbClr val="8E0000"/>
                </a:solidFill>
              </a:rPr>
              <a:t>ESP</a:t>
            </a:r>
            <a:r>
              <a:rPr lang="fi-FI" sz="5400" dirty="0" smtClean="0">
                <a:solidFill>
                  <a:srgbClr val="FFFF00"/>
                </a:solidFill>
              </a:rPr>
              <a:t>AN</a:t>
            </a:r>
            <a:r>
              <a:rPr lang="fi-FI" sz="5400" dirty="0" smtClean="0">
                <a:solidFill>
                  <a:srgbClr val="8E0000"/>
                </a:solidFill>
              </a:rPr>
              <a:t>JA</a:t>
            </a:r>
            <a:endParaRPr lang="fi-FI" sz="5400" dirty="0">
              <a:solidFill>
                <a:srgbClr val="8E0000"/>
              </a:solidFill>
            </a:endParaRPr>
          </a:p>
        </p:txBody>
      </p:sp>
      <p:pic>
        <p:nvPicPr>
          <p:cNvPr id="1026" name="Picture 2" descr="http://www.laliiga.com/wp-content/uploads/2013/10/Espanja.gif">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9704" y="2338939"/>
            <a:ext cx="5122296" cy="3101574"/>
          </a:xfrm>
          <a:prstGeom prst="rect">
            <a:avLst/>
          </a:prstGeom>
          <a:noFill/>
          <a:extLst>
            <a:ext uri="{909E8E84-426E-40DD-AFC4-6F175D3DCCD1}">
              <a14:hiddenFill xmlns:a14="http://schemas.microsoft.com/office/drawing/2010/main">
                <a:solidFill>
                  <a:srgbClr val="FFFFFF"/>
                </a:solidFill>
              </a14:hiddenFill>
            </a:ext>
          </a:extLst>
        </p:spPr>
      </p:pic>
      <p:sp>
        <p:nvSpPr>
          <p:cNvPr id="3" name="Tekstiruutu 2"/>
          <p:cNvSpPr txBox="1"/>
          <p:nvPr/>
        </p:nvSpPr>
        <p:spPr>
          <a:xfrm>
            <a:off x="827773" y="2261937"/>
            <a:ext cx="3500702" cy="2031325"/>
          </a:xfrm>
          <a:prstGeom prst="rect">
            <a:avLst/>
          </a:prstGeom>
          <a:noFill/>
        </p:spPr>
        <p:txBody>
          <a:bodyPr wrap="none" rtlCol="0">
            <a:spAutoFit/>
          </a:bodyPr>
          <a:lstStyle/>
          <a:p>
            <a:r>
              <a:rPr lang="fi-FI" dirty="0" smtClean="0">
                <a:solidFill>
                  <a:prstClr val="black"/>
                </a:solidFill>
              </a:rPr>
              <a:t>Espanjassa on noin 46 milj. ihmistä.</a:t>
            </a:r>
          </a:p>
          <a:p>
            <a:r>
              <a:rPr lang="fi-FI" dirty="0" smtClean="0">
                <a:solidFill>
                  <a:prstClr val="black"/>
                </a:solidFill>
              </a:rPr>
              <a:t>Espanjan pääkaupunki on Madrid.</a:t>
            </a:r>
          </a:p>
          <a:p>
            <a:r>
              <a:rPr lang="fi-FI" dirty="0" smtClean="0">
                <a:solidFill>
                  <a:prstClr val="black"/>
                </a:solidFill>
              </a:rPr>
              <a:t>Rahayksikkö on euro.</a:t>
            </a:r>
          </a:p>
          <a:p>
            <a:r>
              <a:rPr lang="fi-FI" dirty="0" smtClean="0">
                <a:solidFill>
                  <a:prstClr val="black"/>
                </a:solidFill>
              </a:rPr>
              <a:t>Espanja on </a:t>
            </a:r>
            <a:r>
              <a:rPr lang="fi-FI" dirty="0" err="1" smtClean="0">
                <a:solidFill>
                  <a:prstClr val="black"/>
                </a:solidFill>
              </a:rPr>
              <a:t>Lounais</a:t>
            </a:r>
            <a:r>
              <a:rPr lang="fi-FI" dirty="0" smtClean="0">
                <a:solidFill>
                  <a:prstClr val="black"/>
                </a:solidFill>
              </a:rPr>
              <a:t>-Euroopassa.</a:t>
            </a:r>
          </a:p>
          <a:p>
            <a:r>
              <a:rPr lang="fi-FI" dirty="0" smtClean="0">
                <a:solidFill>
                  <a:prstClr val="black"/>
                </a:solidFill>
              </a:rPr>
              <a:t>Kieli on espanja,</a:t>
            </a:r>
          </a:p>
          <a:p>
            <a:r>
              <a:rPr lang="fi-FI" dirty="0">
                <a:solidFill>
                  <a:srgbClr val="252525"/>
                </a:solidFill>
              </a:rPr>
              <a:t>katalaani, </a:t>
            </a:r>
            <a:r>
              <a:rPr lang="fi-FI" dirty="0" err="1">
                <a:solidFill>
                  <a:srgbClr val="252525"/>
                </a:solidFill>
              </a:rPr>
              <a:t>galego</a:t>
            </a:r>
            <a:r>
              <a:rPr lang="fi-FI" dirty="0">
                <a:solidFill>
                  <a:srgbClr val="252525"/>
                </a:solidFill>
              </a:rPr>
              <a:t> ja baskin kieli.</a:t>
            </a:r>
            <a:endParaRPr lang="fi-FI" dirty="0" smtClean="0">
              <a:solidFill>
                <a:prstClr val="black"/>
              </a:solidFill>
            </a:endParaRPr>
          </a:p>
          <a:p>
            <a:endParaRPr lang="fi-FI" dirty="0">
              <a:solidFill>
                <a:prstClr val="black"/>
              </a:solidFill>
            </a:endParaRPr>
          </a:p>
        </p:txBody>
      </p:sp>
    </p:spTree>
    <p:extLst>
      <p:ext uri="{BB962C8B-B14F-4D97-AF65-F5344CB8AC3E}">
        <p14:creationId xmlns:p14="http://schemas.microsoft.com/office/powerpoint/2010/main" val="3672643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50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2500" fill="hold"/>
                                        <p:tgtEl>
                                          <p:spTgt spid="1026"/>
                                        </p:tgtEl>
                                        <p:attrNameLst>
                                          <p:attrName>ppt_x</p:attrName>
                                        </p:attrNameLst>
                                      </p:cBhvr>
                                      <p:tavLst>
                                        <p:tav tm="0">
                                          <p:val>
                                            <p:strVal val="#ppt_x"/>
                                          </p:val>
                                        </p:tav>
                                        <p:tav tm="100000">
                                          <p:val>
                                            <p:strVal val="#ppt_x"/>
                                          </p:val>
                                        </p:tav>
                                      </p:tavLst>
                                    </p:anim>
                                    <p:anim calcmode="lin" valueType="num">
                                      <p:cBhvr additive="base">
                                        <p:cTn id="8" dur="2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64616">
              <a:srgbClr val="FFFF00"/>
            </a:gs>
            <a:gs pos="24000">
              <a:srgbClr val="FF0000"/>
            </a:gs>
            <a:gs pos="38000">
              <a:srgbClr val="FFFF00"/>
            </a:gs>
            <a:gs pos="82000">
              <a:srgbClr val="FF0000"/>
            </a:gs>
          </a:gsLst>
          <a:lin ang="5400000" scaled="1"/>
        </a:gradFill>
        <a:effectLst/>
      </p:bgPr>
    </p:bg>
    <p:spTree>
      <p:nvGrpSpPr>
        <p:cNvPr id="1" name=""/>
        <p:cNvGrpSpPr/>
        <p:nvPr/>
      </p:nvGrpSpPr>
      <p:grpSpPr>
        <a:xfrm>
          <a:off x="0" y="0"/>
          <a:ext cx="0" cy="0"/>
          <a:chOff x="0" y="0"/>
          <a:chExt cx="0" cy="0"/>
        </a:xfrm>
      </p:grpSpPr>
      <p:pic>
        <p:nvPicPr>
          <p:cNvPr id="2050" name="Picture 2" descr="Espanjan vaaku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744" y="1568915"/>
            <a:ext cx="3129413" cy="3129413"/>
          </a:xfrm>
          <a:prstGeom prst="rect">
            <a:avLst/>
          </a:prstGeom>
          <a:noFill/>
          <a:extLst>
            <a:ext uri="{909E8E84-426E-40DD-AFC4-6F175D3DCCD1}">
              <a14:hiddenFill xmlns:a14="http://schemas.microsoft.com/office/drawing/2010/main">
                <a:solidFill>
                  <a:srgbClr val="FFFFFF"/>
                </a:solidFill>
              </a14:hiddenFill>
            </a:ext>
          </a:extLst>
        </p:spPr>
      </p:pic>
      <p:sp>
        <p:nvSpPr>
          <p:cNvPr id="2" name="Tekstiruutu 1"/>
          <p:cNvSpPr txBox="1"/>
          <p:nvPr/>
        </p:nvSpPr>
        <p:spPr>
          <a:xfrm>
            <a:off x="1058779" y="510139"/>
            <a:ext cx="1858266" cy="369332"/>
          </a:xfrm>
          <a:prstGeom prst="rect">
            <a:avLst/>
          </a:prstGeom>
          <a:noFill/>
        </p:spPr>
        <p:txBody>
          <a:bodyPr wrap="none" rtlCol="0">
            <a:spAutoFit/>
          </a:bodyPr>
          <a:lstStyle/>
          <a:p>
            <a:r>
              <a:rPr lang="fi-FI" dirty="0" smtClean="0">
                <a:solidFill>
                  <a:prstClr val="black"/>
                </a:solidFill>
              </a:rPr>
              <a:t>Espanjan vaakuna</a:t>
            </a:r>
            <a:endParaRPr lang="fi-FI" dirty="0">
              <a:solidFill>
                <a:prstClr val="black"/>
              </a:solidFill>
            </a:endParaRPr>
          </a:p>
        </p:txBody>
      </p:sp>
      <p:pic>
        <p:nvPicPr>
          <p:cNvPr id="2052" name="Picture 4" descr="http://hs13.snstatic.fi/webkuva/taysi/700/1305841012037?ts=8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157" y="1569043"/>
            <a:ext cx="3806556" cy="3129413"/>
          </a:xfrm>
          <a:prstGeom prst="rect">
            <a:avLst/>
          </a:prstGeom>
          <a:noFill/>
          <a:extLst>
            <a:ext uri="{909E8E84-426E-40DD-AFC4-6F175D3DCCD1}">
              <a14:hiddenFill xmlns:a14="http://schemas.microsoft.com/office/drawing/2010/main">
                <a:solidFill>
                  <a:srgbClr val="FFFFFF"/>
                </a:solidFill>
              </a14:hiddenFill>
            </a:ext>
          </a:extLst>
        </p:spPr>
      </p:pic>
      <p:sp>
        <p:nvSpPr>
          <p:cNvPr id="3" name="Suorakulmio 2"/>
          <p:cNvSpPr/>
          <p:nvPr/>
        </p:nvSpPr>
        <p:spPr>
          <a:xfrm>
            <a:off x="4799849" y="510139"/>
            <a:ext cx="1095172" cy="369332"/>
          </a:xfrm>
          <a:prstGeom prst="rect">
            <a:avLst/>
          </a:prstGeom>
        </p:spPr>
        <p:txBody>
          <a:bodyPr wrap="none">
            <a:spAutoFit/>
          </a:bodyPr>
          <a:lstStyle/>
          <a:p>
            <a:r>
              <a:rPr lang="fi-FI" dirty="0">
                <a:solidFill>
                  <a:srgbClr val="222222"/>
                </a:solidFill>
                <a:latin typeface="arial" panose="020B0604020202020204" pitchFamily="34" charset="0"/>
              </a:rPr>
              <a:t>Felipe VI</a:t>
            </a:r>
            <a:endParaRPr lang="fi-FI" dirty="0">
              <a:solidFill>
                <a:prstClr val="black"/>
              </a:solidFill>
            </a:endParaRPr>
          </a:p>
        </p:txBody>
      </p:sp>
      <p:pic>
        <p:nvPicPr>
          <p:cNvPr id="2054" name="Picture 6" descr="https://upload.wikimedia.org/wikipedia/commons/3/3c/Palacio_Real_de_Madrid_-_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5457" y="1568915"/>
            <a:ext cx="4626543" cy="3129413"/>
          </a:xfrm>
          <a:prstGeom prst="rect">
            <a:avLst/>
          </a:prstGeom>
          <a:noFill/>
          <a:extLst>
            <a:ext uri="{909E8E84-426E-40DD-AFC4-6F175D3DCCD1}">
              <a14:hiddenFill xmlns:a14="http://schemas.microsoft.com/office/drawing/2010/main">
                <a:solidFill>
                  <a:srgbClr val="FFFFFF"/>
                </a:solidFill>
              </a14:hiddenFill>
            </a:ext>
          </a:extLst>
        </p:spPr>
      </p:pic>
      <p:sp>
        <p:nvSpPr>
          <p:cNvPr id="4" name="Tekstiruutu 3"/>
          <p:cNvSpPr txBox="1"/>
          <p:nvPr/>
        </p:nvSpPr>
        <p:spPr>
          <a:xfrm>
            <a:off x="8530683" y="510139"/>
            <a:ext cx="2381870" cy="369332"/>
          </a:xfrm>
          <a:prstGeom prst="rect">
            <a:avLst/>
          </a:prstGeom>
          <a:noFill/>
        </p:spPr>
        <p:txBody>
          <a:bodyPr wrap="none" rtlCol="0">
            <a:spAutoFit/>
          </a:bodyPr>
          <a:lstStyle/>
          <a:p>
            <a:r>
              <a:rPr lang="fi-FI" dirty="0" smtClean="0">
                <a:solidFill>
                  <a:prstClr val="black"/>
                </a:solidFill>
              </a:rPr>
              <a:t>Felipe VI:n virka-asunto</a:t>
            </a:r>
            <a:endParaRPr lang="fi-FI" dirty="0">
              <a:solidFill>
                <a:prstClr val="black"/>
              </a:solidFill>
            </a:endParaRPr>
          </a:p>
        </p:txBody>
      </p:sp>
      <p:sp>
        <p:nvSpPr>
          <p:cNvPr id="5" name="Toimintopainike: Seuraava 4">
            <a:hlinkClick r:id="rId5" action="ppaction://hlinksldjump" highlightClick="1"/>
          </p:cNvPr>
          <p:cNvSpPr/>
          <p:nvPr/>
        </p:nvSpPr>
        <p:spPr>
          <a:xfrm>
            <a:off x="9923646" y="5871411"/>
            <a:ext cx="1135781" cy="90477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Tree>
    <p:extLst>
      <p:ext uri="{BB962C8B-B14F-4D97-AF65-F5344CB8AC3E}">
        <p14:creationId xmlns:p14="http://schemas.microsoft.com/office/powerpoint/2010/main" val="1688329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500"/>
                                        <p:tgtEl>
                                          <p:spTgt spid="2050"/>
                                        </p:tgtEl>
                                      </p:cBhvr>
                                    </p:animEffect>
                                  </p:childTnLst>
                                </p:cTn>
                              </p:par>
                            </p:childTnLst>
                          </p:cTn>
                        </p:par>
                        <p:par>
                          <p:cTn id="8" fill="hold">
                            <p:stCondLst>
                              <p:cond delay="4000"/>
                            </p:stCondLst>
                            <p:childTnLst>
                              <p:par>
                                <p:cTn id="9" presetID="31" presetClass="entr" presetSubtype="0" fill="hold" nodeType="afterEffect">
                                  <p:stCondLst>
                                    <p:cond delay="1500"/>
                                  </p:stCondLst>
                                  <p:childTnLst>
                                    <p:set>
                                      <p:cBhvr>
                                        <p:cTn id="10" dur="1" fill="hold">
                                          <p:stCondLst>
                                            <p:cond delay="0"/>
                                          </p:stCondLst>
                                        </p:cTn>
                                        <p:tgtEl>
                                          <p:spTgt spid="2052"/>
                                        </p:tgtEl>
                                        <p:attrNameLst>
                                          <p:attrName>style.visibility</p:attrName>
                                        </p:attrNameLst>
                                      </p:cBhvr>
                                      <p:to>
                                        <p:strVal val="visible"/>
                                      </p:to>
                                    </p:set>
                                    <p:anim calcmode="lin" valueType="num">
                                      <p:cBhvr>
                                        <p:cTn id="11" dur="2500" fill="hold"/>
                                        <p:tgtEl>
                                          <p:spTgt spid="2052"/>
                                        </p:tgtEl>
                                        <p:attrNameLst>
                                          <p:attrName>ppt_w</p:attrName>
                                        </p:attrNameLst>
                                      </p:cBhvr>
                                      <p:tavLst>
                                        <p:tav tm="0">
                                          <p:val>
                                            <p:fltVal val="0"/>
                                          </p:val>
                                        </p:tav>
                                        <p:tav tm="100000">
                                          <p:val>
                                            <p:strVal val="#ppt_w"/>
                                          </p:val>
                                        </p:tav>
                                      </p:tavLst>
                                    </p:anim>
                                    <p:anim calcmode="lin" valueType="num">
                                      <p:cBhvr>
                                        <p:cTn id="12" dur="2500" fill="hold"/>
                                        <p:tgtEl>
                                          <p:spTgt spid="2052"/>
                                        </p:tgtEl>
                                        <p:attrNameLst>
                                          <p:attrName>ppt_h</p:attrName>
                                        </p:attrNameLst>
                                      </p:cBhvr>
                                      <p:tavLst>
                                        <p:tav tm="0">
                                          <p:val>
                                            <p:fltVal val="0"/>
                                          </p:val>
                                        </p:tav>
                                        <p:tav tm="100000">
                                          <p:val>
                                            <p:strVal val="#ppt_h"/>
                                          </p:val>
                                        </p:tav>
                                      </p:tavLst>
                                    </p:anim>
                                    <p:anim calcmode="lin" valueType="num">
                                      <p:cBhvr>
                                        <p:cTn id="13" dur="2500" fill="hold"/>
                                        <p:tgtEl>
                                          <p:spTgt spid="2052"/>
                                        </p:tgtEl>
                                        <p:attrNameLst>
                                          <p:attrName>style.rotation</p:attrName>
                                        </p:attrNameLst>
                                      </p:cBhvr>
                                      <p:tavLst>
                                        <p:tav tm="0">
                                          <p:val>
                                            <p:fltVal val="90"/>
                                          </p:val>
                                        </p:tav>
                                        <p:tav tm="100000">
                                          <p:val>
                                            <p:fltVal val="0"/>
                                          </p:val>
                                        </p:tav>
                                      </p:tavLst>
                                    </p:anim>
                                    <p:animEffect transition="in" filter="fade">
                                      <p:cBhvr>
                                        <p:cTn id="14" dur="2500"/>
                                        <p:tgtEl>
                                          <p:spTgt spid="2052"/>
                                        </p:tgtEl>
                                      </p:cBhvr>
                                    </p:animEffect>
                                  </p:childTnLst>
                                </p:cTn>
                              </p:par>
                            </p:childTnLst>
                          </p:cTn>
                        </p:par>
                        <p:par>
                          <p:cTn id="15" fill="hold">
                            <p:stCondLst>
                              <p:cond delay="8000"/>
                            </p:stCondLst>
                            <p:childTnLst>
                              <p:par>
                                <p:cTn id="16" presetID="26" presetClass="entr" presetSubtype="0" fill="hold" nodeType="afterEffect">
                                  <p:stCondLst>
                                    <p:cond delay="1000"/>
                                  </p:stCondLst>
                                  <p:childTnLst>
                                    <p:set>
                                      <p:cBhvr>
                                        <p:cTn id="17" dur="1" fill="hold">
                                          <p:stCondLst>
                                            <p:cond delay="0"/>
                                          </p:stCondLst>
                                        </p:cTn>
                                        <p:tgtEl>
                                          <p:spTgt spid="2054"/>
                                        </p:tgtEl>
                                        <p:attrNameLst>
                                          <p:attrName>style.visibility</p:attrName>
                                        </p:attrNameLst>
                                      </p:cBhvr>
                                      <p:to>
                                        <p:strVal val="visible"/>
                                      </p:to>
                                    </p:set>
                                    <p:animEffect transition="in" filter="wipe(down)">
                                      <p:cBhvr>
                                        <p:cTn id="18" dur="725">
                                          <p:stCondLst>
                                            <p:cond delay="0"/>
                                          </p:stCondLst>
                                        </p:cTn>
                                        <p:tgtEl>
                                          <p:spTgt spid="2054"/>
                                        </p:tgtEl>
                                      </p:cBhvr>
                                    </p:animEffect>
                                    <p:anim calcmode="lin" valueType="num">
                                      <p:cBhvr>
                                        <p:cTn id="19" dur="2278" tmFilter="0,0; 0.14,0.36; 0.43,0.73; 0.71,0.91; 1.0,1.0">
                                          <p:stCondLst>
                                            <p:cond delay="0"/>
                                          </p:stCondLst>
                                        </p:cTn>
                                        <p:tgtEl>
                                          <p:spTgt spid="2054"/>
                                        </p:tgtEl>
                                        <p:attrNameLst>
                                          <p:attrName>ppt_x</p:attrName>
                                        </p:attrNameLst>
                                      </p:cBhvr>
                                      <p:tavLst>
                                        <p:tav tm="0">
                                          <p:val>
                                            <p:strVal val="#ppt_x-0.25"/>
                                          </p:val>
                                        </p:tav>
                                        <p:tav tm="100000">
                                          <p:val>
                                            <p:strVal val="#ppt_x"/>
                                          </p:val>
                                        </p:tav>
                                      </p:tavLst>
                                    </p:anim>
                                    <p:anim calcmode="lin" valueType="num">
                                      <p:cBhvr>
                                        <p:cTn id="20" dur="830" tmFilter="0.0,0.0; 0.25,0.07; 0.50,0.2; 0.75,0.467; 1.0,1.0">
                                          <p:stCondLst>
                                            <p:cond delay="0"/>
                                          </p:stCondLst>
                                        </p:cTn>
                                        <p:tgtEl>
                                          <p:spTgt spid="2054"/>
                                        </p:tgtEl>
                                        <p:attrNameLst>
                                          <p:attrName>ppt_y</p:attrName>
                                        </p:attrNameLst>
                                      </p:cBhvr>
                                      <p:tavLst>
                                        <p:tav tm="0" fmla="#ppt_y-sin(pi*$)/3">
                                          <p:val>
                                            <p:fltVal val="0.5"/>
                                          </p:val>
                                        </p:tav>
                                        <p:tav tm="100000">
                                          <p:val>
                                            <p:fltVal val="1"/>
                                          </p:val>
                                        </p:tav>
                                      </p:tavLst>
                                    </p:anim>
                                    <p:anim calcmode="lin" valueType="num">
                                      <p:cBhvr>
                                        <p:cTn id="21" dur="830" tmFilter="0, 0; 0.125,0.2665; 0.25,0.4; 0.375,0.465; 0.5,0.5;  0.625,0.535; 0.75,0.6; 0.875,0.7335; 1,1">
                                          <p:stCondLst>
                                            <p:cond delay="830"/>
                                          </p:stCondLst>
                                        </p:cTn>
                                        <p:tgtEl>
                                          <p:spTgt spid="2054"/>
                                        </p:tgtEl>
                                        <p:attrNameLst>
                                          <p:attrName>ppt_y</p:attrName>
                                        </p:attrNameLst>
                                      </p:cBhvr>
                                      <p:tavLst>
                                        <p:tav tm="0" fmla="#ppt_y-sin(pi*$)/9">
                                          <p:val>
                                            <p:fltVal val="0"/>
                                          </p:val>
                                        </p:tav>
                                        <p:tav tm="100000">
                                          <p:val>
                                            <p:fltVal val="1"/>
                                          </p:val>
                                        </p:tav>
                                      </p:tavLst>
                                    </p:anim>
                                    <p:anim calcmode="lin" valueType="num">
                                      <p:cBhvr>
                                        <p:cTn id="22" dur="415" tmFilter="0, 0; 0.125,0.2665; 0.25,0.4; 0.375,0.465; 0.5,0.5;  0.625,0.535; 0.75,0.6; 0.875,0.7335; 1,1">
                                          <p:stCondLst>
                                            <p:cond delay="1655"/>
                                          </p:stCondLst>
                                        </p:cTn>
                                        <p:tgtEl>
                                          <p:spTgt spid="2054"/>
                                        </p:tgtEl>
                                        <p:attrNameLst>
                                          <p:attrName>ppt_y</p:attrName>
                                        </p:attrNameLst>
                                      </p:cBhvr>
                                      <p:tavLst>
                                        <p:tav tm="0" fmla="#ppt_y-sin(pi*$)/27">
                                          <p:val>
                                            <p:fltVal val="0"/>
                                          </p:val>
                                        </p:tav>
                                        <p:tav tm="100000">
                                          <p:val>
                                            <p:fltVal val="1"/>
                                          </p:val>
                                        </p:tav>
                                      </p:tavLst>
                                    </p:anim>
                                    <p:anim calcmode="lin" valueType="num">
                                      <p:cBhvr>
                                        <p:cTn id="23" dur="205" tmFilter="0, 0; 0.125,0.2665; 0.25,0.4; 0.375,0.465; 0.5,0.5;  0.625,0.535; 0.75,0.6; 0.875,0.7335; 1,1">
                                          <p:stCondLst>
                                            <p:cond delay="2070"/>
                                          </p:stCondLst>
                                        </p:cTn>
                                        <p:tgtEl>
                                          <p:spTgt spid="2054"/>
                                        </p:tgtEl>
                                        <p:attrNameLst>
                                          <p:attrName>ppt_y</p:attrName>
                                        </p:attrNameLst>
                                      </p:cBhvr>
                                      <p:tavLst>
                                        <p:tav tm="0" fmla="#ppt_y-sin(pi*$)/81">
                                          <p:val>
                                            <p:fltVal val="0"/>
                                          </p:val>
                                        </p:tav>
                                        <p:tav tm="100000">
                                          <p:val>
                                            <p:fltVal val="1"/>
                                          </p:val>
                                        </p:tav>
                                      </p:tavLst>
                                    </p:anim>
                                    <p:animScale>
                                      <p:cBhvr>
                                        <p:cTn id="24" dur="33">
                                          <p:stCondLst>
                                            <p:cond delay="812"/>
                                          </p:stCondLst>
                                        </p:cTn>
                                        <p:tgtEl>
                                          <p:spTgt spid="2054"/>
                                        </p:tgtEl>
                                      </p:cBhvr>
                                      <p:to x="100000" y="60000"/>
                                    </p:animScale>
                                    <p:animScale>
                                      <p:cBhvr>
                                        <p:cTn id="25" dur="207" decel="50000">
                                          <p:stCondLst>
                                            <p:cond delay="845"/>
                                          </p:stCondLst>
                                        </p:cTn>
                                        <p:tgtEl>
                                          <p:spTgt spid="2054"/>
                                        </p:tgtEl>
                                      </p:cBhvr>
                                      <p:to x="100000" y="100000"/>
                                    </p:animScale>
                                    <p:animScale>
                                      <p:cBhvr>
                                        <p:cTn id="26" dur="33">
                                          <p:stCondLst>
                                            <p:cond delay="1640"/>
                                          </p:stCondLst>
                                        </p:cTn>
                                        <p:tgtEl>
                                          <p:spTgt spid="2054"/>
                                        </p:tgtEl>
                                      </p:cBhvr>
                                      <p:to x="100000" y="80000"/>
                                    </p:animScale>
                                    <p:animScale>
                                      <p:cBhvr>
                                        <p:cTn id="27" dur="207" decel="50000">
                                          <p:stCondLst>
                                            <p:cond delay="1673"/>
                                          </p:stCondLst>
                                        </p:cTn>
                                        <p:tgtEl>
                                          <p:spTgt spid="2054"/>
                                        </p:tgtEl>
                                      </p:cBhvr>
                                      <p:to x="100000" y="100000"/>
                                    </p:animScale>
                                    <p:animScale>
                                      <p:cBhvr>
                                        <p:cTn id="28" dur="33">
                                          <p:stCondLst>
                                            <p:cond delay="2052"/>
                                          </p:stCondLst>
                                        </p:cTn>
                                        <p:tgtEl>
                                          <p:spTgt spid="2054"/>
                                        </p:tgtEl>
                                      </p:cBhvr>
                                      <p:to x="100000" y="90000"/>
                                    </p:animScale>
                                    <p:animScale>
                                      <p:cBhvr>
                                        <p:cTn id="29" dur="207" decel="50000">
                                          <p:stCondLst>
                                            <p:cond delay="2085"/>
                                          </p:stCondLst>
                                        </p:cTn>
                                        <p:tgtEl>
                                          <p:spTgt spid="2054"/>
                                        </p:tgtEl>
                                      </p:cBhvr>
                                      <p:to x="100000" y="100000"/>
                                    </p:animScale>
                                    <p:animScale>
                                      <p:cBhvr>
                                        <p:cTn id="30" dur="33">
                                          <p:stCondLst>
                                            <p:cond delay="2260"/>
                                          </p:stCondLst>
                                        </p:cTn>
                                        <p:tgtEl>
                                          <p:spTgt spid="2054"/>
                                        </p:tgtEl>
                                      </p:cBhvr>
                                      <p:to x="100000" y="95000"/>
                                    </p:animScale>
                                    <p:animScale>
                                      <p:cBhvr>
                                        <p:cTn id="31" dur="207" decel="50000">
                                          <p:stCondLst>
                                            <p:cond delay="2293"/>
                                          </p:stCondLst>
                                        </p:cTn>
                                        <p:tgtEl>
                                          <p:spTgt spid="205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5157153" y="490835"/>
            <a:ext cx="1903085" cy="923330"/>
          </a:xfrm>
          <a:prstGeom prst="rect">
            <a:avLst/>
          </a:prstGeom>
          <a:noFill/>
        </p:spPr>
        <p:txBody>
          <a:bodyPr wrap="none" lIns="91440" tIns="45720" rIns="91440" bIns="45720">
            <a:spAutoFit/>
          </a:bodyPr>
          <a:lstStyle/>
          <a:p>
            <a:pPr algn="ctr"/>
            <a:r>
              <a:rPr lang="fi-FI" sz="5400" b="1" dirty="0" smtClean="0">
                <a:ln w="9525">
                  <a:solidFill>
                    <a:schemeClr val="bg1"/>
                  </a:solidFill>
                  <a:prstDash val="solid"/>
                </a:ln>
                <a:effectLst>
                  <a:outerShdw blurRad="12700" dist="38100" dir="2700000" algn="tl" rotWithShape="0">
                    <a:schemeClr val="bg1">
                      <a:lumMod val="50000"/>
                    </a:schemeClr>
                  </a:outerShdw>
                </a:effectLst>
              </a:rPr>
              <a:t>Irlanti</a:t>
            </a:r>
            <a:endParaRPr lang="fi-FI"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3" name="Kuva 2"/>
          <p:cNvPicPr>
            <a:picLocks noChangeAspect="1"/>
          </p:cNvPicPr>
          <p:nvPr/>
        </p:nvPicPr>
        <p:blipFill>
          <a:blip r:embed="rId2"/>
          <a:stretch>
            <a:fillRect/>
          </a:stretch>
        </p:blipFill>
        <p:spPr>
          <a:xfrm>
            <a:off x="1063625" y="490835"/>
            <a:ext cx="3028950" cy="1514475"/>
          </a:xfrm>
          <a:prstGeom prst="rect">
            <a:avLst/>
          </a:prstGeom>
        </p:spPr>
      </p:pic>
      <p:pic>
        <p:nvPicPr>
          <p:cNvPr id="4" name="Kuva 3">
            <a:hlinkClick r:id="rId3" action="ppaction://hlinksldjump"/>
          </p:cNvPr>
          <p:cNvPicPr>
            <a:picLocks noChangeAspect="1"/>
          </p:cNvPicPr>
          <p:nvPr/>
        </p:nvPicPr>
        <p:blipFill>
          <a:blip r:embed="rId4"/>
          <a:stretch>
            <a:fillRect/>
          </a:stretch>
        </p:blipFill>
        <p:spPr>
          <a:xfrm>
            <a:off x="11460417" y="5876459"/>
            <a:ext cx="731583" cy="981541"/>
          </a:xfrm>
          <a:prstGeom prst="rect">
            <a:avLst/>
          </a:prstGeom>
        </p:spPr>
      </p:pic>
      <p:sp>
        <p:nvSpPr>
          <p:cNvPr id="5" name="Suorakulmio 4"/>
          <p:cNvSpPr/>
          <p:nvPr/>
        </p:nvSpPr>
        <p:spPr>
          <a:xfrm>
            <a:off x="488950" y="2005310"/>
            <a:ext cx="6096000" cy="4832092"/>
          </a:xfrm>
          <a:prstGeom prst="rect">
            <a:avLst/>
          </a:prstGeom>
        </p:spPr>
        <p:txBody>
          <a:bodyPr>
            <a:spAutoFit/>
          </a:bodyPr>
          <a:lstStyle/>
          <a:p>
            <a:r>
              <a:rPr lang="fi-FI" sz="2800" dirty="0"/>
              <a:t>Valtio: Britannia</a:t>
            </a:r>
          </a:p>
          <a:p>
            <a:r>
              <a:rPr lang="fi-FI" sz="2800" dirty="0"/>
              <a:t>Suurin </a:t>
            </a:r>
            <a:r>
              <a:rPr lang="fi-FI" sz="2800" dirty="0" smtClean="0"/>
              <a:t>kaupunki: Dublin</a:t>
            </a:r>
            <a:r>
              <a:rPr lang="fi-FI" sz="2800" dirty="0"/>
              <a:t/>
            </a:r>
            <a:br>
              <a:rPr lang="fi-FI" sz="2800" dirty="0"/>
            </a:br>
            <a:r>
              <a:rPr lang="fi-FI" sz="2800" dirty="0" smtClean="0"/>
              <a:t>Väkiluku: 4 722 028</a:t>
            </a:r>
            <a:endParaRPr lang="fi-FI" sz="2800" dirty="0"/>
          </a:p>
          <a:p>
            <a:r>
              <a:rPr lang="fi-FI" sz="2800" dirty="0"/>
              <a:t>Pinta-ala</a:t>
            </a:r>
            <a:r>
              <a:rPr lang="fi-FI" sz="2800" dirty="0" smtClean="0"/>
              <a:t>: 70 273 km</a:t>
            </a:r>
            <a:endParaRPr lang="fi-FI" sz="2800" dirty="0"/>
          </a:p>
          <a:p>
            <a:r>
              <a:rPr lang="fi-FI" sz="2800" dirty="0" smtClean="0"/>
              <a:t>Rahayksikkö: Punta</a:t>
            </a:r>
            <a:endParaRPr lang="fi-FI" sz="2800" dirty="0"/>
          </a:p>
          <a:p>
            <a:r>
              <a:rPr lang="fi-FI" sz="2800" dirty="0" smtClean="0"/>
              <a:t>Presidentti: Michael D. Higgins</a:t>
            </a:r>
            <a:endParaRPr lang="fi-FI" sz="2800" dirty="0"/>
          </a:p>
          <a:p>
            <a:r>
              <a:rPr lang="fi-FI" sz="2800" dirty="0" smtClean="0"/>
              <a:t>Erikoisuudet: Menninkäiset</a:t>
            </a:r>
            <a:endParaRPr lang="fi-FI" sz="2800" dirty="0"/>
          </a:p>
          <a:p>
            <a:r>
              <a:rPr lang="fi-FI" sz="2800" dirty="0"/>
              <a:t>Historia: </a:t>
            </a:r>
            <a:r>
              <a:rPr lang="fi-FI" sz="2800" dirty="0" smtClean="0"/>
              <a:t>Irlannin ensimmäiset tunnetaan arkeologisten löytöjen perusteella.</a:t>
            </a:r>
            <a:endParaRPr lang="fi-FI" sz="2800" dirty="0"/>
          </a:p>
          <a:p>
            <a:r>
              <a:rPr lang="fi-FI" sz="2800" dirty="0"/>
              <a:t>Eläimet</a:t>
            </a:r>
            <a:r>
              <a:rPr lang="fi-FI" sz="2800" dirty="0" smtClean="0"/>
              <a:t>: Saukkot,lampaat,oravaat</a:t>
            </a:r>
            <a:endParaRPr lang="fi-FI" sz="2800" dirty="0"/>
          </a:p>
          <a:p>
            <a:r>
              <a:rPr lang="fi-FI" sz="2800" dirty="0"/>
              <a:t>Kieli</a:t>
            </a:r>
            <a:r>
              <a:rPr lang="fi-FI" sz="2800" dirty="0" smtClean="0"/>
              <a:t>: Englanti</a:t>
            </a:r>
            <a:endParaRPr lang="fi-FI" sz="2800" dirty="0"/>
          </a:p>
        </p:txBody>
      </p:sp>
      <p:pic>
        <p:nvPicPr>
          <p:cNvPr id="6" name="Kuva 5"/>
          <p:cNvPicPr>
            <a:picLocks noChangeAspect="1"/>
          </p:cNvPicPr>
          <p:nvPr/>
        </p:nvPicPr>
        <p:blipFill>
          <a:blip r:embed="rId5"/>
          <a:stretch>
            <a:fillRect/>
          </a:stretch>
        </p:blipFill>
        <p:spPr>
          <a:xfrm rot="1399400">
            <a:off x="8135095" y="906206"/>
            <a:ext cx="2954020" cy="3059521"/>
          </a:xfrm>
          <a:prstGeom prst="rect">
            <a:avLst/>
          </a:prstGeom>
          <a:effectLst>
            <a:softEdge rad="127000"/>
          </a:effectLst>
        </p:spPr>
      </p:pic>
      <p:pic>
        <p:nvPicPr>
          <p:cNvPr id="7" name="Kuva 6"/>
          <p:cNvPicPr>
            <a:picLocks noChangeAspect="1"/>
          </p:cNvPicPr>
          <p:nvPr/>
        </p:nvPicPr>
        <p:blipFill>
          <a:blip r:embed="rId6"/>
          <a:stretch>
            <a:fillRect/>
          </a:stretch>
        </p:blipFill>
        <p:spPr>
          <a:xfrm rot="20687633">
            <a:off x="5422430" y="1229978"/>
            <a:ext cx="2777597" cy="2876797"/>
          </a:xfrm>
          <a:prstGeom prst="rect">
            <a:avLst/>
          </a:prstGeom>
          <a:effectLst>
            <a:softEdge rad="127000"/>
          </a:effectLst>
        </p:spPr>
      </p:pic>
      <p:pic>
        <p:nvPicPr>
          <p:cNvPr id="8" name="Kuva 7"/>
          <p:cNvPicPr>
            <a:picLocks noChangeAspect="1"/>
          </p:cNvPicPr>
          <p:nvPr/>
        </p:nvPicPr>
        <p:blipFill>
          <a:blip r:embed="rId7"/>
          <a:stretch>
            <a:fillRect/>
          </a:stretch>
        </p:blipFill>
        <p:spPr>
          <a:xfrm rot="1953909">
            <a:off x="9198751" y="3552282"/>
            <a:ext cx="2644295" cy="2738734"/>
          </a:xfrm>
          <a:prstGeom prst="rect">
            <a:avLst/>
          </a:prstGeom>
          <a:effectLst>
            <a:softEdge rad="127000"/>
          </a:effectLst>
        </p:spPr>
      </p:pic>
      <p:pic>
        <p:nvPicPr>
          <p:cNvPr id="9" name="Kuva 8"/>
          <p:cNvPicPr>
            <a:picLocks noChangeAspect="1"/>
          </p:cNvPicPr>
          <p:nvPr/>
        </p:nvPicPr>
        <p:blipFill>
          <a:blip r:embed="rId8"/>
          <a:stretch>
            <a:fillRect/>
          </a:stretch>
        </p:blipFill>
        <p:spPr>
          <a:xfrm rot="19974258">
            <a:off x="6629452" y="3920396"/>
            <a:ext cx="2701061" cy="2797527"/>
          </a:xfrm>
          <a:prstGeom prst="rect">
            <a:avLst/>
          </a:prstGeom>
          <a:effectLst>
            <a:softEdge rad="127000"/>
          </a:effectLst>
        </p:spPr>
      </p:pic>
      <p:sp>
        <p:nvSpPr>
          <p:cNvPr id="10" name="Tekstiruutu 9"/>
          <p:cNvSpPr txBox="1"/>
          <p:nvPr/>
        </p:nvSpPr>
        <p:spPr>
          <a:xfrm rot="1132667">
            <a:off x="9204618" y="296734"/>
            <a:ext cx="1827552" cy="461665"/>
          </a:xfrm>
          <a:prstGeom prst="rect">
            <a:avLst/>
          </a:prstGeom>
          <a:noFill/>
        </p:spPr>
        <p:txBody>
          <a:bodyPr wrap="none" rtlCol="0">
            <a:spAutoFit/>
          </a:bodyPr>
          <a:lstStyle/>
          <a:p>
            <a:r>
              <a:rPr lang="fi-FI" sz="2400" dirty="0" smtClean="0"/>
              <a:t>Nähtävyyksiä</a:t>
            </a:r>
            <a:endParaRPr lang="fi-FI" sz="2400" dirty="0"/>
          </a:p>
        </p:txBody>
      </p:sp>
    </p:spTree>
    <p:extLst>
      <p:ext uri="{BB962C8B-B14F-4D97-AF65-F5344CB8AC3E}">
        <p14:creationId xmlns:p14="http://schemas.microsoft.com/office/powerpoint/2010/main" val="1630831733"/>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3540">
              <a:srgbClr val="4EB046"/>
            </a:gs>
            <a:gs pos="26000">
              <a:srgbClr val="06B6B6"/>
            </a:gs>
            <a:gs pos="48000">
              <a:srgbClr val="4EB046"/>
            </a:gs>
            <a:gs pos="93000">
              <a:srgbClr val="4EB046"/>
            </a:gs>
            <a:gs pos="71000">
              <a:srgbClr val="06B6B6"/>
            </a:gs>
          </a:gsLst>
          <a:lin ang="13500000" scaled="1"/>
          <a:tileRect/>
        </a:gradFill>
        <a:effectLst/>
      </p:bgPr>
    </p:bg>
    <p:spTree>
      <p:nvGrpSpPr>
        <p:cNvPr id="1" name=""/>
        <p:cNvGrpSpPr/>
        <p:nvPr/>
      </p:nvGrpSpPr>
      <p:grpSpPr>
        <a:xfrm>
          <a:off x="0" y="0"/>
          <a:ext cx="0" cy="0"/>
          <a:chOff x="0" y="0"/>
          <a:chExt cx="0" cy="0"/>
        </a:xfrm>
      </p:grpSpPr>
      <p:sp>
        <p:nvSpPr>
          <p:cNvPr id="2" name="Suorakulmio 1"/>
          <p:cNvSpPr/>
          <p:nvPr/>
        </p:nvSpPr>
        <p:spPr>
          <a:xfrm>
            <a:off x="0" y="0"/>
            <a:ext cx="6096000" cy="923330"/>
          </a:xfrm>
          <a:prstGeom prst="rect">
            <a:avLst/>
          </a:prstGeom>
        </p:spPr>
        <p:txBody>
          <a:bodyPr>
            <a:spAutoFit/>
          </a:bodyPr>
          <a:lstStyle/>
          <a:p>
            <a:r>
              <a:rPr lang="fi-FI" b="1" dirty="0">
                <a:solidFill>
                  <a:prstClr val="black">
                    <a:lumMod val="95000"/>
                    <a:lumOff val="5000"/>
                  </a:prstClr>
                </a:solidFill>
                <a:latin typeface="Arial" panose="020B0604020202020204" pitchFamily="34" charset="0"/>
              </a:rPr>
              <a:t>Espanjan kuningaskunta</a:t>
            </a:r>
            <a:r>
              <a:rPr lang="fi-FI" dirty="0">
                <a:solidFill>
                  <a:prstClr val="black">
                    <a:lumMod val="95000"/>
                    <a:lumOff val="5000"/>
                  </a:prstClr>
                </a:solidFill>
                <a:latin typeface="Arial" panose="020B0604020202020204" pitchFamily="34" charset="0"/>
              </a:rPr>
              <a:t> eli </a:t>
            </a:r>
            <a:r>
              <a:rPr lang="fi-FI" b="1" dirty="0">
                <a:solidFill>
                  <a:prstClr val="black">
                    <a:lumMod val="95000"/>
                    <a:lumOff val="5000"/>
                  </a:prstClr>
                </a:solidFill>
                <a:latin typeface="Arial" panose="020B0604020202020204" pitchFamily="34" charset="0"/>
              </a:rPr>
              <a:t>Espanja</a:t>
            </a:r>
            <a:r>
              <a:rPr lang="fi-FI" dirty="0">
                <a:solidFill>
                  <a:prstClr val="black">
                    <a:lumMod val="95000"/>
                    <a:lumOff val="5000"/>
                  </a:prstClr>
                </a:solidFill>
                <a:latin typeface="Arial" panose="020B0604020202020204" pitchFamily="34" charset="0"/>
              </a:rPr>
              <a:t> on </a:t>
            </a:r>
            <a:r>
              <a:rPr lang="fi-FI" dirty="0" err="1">
                <a:solidFill>
                  <a:prstClr val="black">
                    <a:lumMod val="95000"/>
                    <a:lumOff val="5000"/>
                  </a:prstClr>
                </a:solidFill>
                <a:latin typeface="Arial" panose="020B0604020202020204" pitchFamily="34" charset="0"/>
              </a:rPr>
              <a:t>Lounais</a:t>
            </a:r>
            <a:r>
              <a:rPr lang="fi-FI" dirty="0">
                <a:solidFill>
                  <a:prstClr val="black">
                    <a:lumMod val="95000"/>
                    <a:lumOff val="5000"/>
                  </a:prstClr>
                </a:solidFill>
                <a:latin typeface="Arial" panose="020B0604020202020204" pitchFamily="34" charset="0"/>
              </a:rPr>
              <a:t>-Euroopassa sijaitseva valtio</a:t>
            </a:r>
            <a:r>
              <a:rPr lang="fi-FI" dirty="0" smtClean="0">
                <a:solidFill>
                  <a:prstClr val="black">
                    <a:lumMod val="95000"/>
                    <a:lumOff val="5000"/>
                  </a:prstClr>
                </a:solidFill>
                <a:latin typeface="Arial" panose="020B0604020202020204" pitchFamily="34" charset="0"/>
              </a:rPr>
              <a:t>. </a:t>
            </a:r>
            <a:r>
              <a:rPr lang="fi-FI" dirty="0">
                <a:solidFill>
                  <a:prstClr val="black">
                    <a:lumMod val="95000"/>
                    <a:lumOff val="5000"/>
                  </a:prstClr>
                </a:solidFill>
                <a:latin typeface="Arial" panose="020B0604020202020204" pitchFamily="34" charset="0"/>
              </a:rPr>
              <a:t>Koillisessa rajan takana ovat Ranska ja pieni Andorran</a:t>
            </a:r>
            <a:r>
              <a:rPr lang="fi-FI" dirty="0">
                <a:solidFill>
                  <a:srgbClr val="252525"/>
                </a:solidFill>
                <a:latin typeface="Arial" panose="020B0604020202020204" pitchFamily="34" charset="0"/>
              </a:rPr>
              <a:t> </a:t>
            </a:r>
            <a:r>
              <a:rPr lang="fi-FI" dirty="0" smtClean="0">
                <a:solidFill>
                  <a:prstClr val="black">
                    <a:lumMod val="95000"/>
                    <a:lumOff val="5000"/>
                  </a:prstClr>
                </a:solidFill>
                <a:latin typeface="Arial" panose="020B0604020202020204" pitchFamily="34" charset="0"/>
              </a:rPr>
              <a:t>ruhtinaskansa.</a:t>
            </a:r>
            <a:endParaRPr lang="fi-FI" dirty="0">
              <a:solidFill>
                <a:prstClr val="black">
                  <a:lumMod val="95000"/>
                  <a:lumOff val="5000"/>
                </a:prstClr>
              </a:solidFill>
            </a:endParaRPr>
          </a:p>
        </p:txBody>
      </p:sp>
      <p:sp>
        <p:nvSpPr>
          <p:cNvPr id="3" name="Suorakulmio 2"/>
          <p:cNvSpPr/>
          <p:nvPr/>
        </p:nvSpPr>
        <p:spPr>
          <a:xfrm>
            <a:off x="-1" y="1322144"/>
            <a:ext cx="6096000" cy="1200329"/>
          </a:xfrm>
          <a:prstGeom prst="rect">
            <a:avLst/>
          </a:prstGeom>
        </p:spPr>
        <p:txBody>
          <a:bodyPr>
            <a:spAutoFit/>
          </a:bodyPr>
          <a:lstStyle/>
          <a:p>
            <a:r>
              <a:rPr lang="fi-FI" dirty="0">
                <a:solidFill>
                  <a:srgbClr val="000000"/>
                </a:solidFill>
                <a:latin typeface="Arial" panose="020B0604020202020204" pitchFamily="34" charset="0"/>
              </a:rPr>
              <a:t>Espanjan pinnanmuodot ovat Euroopan monimuotoisimpia. Espanjan alue on kokonaisuudessaan 504 782 km² kokoinen, ja Espanjaan kuuluu Atlantin rannikkoa kaikkiaan 710 km pituudelta.</a:t>
            </a:r>
            <a:endParaRPr lang="fi-FI" dirty="0">
              <a:solidFill>
                <a:prstClr val="black"/>
              </a:solidFill>
            </a:endParaRPr>
          </a:p>
        </p:txBody>
      </p:sp>
      <p:sp>
        <p:nvSpPr>
          <p:cNvPr id="4" name="Tekstiruutu 3"/>
          <p:cNvSpPr txBox="1"/>
          <p:nvPr/>
        </p:nvSpPr>
        <p:spPr>
          <a:xfrm>
            <a:off x="622976" y="998590"/>
            <a:ext cx="1839158" cy="369332"/>
          </a:xfrm>
          <a:prstGeom prst="rect">
            <a:avLst/>
          </a:prstGeom>
          <a:noFill/>
        </p:spPr>
        <p:txBody>
          <a:bodyPr wrap="none" rtlCol="0">
            <a:spAutoFit/>
          </a:bodyPr>
          <a:lstStyle/>
          <a:p>
            <a:r>
              <a:rPr lang="fi-FI" dirty="0" smtClean="0">
                <a:solidFill>
                  <a:prstClr val="black"/>
                </a:solidFill>
              </a:rPr>
              <a:t>PINNANMUODOT</a:t>
            </a:r>
            <a:endParaRPr lang="fi-FI" dirty="0">
              <a:solidFill>
                <a:prstClr val="black"/>
              </a:solidFill>
            </a:endParaRPr>
          </a:p>
        </p:txBody>
      </p:sp>
      <p:sp>
        <p:nvSpPr>
          <p:cNvPr id="5" name="Tekstiruutu 4"/>
          <p:cNvSpPr txBox="1"/>
          <p:nvPr/>
        </p:nvSpPr>
        <p:spPr>
          <a:xfrm>
            <a:off x="6959" y="4516857"/>
            <a:ext cx="1881349" cy="923330"/>
          </a:xfrm>
          <a:prstGeom prst="rect">
            <a:avLst/>
          </a:prstGeom>
          <a:noFill/>
        </p:spPr>
        <p:txBody>
          <a:bodyPr wrap="none" rtlCol="0">
            <a:spAutoFit/>
          </a:bodyPr>
          <a:lstStyle/>
          <a:p>
            <a:r>
              <a:rPr lang="fi-FI" dirty="0" smtClean="0">
                <a:solidFill>
                  <a:prstClr val="black"/>
                </a:solidFill>
              </a:rPr>
              <a:t>-maatalous  3,3%</a:t>
            </a:r>
          </a:p>
          <a:p>
            <a:r>
              <a:rPr lang="fi-FI" dirty="0" smtClean="0">
                <a:solidFill>
                  <a:prstClr val="black"/>
                </a:solidFill>
              </a:rPr>
              <a:t>-teollisuus   25,8%</a:t>
            </a:r>
          </a:p>
          <a:p>
            <a:r>
              <a:rPr lang="fi-FI" dirty="0" smtClean="0">
                <a:solidFill>
                  <a:prstClr val="black"/>
                </a:solidFill>
              </a:rPr>
              <a:t>-palvelut     70,9%</a:t>
            </a:r>
            <a:endParaRPr lang="fi-FI" dirty="0">
              <a:solidFill>
                <a:prstClr val="black"/>
              </a:solidFill>
            </a:endParaRPr>
          </a:p>
        </p:txBody>
      </p:sp>
      <p:sp>
        <p:nvSpPr>
          <p:cNvPr id="6" name="Tekstiruutu 5"/>
          <p:cNvSpPr txBox="1"/>
          <p:nvPr/>
        </p:nvSpPr>
        <p:spPr>
          <a:xfrm>
            <a:off x="147525" y="4188258"/>
            <a:ext cx="1298945" cy="369332"/>
          </a:xfrm>
          <a:prstGeom prst="rect">
            <a:avLst/>
          </a:prstGeom>
          <a:noFill/>
        </p:spPr>
        <p:txBody>
          <a:bodyPr wrap="none" rtlCol="0">
            <a:spAutoFit/>
          </a:bodyPr>
          <a:lstStyle/>
          <a:p>
            <a:r>
              <a:rPr lang="fi-FI" dirty="0" smtClean="0">
                <a:solidFill>
                  <a:prstClr val="black"/>
                </a:solidFill>
              </a:rPr>
              <a:t>ELINKEINOT</a:t>
            </a:r>
            <a:endParaRPr lang="fi-FI" dirty="0">
              <a:solidFill>
                <a:prstClr val="black"/>
              </a:solidFill>
            </a:endParaRPr>
          </a:p>
        </p:txBody>
      </p:sp>
      <p:sp>
        <p:nvSpPr>
          <p:cNvPr id="8" name="Tekstiruutu 7"/>
          <p:cNvSpPr txBox="1"/>
          <p:nvPr/>
        </p:nvSpPr>
        <p:spPr>
          <a:xfrm>
            <a:off x="2385132" y="4440571"/>
            <a:ext cx="2405714" cy="369332"/>
          </a:xfrm>
          <a:prstGeom prst="rect">
            <a:avLst/>
          </a:prstGeom>
          <a:noFill/>
        </p:spPr>
        <p:txBody>
          <a:bodyPr wrap="square" rtlCol="0">
            <a:spAutoFit/>
          </a:bodyPr>
          <a:lstStyle/>
          <a:p>
            <a:r>
              <a:rPr lang="fi-FI" dirty="0" smtClean="0">
                <a:solidFill>
                  <a:prstClr val="black"/>
                </a:solidFill>
              </a:rPr>
              <a:t>504 645 km²</a:t>
            </a:r>
            <a:endParaRPr lang="fi-FI" dirty="0">
              <a:solidFill>
                <a:prstClr val="black"/>
              </a:solidFill>
            </a:endParaRPr>
          </a:p>
        </p:txBody>
      </p:sp>
      <p:sp>
        <p:nvSpPr>
          <p:cNvPr id="11" name="Tekstiruutu 10"/>
          <p:cNvSpPr txBox="1"/>
          <p:nvPr/>
        </p:nvSpPr>
        <p:spPr>
          <a:xfrm>
            <a:off x="2385132" y="4188258"/>
            <a:ext cx="1171731" cy="369332"/>
          </a:xfrm>
          <a:prstGeom prst="rect">
            <a:avLst/>
          </a:prstGeom>
          <a:noFill/>
        </p:spPr>
        <p:txBody>
          <a:bodyPr wrap="none" rtlCol="0">
            <a:spAutoFit/>
          </a:bodyPr>
          <a:lstStyle/>
          <a:p>
            <a:r>
              <a:rPr lang="fi-FI" dirty="0" smtClean="0">
                <a:solidFill>
                  <a:prstClr val="black"/>
                </a:solidFill>
              </a:rPr>
              <a:t>PINTA-ALA</a:t>
            </a:r>
            <a:endParaRPr lang="fi-FI" dirty="0">
              <a:solidFill>
                <a:prstClr val="black"/>
              </a:solidFill>
            </a:endParaRPr>
          </a:p>
        </p:txBody>
      </p:sp>
      <p:sp>
        <p:nvSpPr>
          <p:cNvPr id="12" name="Suorakulmio 11"/>
          <p:cNvSpPr/>
          <p:nvPr/>
        </p:nvSpPr>
        <p:spPr>
          <a:xfrm>
            <a:off x="-1" y="2857646"/>
            <a:ext cx="6740894" cy="1200329"/>
          </a:xfrm>
          <a:prstGeom prst="rect">
            <a:avLst/>
          </a:prstGeom>
        </p:spPr>
        <p:txBody>
          <a:bodyPr wrap="square">
            <a:spAutoFit/>
          </a:bodyPr>
          <a:lstStyle/>
          <a:p>
            <a:r>
              <a:rPr lang="fi-FI" dirty="0">
                <a:solidFill>
                  <a:srgbClr val="000000"/>
                </a:solidFill>
                <a:latin typeface="Arial" panose="020B0604020202020204" pitchFamily="34" charset="0"/>
              </a:rPr>
              <a:t>Maan kosteammissa alueissa </a:t>
            </a:r>
            <a:r>
              <a:rPr lang="fi-FI" dirty="0" smtClean="0">
                <a:solidFill>
                  <a:srgbClr val="000000"/>
                </a:solidFill>
                <a:latin typeface="Arial" panose="020B0604020202020204" pitchFamily="34" charset="0"/>
              </a:rPr>
              <a:t>pohjoisessa </a:t>
            </a:r>
            <a:r>
              <a:rPr lang="fi-FI" dirty="0">
                <a:solidFill>
                  <a:srgbClr val="000000"/>
                </a:solidFill>
                <a:latin typeface="Arial" panose="020B0604020202020204" pitchFamily="34" charset="0"/>
              </a:rPr>
              <a:t>löytyy paljon </a:t>
            </a:r>
            <a:r>
              <a:rPr lang="fi-FI" dirty="0" smtClean="0">
                <a:solidFill>
                  <a:srgbClr val="000000"/>
                </a:solidFill>
                <a:latin typeface="Arial" panose="020B0604020202020204" pitchFamily="34" charset="0"/>
              </a:rPr>
              <a:t>puu-kasvillisuutta, kuin </a:t>
            </a:r>
            <a:r>
              <a:rPr lang="fi-FI" dirty="0">
                <a:solidFill>
                  <a:srgbClr val="000000"/>
                </a:solidFill>
                <a:latin typeface="Arial" panose="020B0604020202020204" pitchFamily="34" charset="0"/>
              </a:rPr>
              <a:t>myös erilaisia mäntypuun lajikkeita. </a:t>
            </a:r>
            <a:r>
              <a:rPr lang="fi-FI" dirty="0" smtClean="0">
                <a:solidFill>
                  <a:srgbClr val="000000"/>
                </a:solidFill>
                <a:latin typeface="Arial" panose="020B0604020202020204" pitchFamily="34" charset="0"/>
              </a:rPr>
              <a:t>Korkeammilla </a:t>
            </a:r>
            <a:r>
              <a:rPr lang="fi-FI" dirty="0">
                <a:solidFill>
                  <a:srgbClr val="000000"/>
                </a:solidFill>
                <a:latin typeface="Arial" panose="020B0604020202020204" pitchFamily="34" charset="0"/>
              </a:rPr>
              <a:t>vuoristoalueilla tavataan myös erilaisia havupuumetsikköjä.</a:t>
            </a:r>
            <a:endParaRPr lang="fi-FI" dirty="0">
              <a:solidFill>
                <a:prstClr val="black"/>
              </a:solidFill>
            </a:endParaRPr>
          </a:p>
        </p:txBody>
      </p:sp>
      <p:sp>
        <p:nvSpPr>
          <p:cNvPr id="13" name="Tekstiruutu 12"/>
          <p:cNvSpPr txBox="1"/>
          <p:nvPr/>
        </p:nvSpPr>
        <p:spPr>
          <a:xfrm>
            <a:off x="796998" y="2522473"/>
            <a:ext cx="1491114" cy="369332"/>
          </a:xfrm>
          <a:prstGeom prst="rect">
            <a:avLst/>
          </a:prstGeom>
          <a:noFill/>
        </p:spPr>
        <p:txBody>
          <a:bodyPr wrap="none" rtlCol="0">
            <a:spAutoFit/>
          </a:bodyPr>
          <a:lstStyle/>
          <a:p>
            <a:r>
              <a:rPr lang="fi-FI" dirty="0" smtClean="0">
                <a:solidFill>
                  <a:prstClr val="black"/>
                </a:solidFill>
              </a:rPr>
              <a:t>KASVILLISUUS</a:t>
            </a:r>
            <a:endParaRPr lang="fi-FI" dirty="0">
              <a:solidFill>
                <a:prstClr val="black"/>
              </a:solidFill>
            </a:endParaRPr>
          </a:p>
        </p:txBody>
      </p:sp>
      <p:pic>
        <p:nvPicPr>
          <p:cNvPr id="1027" name="Picture 3" descr="https://static.onthebeach.co.uk/a/geolocation/assets/locations/202/5845/main.jpg?1312559631">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025" y="4095749"/>
            <a:ext cx="6657975" cy="2762251"/>
          </a:xfrm>
          <a:prstGeom prst="rect">
            <a:avLst/>
          </a:prstGeom>
          <a:noFill/>
          <a:extLst>
            <a:ext uri="{909E8E84-426E-40DD-AFC4-6F175D3DCCD1}">
              <a14:hiddenFill xmlns:a14="http://schemas.microsoft.com/office/drawing/2010/main">
                <a:solidFill>
                  <a:srgbClr val="FFFFFF"/>
                </a:solidFill>
              </a14:hiddenFill>
            </a:ext>
          </a:extLst>
        </p:spPr>
      </p:pic>
      <p:sp>
        <p:nvSpPr>
          <p:cNvPr id="14" name="Tekstiruutu 13"/>
          <p:cNvSpPr txBox="1"/>
          <p:nvPr/>
        </p:nvSpPr>
        <p:spPr>
          <a:xfrm>
            <a:off x="7680960" y="3688643"/>
            <a:ext cx="2569358" cy="369332"/>
          </a:xfrm>
          <a:prstGeom prst="rect">
            <a:avLst/>
          </a:prstGeom>
          <a:noFill/>
        </p:spPr>
        <p:txBody>
          <a:bodyPr wrap="none" rtlCol="0">
            <a:spAutoFit/>
          </a:bodyPr>
          <a:lstStyle/>
          <a:p>
            <a:r>
              <a:rPr lang="fi-FI" dirty="0" smtClean="0">
                <a:solidFill>
                  <a:prstClr val="black"/>
                </a:solidFill>
              </a:rPr>
              <a:t>Tässä kuva </a:t>
            </a:r>
            <a:r>
              <a:rPr lang="fi-FI" dirty="0" err="1" smtClean="0">
                <a:solidFill>
                  <a:prstClr val="black"/>
                </a:solidFill>
              </a:rPr>
              <a:t>Javea</a:t>
            </a:r>
            <a:r>
              <a:rPr lang="fi-FI" dirty="0" smtClean="0">
                <a:solidFill>
                  <a:prstClr val="black"/>
                </a:solidFill>
              </a:rPr>
              <a:t> </a:t>
            </a:r>
            <a:r>
              <a:rPr lang="fi-FI" dirty="0" err="1" smtClean="0">
                <a:solidFill>
                  <a:prstClr val="black"/>
                </a:solidFill>
              </a:rPr>
              <a:t>Xabiasta</a:t>
            </a:r>
            <a:endParaRPr lang="fi-FI" dirty="0">
              <a:solidFill>
                <a:prstClr val="black"/>
              </a:solidFill>
            </a:endParaRPr>
          </a:p>
        </p:txBody>
      </p:sp>
      <p:pic>
        <p:nvPicPr>
          <p:cNvPr id="1029" name="Picture 5" descr="http://matkaoppaat.com/kuvat/fuengirola-costa-del-sol-malaga-saa-matkaoppa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4823" y="1054285"/>
            <a:ext cx="2674252" cy="2403525"/>
          </a:xfrm>
          <a:prstGeom prst="rect">
            <a:avLst/>
          </a:prstGeom>
          <a:noFill/>
          <a:extLst>
            <a:ext uri="{909E8E84-426E-40DD-AFC4-6F175D3DCCD1}">
              <a14:hiddenFill xmlns:a14="http://schemas.microsoft.com/office/drawing/2010/main">
                <a:solidFill>
                  <a:srgbClr val="FFFFFF"/>
                </a:solidFill>
              </a14:hiddenFill>
            </a:ext>
          </a:extLst>
        </p:spPr>
      </p:pic>
      <p:sp>
        <p:nvSpPr>
          <p:cNvPr id="15" name="Tekstiruutu 14"/>
          <p:cNvSpPr txBox="1"/>
          <p:nvPr/>
        </p:nvSpPr>
        <p:spPr>
          <a:xfrm>
            <a:off x="9066226" y="481400"/>
            <a:ext cx="2799869" cy="369332"/>
          </a:xfrm>
          <a:prstGeom prst="rect">
            <a:avLst/>
          </a:prstGeom>
          <a:noFill/>
        </p:spPr>
        <p:txBody>
          <a:bodyPr wrap="none" rtlCol="0">
            <a:spAutoFit/>
          </a:bodyPr>
          <a:lstStyle/>
          <a:p>
            <a:r>
              <a:rPr lang="fi-FI" dirty="0" smtClean="0">
                <a:solidFill>
                  <a:prstClr val="black"/>
                </a:solidFill>
              </a:rPr>
              <a:t>ESPANJAN SÄÄ DIAGRAMMI</a:t>
            </a:r>
            <a:endParaRPr lang="fi-FI" dirty="0">
              <a:solidFill>
                <a:prstClr val="black"/>
              </a:solidFill>
            </a:endParaRPr>
          </a:p>
        </p:txBody>
      </p:sp>
    </p:spTree>
    <p:extLst>
      <p:ext uri="{BB962C8B-B14F-4D97-AF65-F5344CB8AC3E}">
        <p14:creationId xmlns:p14="http://schemas.microsoft.com/office/powerpoint/2010/main" val="1313862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3540">
              <a:srgbClr val="C00000"/>
            </a:gs>
            <a:gs pos="11000">
              <a:srgbClr val="FF0000"/>
            </a:gs>
            <a:gs pos="21000">
              <a:srgbClr val="FFC000"/>
            </a:gs>
            <a:gs pos="95575">
              <a:srgbClr val="7030A0"/>
            </a:gs>
            <a:gs pos="89000">
              <a:srgbClr val="002060"/>
            </a:gs>
            <a:gs pos="77000">
              <a:srgbClr val="0070C0"/>
            </a:gs>
            <a:gs pos="65000">
              <a:srgbClr val="00B0F0"/>
            </a:gs>
            <a:gs pos="52000">
              <a:srgbClr val="00B050"/>
            </a:gs>
            <a:gs pos="38000">
              <a:srgbClr val="92D050"/>
            </a:gs>
            <a:gs pos="29000">
              <a:srgbClr val="FFFF00"/>
            </a:gs>
          </a:gsLst>
          <a:lin ang="13500000" scaled="1"/>
        </a:gradFill>
        <a:effectLst/>
      </p:bgPr>
    </p:bg>
    <p:spTree>
      <p:nvGrpSpPr>
        <p:cNvPr id="1" name=""/>
        <p:cNvGrpSpPr/>
        <p:nvPr/>
      </p:nvGrpSpPr>
      <p:grpSpPr>
        <a:xfrm>
          <a:off x="0" y="0"/>
          <a:ext cx="0" cy="0"/>
          <a:chOff x="0" y="0"/>
          <a:chExt cx="0" cy="0"/>
        </a:xfrm>
      </p:grpSpPr>
      <p:pic>
        <p:nvPicPr>
          <p:cNvPr id="2050" name="Picture 2" descr="http://www.bcncatfilmcommission.com/sites/default/files/styles/fancybox/public/locations/montjuic-castle-front-fountains_0.jpg?itok=r7ohfBC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29992">
            <a:off x="441326" y="990602"/>
            <a:ext cx="5181597" cy="2914648"/>
          </a:xfrm>
          <a:prstGeom prst="rect">
            <a:avLst/>
          </a:prstGeom>
          <a:noFill/>
          <a:extLst>
            <a:ext uri="{909E8E84-426E-40DD-AFC4-6F175D3DCCD1}">
              <a14:hiddenFill xmlns:a14="http://schemas.microsoft.com/office/drawing/2010/main">
                <a:solidFill>
                  <a:srgbClr val="FFFFFF"/>
                </a:solidFill>
              </a14:hiddenFill>
            </a:ext>
          </a:extLst>
        </p:spPr>
      </p:pic>
      <p:sp>
        <p:nvSpPr>
          <p:cNvPr id="2" name="Suorakulmio 1"/>
          <p:cNvSpPr/>
          <p:nvPr/>
        </p:nvSpPr>
        <p:spPr>
          <a:xfrm rot="20493811">
            <a:off x="2710149" y="292647"/>
            <a:ext cx="1056700" cy="369332"/>
          </a:xfrm>
          <a:prstGeom prst="rect">
            <a:avLst/>
          </a:prstGeom>
        </p:spPr>
        <p:txBody>
          <a:bodyPr wrap="none">
            <a:spAutoFit/>
          </a:bodyPr>
          <a:lstStyle/>
          <a:p>
            <a:r>
              <a:rPr lang="fi-FI" dirty="0" err="1">
                <a:solidFill>
                  <a:srgbClr val="000000"/>
                </a:solidFill>
                <a:latin typeface="arial" panose="020B0604020202020204" pitchFamily="34" charset="0"/>
              </a:rPr>
              <a:t>Montjuïc</a:t>
            </a:r>
            <a:endParaRPr lang="fi-FI" dirty="0">
              <a:solidFill>
                <a:prstClr val="black"/>
              </a:solidFill>
            </a:endParaRPr>
          </a:p>
        </p:txBody>
      </p:sp>
      <p:pic>
        <p:nvPicPr>
          <p:cNvPr id="6" name="Kuva 5"/>
          <p:cNvPicPr>
            <a:picLocks noChangeAspect="1"/>
          </p:cNvPicPr>
          <p:nvPr/>
        </p:nvPicPr>
        <p:blipFill>
          <a:blip r:embed="rId3"/>
          <a:stretch>
            <a:fillRect/>
          </a:stretch>
        </p:blipFill>
        <p:spPr>
          <a:xfrm rot="20947914">
            <a:off x="6096010" y="3814787"/>
            <a:ext cx="3643551" cy="2724150"/>
          </a:xfrm>
          <a:prstGeom prst="rect">
            <a:avLst/>
          </a:prstGeom>
        </p:spPr>
      </p:pic>
      <p:sp>
        <p:nvSpPr>
          <p:cNvPr id="7" name="Suorakulmio 6"/>
          <p:cNvSpPr/>
          <p:nvPr/>
        </p:nvSpPr>
        <p:spPr>
          <a:xfrm rot="599651">
            <a:off x="6689117" y="3069242"/>
            <a:ext cx="1210075" cy="369332"/>
          </a:xfrm>
          <a:prstGeom prst="rect">
            <a:avLst/>
          </a:prstGeom>
        </p:spPr>
        <p:txBody>
          <a:bodyPr wrap="none">
            <a:spAutoFit/>
          </a:bodyPr>
          <a:lstStyle/>
          <a:p>
            <a:r>
              <a:rPr lang="fi-FI" dirty="0">
                <a:solidFill>
                  <a:prstClr val="black"/>
                </a:solidFill>
              </a:rPr>
              <a:t>Casa </a:t>
            </a:r>
            <a:r>
              <a:rPr lang="fi-FI" dirty="0" err="1">
                <a:solidFill>
                  <a:prstClr val="black"/>
                </a:solidFill>
              </a:rPr>
              <a:t>Batlló</a:t>
            </a:r>
            <a:endParaRPr lang="fi-FI" dirty="0">
              <a:solidFill>
                <a:prstClr val="black"/>
              </a:solidFill>
            </a:endParaRPr>
          </a:p>
        </p:txBody>
      </p:sp>
      <p:pic>
        <p:nvPicPr>
          <p:cNvPr id="8" name="Kuva 7"/>
          <p:cNvPicPr>
            <a:picLocks noChangeAspect="1"/>
          </p:cNvPicPr>
          <p:nvPr/>
        </p:nvPicPr>
        <p:blipFill>
          <a:blip r:embed="rId4"/>
          <a:stretch>
            <a:fillRect/>
          </a:stretch>
        </p:blipFill>
        <p:spPr>
          <a:xfrm rot="20793086">
            <a:off x="8024812" y="865677"/>
            <a:ext cx="3405188" cy="2265125"/>
          </a:xfrm>
          <a:prstGeom prst="rect">
            <a:avLst/>
          </a:prstGeom>
        </p:spPr>
      </p:pic>
      <p:sp>
        <p:nvSpPr>
          <p:cNvPr id="9" name="Suorakulmio 8"/>
          <p:cNvSpPr/>
          <p:nvPr/>
        </p:nvSpPr>
        <p:spPr>
          <a:xfrm rot="970408">
            <a:off x="8246632" y="239470"/>
            <a:ext cx="1623650" cy="369332"/>
          </a:xfrm>
          <a:prstGeom prst="rect">
            <a:avLst/>
          </a:prstGeom>
        </p:spPr>
        <p:txBody>
          <a:bodyPr wrap="none">
            <a:spAutoFit/>
          </a:bodyPr>
          <a:lstStyle/>
          <a:p>
            <a:r>
              <a:rPr lang="fi-FI" dirty="0">
                <a:solidFill>
                  <a:prstClr val="black"/>
                </a:solidFill>
              </a:rPr>
              <a:t>Sevillan </a:t>
            </a:r>
            <a:r>
              <a:rPr lang="fi-FI" dirty="0" err="1">
                <a:solidFill>
                  <a:prstClr val="black"/>
                </a:solidFill>
              </a:rPr>
              <a:t>Alcázar</a:t>
            </a:r>
            <a:endParaRPr lang="fi-FI" dirty="0">
              <a:solidFill>
                <a:prstClr val="black"/>
              </a:solidFill>
            </a:endParaRPr>
          </a:p>
        </p:txBody>
      </p:sp>
      <p:sp>
        <p:nvSpPr>
          <p:cNvPr id="3" name="Toimintopainike: Seuraava 2">
            <a:hlinkClick r:id="rId5" action="ppaction://hlinksldjump" highlightClick="1"/>
          </p:cNvPr>
          <p:cNvSpPr/>
          <p:nvPr/>
        </p:nvSpPr>
        <p:spPr>
          <a:xfrm>
            <a:off x="10443411" y="5621154"/>
            <a:ext cx="1203306" cy="88552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Tree>
    <p:extLst>
      <p:ext uri="{BB962C8B-B14F-4D97-AF65-F5344CB8AC3E}">
        <p14:creationId xmlns:p14="http://schemas.microsoft.com/office/powerpoint/2010/main" val="177067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50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2000"/>
                                        <p:tgtEl>
                                          <p:spTgt spid="2050"/>
                                        </p:tgtEl>
                                      </p:cBhvr>
                                    </p:animEffect>
                                  </p:childTnLst>
                                </p:cTn>
                              </p:par>
                              <p:par>
                                <p:cTn id="8" presetID="22" presetClass="entr" presetSubtype="4" fill="hold" nodeType="withEffect">
                                  <p:stCondLst>
                                    <p:cond delay="15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2000"/>
                                        <p:tgtEl>
                                          <p:spTgt spid="6"/>
                                        </p:tgtEl>
                                      </p:cBhvr>
                                    </p:animEffect>
                                  </p:childTnLst>
                                </p:cTn>
                              </p:par>
                              <p:par>
                                <p:cTn id="11" presetID="22" presetClass="entr" presetSubtype="4" fill="hold" nodeType="withEffect">
                                  <p:stCondLst>
                                    <p:cond delay="150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a:stretch>
            <a:fillRect/>
          </a:stretch>
        </p:blipFill>
        <p:spPr>
          <a:xfrm>
            <a:off x="0" y="0"/>
            <a:ext cx="12192000" cy="6858000"/>
          </a:xfrm>
          <a:prstGeom prst="rect">
            <a:avLst/>
          </a:prstGeom>
        </p:spPr>
      </p:pic>
      <p:sp>
        <p:nvSpPr>
          <p:cNvPr id="4" name="Tekstiruutu 3"/>
          <p:cNvSpPr txBox="1"/>
          <p:nvPr/>
        </p:nvSpPr>
        <p:spPr>
          <a:xfrm>
            <a:off x="4610502" y="298384"/>
            <a:ext cx="2749471" cy="830997"/>
          </a:xfrm>
          <a:prstGeom prst="rect">
            <a:avLst/>
          </a:prstGeom>
          <a:noFill/>
        </p:spPr>
        <p:txBody>
          <a:bodyPr wrap="none" rtlCol="0">
            <a:spAutoFit/>
          </a:bodyPr>
          <a:lstStyle/>
          <a:p>
            <a:r>
              <a:rPr lang="fi-FI" sz="4800" dirty="0" smtClean="0">
                <a:solidFill>
                  <a:srgbClr val="0070C0"/>
                </a:solidFill>
              </a:rPr>
              <a:t>AND</a:t>
            </a:r>
            <a:r>
              <a:rPr lang="fi-FI" sz="4800" dirty="0" smtClean="0">
                <a:solidFill>
                  <a:srgbClr val="FFFF89"/>
                </a:solidFill>
              </a:rPr>
              <a:t>OR</a:t>
            </a:r>
            <a:r>
              <a:rPr lang="fi-FI" sz="4800" dirty="0" smtClean="0">
                <a:solidFill>
                  <a:srgbClr val="C00000"/>
                </a:solidFill>
              </a:rPr>
              <a:t>RA</a:t>
            </a:r>
            <a:endParaRPr lang="fi-FI" sz="4800" dirty="0">
              <a:solidFill>
                <a:srgbClr val="C00000"/>
              </a:solidFill>
            </a:endParaRPr>
          </a:p>
        </p:txBody>
      </p:sp>
      <p:sp>
        <p:nvSpPr>
          <p:cNvPr id="3" name="Viisikulmio 2">
            <a:hlinkClick r:id="rId3" action="ppaction://hlinksldjump"/>
          </p:cNvPr>
          <p:cNvSpPr/>
          <p:nvPr/>
        </p:nvSpPr>
        <p:spPr>
          <a:xfrm>
            <a:off x="9875520" y="5342021"/>
            <a:ext cx="1982804" cy="1106905"/>
          </a:xfrm>
          <a:prstGeom prst="homePlate">
            <a:avLst>
              <a:gd name="adj" fmla="val 159565"/>
            </a:avLst>
          </a:prstGeom>
          <a:noFill/>
          <a:ln>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5" name="Tekstiruutu 4"/>
          <p:cNvSpPr txBox="1"/>
          <p:nvPr/>
        </p:nvSpPr>
        <p:spPr>
          <a:xfrm>
            <a:off x="233413" y="4141692"/>
            <a:ext cx="3250932" cy="1200329"/>
          </a:xfrm>
          <a:prstGeom prst="rect">
            <a:avLst/>
          </a:prstGeom>
          <a:noFill/>
        </p:spPr>
        <p:txBody>
          <a:bodyPr wrap="square" rtlCol="0">
            <a:spAutoFit/>
          </a:bodyPr>
          <a:lstStyle/>
          <a:p>
            <a:r>
              <a:rPr lang="fi-FI" dirty="0" smtClean="0">
                <a:solidFill>
                  <a:prstClr val="white"/>
                </a:solidFill>
              </a:rPr>
              <a:t>Andorra on kääpiö valtio.</a:t>
            </a:r>
          </a:p>
          <a:p>
            <a:r>
              <a:rPr lang="fi-FI" dirty="0" smtClean="0">
                <a:solidFill>
                  <a:prstClr val="white"/>
                </a:solidFill>
              </a:rPr>
              <a:t>Andorra sijaitsee vuoristossa.</a:t>
            </a:r>
          </a:p>
          <a:p>
            <a:endParaRPr lang="fi-FI" dirty="0" smtClean="0">
              <a:solidFill>
                <a:srgbClr val="C00000"/>
              </a:solidFill>
            </a:endParaRPr>
          </a:p>
          <a:p>
            <a:endParaRPr lang="fi-FI" dirty="0">
              <a:solidFill>
                <a:prstClr val="black"/>
              </a:solidFill>
            </a:endParaRPr>
          </a:p>
        </p:txBody>
      </p:sp>
      <p:sp>
        <p:nvSpPr>
          <p:cNvPr id="6" name="Suorakulmio 5"/>
          <p:cNvSpPr/>
          <p:nvPr/>
        </p:nvSpPr>
        <p:spPr>
          <a:xfrm>
            <a:off x="41710" y="5657671"/>
            <a:ext cx="9500134" cy="1200329"/>
          </a:xfrm>
          <a:prstGeom prst="rect">
            <a:avLst/>
          </a:prstGeom>
        </p:spPr>
        <p:txBody>
          <a:bodyPr wrap="square">
            <a:spAutoFit/>
          </a:bodyPr>
          <a:lstStyle/>
          <a:p>
            <a:r>
              <a:rPr lang="fi-FI" dirty="0">
                <a:solidFill>
                  <a:prstClr val="white"/>
                </a:solidFill>
              </a:rPr>
              <a:t>Andorra on pinta-alaltaan 468 km², mikä tekee siitä Euroopan kuudenneksi pienimmän valtion.</a:t>
            </a:r>
            <a:r>
              <a:rPr lang="fi-FI" dirty="0">
                <a:solidFill>
                  <a:prstClr val="black"/>
                </a:solidFill>
              </a:rPr>
              <a:t> </a:t>
            </a:r>
            <a:r>
              <a:rPr lang="fi-FI" dirty="0">
                <a:solidFill>
                  <a:prstClr val="white"/>
                </a:solidFill>
              </a:rPr>
              <a:t>Asukkaita on hieman yli 85 000.</a:t>
            </a:r>
          </a:p>
          <a:p>
            <a:endParaRPr lang="fi-FI" dirty="0">
              <a:solidFill>
                <a:prstClr val="white"/>
              </a:solidFill>
            </a:endParaRPr>
          </a:p>
          <a:p>
            <a:r>
              <a:rPr lang="fi-FI" dirty="0">
                <a:solidFill>
                  <a:prstClr val="white"/>
                </a:solidFill>
              </a:rPr>
              <a:t>Andorran virallinen kieli on katalaani, mutta myös espanjaa ja ranskaa puhutaan yleisesti.</a:t>
            </a:r>
          </a:p>
        </p:txBody>
      </p:sp>
      <p:sp>
        <p:nvSpPr>
          <p:cNvPr id="7" name="Suorakulmio 6"/>
          <p:cNvSpPr/>
          <p:nvPr/>
        </p:nvSpPr>
        <p:spPr>
          <a:xfrm>
            <a:off x="41710" y="4764209"/>
            <a:ext cx="6096000" cy="646331"/>
          </a:xfrm>
          <a:prstGeom prst="rect">
            <a:avLst/>
          </a:prstGeom>
        </p:spPr>
        <p:txBody>
          <a:bodyPr>
            <a:spAutoFit/>
          </a:bodyPr>
          <a:lstStyle/>
          <a:p>
            <a:endParaRPr lang="fi-FI" dirty="0">
              <a:solidFill>
                <a:prstClr val="black"/>
              </a:solidFill>
            </a:endParaRPr>
          </a:p>
          <a:p>
            <a:r>
              <a:rPr lang="fi-FI" dirty="0" smtClean="0">
                <a:solidFill>
                  <a:prstClr val="white"/>
                </a:solidFill>
              </a:rPr>
              <a:t>Pääkaupunki: Andorra </a:t>
            </a:r>
            <a:r>
              <a:rPr lang="fi-FI" dirty="0">
                <a:solidFill>
                  <a:prstClr val="white"/>
                </a:solidFill>
              </a:rPr>
              <a:t>la Vella</a:t>
            </a:r>
          </a:p>
        </p:txBody>
      </p:sp>
    </p:spTree>
    <p:extLst>
      <p:ext uri="{BB962C8B-B14F-4D97-AF65-F5344CB8AC3E}">
        <p14:creationId xmlns:p14="http://schemas.microsoft.com/office/powerpoint/2010/main" val="3327738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 calcmode="lin" valueType="num">
                                      <p:cBhvr>
                                        <p:cTn id="9" dur="3000" fill="hold"/>
                                        <p:tgtEl>
                                          <p:spTgt spid="2"/>
                                        </p:tgtEl>
                                        <p:attrNameLst>
                                          <p:attrName>style.rotation</p:attrName>
                                        </p:attrNameLst>
                                      </p:cBhvr>
                                      <p:tavLst>
                                        <p:tav tm="0">
                                          <p:val>
                                            <p:fltVal val="90"/>
                                          </p:val>
                                        </p:tav>
                                        <p:tav tm="100000">
                                          <p:val>
                                            <p:fltVal val="0"/>
                                          </p:val>
                                        </p:tav>
                                      </p:tavLst>
                                    </p:anim>
                                    <p:animEffect transition="in" filter="fade">
                                      <p:cBhvr>
                                        <p:cTn id="10" dur="3000"/>
                                        <p:tgtEl>
                                          <p:spTgt spid="2"/>
                                        </p:tgtEl>
                                      </p:cBhvr>
                                    </p:animEffect>
                                  </p:childTnLst>
                                </p:cTn>
                              </p:par>
                            </p:childTnLst>
                          </p:cTn>
                        </p:par>
                        <p:par>
                          <p:cTn id="11" fill="hold">
                            <p:stCondLst>
                              <p:cond delay="3500"/>
                            </p:stCondLst>
                            <p:childTnLst>
                              <p:par>
                                <p:cTn id="12" presetID="2" presetClass="entr" presetSubtype="4"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0" fill="hold"/>
                                        <p:tgtEl>
                                          <p:spTgt spid="3"/>
                                        </p:tgtEl>
                                        <p:attrNameLst>
                                          <p:attrName>ppt_x</p:attrName>
                                        </p:attrNameLst>
                                      </p:cBhvr>
                                      <p:tavLst>
                                        <p:tav tm="0">
                                          <p:val>
                                            <p:strVal val="#ppt_x"/>
                                          </p:val>
                                        </p:tav>
                                        <p:tav tm="100000">
                                          <p:val>
                                            <p:strVal val="#ppt_x"/>
                                          </p:val>
                                        </p:tav>
                                      </p:tavLst>
                                    </p:anim>
                                    <p:anim calcmode="lin" valueType="num">
                                      <p:cBhvr additive="base">
                                        <p:cTn id="15"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Suorakulmio 3"/>
          <p:cNvSpPr/>
          <p:nvPr/>
        </p:nvSpPr>
        <p:spPr>
          <a:xfrm>
            <a:off x="524958" y="233562"/>
            <a:ext cx="10633039" cy="923330"/>
          </a:xfrm>
          <a:prstGeom prst="rect">
            <a:avLst/>
          </a:prstGeom>
          <a:noFill/>
        </p:spPr>
        <p:txBody>
          <a:bodyPr wrap="none" lIns="91440" tIns="45720" rIns="91440" bIns="45720">
            <a:spAutoFit/>
          </a:bodyPr>
          <a:lstStyle/>
          <a:p>
            <a:pPr algn="ctr"/>
            <a:r>
              <a:rPr lang="fi-FI" sz="5400" b="1" dirty="0" smtClean="0">
                <a:ln w="9525">
                  <a:solidFill>
                    <a:prstClr val="black"/>
                  </a:solidFill>
                  <a:prstDash val="solid"/>
                </a:ln>
                <a:solidFill>
                  <a:prstClr val="white"/>
                </a:solidFill>
                <a:effectLst>
                  <a:outerShdw blurRad="12700" dist="38100" dir="2700000" algn="tl" rotWithShape="0">
                    <a:prstClr val="black">
                      <a:lumMod val="50000"/>
                    </a:prstClr>
                  </a:outerShdw>
                </a:effectLst>
              </a:rPr>
              <a:t>Makedonia, Kreikka ja Kypros</a:t>
            </a:r>
            <a:endParaRPr lang="fi-FI" sz="5400" b="1" dirty="0">
              <a:ln w="9525">
                <a:solidFill>
                  <a:prstClr val="black"/>
                </a:solidFill>
                <a:prstDash val="solid"/>
              </a:ln>
              <a:solidFill>
                <a:prstClr val="white"/>
              </a:solidFill>
              <a:effectLst>
                <a:outerShdw blurRad="12700" dist="38100" dir="2700000" algn="tl" rotWithShape="0">
                  <a:prstClr val="black">
                    <a:lumMod val="50000"/>
                  </a:prstClr>
                </a:outerShdw>
              </a:effectLst>
            </a:endParaRPr>
          </a:p>
        </p:txBody>
      </p:sp>
      <p:pic>
        <p:nvPicPr>
          <p:cNvPr id="2050" name="Picture 2" descr="http://www.comwest.fi/kaikkien-maiden-liput/liput/Kreikan.jp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6361" y="2724913"/>
            <a:ext cx="1363138" cy="9106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d/d4/Flag_of_Cyprus.svg/2000px-Flag_of_Cyprus.svg.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8216" y="4048965"/>
            <a:ext cx="1010275" cy="6733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f/f8/Flag_of_Macedonia.svg/2000px-Flag_of_Macedonia.svg.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9183" y="1186442"/>
            <a:ext cx="1684100" cy="842050"/>
          </a:xfrm>
          <a:prstGeom prst="rect">
            <a:avLst/>
          </a:prstGeom>
          <a:noFill/>
          <a:extLst>
            <a:ext uri="{909E8E84-426E-40DD-AFC4-6F175D3DCCD1}">
              <a14:hiddenFill xmlns:a14="http://schemas.microsoft.com/office/drawing/2010/main">
                <a:solidFill>
                  <a:srgbClr val="FFFFFF"/>
                </a:solidFill>
              </a14:hiddenFill>
            </a:ext>
          </a:extLst>
        </p:spPr>
      </p:pic>
      <p:sp>
        <p:nvSpPr>
          <p:cNvPr id="3" name="Pyöristetty suorakulmio 2">
            <a:hlinkClick r:id="rId9" action="ppaction://hlinkpres?slideindex=1&amp;slidetitle="/>
          </p:cNvPr>
          <p:cNvSpPr/>
          <p:nvPr/>
        </p:nvSpPr>
        <p:spPr>
          <a:xfrm>
            <a:off x="428625" y="5095875"/>
            <a:ext cx="1514475" cy="752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5" name="Tekstiruutu 4">
            <a:hlinkClick r:id="rId9" action="ppaction://hlinkpres?slideindex=1&amp;slidetitle="/>
          </p:cNvPr>
          <p:cNvSpPr txBox="1"/>
          <p:nvPr/>
        </p:nvSpPr>
        <p:spPr>
          <a:xfrm>
            <a:off x="680637" y="5287446"/>
            <a:ext cx="1418142" cy="369332"/>
          </a:xfrm>
          <a:prstGeom prst="rect">
            <a:avLst/>
          </a:prstGeom>
          <a:noFill/>
        </p:spPr>
        <p:txBody>
          <a:bodyPr wrap="square" rtlCol="0">
            <a:spAutoFit/>
          </a:bodyPr>
          <a:lstStyle/>
          <a:p>
            <a:r>
              <a:rPr lang="fi-FI" dirty="0" smtClean="0">
                <a:solidFill>
                  <a:prstClr val="white"/>
                </a:solidFill>
              </a:rPr>
              <a:t>Etusivu</a:t>
            </a:r>
            <a:endParaRPr lang="fi-FI" dirty="0">
              <a:solidFill>
                <a:prstClr val="white"/>
              </a:solidFill>
            </a:endParaRPr>
          </a:p>
        </p:txBody>
      </p:sp>
    </p:spTree>
    <p:extLst>
      <p:ext uri="{BB962C8B-B14F-4D97-AF65-F5344CB8AC3E}">
        <p14:creationId xmlns:p14="http://schemas.microsoft.com/office/powerpoint/2010/main" val="829807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p:cNvSpPr/>
          <p:nvPr/>
        </p:nvSpPr>
        <p:spPr>
          <a:xfrm>
            <a:off x="4167902" y="242989"/>
            <a:ext cx="3328283" cy="923330"/>
          </a:xfrm>
          <a:prstGeom prst="rect">
            <a:avLst/>
          </a:prstGeom>
          <a:noFill/>
        </p:spPr>
        <p:txBody>
          <a:bodyPr wrap="none" lIns="91440" tIns="45720" rIns="91440" bIns="45720">
            <a:spAutoFit/>
          </a:bodyPr>
          <a:lstStyle/>
          <a:p>
            <a:pPr algn="ctr"/>
            <a:r>
              <a:rPr lang="fi-FI" sz="5400" dirty="0" smtClean="0">
                <a:ln w="0"/>
                <a:solidFill>
                  <a:prstClr val="white"/>
                </a:solidFill>
                <a:effectLst>
                  <a:outerShdw blurRad="38100" dist="19050" dir="2700000" algn="tl" rotWithShape="0">
                    <a:prstClr val="black">
                      <a:alpha val="40000"/>
                    </a:prstClr>
                  </a:outerShdw>
                </a:effectLst>
              </a:rPr>
              <a:t>Makedonia</a:t>
            </a:r>
            <a:endParaRPr lang="fi-FI" sz="5400" dirty="0">
              <a:ln w="0"/>
              <a:solidFill>
                <a:prstClr val="white"/>
              </a:solidFill>
              <a:effectLst>
                <a:outerShdw blurRad="38100" dist="19050" dir="2700000" algn="tl" rotWithShape="0">
                  <a:prstClr val="black">
                    <a:alpha val="40000"/>
                  </a:prstClr>
                </a:outerShdw>
              </a:effectLst>
            </a:endParaRPr>
          </a:p>
        </p:txBody>
      </p:sp>
      <p:pic>
        <p:nvPicPr>
          <p:cNvPr id="1026" name="Picture 2" descr="https://upload.wikimedia.org/wikipedia/commons/thumb/f/f8/Flag_of_Macedonia.svg/2000px-Flag_of_Macedonia.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2244" y="1088910"/>
            <a:ext cx="2837628" cy="15486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iruutu 1"/>
          <p:cNvSpPr txBox="1"/>
          <p:nvPr/>
        </p:nvSpPr>
        <p:spPr>
          <a:xfrm>
            <a:off x="434888" y="2899786"/>
            <a:ext cx="5624186" cy="2031325"/>
          </a:xfrm>
          <a:prstGeom prst="rect">
            <a:avLst/>
          </a:prstGeom>
          <a:noFill/>
        </p:spPr>
        <p:txBody>
          <a:bodyPr wrap="square" rtlCol="0">
            <a:spAutoFit/>
          </a:bodyPr>
          <a:lstStyle/>
          <a:p>
            <a:r>
              <a:rPr lang="fi-FI" dirty="0" smtClean="0">
                <a:solidFill>
                  <a:srgbClr val="B01513">
                    <a:lumMod val="75000"/>
                  </a:srgbClr>
                </a:solidFill>
              </a:rPr>
              <a:t>Pääkaupunki: </a:t>
            </a:r>
            <a:r>
              <a:rPr lang="fi-FI" dirty="0" smtClean="0">
                <a:solidFill>
                  <a:prstClr val="white"/>
                </a:solidFill>
              </a:rPr>
              <a:t>Skopje</a:t>
            </a:r>
          </a:p>
          <a:p>
            <a:r>
              <a:rPr lang="fi-FI" dirty="0" smtClean="0">
                <a:solidFill>
                  <a:srgbClr val="E6B729">
                    <a:lumMod val="50000"/>
                  </a:srgbClr>
                </a:solidFill>
              </a:rPr>
              <a:t>Presidentti: </a:t>
            </a:r>
            <a:r>
              <a:rPr lang="fi-FI" dirty="0" err="1" smtClean="0">
                <a:solidFill>
                  <a:prstClr val="white"/>
                </a:solidFill>
              </a:rPr>
              <a:t>G’orge</a:t>
            </a:r>
            <a:r>
              <a:rPr lang="fi-FI" dirty="0" smtClean="0">
                <a:solidFill>
                  <a:prstClr val="white"/>
                </a:solidFill>
              </a:rPr>
              <a:t> Ivanov</a:t>
            </a:r>
          </a:p>
          <a:p>
            <a:r>
              <a:rPr lang="fi-FI" dirty="0" smtClean="0">
                <a:solidFill>
                  <a:srgbClr val="7030A0"/>
                </a:solidFill>
              </a:rPr>
              <a:t>Valtiomuoto: </a:t>
            </a:r>
            <a:r>
              <a:rPr lang="fi-FI" dirty="0" smtClean="0">
                <a:solidFill>
                  <a:prstClr val="white"/>
                </a:solidFill>
              </a:rPr>
              <a:t>tasavalta</a:t>
            </a:r>
          </a:p>
          <a:p>
            <a:r>
              <a:rPr lang="fi-FI" dirty="0" smtClean="0">
                <a:solidFill>
                  <a:srgbClr val="00B0F0"/>
                </a:solidFill>
              </a:rPr>
              <a:t>Pinta- ala: </a:t>
            </a:r>
            <a:r>
              <a:rPr lang="fi-FI" dirty="0" smtClean="0">
                <a:solidFill>
                  <a:prstClr val="white"/>
                </a:solidFill>
              </a:rPr>
              <a:t>25 713 km</a:t>
            </a:r>
          </a:p>
          <a:p>
            <a:r>
              <a:rPr lang="fi-FI" dirty="0" smtClean="0">
                <a:solidFill>
                  <a:srgbClr val="FFFF00"/>
                </a:solidFill>
              </a:rPr>
              <a:t>Kieli: </a:t>
            </a:r>
            <a:r>
              <a:rPr lang="fi-FI" dirty="0" smtClean="0">
                <a:solidFill>
                  <a:prstClr val="white"/>
                </a:solidFill>
              </a:rPr>
              <a:t>Makedonia</a:t>
            </a:r>
          </a:p>
          <a:p>
            <a:r>
              <a:rPr lang="fi-FI" dirty="0" smtClean="0">
                <a:solidFill>
                  <a:srgbClr val="00B050"/>
                </a:solidFill>
              </a:rPr>
              <a:t>Rahayksikkö: </a:t>
            </a:r>
            <a:r>
              <a:rPr lang="fi-FI" dirty="0" smtClean="0">
                <a:solidFill>
                  <a:prstClr val="white"/>
                </a:solidFill>
              </a:rPr>
              <a:t>Makedonian denaari</a:t>
            </a:r>
          </a:p>
          <a:p>
            <a:r>
              <a:rPr lang="fi-FI" dirty="0" smtClean="0">
                <a:solidFill>
                  <a:srgbClr val="002060"/>
                </a:solidFill>
              </a:rPr>
              <a:t>Väkiluku: </a:t>
            </a:r>
            <a:r>
              <a:rPr lang="fi-FI" dirty="0" smtClean="0">
                <a:solidFill>
                  <a:prstClr val="white"/>
                </a:solidFill>
              </a:rPr>
              <a:t>(2014) 2 091 719</a:t>
            </a:r>
            <a:endParaRPr lang="fi-FI" dirty="0">
              <a:solidFill>
                <a:prstClr val="white"/>
              </a:solidFill>
            </a:endParaRPr>
          </a:p>
        </p:txBody>
      </p:sp>
      <p:sp>
        <p:nvSpPr>
          <p:cNvPr id="3" name="Ellipsi 2">
            <a:hlinkClick r:id="rId3" action="ppaction://hlinksldjump"/>
          </p:cNvPr>
          <p:cNvSpPr/>
          <p:nvPr/>
        </p:nvSpPr>
        <p:spPr>
          <a:xfrm>
            <a:off x="759872" y="5961610"/>
            <a:ext cx="1687398" cy="8012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5" name="Tekstiruutu 4">
            <a:hlinkClick r:id="rId3" action="ppaction://hlinksldjump"/>
          </p:cNvPr>
          <p:cNvSpPr txBox="1"/>
          <p:nvPr/>
        </p:nvSpPr>
        <p:spPr>
          <a:xfrm>
            <a:off x="1117165" y="6144589"/>
            <a:ext cx="972811" cy="369332"/>
          </a:xfrm>
          <a:prstGeom prst="rect">
            <a:avLst/>
          </a:prstGeom>
          <a:noFill/>
        </p:spPr>
        <p:txBody>
          <a:bodyPr wrap="square" rtlCol="0">
            <a:spAutoFit/>
          </a:bodyPr>
          <a:lstStyle/>
          <a:p>
            <a:r>
              <a:rPr lang="fi-FI" dirty="0" smtClean="0">
                <a:solidFill>
                  <a:prstClr val="white"/>
                </a:solidFill>
              </a:rPr>
              <a:t>Etusivu</a:t>
            </a:r>
            <a:endParaRPr lang="fi-FI" dirty="0">
              <a:solidFill>
                <a:prstClr val="white"/>
              </a:solidFill>
            </a:endParaRPr>
          </a:p>
        </p:txBody>
      </p:sp>
      <p:pic>
        <p:nvPicPr>
          <p:cNvPr id="6" name="Picture 2" descr="http://upload.wikimedia.org/wikipedia/commons/thumb/d/da/Coat_of_arms_of_the_Republic_of_Macedonia.svg/440px-Coat_of_arms_of_the_Republic_of_Macedonia.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181" y="97448"/>
            <a:ext cx="1708302" cy="1836425"/>
          </a:xfrm>
          <a:prstGeom prst="rect">
            <a:avLst/>
          </a:prstGeom>
          <a:noFill/>
          <a:extLst>
            <a:ext uri="{909E8E84-426E-40DD-AFC4-6F175D3DCCD1}">
              <a14:hiddenFill xmlns:a14="http://schemas.microsoft.com/office/drawing/2010/main">
                <a:solidFill>
                  <a:srgbClr val="FFFFFF"/>
                </a:solidFill>
              </a14:hiddenFill>
            </a:ext>
          </a:extLst>
        </p:spPr>
      </p:pic>
      <p:sp>
        <p:nvSpPr>
          <p:cNvPr id="7" name="Tekstiruutu 6"/>
          <p:cNvSpPr txBox="1"/>
          <p:nvPr/>
        </p:nvSpPr>
        <p:spPr>
          <a:xfrm>
            <a:off x="434888" y="1991125"/>
            <a:ext cx="2864494" cy="369332"/>
          </a:xfrm>
          <a:prstGeom prst="rect">
            <a:avLst/>
          </a:prstGeom>
          <a:noFill/>
        </p:spPr>
        <p:txBody>
          <a:bodyPr wrap="square" rtlCol="0">
            <a:spAutoFit/>
          </a:bodyPr>
          <a:lstStyle/>
          <a:p>
            <a:r>
              <a:rPr lang="fi-FI" dirty="0" smtClean="0">
                <a:solidFill>
                  <a:prstClr val="white"/>
                </a:solidFill>
              </a:rPr>
              <a:t>Makedonian vaakuna.</a:t>
            </a:r>
          </a:p>
        </p:txBody>
      </p:sp>
      <p:sp>
        <p:nvSpPr>
          <p:cNvPr id="8" name="Suorakulmio 7"/>
          <p:cNvSpPr/>
          <p:nvPr/>
        </p:nvSpPr>
        <p:spPr>
          <a:xfrm>
            <a:off x="5832043" y="6329255"/>
            <a:ext cx="954107" cy="369332"/>
          </a:xfrm>
          <a:prstGeom prst="rect">
            <a:avLst/>
          </a:prstGeom>
        </p:spPr>
        <p:txBody>
          <a:bodyPr wrap="none">
            <a:spAutoFit/>
          </a:bodyPr>
          <a:lstStyle/>
          <a:p>
            <a:r>
              <a:rPr lang="fi-FI" dirty="0">
                <a:solidFill>
                  <a:prstClr val="white"/>
                </a:solidFill>
              </a:rPr>
              <a:t>Luonto</a:t>
            </a:r>
          </a:p>
        </p:txBody>
      </p:sp>
      <p:pic>
        <p:nvPicPr>
          <p:cNvPr id="9" name="Kuva 8"/>
          <p:cNvPicPr>
            <a:picLocks noChangeAspect="1"/>
          </p:cNvPicPr>
          <p:nvPr/>
        </p:nvPicPr>
        <p:blipFill>
          <a:blip r:embed="rId5"/>
          <a:stretch>
            <a:fillRect/>
          </a:stretch>
        </p:blipFill>
        <p:spPr>
          <a:xfrm>
            <a:off x="5628351" y="5507780"/>
            <a:ext cx="1361490" cy="907660"/>
          </a:xfrm>
          <a:prstGeom prst="rect">
            <a:avLst/>
          </a:prstGeom>
        </p:spPr>
      </p:pic>
      <p:sp>
        <p:nvSpPr>
          <p:cNvPr id="10" name="Ellipsi 9">
            <a:hlinkClick r:id="rId6" action="ppaction://hlinksldjump"/>
          </p:cNvPr>
          <p:cNvSpPr/>
          <p:nvPr/>
        </p:nvSpPr>
        <p:spPr>
          <a:xfrm>
            <a:off x="5705987" y="5784719"/>
            <a:ext cx="1080163" cy="5148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11" name="Tekstiruutu 10"/>
          <p:cNvSpPr txBox="1"/>
          <p:nvPr/>
        </p:nvSpPr>
        <p:spPr>
          <a:xfrm>
            <a:off x="9464512" y="6299582"/>
            <a:ext cx="2413262" cy="369332"/>
          </a:xfrm>
          <a:prstGeom prst="rect">
            <a:avLst/>
          </a:prstGeom>
          <a:noFill/>
        </p:spPr>
        <p:txBody>
          <a:bodyPr wrap="square" rtlCol="0">
            <a:spAutoFit/>
          </a:bodyPr>
          <a:lstStyle/>
          <a:p>
            <a:r>
              <a:rPr lang="fi-FI" dirty="0" smtClean="0">
                <a:solidFill>
                  <a:prstClr val="white"/>
                </a:solidFill>
              </a:rPr>
              <a:t>Lähde: </a:t>
            </a:r>
            <a:r>
              <a:rPr lang="fi-FI" dirty="0" err="1" smtClean="0">
                <a:solidFill>
                  <a:prstClr val="white"/>
                </a:solidFill>
              </a:rPr>
              <a:t>wikipedia</a:t>
            </a:r>
            <a:endParaRPr lang="fi-FI" dirty="0">
              <a:solidFill>
                <a:prstClr val="white"/>
              </a:solidFill>
            </a:endParaRPr>
          </a:p>
        </p:txBody>
      </p:sp>
    </p:spTree>
    <p:extLst>
      <p:ext uri="{BB962C8B-B14F-4D97-AF65-F5344CB8AC3E}">
        <p14:creationId xmlns:p14="http://schemas.microsoft.com/office/powerpoint/2010/main" val="421501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p:cNvSpPr/>
          <p:nvPr/>
        </p:nvSpPr>
        <p:spPr>
          <a:xfrm>
            <a:off x="2522370" y="450378"/>
            <a:ext cx="6789038" cy="923330"/>
          </a:xfrm>
          <a:prstGeom prst="rect">
            <a:avLst/>
          </a:prstGeom>
          <a:noFill/>
        </p:spPr>
        <p:txBody>
          <a:bodyPr wrap="none" lIns="91440" tIns="45720" rIns="91440" bIns="45720">
            <a:spAutoFit/>
          </a:bodyPr>
          <a:lstStyle/>
          <a:p>
            <a:pPr algn="ctr"/>
            <a:r>
              <a:rPr lang="fi-FI" sz="5400" dirty="0" smtClean="0">
                <a:ln w="0"/>
                <a:solidFill>
                  <a:prstClr val="white"/>
                </a:solidFill>
                <a:effectLst>
                  <a:outerShdw blurRad="38100" dist="19050" dir="2700000" algn="tl" rotWithShape="0">
                    <a:prstClr val="black">
                      <a:alpha val="40000"/>
                    </a:prstClr>
                  </a:outerShdw>
                </a:effectLst>
              </a:rPr>
              <a:t>Makedonian luonto</a:t>
            </a:r>
            <a:endParaRPr lang="fi-FI" sz="5400" dirty="0">
              <a:ln w="0"/>
              <a:solidFill>
                <a:prstClr val="white"/>
              </a:solidFill>
              <a:effectLst>
                <a:outerShdw blurRad="38100" dist="19050" dir="2700000" algn="tl" rotWithShape="0">
                  <a:prstClr val="black">
                    <a:alpha val="40000"/>
                  </a:prstClr>
                </a:outerShdw>
              </a:effectLst>
            </a:endParaRPr>
          </a:p>
        </p:txBody>
      </p:sp>
      <p:sp>
        <p:nvSpPr>
          <p:cNvPr id="2" name="Suorakulmio 1"/>
          <p:cNvSpPr/>
          <p:nvPr/>
        </p:nvSpPr>
        <p:spPr>
          <a:xfrm>
            <a:off x="691514" y="1881925"/>
            <a:ext cx="6096000" cy="1200329"/>
          </a:xfrm>
          <a:prstGeom prst="rect">
            <a:avLst/>
          </a:prstGeom>
        </p:spPr>
        <p:txBody>
          <a:bodyPr>
            <a:spAutoFit/>
          </a:bodyPr>
          <a:lstStyle/>
          <a:p>
            <a:r>
              <a:rPr lang="fi-FI" dirty="0">
                <a:solidFill>
                  <a:srgbClr val="252525"/>
                </a:solidFill>
                <a:latin typeface="Arial" panose="020B0604020202020204" pitchFamily="34" charset="0"/>
              </a:rPr>
              <a:t>Makedonian ilmastoon kuuluvat kylmät talvet ja lämpimät </a:t>
            </a:r>
            <a:r>
              <a:rPr lang="fi-FI" dirty="0" smtClean="0">
                <a:solidFill>
                  <a:srgbClr val="252525"/>
                </a:solidFill>
                <a:latin typeface="Arial" panose="020B0604020202020204" pitchFamily="34" charset="0"/>
              </a:rPr>
              <a:t>kesät.</a:t>
            </a:r>
            <a:r>
              <a:rPr lang="fi-FI" baseline="30000" dirty="0" smtClean="0">
                <a:solidFill>
                  <a:srgbClr val="0B0080"/>
                </a:solidFill>
                <a:latin typeface="Arial" panose="020B0604020202020204" pitchFamily="34" charset="0"/>
              </a:rPr>
              <a:t> </a:t>
            </a:r>
            <a:r>
              <a:rPr lang="fi-FI" dirty="0" smtClean="0">
                <a:solidFill>
                  <a:srgbClr val="252525"/>
                </a:solidFill>
                <a:latin typeface="Arial" panose="020B0604020202020204" pitchFamily="34" charset="0"/>
              </a:rPr>
              <a:t>Siellä </a:t>
            </a:r>
            <a:r>
              <a:rPr lang="fi-FI" dirty="0">
                <a:solidFill>
                  <a:srgbClr val="252525"/>
                </a:solidFill>
                <a:latin typeface="Arial" panose="020B0604020202020204" pitchFamily="34" charset="0"/>
              </a:rPr>
              <a:t>on heinä- ja elokuun keskimääräinen päivän ylin lämpötila noin 30 </a:t>
            </a:r>
            <a:r>
              <a:rPr lang="fi-FI" dirty="0" smtClean="0">
                <a:solidFill>
                  <a:srgbClr val="252525"/>
                </a:solidFill>
                <a:latin typeface="Arial" panose="020B0604020202020204" pitchFamily="34" charset="0"/>
              </a:rPr>
              <a:t>astetta</a:t>
            </a:r>
            <a:r>
              <a:rPr lang="fi-FI" dirty="0">
                <a:solidFill>
                  <a:srgbClr val="252525"/>
                </a:solidFill>
                <a:latin typeface="Arial" panose="020B0604020202020204" pitchFamily="34" charset="0"/>
              </a:rPr>
              <a:t>.</a:t>
            </a:r>
            <a:endParaRPr lang="fi-FI" dirty="0" smtClean="0">
              <a:solidFill>
                <a:srgbClr val="252525"/>
              </a:solidFill>
              <a:latin typeface="Arial" panose="020B0604020202020204" pitchFamily="34" charset="0"/>
            </a:endParaRPr>
          </a:p>
          <a:p>
            <a:endParaRPr lang="fi-FI" dirty="0">
              <a:solidFill>
                <a:srgbClr val="252525"/>
              </a:solidFill>
              <a:latin typeface="Arial" panose="020B0604020202020204" pitchFamily="34" charset="0"/>
            </a:endParaRPr>
          </a:p>
        </p:txBody>
      </p:sp>
      <p:pic>
        <p:nvPicPr>
          <p:cNvPr id="2050" name="Picture 2" descr="http://www.hrhwalls.com/reimg/image.php?src=http://img.hrhwalls.com/images3/2oe45l4i1l0.jpg&amp;h=450&amp;w=7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5526" y="1607393"/>
            <a:ext cx="3045676" cy="18826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adalminasadventures.com/wp-content/uploads/2015/08/IMG_6554_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399" y="3383606"/>
            <a:ext cx="4057683" cy="2705122"/>
          </a:xfrm>
          <a:prstGeom prst="rect">
            <a:avLst/>
          </a:prstGeom>
          <a:noFill/>
          <a:extLst>
            <a:ext uri="{909E8E84-426E-40DD-AFC4-6F175D3DCCD1}">
              <a14:hiddenFill xmlns:a14="http://schemas.microsoft.com/office/drawing/2010/main">
                <a:solidFill>
                  <a:srgbClr val="FFFFFF"/>
                </a:solidFill>
              </a14:hiddenFill>
            </a:ext>
          </a:extLst>
        </p:spPr>
      </p:pic>
      <p:sp>
        <p:nvSpPr>
          <p:cNvPr id="3" name="Tekstiruutu 2"/>
          <p:cNvSpPr txBox="1"/>
          <p:nvPr/>
        </p:nvSpPr>
        <p:spPr>
          <a:xfrm>
            <a:off x="8489246" y="3590472"/>
            <a:ext cx="3318235" cy="646331"/>
          </a:xfrm>
          <a:prstGeom prst="rect">
            <a:avLst/>
          </a:prstGeom>
          <a:noFill/>
        </p:spPr>
        <p:txBody>
          <a:bodyPr wrap="square" rtlCol="0">
            <a:spAutoFit/>
          </a:bodyPr>
          <a:lstStyle/>
          <a:p>
            <a:r>
              <a:rPr lang="fi-FI" dirty="0" smtClean="0">
                <a:solidFill>
                  <a:prstClr val="white"/>
                </a:solidFill>
              </a:rPr>
              <a:t>Ylänköalueilla on talvisin pitkään lunta.</a:t>
            </a:r>
            <a:endParaRPr lang="fi-FI" dirty="0">
              <a:solidFill>
                <a:prstClr val="white"/>
              </a:solidFill>
            </a:endParaRPr>
          </a:p>
        </p:txBody>
      </p:sp>
      <p:sp>
        <p:nvSpPr>
          <p:cNvPr id="5" name="Tekstiruutu 4"/>
          <p:cNvSpPr txBox="1"/>
          <p:nvPr/>
        </p:nvSpPr>
        <p:spPr>
          <a:xfrm>
            <a:off x="9724158" y="6268901"/>
            <a:ext cx="2083323" cy="369332"/>
          </a:xfrm>
          <a:prstGeom prst="rect">
            <a:avLst/>
          </a:prstGeom>
          <a:noFill/>
        </p:spPr>
        <p:txBody>
          <a:bodyPr wrap="square" rtlCol="0">
            <a:spAutoFit/>
          </a:bodyPr>
          <a:lstStyle/>
          <a:p>
            <a:r>
              <a:rPr lang="fi-FI" dirty="0" smtClean="0">
                <a:solidFill>
                  <a:prstClr val="black">
                    <a:lumMod val="85000"/>
                    <a:lumOff val="15000"/>
                  </a:prstClr>
                </a:solidFill>
              </a:rPr>
              <a:t>Lähde: </a:t>
            </a:r>
            <a:r>
              <a:rPr lang="fi-FI" dirty="0" err="1" smtClean="0">
                <a:solidFill>
                  <a:prstClr val="black">
                    <a:lumMod val="85000"/>
                    <a:lumOff val="15000"/>
                  </a:prstClr>
                </a:solidFill>
              </a:rPr>
              <a:t>wikipedia</a:t>
            </a:r>
            <a:endParaRPr lang="fi-FI" dirty="0">
              <a:solidFill>
                <a:prstClr val="black">
                  <a:lumMod val="85000"/>
                  <a:lumOff val="15000"/>
                </a:prstClr>
              </a:solidFill>
            </a:endParaRPr>
          </a:p>
        </p:txBody>
      </p:sp>
      <p:sp>
        <p:nvSpPr>
          <p:cNvPr id="11" name="Kaarinuoli vasemmalle 10">
            <a:hlinkClick r:id="rId4" action="ppaction://hlinksldjump"/>
          </p:cNvPr>
          <p:cNvSpPr/>
          <p:nvPr/>
        </p:nvSpPr>
        <p:spPr>
          <a:xfrm>
            <a:off x="22860" y="5494377"/>
            <a:ext cx="668654" cy="1082305"/>
          </a:xfrm>
          <a:prstGeom prst="curvedLeftArrow">
            <a:avLst>
              <a:gd name="adj1" fmla="val 50000"/>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Tree>
    <p:extLst>
      <p:ext uri="{BB962C8B-B14F-4D97-AF65-F5344CB8AC3E}">
        <p14:creationId xmlns:p14="http://schemas.microsoft.com/office/powerpoint/2010/main" val="2953090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4636501" y="286765"/>
            <a:ext cx="2217530" cy="923330"/>
          </a:xfrm>
          <a:prstGeom prst="rect">
            <a:avLst/>
          </a:prstGeom>
          <a:noFill/>
        </p:spPr>
        <p:txBody>
          <a:bodyPr wrap="none" lIns="91440" tIns="45720" rIns="91440" bIns="45720">
            <a:spAutoFit/>
          </a:bodyPr>
          <a:lstStyle/>
          <a:p>
            <a:pPr algn="ctr"/>
            <a:r>
              <a:rPr lang="fi-FI" sz="5400" dirty="0" smtClean="0">
                <a:ln w="0"/>
                <a:solidFill>
                  <a:prstClr val="white"/>
                </a:solidFill>
                <a:effectLst>
                  <a:outerShdw blurRad="38100" dist="19050" dir="2700000" algn="tl" rotWithShape="0">
                    <a:prstClr val="black">
                      <a:alpha val="40000"/>
                    </a:prstClr>
                  </a:outerShdw>
                </a:effectLst>
              </a:rPr>
              <a:t>Kreikka</a:t>
            </a:r>
            <a:endParaRPr lang="fi-FI" sz="5400" dirty="0">
              <a:ln w="0"/>
              <a:solidFill>
                <a:prstClr val="white"/>
              </a:solidFill>
              <a:effectLst>
                <a:outerShdw blurRad="38100" dist="19050" dir="2700000" algn="tl" rotWithShape="0">
                  <a:prstClr val="black">
                    <a:alpha val="40000"/>
                  </a:prstClr>
                </a:outerShdw>
              </a:effectLst>
            </a:endParaRPr>
          </a:p>
        </p:txBody>
      </p:sp>
      <p:pic>
        <p:nvPicPr>
          <p:cNvPr id="1026" name="Picture 2" descr="http://www.oulunsuomikreikkayhdistys.fi/attachments/Image/Kreikan_vaakuna_val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968" y="409995"/>
            <a:ext cx="161925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omwest.fi/kaikkien-maiden-liput/liput/Kreik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5111" y="1082277"/>
            <a:ext cx="3330665" cy="2225168"/>
          </a:xfrm>
          <a:prstGeom prst="rect">
            <a:avLst/>
          </a:prstGeom>
          <a:noFill/>
          <a:extLst>
            <a:ext uri="{909E8E84-426E-40DD-AFC4-6F175D3DCCD1}">
              <a14:hiddenFill xmlns:a14="http://schemas.microsoft.com/office/drawing/2010/main">
                <a:solidFill>
                  <a:srgbClr val="FFFFFF"/>
                </a:solidFill>
              </a14:hiddenFill>
            </a:ext>
          </a:extLst>
        </p:spPr>
      </p:pic>
      <p:sp>
        <p:nvSpPr>
          <p:cNvPr id="3" name="Tekstiruutu 2"/>
          <p:cNvSpPr txBox="1"/>
          <p:nvPr/>
        </p:nvSpPr>
        <p:spPr>
          <a:xfrm>
            <a:off x="1307968" y="2010195"/>
            <a:ext cx="3213928" cy="369332"/>
          </a:xfrm>
          <a:prstGeom prst="rect">
            <a:avLst/>
          </a:prstGeom>
          <a:noFill/>
        </p:spPr>
        <p:txBody>
          <a:bodyPr wrap="square" rtlCol="0">
            <a:spAutoFit/>
          </a:bodyPr>
          <a:lstStyle/>
          <a:p>
            <a:r>
              <a:rPr lang="fi-FI" dirty="0" smtClean="0">
                <a:solidFill>
                  <a:prstClr val="white"/>
                </a:solidFill>
              </a:rPr>
              <a:t>Kreikan vaakuna.</a:t>
            </a:r>
            <a:endParaRPr lang="fi-FI" dirty="0">
              <a:solidFill>
                <a:prstClr val="white"/>
              </a:solidFill>
            </a:endParaRPr>
          </a:p>
        </p:txBody>
      </p:sp>
      <p:sp>
        <p:nvSpPr>
          <p:cNvPr id="4" name="Tekstiruutu 3"/>
          <p:cNvSpPr txBox="1"/>
          <p:nvPr/>
        </p:nvSpPr>
        <p:spPr>
          <a:xfrm>
            <a:off x="152607" y="3482235"/>
            <a:ext cx="6185563" cy="2031325"/>
          </a:xfrm>
          <a:prstGeom prst="rect">
            <a:avLst/>
          </a:prstGeom>
          <a:noFill/>
        </p:spPr>
        <p:txBody>
          <a:bodyPr wrap="square" rtlCol="0">
            <a:spAutoFit/>
          </a:bodyPr>
          <a:lstStyle/>
          <a:p>
            <a:r>
              <a:rPr lang="fi-FI" dirty="0" smtClean="0">
                <a:solidFill>
                  <a:srgbClr val="B01513">
                    <a:lumMod val="75000"/>
                  </a:srgbClr>
                </a:solidFill>
              </a:rPr>
              <a:t>Pääkaupunki: </a:t>
            </a:r>
            <a:r>
              <a:rPr lang="fi-FI" dirty="0" smtClean="0">
                <a:solidFill>
                  <a:prstClr val="white"/>
                </a:solidFill>
              </a:rPr>
              <a:t>Ateena</a:t>
            </a:r>
          </a:p>
          <a:p>
            <a:r>
              <a:rPr lang="fi-FI" dirty="0" smtClean="0">
                <a:solidFill>
                  <a:srgbClr val="E6B729">
                    <a:lumMod val="50000"/>
                  </a:srgbClr>
                </a:solidFill>
              </a:rPr>
              <a:t>Presidentti: </a:t>
            </a:r>
            <a:r>
              <a:rPr lang="fi-FI" dirty="0" err="1" smtClean="0">
                <a:solidFill>
                  <a:prstClr val="white"/>
                </a:solidFill>
              </a:rPr>
              <a:t>Prokopis</a:t>
            </a:r>
            <a:r>
              <a:rPr lang="fi-FI" dirty="0" smtClean="0">
                <a:solidFill>
                  <a:prstClr val="white"/>
                </a:solidFill>
              </a:rPr>
              <a:t> </a:t>
            </a:r>
            <a:r>
              <a:rPr lang="fi-FI" dirty="0" err="1" smtClean="0">
                <a:solidFill>
                  <a:prstClr val="white"/>
                </a:solidFill>
              </a:rPr>
              <a:t>Pavlopoulos</a:t>
            </a:r>
            <a:endParaRPr lang="fi-FI" dirty="0" smtClean="0">
              <a:solidFill>
                <a:prstClr val="white"/>
              </a:solidFill>
            </a:endParaRPr>
          </a:p>
          <a:p>
            <a:r>
              <a:rPr lang="fi-FI" dirty="0" smtClean="0">
                <a:solidFill>
                  <a:srgbClr val="7030A0"/>
                </a:solidFill>
              </a:rPr>
              <a:t>Valtiomuoto: </a:t>
            </a:r>
            <a:r>
              <a:rPr lang="fi-FI" dirty="0" smtClean="0">
                <a:solidFill>
                  <a:prstClr val="white"/>
                </a:solidFill>
              </a:rPr>
              <a:t>Tasavalta</a:t>
            </a:r>
          </a:p>
          <a:p>
            <a:r>
              <a:rPr lang="fi-FI" dirty="0" smtClean="0">
                <a:solidFill>
                  <a:srgbClr val="0070C0"/>
                </a:solidFill>
              </a:rPr>
              <a:t>Pinta-ala: </a:t>
            </a:r>
            <a:r>
              <a:rPr lang="fi-FI" dirty="0" smtClean="0">
                <a:solidFill>
                  <a:prstClr val="white"/>
                </a:solidFill>
              </a:rPr>
              <a:t>131 957 km</a:t>
            </a:r>
          </a:p>
          <a:p>
            <a:r>
              <a:rPr lang="fi-FI" dirty="0" smtClean="0">
                <a:solidFill>
                  <a:srgbClr val="FFFF00"/>
                </a:solidFill>
              </a:rPr>
              <a:t>Kieli: </a:t>
            </a:r>
            <a:r>
              <a:rPr lang="fi-FI" dirty="0" smtClean="0">
                <a:solidFill>
                  <a:prstClr val="white"/>
                </a:solidFill>
              </a:rPr>
              <a:t>Kreikka</a:t>
            </a:r>
          </a:p>
          <a:p>
            <a:r>
              <a:rPr lang="fi-FI" dirty="0" smtClean="0">
                <a:solidFill>
                  <a:srgbClr val="00B050"/>
                </a:solidFill>
              </a:rPr>
              <a:t>Rahayksikkö: </a:t>
            </a:r>
            <a:r>
              <a:rPr lang="fi-FI" dirty="0" smtClean="0">
                <a:solidFill>
                  <a:prstClr val="white"/>
                </a:solidFill>
              </a:rPr>
              <a:t>Euro</a:t>
            </a:r>
          </a:p>
          <a:p>
            <a:r>
              <a:rPr lang="fi-FI" dirty="0" smtClean="0">
                <a:solidFill>
                  <a:srgbClr val="002060"/>
                </a:solidFill>
              </a:rPr>
              <a:t>Väkiluku: </a:t>
            </a:r>
            <a:r>
              <a:rPr lang="fi-FI" dirty="0" smtClean="0">
                <a:solidFill>
                  <a:prstClr val="white"/>
                </a:solidFill>
              </a:rPr>
              <a:t>(</a:t>
            </a:r>
            <a:r>
              <a:rPr lang="fi-FI" dirty="0" smtClean="0">
                <a:solidFill>
                  <a:srgbClr val="002060"/>
                </a:solidFill>
              </a:rPr>
              <a:t> </a:t>
            </a:r>
            <a:r>
              <a:rPr lang="fi-FI" dirty="0" smtClean="0">
                <a:solidFill>
                  <a:prstClr val="white"/>
                </a:solidFill>
              </a:rPr>
              <a:t>2013) 11 300 000</a:t>
            </a:r>
          </a:p>
        </p:txBody>
      </p:sp>
      <p:sp>
        <p:nvSpPr>
          <p:cNvPr id="8" name="Ellipsi 7">
            <a:hlinkClick r:id="rId4" action="ppaction://hlinksldjump"/>
          </p:cNvPr>
          <p:cNvSpPr/>
          <p:nvPr/>
        </p:nvSpPr>
        <p:spPr>
          <a:xfrm>
            <a:off x="556181" y="5929460"/>
            <a:ext cx="1687398" cy="8012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pic>
        <p:nvPicPr>
          <p:cNvPr id="6" name="Kuva 5">
            <a:hlinkClick r:id="rId5" action="ppaction://hlinksldjump"/>
          </p:cNvPr>
          <p:cNvPicPr>
            <a:picLocks noChangeAspect="1"/>
          </p:cNvPicPr>
          <p:nvPr/>
        </p:nvPicPr>
        <p:blipFill>
          <a:blip r:embed="rId6"/>
          <a:stretch>
            <a:fillRect/>
          </a:stretch>
        </p:blipFill>
        <p:spPr>
          <a:xfrm>
            <a:off x="4906767" y="5614460"/>
            <a:ext cx="1192376" cy="654723"/>
          </a:xfrm>
          <a:prstGeom prst="rect">
            <a:avLst/>
          </a:prstGeom>
        </p:spPr>
      </p:pic>
      <p:sp>
        <p:nvSpPr>
          <p:cNvPr id="9" name="Tekstiruutu 8"/>
          <p:cNvSpPr txBox="1"/>
          <p:nvPr/>
        </p:nvSpPr>
        <p:spPr>
          <a:xfrm>
            <a:off x="4906767" y="6307249"/>
            <a:ext cx="1292217" cy="369332"/>
          </a:xfrm>
          <a:prstGeom prst="rect">
            <a:avLst/>
          </a:prstGeom>
          <a:noFill/>
        </p:spPr>
        <p:txBody>
          <a:bodyPr wrap="square" rtlCol="0">
            <a:spAutoFit/>
          </a:bodyPr>
          <a:lstStyle/>
          <a:p>
            <a:r>
              <a:rPr lang="fi-FI" dirty="0">
                <a:solidFill>
                  <a:prstClr val="white"/>
                </a:solidFill>
              </a:rPr>
              <a:t>L</a:t>
            </a:r>
            <a:r>
              <a:rPr lang="fi-FI" dirty="0" smtClean="0">
                <a:solidFill>
                  <a:prstClr val="white"/>
                </a:solidFill>
              </a:rPr>
              <a:t>uonto</a:t>
            </a:r>
            <a:endParaRPr lang="fi-FI" dirty="0">
              <a:solidFill>
                <a:prstClr val="white"/>
              </a:solidFill>
            </a:endParaRPr>
          </a:p>
        </p:txBody>
      </p:sp>
      <p:sp>
        <p:nvSpPr>
          <p:cNvPr id="10" name="Ellipsi 9"/>
          <p:cNvSpPr/>
          <p:nvPr/>
        </p:nvSpPr>
        <p:spPr>
          <a:xfrm>
            <a:off x="5052767" y="5806911"/>
            <a:ext cx="1046376" cy="42420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11" name="Ellipsi 10">
            <a:hlinkClick r:id="rId5" action="ppaction://hlinksldjump"/>
          </p:cNvPr>
          <p:cNvSpPr/>
          <p:nvPr/>
        </p:nvSpPr>
        <p:spPr>
          <a:xfrm>
            <a:off x="4831133" y="5520278"/>
            <a:ext cx="1443483" cy="8183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7" name="Tekstiruutu 6">
            <a:hlinkClick r:id="rId4" action="ppaction://hlinksldjump"/>
          </p:cNvPr>
          <p:cNvSpPr txBox="1"/>
          <p:nvPr/>
        </p:nvSpPr>
        <p:spPr>
          <a:xfrm>
            <a:off x="912914" y="6145433"/>
            <a:ext cx="973932" cy="369332"/>
          </a:xfrm>
          <a:prstGeom prst="rect">
            <a:avLst/>
          </a:prstGeom>
          <a:noFill/>
        </p:spPr>
        <p:txBody>
          <a:bodyPr wrap="square" rtlCol="0">
            <a:spAutoFit/>
          </a:bodyPr>
          <a:lstStyle/>
          <a:p>
            <a:r>
              <a:rPr lang="fi-FI" dirty="0" smtClean="0">
                <a:solidFill>
                  <a:prstClr val="white"/>
                </a:solidFill>
              </a:rPr>
              <a:t>Etusivu</a:t>
            </a:r>
            <a:endParaRPr lang="fi-FI" dirty="0">
              <a:solidFill>
                <a:prstClr val="white"/>
              </a:solidFill>
            </a:endParaRPr>
          </a:p>
        </p:txBody>
      </p:sp>
      <p:sp>
        <p:nvSpPr>
          <p:cNvPr id="14" name="Tekstiruutu 13"/>
          <p:cNvSpPr txBox="1"/>
          <p:nvPr/>
        </p:nvSpPr>
        <p:spPr>
          <a:xfrm>
            <a:off x="9464512" y="6299582"/>
            <a:ext cx="2413262" cy="369332"/>
          </a:xfrm>
          <a:prstGeom prst="rect">
            <a:avLst/>
          </a:prstGeom>
          <a:noFill/>
        </p:spPr>
        <p:txBody>
          <a:bodyPr wrap="square" rtlCol="0">
            <a:spAutoFit/>
          </a:bodyPr>
          <a:lstStyle/>
          <a:p>
            <a:r>
              <a:rPr lang="fi-FI" dirty="0" smtClean="0">
                <a:solidFill>
                  <a:prstClr val="white"/>
                </a:solidFill>
              </a:rPr>
              <a:t>Lähde: </a:t>
            </a:r>
            <a:r>
              <a:rPr lang="fi-FI" dirty="0" err="1" smtClean="0">
                <a:solidFill>
                  <a:prstClr val="white"/>
                </a:solidFill>
              </a:rPr>
              <a:t>wikipedia</a:t>
            </a:r>
            <a:endParaRPr lang="fi-FI" dirty="0">
              <a:solidFill>
                <a:prstClr val="white"/>
              </a:solidFill>
            </a:endParaRPr>
          </a:p>
        </p:txBody>
      </p:sp>
    </p:spTree>
    <p:extLst>
      <p:ext uri="{BB962C8B-B14F-4D97-AF65-F5344CB8AC3E}">
        <p14:creationId xmlns:p14="http://schemas.microsoft.com/office/powerpoint/2010/main" val="1547423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6405508" y="4777886"/>
            <a:ext cx="3272925" cy="1200329"/>
          </a:xfrm>
          <a:prstGeom prst="rect">
            <a:avLst/>
          </a:prstGeom>
        </p:spPr>
        <p:txBody>
          <a:bodyPr wrap="square">
            <a:spAutoFit/>
          </a:bodyPr>
          <a:lstStyle/>
          <a:p>
            <a:r>
              <a:rPr lang="fi-FI" dirty="0" smtClean="0">
                <a:solidFill>
                  <a:srgbClr val="000000"/>
                </a:solidFill>
                <a:latin typeface="Times New Roman" panose="02020603050405020304" pitchFamily="18" charset="0"/>
              </a:rPr>
              <a:t>Yleensä </a:t>
            </a:r>
            <a:r>
              <a:rPr lang="fi-FI" dirty="0">
                <a:solidFill>
                  <a:srgbClr val="000000"/>
                </a:solidFill>
                <a:latin typeface="Times New Roman" panose="02020603050405020304" pitchFamily="18" charset="0"/>
              </a:rPr>
              <a:t>eläimet </a:t>
            </a:r>
            <a:r>
              <a:rPr lang="fi-FI" dirty="0" smtClean="0">
                <a:solidFill>
                  <a:srgbClr val="000000"/>
                </a:solidFill>
                <a:latin typeface="Times New Roman" panose="02020603050405020304" pitchFamily="18" charset="0"/>
              </a:rPr>
              <a:t>sijoittuvat </a:t>
            </a:r>
            <a:r>
              <a:rPr lang="fi-FI" dirty="0">
                <a:solidFill>
                  <a:srgbClr val="000000"/>
                </a:solidFill>
                <a:latin typeface="Times New Roman" panose="02020603050405020304" pitchFamily="18" charset="0"/>
              </a:rPr>
              <a:t>alangoille, koska vuoristossa ei ole kyllin </a:t>
            </a:r>
            <a:r>
              <a:rPr lang="fi-FI" dirty="0" smtClean="0">
                <a:solidFill>
                  <a:srgbClr val="000000"/>
                </a:solidFill>
                <a:latin typeface="Times New Roman" panose="02020603050405020304" pitchFamily="18" charset="0"/>
              </a:rPr>
              <a:t>viljavaa </a:t>
            </a:r>
            <a:r>
              <a:rPr lang="fi-FI" dirty="0">
                <a:solidFill>
                  <a:srgbClr val="000000"/>
                </a:solidFill>
                <a:latin typeface="Times New Roman" panose="02020603050405020304" pitchFamily="18" charset="0"/>
              </a:rPr>
              <a:t>tuottaakseen eläimille tarpeeksi </a:t>
            </a:r>
            <a:r>
              <a:rPr lang="fi-FI" dirty="0" smtClean="0">
                <a:solidFill>
                  <a:srgbClr val="000000"/>
                </a:solidFill>
                <a:latin typeface="Times New Roman" panose="02020603050405020304" pitchFamily="18" charset="0"/>
              </a:rPr>
              <a:t>ruokaa. </a:t>
            </a:r>
            <a:endParaRPr lang="fi-FI" dirty="0">
              <a:solidFill>
                <a:prstClr val="white"/>
              </a:solidFill>
            </a:endParaRPr>
          </a:p>
        </p:txBody>
      </p:sp>
      <p:sp>
        <p:nvSpPr>
          <p:cNvPr id="3" name="Suorakulmio 2"/>
          <p:cNvSpPr/>
          <p:nvPr/>
        </p:nvSpPr>
        <p:spPr>
          <a:xfrm>
            <a:off x="3534722" y="361922"/>
            <a:ext cx="4947188" cy="923330"/>
          </a:xfrm>
          <a:prstGeom prst="rect">
            <a:avLst/>
          </a:prstGeom>
          <a:noFill/>
        </p:spPr>
        <p:txBody>
          <a:bodyPr wrap="none" lIns="91440" tIns="45720" rIns="91440" bIns="45720">
            <a:spAutoFit/>
          </a:bodyPr>
          <a:lstStyle/>
          <a:p>
            <a:pPr algn="ctr"/>
            <a:r>
              <a:rPr lang="fi-FI" sz="5400" dirty="0" smtClean="0">
                <a:ln w="0"/>
                <a:solidFill>
                  <a:prstClr val="white"/>
                </a:solidFill>
                <a:effectLst>
                  <a:outerShdw blurRad="38100" dist="19050" dir="2700000" algn="tl" rotWithShape="0">
                    <a:prstClr val="black">
                      <a:alpha val="40000"/>
                    </a:prstClr>
                  </a:outerShdw>
                </a:effectLst>
              </a:rPr>
              <a:t>Kreikan luonto</a:t>
            </a:r>
            <a:endParaRPr lang="fi-FI" sz="5400" dirty="0">
              <a:ln w="0"/>
              <a:solidFill>
                <a:prstClr val="white"/>
              </a:solidFill>
              <a:effectLst>
                <a:outerShdw blurRad="38100" dist="19050" dir="2700000" algn="tl" rotWithShape="0">
                  <a:prstClr val="black">
                    <a:alpha val="40000"/>
                  </a:prstClr>
                </a:outerShdw>
              </a:effectLst>
            </a:endParaRPr>
          </a:p>
        </p:txBody>
      </p:sp>
      <p:pic>
        <p:nvPicPr>
          <p:cNvPr id="1026" name="Picture 2" descr="http://www.travelloverblogi.fi/wp-content/uploads/2013/11/PAP71618-1024x7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5726" y="1694120"/>
            <a:ext cx="2405239" cy="1803929"/>
          </a:xfrm>
          <a:prstGeom prst="rect">
            <a:avLst/>
          </a:prstGeom>
          <a:noFill/>
          <a:extLst>
            <a:ext uri="{909E8E84-426E-40DD-AFC4-6F175D3DCCD1}">
              <a14:hiddenFill xmlns:a14="http://schemas.microsoft.com/office/drawing/2010/main">
                <a:solidFill>
                  <a:srgbClr val="FFFFFF"/>
                </a:solidFill>
              </a14:hiddenFill>
            </a:ext>
          </a:extLst>
        </p:spPr>
      </p:pic>
      <p:pic>
        <p:nvPicPr>
          <p:cNvPr id="6" name="Kuva 5"/>
          <p:cNvPicPr>
            <a:picLocks noChangeAspect="1"/>
          </p:cNvPicPr>
          <p:nvPr/>
        </p:nvPicPr>
        <p:blipFill>
          <a:blip r:embed="rId3"/>
          <a:stretch>
            <a:fillRect/>
          </a:stretch>
        </p:blipFill>
        <p:spPr>
          <a:xfrm>
            <a:off x="9874658" y="1139326"/>
            <a:ext cx="1981593" cy="3538559"/>
          </a:xfrm>
          <a:prstGeom prst="rect">
            <a:avLst/>
          </a:prstGeom>
        </p:spPr>
      </p:pic>
      <p:pic>
        <p:nvPicPr>
          <p:cNvPr id="3074" name="Picture 2" descr="https://pixabay.com/static/uploads/photo/2014/06/02/09/02/santorini-360216_6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2992" y="3906918"/>
            <a:ext cx="3301595" cy="21976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aurinkomatkat.fi/imgcache/resort/zak/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169" y="1438666"/>
            <a:ext cx="3351979" cy="1843589"/>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p:cNvSpPr txBox="1"/>
          <p:nvPr/>
        </p:nvSpPr>
        <p:spPr>
          <a:xfrm>
            <a:off x="565608" y="3435669"/>
            <a:ext cx="3355942" cy="646331"/>
          </a:xfrm>
          <a:prstGeom prst="rect">
            <a:avLst/>
          </a:prstGeom>
          <a:noFill/>
        </p:spPr>
        <p:txBody>
          <a:bodyPr wrap="square" rtlCol="0">
            <a:spAutoFit/>
          </a:bodyPr>
          <a:lstStyle/>
          <a:p>
            <a:r>
              <a:rPr lang="fi-FI" dirty="0" smtClean="0">
                <a:solidFill>
                  <a:prstClr val="white"/>
                </a:solidFill>
              </a:rPr>
              <a:t>Kreikkaan myydään paljon lomamatkoja.</a:t>
            </a:r>
            <a:endParaRPr lang="fi-FI" dirty="0">
              <a:solidFill>
                <a:prstClr val="white"/>
              </a:solidFill>
            </a:endParaRPr>
          </a:p>
        </p:txBody>
      </p:sp>
      <p:sp>
        <p:nvSpPr>
          <p:cNvPr id="7" name="Tekstiruutu 6"/>
          <p:cNvSpPr txBox="1"/>
          <p:nvPr/>
        </p:nvSpPr>
        <p:spPr>
          <a:xfrm>
            <a:off x="6784490" y="3810189"/>
            <a:ext cx="2699041" cy="646331"/>
          </a:xfrm>
          <a:prstGeom prst="rect">
            <a:avLst/>
          </a:prstGeom>
          <a:noFill/>
        </p:spPr>
        <p:txBody>
          <a:bodyPr wrap="square" rtlCol="0">
            <a:spAutoFit/>
          </a:bodyPr>
          <a:lstStyle/>
          <a:p>
            <a:r>
              <a:rPr lang="fi-FI" dirty="0" smtClean="0">
                <a:solidFill>
                  <a:prstClr val="white"/>
                </a:solidFill>
              </a:rPr>
              <a:t>Vuohet kiipeävät joskus puihin.</a:t>
            </a:r>
            <a:endParaRPr lang="fi-FI" dirty="0">
              <a:solidFill>
                <a:prstClr val="white"/>
              </a:solidFill>
            </a:endParaRPr>
          </a:p>
        </p:txBody>
      </p:sp>
      <p:sp>
        <p:nvSpPr>
          <p:cNvPr id="12" name="Kaarinuoli vasemmalle 11">
            <a:hlinkClick r:id="rId6" action="ppaction://hlinksldjump"/>
          </p:cNvPr>
          <p:cNvSpPr/>
          <p:nvPr/>
        </p:nvSpPr>
        <p:spPr>
          <a:xfrm>
            <a:off x="0" y="5686917"/>
            <a:ext cx="565608" cy="942179"/>
          </a:xfrm>
          <a:prstGeom prst="curvedLeftArrow">
            <a:avLst>
              <a:gd name="adj1" fmla="val 50000"/>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11" name="Tekstiruutu 10"/>
          <p:cNvSpPr txBox="1"/>
          <p:nvPr/>
        </p:nvSpPr>
        <p:spPr>
          <a:xfrm>
            <a:off x="9464512" y="6299582"/>
            <a:ext cx="2413262" cy="369332"/>
          </a:xfrm>
          <a:prstGeom prst="rect">
            <a:avLst/>
          </a:prstGeom>
          <a:noFill/>
        </p:spPr>
        <p:txBody>
          <a:bodyPr wrap="square" rtlCol="0">
            <a:spAutoFit/>
          </a:bodyPr>
          <a:lstStyle/>
          <a:p>
            <a:r>
              <a:rPr lang="fi-FI" dirty="0" smtClean="0">
                <a:solidFill>
                  <a:prstClr val="white"/>
                </a:solidFill>
              </a:rPr>
              <a:t>Lähde: </a:t>
            </a:r>
            <a:r>
              <a:rPr lang="fi-FI" dirty="0" err="1" smtClean="0">
                <a:solidFill>
                  <a:prstClr val="white"/>
                </a:solidFill>
              </a:rPr>
              <a:t>wikipedia</a:t>
            </a:r>
            <a:endParaRPr lang="fi-FI" dirty="0">
              <a:solidFill>
                <a:prstClr val="white"/>
              </a:solidFill>
            </a:endParaRPr>
          </a:p>
        </p:txBody>
      </p:sp>
    </p:spTree>
    <p:extLst>
      <p:ext uri="{BB962C8B-B14F-4D97-AF65-F5344CB8AC3E}">
        <p14:creationId xmlns:p14="http://schemas.microsoft.com/office/powerpoint/2010/main" val="43545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p:cNvSpPr/>
          <p:nvPr/>
        </p:nvSpPr>
        <p:spPr>
          <a:xfrm>
            <a:off x="4765188" y="487182"/>
            <a:ext cx="2060372" cy="923330"/>
          </a:xfrm>
          <a:prstGeom prst="rect">
            <a:avLst/>
          </a:prstGeom>
          <a:noFill/>
        </p:spPr>
        <p:txBody>
          <a:bodyPr wrap="none" lIns="91440" tIns="45720" rIns="91440" bIns="45720">
            <a:spAutoFit/>
          </a:bodyPr>
          <a:lstStyle/>
          <a:p>
            <a:pPr algn="ctr"/>
            <a:r>
              <a:rPr lang="fi-FI" sz="5400" dirty="0" smtClean="0">
                <a:ln w="0"/>
                <a:solidFill>
                  <a:prstClr val="white"/>
                </a:solidFill>
                <a:effectLst>
                  <a:outerShdw blurRad="38100" dist="19050" dir="2700000" algn="tl" rotWithShape="0">
                    <a:prstClr val="black">
                      <a:alpha val="40000"/>
                    </a:prstClr>
                  </a:outerShdw>
                </a:effectLst>
              </a:rPr>
              <a:t>Kypros</a:t>
            </a:r>
            <a:endParaRPr lang="fi-FI" sz="5400" dirty="0">
              <a:ln w="0"/>
              <a:solidFill>
                <a:prstClr val="white"/>
              </a:solidFill>
              <a:effectLst>
                <a:outerShdw blurRad="38100" dist="19050" dir="2700000" algn="tl" rotWithShape="0">
                  <a:prstClr val="black">
                    <a:alpha val="40000"/>
                  </a:prstClr>
                </a:outerShdw>
              </a:effectLst>
            </a:endParaRPr>
          </a:p>
        </p:txBody>
      </p:sp>
      <p:pic>
        <p:nvPicPr>
          <p:cNvPr id="2052" name="Picture 4" descr="http://flagpedia.net/data/flags/big/c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8199" y="833917"/>
            <a:ext cx="3244768" cy="19468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upload.wikimedia.org/wikipedia/commons/thumb/d/de/Coat_of_Arms_of_Cyprus.svg/250px-Coat_of_Arms_of_Cypru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881" y="114191"/>
            <a:ext cx="2381250" cy="2409826"/>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p:cNvSpPr txBox="1"/>
          <p:nvPr/>
        </p:nvSpPr>
        <p:spPr>
          <a:xfrm>
            <a:off x="868881" y="2693096"/>
            <a:ext cx="2179529" cy="369332"/>
          </a:xfrm>
          <a:prstGeom prst="rect">
            <a:avLst/>
          </a:prstGeom>
          <a:noFill/>
        </p:spPr>
        <p:txBody>
          <a:bodyPr wrap="square" rtlCol="0">
            <a:spAutoFit/>
          </a:bodyPr>
          <a:lstStyle/>
          <a:p>
            <a:r>
              <a:rPr lang="fi-FI" dirty="0" smtClean="0">
                <a:solidFill>
                  <a:prstClr val="white"/>
                </a:solidFill>
              </a:rPr>
              <a:t>Kyproksen vaakuna.</a:t>
            </a:r>
            <a:endParaRPr lang="fi-FI" dirty="0">
              <a:solidFill>
                <a:prstClr val="white"/>
              </a:solidFill>
            </a:endParaRPr>
          </a:p>
        </p:txBody>
      </p:sp>
      <p:sp>
        <p:nvSpPr>
          <p:cNvPr id="7" name="Tekstiruutu 6"/>
          <p:cNvSpPr txBox="1"/>
          <p:nvPr/>
        </p:nvSpPr>
        <p:spPr>
          <a:xfrm>
            <a:off x="605834" y="3620022"/>
            <a:ext cx="4442155" cy="3139321"/>
          </a:xfrm>
          <a:prstGeom prst="rect">
            <a:avLst/>
          </a:prstGeom>
          <a:noFill/>
        </p:spPr>
        <p:txBody>
          <a:bodyPr wrap="square" rtlCol="0">
            <a:spAutoFit/>
          </a:bodyPr>
          <a:lstStyle/>
          <a:p>
            <a:r>
              <a:rPr lang="fi-FI" dirty="0" smtClean="0">
                <a:solidFill>
                  <a:srgbClr val="B01513">
                    <a:lumMod val="75000"/>
                  </a:srgbClr>
                </a:solidFill>
              </a:rPr>
              <a:t>Pääkaupunki:</a:t>
            </a:r>
            <a:r>
              <a:rPr lang="fi-FI" dirty="0" smtClean="0">
                <a:solidFill>
                  <a:prstClr val="white"/>
                </a:solidFill>
              </a:rPr>
              <a:t> Nikosia</a:t>
            </a:r>
          </a:p>
          <a:p>
            <a:r>
              <a:rPr lang="fi-FI" dirty="0" smtClean="0">
                <a:solidFill>
                  <a:srgbClr val="E6B729">
                    <a:lumMod val="50000"/>
                  </a:srgbClr>
                </a:solidFill>
              </a:rPr>
              <a:t>Presidentti: </a:t>
            </a:r>
            <a:r>
              <a:rPr lang="fi-FI" dirty="0" err="1" smtClean="0">
                <a:solidFill>
                  <a:prstClr val="white"/>
                </a:solidFill>
              </a:rPr>
              <a:t>Nikos</a:t>
            </a:r>
            <a:r>
              <a:rPr lang="fi-FI" dirty="0" smtClean="0">
                <a:solidFill>
                  <a:prstClr val="white"/>
                </a:solidFill>
              </a:rPr>
              <a:t> </a:t>
            </a:r>
            <a:r>
              <a:rPr lang="fi-FI" dirty="0" err="1" smtClean="0">
                <a:solidFill>
                  <a:prstClr val="white"/>
                </a:solidFill>
              </a:rPr>
              <a:t>Anastasiades</a:t>
            </a:r>
            <a:endParaRPr lang="fi-FI" dirty="0" smtClean="0">
              <a:solidFill>
                <a:srgbClr val="E6B729">
                  <a:lumMod val="50000"/>
                </a:srgbClr>
              </a:solidFill>
            </a:endParaRPr>
          </a:p>
          <a:p>
            <a:r>
              <a:rPr lang="fi-FI" dirty="0" smtClean="0">
                <a:solidFill>
                  <a:srgbClr val="7030A0"/>
                </a:solidFill>
              </a:rPr>
              <a:t>Valtiomuoto: </a:t>
            </a:r>
            <a:r>
              <a:rPr lang="fi-FI" dirty="0" smtClean="0">
                <a:solidFill>
                  <a:prstClr val="white"/>
                </a:solidFill>
              </a:rPr>
              <a:t>Kyproksen tasavalta</a:t>
            </a:r>
          </a:p>
          <a:p>
            <a:r>
              <a:rPr lang="fi-FI" dirty="0" smtClean="0">
                <a:solidFill>
                  <a:srgbClr val="0070C0"/>
                </a:solidFill>
              </a:rPr>
              <a:t>Pinta-ala: </a:t>
            </a:r>
            <a:r>
              <a:rPr lang="fi-FI" dirty="0" smtClean="0">
                <a:solidFill>
                  <a:prstClr val="white"/>
                </a:solidFill>
              </a:rPr>
              <a:t>9 851 km</a:t>
            </a:r>
          </a:p>
          <a:p>
            <a:r>
              <a:rPr lang="fi-FI" dirty="0" smtClean="0">
                <a:solidFill>
                  <a:srgbClr val="FFFF00"/>
                </a:solidFill>
              </a:rPr>
              <a:t>Kielet: </a:t>
            </a:r>
            <a:r>
              <a:rPr lang="fi-FI" dirty="0" smtClean="0">
                <a:solidFill>
                  <a:prstClr val="white"/>
                </a:solidFill>
              </a:rPr>
              <a:t>Kreikka ja Turkki</a:t>
            </a:r>
          </a:p>
          <a:p>
            <a:r>
              <a:rPr lang="fi-FI" dirty="0" smtClean="0">
                <a:solidFill>
                  <a:srgbClr val="00B050"/>
                </a:solidFill>
              </a:rPr>
              <a:t>Rahayksikkö: </a:t>
            </a:r>
            <a:r>
              <a:rPr lang="fi-FI" dirty="0" smtClean="0">
                <a:solidFill>
                  <a:prstClr val="white"/>
                </a:solidFill>
              </a:rPr>
              <a:t>Euro</a:t>
            </a:r>
          </a:p>
          <a:p>
            <a:r>
              <a:rPr lang="fi-FI" dirty="0" smtClean="0">
                <a:solidFill>
                  <a:srgbClr val="002060"/>
                </a:solidFill>
              </a:rPr>
              <a:t>Väkiluku: </a:t>
            </a:r>
            <a:r>
              <a:rPr lang="fi-FI" dirty="0" smtClean="0">
                <a:solidFill>
                  <a:prstClr val="white"/>
                </a:solidFill>
              </a:rPr>
              <a:t>(2013) 1,141</a:t>
            </a:r>
          </a:p>
          <a:p>
            <a:endParaRPr lang="fi-FI" dirty="0" smtClean="0">
              <a:solidFill>
                <a:prstClr val="white"/>
              </a:solidFill>
            </a:endParaRPr>
          </a:p>
          <a:p>
            <a:endParaRPr lang="fi-FI" dirty="0" smtClean="0">
              <a:solidFill>
                <a:prstClr val="white"/>
              </a:solidFill>
            </a:endParaRPr>
          </a:p>
          <a:p>
            <a:endParaRPr lang="fi-FI" dirty="0" smtClean="0">
              <a:solidFill>
                <a:prstClr val="white"/>
              </a:solidFill>
            </a:endParaRPr>
          </a:p>
          <a:p>
            <a:endParaRPr lang="fi-FI" dirty="0">
              <a:solidFill>
                <a:prstClr val="white"/>
              </a:solidFill>
            </a:endParaRPr>
          </a:p>
        </p:txBody>
      </p:sp>
      <p:sp>
        <p:nvSpPr>
          <p:cNvPr id="8" name="Ellipsi 7">
            <a:hlinkClick r:id="rId4" action="ppaction://hlinksldjump"/>
          </p:cNvPr>
          <p:cNvSpPr/>
          <p:nvPr/>
        </p:nvSpPr>
        <p:spPr>
          <a:xfrm>
            <a:off x="556181" y="5929460"/>
            <a:ext cx="1687398" cy="8012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2" name="Tekstiruutu 1">
            <a:hlinkClick r:id="rId4" action="ppaction://hlinksldjump"/>
          </p:cNvPr>
          <p:cNvSpPr txBox="1"/>
          <p:nvPr/>
        </p:nvSpPr>
        <p:spPr>
          <a:xfrm>
            <a:off x="922761" y="6114916"/>
            <a:ext cx="954238" cy="369332"/>
          </a:xfrm>
          <a:prstGeom prst="rect">
            <a:avLst/>
          </a:prstGeom>
          <a:noFill/>
        </p:spPr>
        <p:txBody>
          <a:bodyPr wrap="square" rtlCol="0">
            <a:spAutoFit/>
          </a:bodyPr>
          <a:lstStyle/>
          <a:p>
            <a:r>
              <a:rPr lang="fi-FI" dirty="0" smtClean="0">
                <a:solidFill>
                  <a:prstClr val="white"/>
                </a:solidFill>
              </a:rPr>
              <a:t>Etusivu</a:t>
            </a:r>
            <a:endParaRPr lang="fi-FI" dirty="0">
              <a:solidFill>
                <a:prstClr val="white"/>
              </a:solidFill>
            </a:endParaRPr>
          </a:p>
        </p:txBody>
      </p:sp>
      <p:pic>
        <p:nvPicPr>
          <p:cNvPr id="9" name="Picture 2" descr="http://www2.aurinkomatkat.fi/imgcache/resort/paf/10.jp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1594" y="5709220"/>
            <a:ext cx="1067262" cy="625466"/>
          </a:xfrm>
          <a:prstGeom prst="rect">
            <a:avLst/>
          </a:prstGeom>
          <a:noFill/>
          <a:extLst>
            <a:ext uri="{909E8E84-426E-40DD-AFC4-6F175D3DCCD1}">
              <a14:hiddenFill xmlns:a14="http://schemas.microsoft.com/office/drawing/2010/main">
                <a:solidFill>
                  <a:srgbClr val="FFFFFF"/>
                </a:solidFill>
              </a14:hiddenFill>
            </a:ext>
          </a:extLst>
        </p:spPr>
      </p:pic>
      <p:sp>
        <p:nvSpPr>
          <p:cNvPr id="11" name="Tekstiruutu 10"/>
          <p:cNvSpPr txBox="1"/>
          <p:nvPr/>
        </p:nvSpPr>
        <p:spPr>
          <a:xfrm>
            <a:off x="4906767" y="6307249"/>
            <a:ext cx="1292217" cy="369332"/>
          </a:xfrm>
          <a:prstGeom prst="rect">
            <a:avLst/>
          </a:prstGeom>
          <a:noFill/>
        </p:spPr>
        <p:txBody>
          <a:bodyPr wrap="square" rtlCol="0">
            <a:spAutoFit/>
          </a:bodyPr>
          <a:lstStyle/>
          <a:p>
            <a:r>
              <a:rPr lang="fi-FI" dirty="0">
                <a:solidFill>
                  <a:prstClr val="white"/>
                </a:solidFill>
              </a:rPr>
              <a:t>L</a:t>
            </a:r>
            <a:r>
              <a:rPr lang="fi-FI" dirty="0" smtClean="0">
                <a:solidFill>
                  <a:prstClr val="white"/>
                </a:solidFill>
              </a:rPr>
              <a:t>uonto</a:t>
            </a:r>
            <a:endParaRPr lang="fi-FI" dirty="0">
              <a:solidFill>
                <a:prstClr val="white"/>
              </a:solidFill>
            </a:endParaRPr>
          </a:p>
        </p:txBody>
      </p:sp>
      <p:sp>
        <p:nvSpPr>
          <p:cNvPr id="12" name="Tekstiruutu 11"/>
          <p:cNvSpPr txBox="1"/>
          <p:nvPr/>
        </p:nvSpPr>
        <p:spPr>
          <a:xfrm>
            <a:off x="9464512" y="6299582"/>
            <a:ext cx="2413262" cy="369332"/>
          </a:xfrm>
          <a:prstGeom prst="rect">
            <a:avLst/>
          </a:prstGeom>
          <a:noFill/>
        </p:spPr>
        <p:txBody>
          <a:bodyPr wrap="square" rtlCol="0">
            <a:spAutoFit/>
          </a:bodyPr>
          <a:lstStyle/>
          <a:p>
            <a:r>
              <a:rPr lang="fi-FI" dirty="0" smtClean="0">
                <a:solidFill>
                  <a:prstClr val="white"/>
                </a:solidFill>
              </a:rPr>
              <a:t>Lähde: </a:t>
            </a:r>
            <a:r>
              <a:rPr lang="fi-FI" dirty="0" err="1" smtClean="0">
                <a:solidFill>
                  <a:prstClr val="white"/>
                </a:solidFill>
              </a:rPr>
              <a:t>wikipedia</a:t>
            </a:r>
            <a:endParaRPr lang="fi-FI" dirty="0">
              <a:solidFill>
                <a:prstClr val="white"/>
              </a:solidFill>
            </a:endParaRPr>
          </a:p>
        </p:txBody>
      </p:sp>
    </p:spTree>
    <p:extLst>
      <p:ext uri="{BB962C8B-B14F-4D97-AF65-F5344CB8AC3E}">
        <p14:creationId xmlns:p14="http://schemas.microsoft.com/office/powerpoint/2010/main" val="4225083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p:cNvSpPr/>
          <p:nvPr/>
        </p:nvSpPr>
        <p:spPr>
          <a:xfrm>
            <a:off x="3115628" y="403244"/>
            <a:ext cx="5904181" cy="923330"/>
          </a:xfrm>
          <a:prstGeom prst="rect">
            <a:avLst/>
          </a:prstGeom>
          <a:noFill/>
        </p:spPr>
        <p:txBody>
          <a:bodyPr wrap="none" lIns="91440" tIns="45720" rIns="91440" bIns="45720">
            <a:spAutoFit/>
          </a:bodyPr>
          <a:lstStyle/>
          <a:p>
            <a:pPr algn="ctr"/>
            <a:r>
              <a:rPr lang="fi-FI" sz="5400" dirty="0" smtClean="0">
                <a:ln w="0"/>
                <a:solidFill>
                  <a:prstClr val="white"/>
                </a:solidFill>
                <a:effectLst>
                  <a:outerShdw blurRad="38100" dist="19050" dir="2700000" algn="tl" rotWithShape="0">
                    <a:prstClr val="black">
                      <a:alpha val="40000"/>
                    </a:prstClr>
                  </a:outerShdw>
                </a:effectLst>
              </a:rPr>
              <a:t>Kyproksen luonto</a:t>
            </a:r>
            <a:endParaRPr lang="fi-FI" sz="5400" dirty="0">
              <a:ln w="0"/>
              <a:solidFill>
                <a:prstClr val="white"/>
              </a:solidFill>
              <a:effectLst>
                <a:outerShdw blurRad="38100" dist="19050" dir="2700000" algn="tl" rotWithShape="0">
                  <a:prstClr val="black">
                    <a:alpha val="40000"/>
                  </a:prstClr>
                </a:outerShdw>
              </a:effectLst>
            </a:endParaRPr>
          </a:p>
        </p:txBody>
      </p:sp>
      <p:pic>
        <p:nvPicPr>
          <p:cNvPr id="4098" name="Picture 2" descr="http://www2.aurinkomatkat.fi/imgcache/resort/paf/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155" y="1847655"/>
            <a:ext cx="4085691" cy="2394408"/>
          </a:xfrm>
          <a:prstGeom prst="rect">
            <a:avLst/>
          </a:prstGeom>
          <a:noFill/>
          <a:extLst>
            <a:ext uri="{909E8E84-426E-40DD-AFC4-6F175D3DCCD1}">
              <a14:hiddenFill xmlns:a14="http://schemas.microsoft.com/office/drawing/2010/main">
                <a:solidFill>
                  <a:srgbClr val="FFFFFF"/>
                </a:solidFill>
              </a14:hiddenFill>
            </a:ext>
          </a:extLst>
        </p:spPr>
      </p:pic>
      <p:sp>
        <p:nvSpPr>
          <p:cNvPr id="5" name="Kaarinuoli vasemmalle 4">
            <a:hlinkClick r:id="rId3" action="ppaction://hlinksldjump"/>
          </p:cNvPr>
          <p:cNvSpPr/>
          <p:nvPr/>
        </p:nvSpPr>
        <p:spPr>
          <a:xfrm>
            <a:off x="0" y="5708863"/>
            <a:ext cx="587734" cy="960051"/>
          </a:xfrm>
          <a:prstGeom prst="curvedLeftArrow">
            <a:avLst>
              <a:gd name="adj1" fmla="val 50000"/>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pic>
        <p:nvPicPr>
          <p:cNvPr id="1026" name="Picture 2" descr="http://akkilahto.fi/sites/default/files/imagecache/800px_wide/matkakohteet/06_u_kersting_cc_by-sa_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5236" y="1343585"/>
            <a:ext cx="2093959" cy="1388260"/>
          </a:xfrm>
          <a:prstGeom prst="rect">
            <a:avLst/>
          </a:prstGeom>
          <a:noFill/>
          <a:extLst>
            <a:ext uri="{909E8E84-426E-40DD-AFC4-6F175D3DCCD1}">
              <a14:hiddenFill xmlns:a14="http://schemas.microsoft.com/office/drawing/2010/main">
                <a:solidFill>
                  <a:srgbClr val="FFFFFF"/>
                </a:solidFill>
              </a14:hiddenFill>
            </a:ext>
          </a:extLst>
        </p:spPr>
      </p:pic>
      <p:pic>
        <p:nvPicPr>
          <p:cNvPr id="4" name="Kuva 3"/>
          <p:cNvPicPr>
            <a:picLocks noChangeAspect="1"/>
          </p:cNvPicPr>
          <p:nvPr/>
        </p:nvPicPr>
        <p:blipFill>
          <a:blip r:embed="rId5"/>
          <a:stretch>
            <a:fillRect/>
          </a:stretch>
        </p:blipFill>
        <p:spPr>
          <a:xfrm>
            <a:off x="8220171" y="3867685"/>
            <a:ext cx="2328617" cy="1526962"/>
          </a:xfrm>
          <a:prstGeom prst="rect">
            <a:avLst/>
          </a:prstGeom>
        </p:spPr>
      </p:pic>
      <p:pic>
        <p:nvPicPr>
          <p:cNvPr id="1028" name="Picture 4" descr="http://1.bp.blogspot.com/-re4hxbr5B0E/Umy8S3jH3LI/AAAAAAAAAzs/qplXK489atY/s1600/Kyprosvuoristo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7718" y="2686606"/>
            <a:ext cx="2352297" cy="1555457"/>
          </a:xfrm>
          <a:prstGeom prst="rect">
            <a:avLst/>
          </a:prstGeom>
          <a:noFill/>
          <a:extLst>
            <a:ext uri="{909E8E84-426E-40DD-AFC4-6F175D3DCCD1}">
              <a14:hiddenFill xmlns:a14="http://schemas.microsoft.com/office/drawing/2010/main">
                <a:solidFill>
                  <a:srgbClr val="FFFFFF"/>
                </a:solidFill>
              </a14:hiddenFill>
            </a:ext>
          </a:extLst>
        </p:spPr>
      </p:pic>
      <p:sp>
        <p:nvSpPr>
          <p:cNvPr id="8" name="Suorakulmio 7"/>
          <p:cNvSpPr/>
          <p:nvPr/>
        </p:nvSpPr>
        <p:spPr>
          <a:xfrm>
            <a:off x="67628" y="1475198"/>
            <a:ext cx="6096000" cy="923330"/>
          </a:xfrm>
          <a:prstGeom prst="rect">
            <a:avLst/>
          </a:prstGeom>
        </p:spPr>
        <p:txBody>
          <a:bodyPr>
            <a:spAutoFit/>
          </a:bodyPr>
          <a:lstStyle/>
          <a:p>
            <a:r>
              <a:rPr lang="fi-FI" dirty="0" smtClean="0">
                <a:solidFill>
                  <a:srgbClr val="252525"/>
                </a:solidFill>
                <a:latin typeface="Arial" panose="020B0604020202020204" pitchFamily="34" charset="0"/>
              </a:rPr>
              <a:t>Hanhikorppikotka, </a:t>
            </a:r>
            <a:r>
              <a:rPr lang="fi-FI" dirty="0">
                <a:solidFill>
                  <a:srgbClr val="252525"/>
                </a:solidFill>
                <a:latin typeface="Arial" panose="020B0604020202020204" pitchFamily="34" charset="0"/>
              </a:rPr>
              <a:t>joka oli aikaisemmin saarella yleinen, on nyt erityisen suojelun kohteena</a:t>
            </a:r>
            <a:r>
              <a:rPr lang="fi-FI" dirty="0" smtClean="0">
                <a:solidFill>
                  <a:srgbClr val="252525"/>
                </a:solidFill>
                <a:latin typeface="Arial" panose="020B0604020202020204" pitchFamily="34" charset="0"/>
              </a:rPr>
              <a:t>. </a:t>
            </a:r>
            <a:r>
              <a:rPr lang="fi-FI" dirty="0">
                <a:solidFill>
                  <a:srgbClr val="252525"/>
                </a:solidFill>
                <a:latin typeface="Arial" panose="020B0604020202020204" pitchFamily="34" charset="0"/>
              </a:rPr>
              <a:t>Nykyisin ainoa suurikokoinen nisäkäs </a:t>
            </a:r>
            <a:r>
              <a:rPr lang="fi-FI" dirty="0" smtClean="0">
                <a:solidFill>
                  <a:srgbClr val="252525"/>
                </a:solidFill>
                <a:latin typeface="Arial" panose="020B0604020202020204" pitchFamily="34" charset="0"/>
              </a:rPr>
              <a:t>on muflonin sukuinen.</a:t>
            </a:r>
            <a:endParaRPr lang="fi-FI" dirty="0">
              <a:solidFill>
                <a:srgbClr val="252525"/>
              </a:solidFill>
              <a:latin typeface="Arial" panose="020B0604020202020204" pitchFamily="34" charset="0"/>
            </a:endParaRPr>
          </a:p>
        </p:txBody>
      </p:sp>
      <p:pic>
        <p:nvPicPr>
          <p:cNvPr id="9" name="Picture 2" descr="http://www.arcipelagoponziano.it/galleria/Zannone/mufloni_0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7591" y="3542181"/>
            <a:ext cx="2851606" cy="19003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naturephoto-cz.com/photos/sevcik/hanhikorppikotka--49x_sup_belohlavy_dsk897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83169" y="2731845"/>
            <a:ext cx="2105490" cy="2452896"/>
          </a:xfrm>
          <a:prstGeom prst="rect">
            <a:avLst/>
          </a:prstGeom>
          <a:noFill/>
          <a:extLst>
            <a:ext uri="{909E8E84-426E-40DD-AFC4-6F175D3DCCD1}">
              <a14:hiddenFill xmlns:a14="http://schemas.microsoft.com/office/drawing/2010/main">
                <a:solidFill>
                  <a:srgbClr val="FFFFFF"/>
                </a:solidFill>
              </a14:hiddenFill>
            </a:ext>
          </a:extLst>
        </p:spPr>
      </p:pic>
      <p:sp>
        <p:nvSpPr>
          <p:cNvPr id="14" name="Tekstiruutu 13"/>
          <p:cNvSpPr txBox="1"/>
          <p:nvPr/>
        </p:nvSpPr>
        <p:spPr>
          <a:xfrm>
            <a:off x="9464512" y="6299582"/>
            <a:ext cx="2413262" cy="369332"/>
          </a:xfrm>
          <a:prstGeom prst="rect">
            <a:avLst/>
          </a:prstGeom>
          <a:noFill/>
        </p:spPr>
        <p:txBody>
          <a:bodyPr wrap="square" rtlCol="0">
            <a:spAutoFit/>
          </a:bodyPr>
          <a:lstStyle/>
          <a:p>
            <a:r>
              <a:rPr lang="fi-FI" dirty="0" smtClean="0">
                <a:solidFill>
                  <a:prstClr val="white"/>
                </a:solidFill>
              </a:rPr>
              <a:t>Lähde: </a:t>
            </a:r>
            <a:r>
              <a:rPr lang="fi-FI" dirty="0" err="1" smtClean="0">
                <a:solidFill>
                  <a:prstClr val="white"/>
                </a:solidFill>
              </a:rPr>
              <a:t>wikipedia</a:t>
            </a:r>
            <a:endParaRPr lang="fi-FI" dirty="0">
              <a:solidFill>
                <a:prstClr val="white"/>
              </a:solidFill>
            </a:endParaRPr>
          </a:p>
        </p:txBody>
      </p:sp>
      <p:sp>
        <p:nvSpPr>
          <p:cNvPr id="7" name="Tekstiruutu 6"/>
          <p:cNvSpPr txBox="1"/>
          <p:nvPr/>
        </p:nvSpPr>
        <p:spPr>
          <a:xfrm>
            <a:off x="5637230" y="4444094"/>
            <a:ext cx="2782785" cy="646331"/>
          </a:xfrm>
          <a:prstGeom prst="rect">
            <a:avLst/>
          </a:prstGeom>
          <a:noFill/>
        </p:spPr>
        <p:txBody>
          <a:bodyPr wrap="square" rtlCol="0">
            <a:spAutoFit/>
          </a:bodyPr>
          <a:lstStyle/>
          <a:p>
            <a:r>
              <a:rPr lang="fi-FI" dirty="0" smtClean="0">
                <a:solidFill>
                  <a:prstClr val="white"/>
                </a:solidFill>
              </a:rPr>
              <a:t>Kyprokselle myydään paljon lomamatkoja .</a:t>
            </a:r>
            <a:endParaRPr lang="fi-FI" dirty="0">
              <a:solidFill>
                <a:prstClr val="white"/>
              </a:solidFill>
            </a:endParaRPr>
          </a:p>
        </p:txBody>
      </p:sp>
    </p:spTree>
    <p:extLst>
      <p:ext uri="{BB962C8B-B14F-4D97-AF65-F5344CB8AC3E}">
        <p14:creationId xmlns:p14="http://schemas.microsoft.com/office/powerpoint/2010/main" val="718059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4985328" y="427335"/>
            <a:ext cx="2348335" cy="923330"/>
          </a:xfrm>
          <a:prstGeom prst="rect">
            <a:avLst/>
          </a:prstGeom>
          <a:noFill/>
        </p:spPr>
        <p:txBody>
          <a:bodyPr wrap="none" lIns="91440" tIns="45720" rIns="91440" bIns="45720">
            <a:spAutoFit/>
          </a:bodyPr>
          <a:lstStyle/>
          <a:p>
            <a:pPr algn="ctr"/>
            <a:r>
              <a:rPr lang="fi-FI"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Lähteet</a:t>
            </a:r>
            <a:endParaRPr lang="fi-FI"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Suorakulmio 2"/>
          <p:cNvSpPr/>
          <p:nvPr/>
        </p:nvSpPr>
        <p:spPr>
          <a:xfrm>
            <a:off x="292100" y="571500"/>
            <a:ext cx="4152900" cy="3416320"/>
          </a:xfrm>
          <a:prstGeom prst="rect">
            <a:avLst/>
          </a:prstGeom>
        </p:spPr>
        <p:txBody>
          <a:bodyPr wrap="square">
            <a:spAutoFit/>
          </a:bodyPr>
          <a:lstStyle/>
          <a:p>
            <a:r>
              <a:rPr lang="fi-FI" dirty="0"/>
              <a:t>https://www.google.fi/imgres?imgurl=http://www.kalevatravel.fi/sites/default/files/styles/traveller_artikkelikuva/public/media/Traveller/tra_lontoo_london_eye.jpg%253Fitok%253D1s3DO6aS&amp;imgrefurl=http://www.kalevatravel.fi/info/traveller/lasten-kanssa-lontoossa-oh-my-god&amp;h=201&amp;w=302&amp;tbnid=9y4a31kOkyUm2M:&amp;docid=qQTsqn_9wJX7xM&amp;ei=ABzpVrqPBKvm6ASH676gDg&amp;tbm=isch&amp;ved=0ahUKEwi6j4C858TLAhUrM5oKHYe1D-QQMwgdKAMwAw</a:t>
            </a:r>
          </a:p>
        </p:txBody>
      </p:sp>
      <p:sp>
        <p:nvSpPr>
          <p:cNvPr id="4" name="Suorakulmio 3"/>
          <p:cNvSpPr/>
          <p:nvPr/>
        </p:nvSpPr>
        <p:spPr>
          <a:xfrm>
            <a:off x="203200" y="3987820"/>
            <a:ext cx="6096000" cy="2031325"/>
          </a:xfrm>
          <a:prstGeom prst="rect">
            <a:avLst/>
          </a:prstGeom>
        </p:spPr>
        <p:txBody>
          <a:bodyPr>
            <a:spAutoFit/>
          </a:bodyPr>
          <a:lstStyle/>
          <a:p>
            <a:r>
              <a:rPr lang="fi-FI" dirty="0"/>
              <a:t>https://www.google.fi/imgres?imgurl=http://www.pallontallaajat.net/wp-content/uploads/2011/04/gb41.jpg&amp;imgrefurl=http://www.pallontallaajat.net/maat/iso-britannia&amp;h=467&amp;w=650&amp;tbnid=y2EvTzO4msBMVM:&amp;docid=NkpOqlBgG1Ey0M&amp;ei=QxzpVrP5HOqr6ASOzLewBw&amp;tbm=isch&amp;ved=0ahUKEwjzppLc58TLAhXqFZoKHQ7mDXY4ZBAzCEkoRjBG</a:t>
            </a:r>
          </a:p>
        </p:txBody>
      </p:sp>
      <p:sp>
        <p:nvSpPr>
          <p:cNvPr id="5" name="Suorakulmio 4"/>
          <p:cNvSpPr/>
          <p:nvPr/>
        </p:nvSpPr>
        <p:spPr>
          <a:xfrm>
            <a:off x="4285663" y="1350665"/>
            <a:ext cx="6096000" cy="2308324"/>
          </a:xfrm>
          <a:prstGeom prst="rect">
            <a:avLst/>
          </a:prstGeom>
        </p:spPr>
        <p:txBody>
          <a:bodyPr>
            <a:spAutoFit/>
          </a:bodyPr>
          <a:lstStyle/>
          <a:p>
            <a:r>
              <a:rPr lang="fi-FI" dirty="0"/>
              <a:t>https://www.google.fi/imgres?imgurl=https://lh5.googleusercontent.com</a:t>
            </a:r>
            <a:r>
              <a:rPr lang="fi-FI" dirty="0" smtClean="0"/>
              <a:t>/--AAAADs/TvAaMG7D2DE/s160/Tower-Bridge-dm56366xpA/TWo_W1zHaqI/AAAAALontoo.jpg&amp;imgrefurl=http</a:t>
            </a:r>
            <a:r>
              <a:rPr lang="fi-FI" dirty="0"/>
              <a:t>://lontoosivut.blogspot.com/p/lontoon-nahtavyydet.html&amp;h=653&amp;w=980&amp;tbnid=ghp6oLW9mJXUkM:&amp;</a:t>
            </a:r>
            <a:r>
              <a:rPr lang="fi-FI" dirty="0" smtClean="0"/>
              <a:t>docid=jbIDlDlfRF3yJM&amp;ei=rxzpVtLXLaqb6ATkqLGIBA&amp;tbm=isch&amp;ved=0ahUKEwiS6-KP6MTLAhWqDZoKHWRUDEEQMwg8K</a:t>
            </a:r>
            <a:r>
              <a:rPr lang="fi-FI" dirty="0"/>
              <a:t>0</a:t>
            </a:r>
            <a:r>
              <a:rPr lang="fi-FI" dirty="0" smtClean="0"/>
              <a:t>BowGg</a:t>
            </a:r>
            <a:endParaRPr lang="fi-FI" dirty="0"/>
          </a:p>
        </p:txBody>
      </p:sp>
      <p:sp>
        <p:nvSpPr>
          <p:cNvPr id="6" name="Suorakulmio 5">
            <a:hlinkClick r:id="rId2" action="ppaction://hlinksldjump"/>
          </p:cNvPr>
          <p:cNvSpPr/>
          <p:nvPr/>
        </p:nvSpPr>
        <p:spPr>
          <a:xfrm>
            <a:off x="8394700" y="5194300"/>
            <a:ext cx="1828800" cy="824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1292119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90000">
              <a:schemeClr val="accent1">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2060" name="Picture 12" descr="http://admin.ztour-travel.ro/Files/Pictures/Images/belgia-3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6109" y="4779602"/>
            <a:ext cx="2382416" cy="178681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asuntomessut.fi/sites/default/files/blogger/user-6391/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9978" y="4357964"/>
            <a:ext cx="2974586" cy="19830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rantapallo.fi/wp-content/uploads/2010/03/Belgia-flickr-jurvets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7648"/>
            <a:ext cx="3723304" cy="183113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peda.net/pori/perusopetus/luokat-1-6/kyl%C3%A4saaren-koulu/luokat/4/3-b/yml/el%C3%A4imet2/mets%C3%A4kauris/mets%C3%A4kauris/mets%C3%A4kauris-jpg:file/photo/2b35d6cc4f611bbc01a3411e6126eb4393331bc7/mets%C3%A4kauri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99" y="4753059"/>
            <a:ext cx="3686706" cy="225042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Kuvahaun tulos haulle finland flag"/>
          <p:cNvSpPr>
            <a:spLocks noChangeAspect="1" noChangeArrowheads="1"/>
          </p:cNvSpPr>
          <p:nvPr/>
        </p:nvSpPr>
        <p:spPr bwMode="auto">
          <a:xfrm>
            <a:off x="4752497" y="1894115"/>
            <a:ext cx="3430450" cy="28738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solidFill>
                <a:prstClr val="white"/>
              </a:solidFill>
            </a:endParaRPr>
          </a:p>
        </p:txBody>
      </p:sp>
      <p:pic>
        <p:nvPicPr>
          <p:cNvPr id="2" name="Kuva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6750" y="2146610"/>
            <a:ext cx="3359019" cy="1967567"/>
          </a:xfrm>
          <a:prstGeom prst="rect">
            <a:avLst/>
          </a:prstGeom>
        </p:spPr>
      </p:pic>
      <p:pic>
        <p:nvPicPr>
          <p:cNvPr id="3" name="Kuva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0677" y="2137902"/>
            <a:ext cx="3256384" cy="1976275"/>
          </a:xfrm>
          <a:prstGeom prst="rect">
            <a:avLst/>
          </a:prstGeom>
        </p:spPr>
      </p:pic>
      <p:sp>
        <p:nvSpPr>
          <p:cNvPr id="5" name="Suorakulmio 4"/>
          <p:cNvSpPr/>
          <p:nvPr/>
        </p:nvSpPr>
        <p:spPr>
          <a:xfrm>
            <a:off x="2328900" y="496930"/>
            <a:ext cx="7422225" cy="923330"/>
          </a:xfrm>
          <a:prstGeom prst="rect">
            <a:avLst/>
          </a:prstGeom>
          <a:noFill/>
        </p:spPr>
        <p:txBody>
          <a:bodyPr wrap="none" lIns="91440" tIns="45720" rIns="91440" bIns="45720">
            <a:spAutoFit/>
          </a:bodyPr>
          <a:lstStyle/>
          <a:p>
            <a:pPr algn="ctr"/>
            <a:r>
              <a:rPr lang="fi-FI" sz="5400" dirty="0" smtClean="0">
                <a:ln w="0"/>
                <a:solidFill>
                  <a:srgbClr val="052F61"/>
                </a:solidFill>
                <a:effectLst>
                  <a:outerShdw blurRad="38100" dist="25400" dir="5400000" algn="ctr" rotWithShape="0">
                    <a:srgbClr val="6E747A">
                      <a:alpha val="43000"/>
                    </a:srgbClr>
                  </a:outerShdw>
                </a:effectLst>
              </a:rPr>
              <a:t>Belgia ja Alankomaat</a:t>
            </a:r>
            <a:endParaRPr lang="fi-FI" sz="5400" dirty="0">
              <a:ln w="0"/>
              <a:solidFill>
                <a:srgbClr val="052F61"/>
              </a:solidFill>
              <a:effectLst>
                <a:outerShdw blurRad="38100" dist="25400" dir="5400000" algn="ctr" rotWithShape="0">
                  <a:srgbClr val="6E747A">
                    <a:alpha val="43000"/>
                  </a:srgbClr>
                </a:outerShdw>
              </a:effectLst>
            </a:endParaRPr>
          </a:p>
        </p:txBody>
      </p:sp>
      <p:sp>
        <p:nvSpPr>
          <p:cNvPr id="7" name="Tekstiruutu 6"/>
          <p:cNvSpPr txBox="1"/>
          <p:nvPr/>
        </p:nvSpPr>
        <p:spPr>
          <a:xfrm>
            <a:off x="3063733" y="4182006"/>
            <a:ext cx="905068" cy="369332"/>
          </a:xfrm>
          <a:prstGeom prst="rect">
            <a:avLst/>
          </a:prstGeom>
          <a:noFill/>
        </p:spPr>
        <p:txBody>
          <a:bodyPr wrap="square" rtlCol="0">
            <a:spAutoFit/>
          </a:bodyPr>
          <a:lstStyle/>
          <a:p>
            <a:r>
              <a:rPr lang="fi-FI" dirty="0" smtClean="0">
                <a:solidFill>
                  <a:prstClr val="white"/>
                </a:solidFill>
                <a:hlinkClick r:id="rId8" action="ppaction://hlinksldjump"/>
              </a:rPr>
              <a:t>Belgia</a:t>
            </a:r>
            <a:endParaRPr lang="fi-FI" dirty="0">
              <a:solidFill>
                <a:prstClr val="white"/>
              </a:solidFill>
            </a:endParaRPr>
          </a:p>
        </p:txBody>
      </p:sp>
      <p:sp>
        <p:nvSpPr>
          <p:cNvPr id="8" name="Tekstiruutu 7"/>
          <p:cNvSpPr txBox="1"/>
          <p:nvPr/>
        </p:nvSpPr>
        <p:spPr>
          <a:xfrm>
            <a:off x="7534468" y="4173298"/>
            <a:ext cx="1595535" cy="369332"/>
          </a:xfrm>
          <a:prstGeom prst="rect">
            <a:avLst/>
          </a:prstGeom>
          <a:noFill/>
        </p:spPr>
        <p:txBody>
          <a:bodyPr wrap="square" rtlCol="0">
            <a:spAutoFit/>
          </a:bodyPr>
          <a:lstStyle/>
          <a:p>
            <a:r>
              <a:rPr lang="fi-FI" dirty="0" smtClean="0">
                <a:solidFill>
                  <a:prstClr val="black"/>
                </a:solidFill>
                <a:hlinkClick r:id="rId9" action="ppaction://hlinksldjump"/>
              </a:rPr>
              <a:t>Alankomaat</a:t>
            </a:r>
            <a:endParaRPr lang="fi-FI" dirty="0">
              <a:solidFill>
                <a:prstClr val="black"/>
              </a:solidFill>
            </a:endParaRPr>
          </a:p>
        </p:txBody>
      </p:sp>
      <p:sp>
        <p:nvSpPr>
          <p:cNvPr id="9" name="Tekstiruutu 8"/>
          <p:cNvSpPr txBox="1"/>
          <p:nvPr/>
        </p:nvSpPr>
        <p:spPr>
          <a:xfrm>
            <a:off x="10422294" y="6167534"/>
            <a:ext cx="1362270" cy="369332"/>
          </a:xfrm>
          <a:prstGeom prst="rect">
            <a:avLst/>
          </a:prstGeom>
          <a:noFill/>
        </p:spPr>
        <p:txBody>
          <a:bodyPr wrap="square" rtlCol="0">
            <a:spAutoFit/>
          </a:bodyPr>
          <a:lstStyle/>
          <a:p>
            <a:r>
              <a:rPr lang="fi-FI" dirty="0" smtClean="0">
                <a:solidFill>
                  <a:srgbClr val="146194">
                    <a:lumMod val="50000"/>
                  </a:srgbClr>
                </a:solidFill>
                <a:hlinkClick r:id="rId10" action="ppaction://hlinksldjump"/>
              </a:rPr>
              <a:t>Loppusivu</a:t>
            </a:r>
            <a:endParaRPr lang="fi-FI" dirty="0">
              <a:solidFill>
                <a:srgbClr val="146194">
                  <a:lumMod val="50000"/>
                </a:srgbClr>
              </a:solidFill>
            </a:endParaRPr>
          </a:p>
        </p:txBody>
      </p:sp>
      <p:pic>
        <p:nvPicPr>
          <p:cNvPr id="2052" name="Picture 4" descr="https://upload.wikimedia.org/wikipedia/commons/5/52/Mufl%C3%B3n.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0711544" y="-49805"/>
            <a:ext cx="1871724" cy="192745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pixabay.com/static/uploads/photo/2015/11/28/13/51/netherlands-1067287_960_72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22837" y="4804710"/>
            <a:ext cx="2608004" cy="1749536"/>
          </a:xfrm>
          <a:prstGeom prst="rect">
            <a:avLst/>
          </a:prstGeom>
          <a:noFill/>
          <a:extLst>
            <a:ext uri="{909E8E84-426E-40DD-AFC4-6F175D3DCCD1}">
              <a14:hiddenFill xmlns:a14="http://schemas.microsoft.com/office/drawing/2010/main">
                <a:solidFill>
                  <a:srgbClr val="FFFFFF"/>
                </a:solidFill>
              </a14:hiddenFill>
            </a:ext>
          </a:extLst>
        </p:spPr>
      </p:pic>
      <p:sp>
        <p:nvSpPr>
          <p:cNvPr id="6" name="Ylänuoli 5">
            <a:hlinkClick r:id="rId13" action="ppaction://hlinkpres?slideindex=1&amp;slidetitle="/>
          </p:cNvPr>
          <p:cNvSpPr/>
          <p:nvPr/>
        </p:nvSpPr>
        <p:spPr>
          <a:xfrm>
            <a:off x="159130" y="3842877"/>
            <a:ext cx="1324437" cy="7204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solidFill>
                  <a:prstClr val="white"/>
                </a:solidFill>
              </a:rPr>
              <a:t>kartta-sivulle</a:t>
            </a:r>
            <a:endParaRPr lang="fi-FI" sz="1200" dirty="0">
              <a:solidFill>
                <a:prstClr val="white"/>
              </a:solidFill>
            </a:endParaRPr>
          </a:p>
        </p:txBody>
      </p:sp>
    </p:spTree>
    <p:extLst>
      <p:ext uri="{BB962C8B-B14F-4D97-AF65-F5344CB8AC3E}">
        <p14:creationId xmlns:p14="http://schemas.microsoft.com/office/powerpoint/2010/main" val="198292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125E-6 0 L -0.1056 0.23773 " pathEditMode="relative" rAng="0" ptsTypes="AA">
                                      <p:cBhvr>
                                        <p:cTn id="6" dur="2000" spd="-100000" fill="hold"/>
                                        <p:tgtEl>
                                          <p:spTgt spid="2050"/>
                                        </p:tgtEl>
                                        <p:attrNameLst>
                                          <p:attrName>ppt_x</p:attrName>
                                          <p:attrName>ppt_y</p:attrName>
                                        </p:attrNameLst>
                                      </p:cBhvr>
                                      <p:rCtr x="-5286" y="11875"/>
                                    </p:animMotion>
                                  </p:childTnLst>
                                </p:cTn>
                              </p:par>
                              <p:par>
                                <p:cTn id="7" presetID="42" presetClass="path" presetSubtype="0" accel="50000" decel="50000" fill="hold" nodeType="withEffect">
                                  <p:stCondLst>
                                    <p:cond delay="0"/>
                                  </p:stCondLst>
                                  <p:childTnLst>
                                    <p:animMotion origin="layout" path="M 1.66667E-6 -3.33333E-6 L 0.12917 -3.33333E-6 " pathEditMode="relative" rAng="0" ptsTypes="AA">
                                      <p:cBhvr>
                                        <p:cTn id="8" dur="2000" spd="-100000" fill="hold"/>
                                        <p:tgtEl>
                                          <p:spTgt spid="2052"/>
                                        </p:tgtEl>
                                        <p:attrNameLst>
                                          <p:attrName>ppt_x</p:attrName>
                                          <p:attrName>ppt_y</p:attrName>
                                        </p:attrNameLst>
                                      </p:cBhvr>
                                      <p:rCtr x="645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1">
          <a:gsLst>
            <a:gs pos="47000">
              <a:schemeClr val="accent1">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Suorakulmio 3"/>
          <p:cNvSpPr/>
          <p:nvPr/>
        </p:nvSpPr>
        <p:spPr>
          <a:xfrm>
            <a:off x="4453048" y="504054"/>
            <a:ext cx="2278189" cy="923330"/>
          </a:xfrm>
          <a:prstGeom prst="rect">
            <a:avLst/>
          </a:prstGeom>
          <a:noFill/>
        </p:spPr>
        <p:txBody>
          <a:bodyPr wrap="none" lIns="91440" tIns="45720" rIns="91440" bIns="45720">
            <a:spAutoFit/>
          </a:bodyPr>
          <a:lstStyle/>
          <a:p>
            <a:pPr algn="ctr"/>
            <a:r>
              <a:rPr lang="fi-FI" sz="5400" b="1" dirty="0" smtClean="0">
                <a:ln w="9525">
                  <a:solidFill>
                    <a:prstClr val="black"/>
                  </a:solidFill>
                  <a:prstDash val="solid"/>
                </a:ln>
                <a:solidFill>
                  <a:prstClr val="white"/>
                </a:solidFill>
                <a:effectLst>
                  <a:outerShdw blurRad="12700" dist="38100" dir="2700000" algn="tl" rotWithShape="0">
                    <a:prstClr val="black">
                      <a:lumMod val="50000"/>
                    </a:prstClr>
                  </a:outerShdw>
                </a:effectLst>
              </a:rPr>
              <a:t>Belgia</a:t>
            </a:r>
            <a:endParaRPr lang="fi-FI" sz="5400" b="1" dirty="0">
              <a:ln w="9525">
                <a:solidFill>
                  <a:prstClr val="black"/>
                </a:solidFill>
                <a:prstDash val="solid"/>
              </a:ln>
              <a:solidFill>
                <a:prstClr val="white"/>
              </a:solidFill>
              <a:effectLst>
                <a:outerShdw blurRad="12700" dist="38100" dir="2700000" algn="tl" rotWithShape="0">
                  <a:prstClr val="black">
                    <a:lumMod val="50000"/>
                  </a:prstClr>
                </a:outerShdw>
              </a:effectLst>
            </a:endParaRPr>
          </a:p>
        </p:txBody>
      </p:sp>
      <p:pic>
        <p:nvPicPr>
          <p:cNvPr id="6" name="Kuv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69" y="1427384"/>
            <a:ext cx="3143250" cy="3362325"/>
          </a:xfrm>
          <a:prstGeom prst="rect">
            <a:avLst/>
          </a:prstGeom>
        </p:spPr>
      </p:pic>
      <p:sp>
        <p:nvSpPr>
          <p:cNvPr id="7" name="Suorakulmio 6"/>
          <p:cNvSpPr/>
          <p:nvPr/>
        </p:nvSpPr>
        <p:spPr>
          <a:xfrm>
            <a:off x="3916720" y="1772816"/>
            <a:ext cx="3127892" cy="1569660"/>
          </a:xfrm>
          <a:prstGeom prst="rect">
            <a:avLst/>
          </a:prstGeom>
        </p:spPr>
        <p:txBody>
          <a:bodyPr wrap="square">
            <a:spAutoFit/>
          </a:bodyPr>
          <a:lstStyle/>
          <a:p>
            <a:r>
              <a:rPr lang="fi-FI" sz="1600" u="sng" dirty="0" smtClean="0">
                <a:solidFill>
                  <a:prstClr val="white"/>
                </a:solidFill>
              </a:rPr>
              <a:t>Pinta-ala: </a:t>
            </a:r>
            <a:r>
              <a:rPr lang="fi-FI" sz="1600" dirty="0" smtClean="0">
                <a:solidFill>
                  <a:prstClr val="white"/>
                </a:solidFill>
              </a:rPr>
              <a:t>noin </a:t>
            </a:r>
            <a:r>
              <a:rPr lang="fi-FI" sz="1600" dirty="0">
                <a:solidFill>
                  <a:prstClr val="white"/>
                </a:solidFill>
              </a:rPr>
              <a:t>30 500 </a:t>
            </a:r>
            <a:r>
              <a:rPr lang="fi-FI" sz="1600" dirty="0" smtClean="0">
                <a:solidFill>
                  <a:prstClr val="white"/>
                </a:solidFill>
              </a:rPr>
              <a:t>km</a:t>
            </a:r>
            <a:r>
              <a:rPr lang="fi-FI" sz="1600" baseline="30000" dirty="0" smtClean="0">
                <a:solidFill>
                  <a:prstClr val="white"/>
                </a:solidFill>
              </a:rPr>
              <a:t>2</a:t>
            </a:r>
          </a:p>
          <a:p>
            <a:r>
              <a:rPr lang="fi-FI" sz="1600" u="sng" dirty="0" smtClean="0">
                <a:solidFill>
                  <a:prstClr val="white"/>
                </a:solidFill>
              </a:rPr>
              <a:t>Väkiluku: </a:t>
            </a:r>
            <a:r>
              <a:rPr lang="fi-FI" sz="1600" dirty="0" smtClean="0">
                <a:solidFill>
                  <a:prstClr val="white"/>
                </a:solidFill>
              </a:rPr>
              <a:t>10,4 milj.</a:t>
            </a:r>
          </a:p>
          <a:p>
            <a:r>
              <a:rPr lang="fi-FI" sz="1600" u="sng" dirty="0" smtClean="0">
                <a:solidFill>
                  <a:prstClr val="white"/>
                </a:solidFill>
              </a:rPr>
              <a:t>Kielet: </a:t>
            </a:r>
            <a:r>
              <a:rPr lang="fi-FI" sz="1600" dirty="0" smtClean="0">
                <a:solidFill>
                  <a:prstClr val="white"/>
                </a:solidFill>
              </a:rPr>
              <a:t>hollanti, ranska ja saksa</a:t>
            </a:r>
          </a:p>
          <a:p>
            <a:r>
              <a:rPr lang="fi-FI" sz="1600" u="sng" dirty="0" smtClean="0">
                <a:solidFill>
                  <a:prstClr val="white"/>
                </a:solidFill>
              </a:rPr>
              <a:t>Pääkaupunki: </a:t>
            </a:r>
            <a:r>
              <a:rPr lang="fi-FI" sz="1600" dirty="0" smtClean="0">
                <a:solidFill>
                  <a:prstClr val="white"/>
                </a:solidFill>
              </a:rPr>
              <a:t>Bryssel</a:t>
            </a:r>
          </a:p>
          <a:p>
            <a:r>
              <a:rPr lang="fi-FI" sz="1600" u="sng" dirty="0" smtClean="0">
                <a:solidFill>
                  <a:prstClr val="white"/>
                </a:solidFill>
              </a:rPr>
              <a:t>Valuutta: </a:t>
            </a:r>
            <a:r>
              <a:rPr lang="fi-FI" sz="1600" dirty="0" smtClean="0">
                <a:solidFill>
                  <a:prstClr val="white"/>
                </a:solidFill>
              </a:rPr>
              <a:t>euro</a:t>
            </a:r>
          </a:p>
          <a:p>
            <a:r>
              <a:rPr lang="fi-FI" sz="1600" u="sng" dirty="0" smtClean="0">
                <a:solidFill>
                  <a:prstClr val="white"/>
                </a:solidFill>
              </a:rPr>
              <a:t>Hallinta: </a:t>
            </a:r>
            <a:r>
              <a:rPr lang="fi-FI" sz="1600" dirty="0" smtClean="0">
                <a:solidFill>
                  <a:prstClr val="white"/>
                </a:solidFill>
              </a:rPr>
              <a:t>kuningaskunta</a:t>
            </a:r>
            <a:endParaRPr lang="fi-FI" sz="1600" dirty="0">
              <a:solidFill>
                <a:prstClr val="white"/>
              </a:solidFill>
            </a:endParaRPr>
          </a:p>
        </p:txBody>
      </p:sp>
      <p:pic>
        <p:nvPicPr>
          <p:cNvPr id="8" name="Kuv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7852" y="2177137"/>
            <a:ext cx="2134891" cy="2612572"/>
          </a:xfrm>
          <a:prstGeom prst="rect">
            <a:avLst/>
          </a:prstGeom>
        </p:spPr>
      </p:pic>
      <p:sp>
        <p:nvSpPr>
          <p:cNvPr id="9" name="Nuoli oikealle 8"/>
          <p:cNvSpPr/>
          <p:nvPr/>
        </p:nvSpPr>
        <p:spPr>
          <a:xfrm>
            <a:off x="7529805" y="4021494"/>
            <a:ext cx="1483566" cy="534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10" name="Tekstiruutu 9"/>
          <p:cNvSpPr txBox="1"/>
          <p:nvPr/>
        </p:nvSpPr>
        <p:spPr>
          <a:xfrm>
            <a:off x="7529805" y="4158164"/>
            <a:ext cx="1340432" cy="261610"/>
          </a:xfrm>
          <a:prstGeom prst="rect">
            <a:avLst/>
          </a:prstGeom>
          <a:noFill/>
        </p:spPr>
        <p:txBody>
          <a:bodyPr wrap="none" rtlCol="0">
            <a:spAutoFit/>
          </a:bodyPr>
          <a:lstStyle/>
          <a:p>
            <a:r>
              <a:rPr lang="fi-FI" sz="1100" dirty="0" smtClean="0">
                <a:solidFill>
                  <a:prstClr val="white"/>
                </a:solidFill>
              </a:rPr>
              <a:t>Belgian vaakuna</a:t>
            </a:r>
            <a:endParaRPr lang="fi-FI" sz="1100" dirty="0">
              <a:solidFill>
                <a:prstClr val="white"/>
              </a:solidFill>
            </a:endParaRPr>
          </a:p>
        </p:txBody>
      </p:sp>
      <p:sp>
        <p:nvSpPr>
          <p:cNvPr id="11" name="Suorakulmio 10"/>
          <p:cNvSpPr/>
          <p:nvPr/>
        </p:nvSpPr>
        <p:spPr>
          <a:xfrm>
            <a:off x="2842726" y="5271795"/>
            <a:ext cx="4761723" cy="1200329"/>
          </a:xfrm>
          <a:prstGeom prst="rect">
            <a:avLst/>
          </a:prstGeom>
        </p:spPr>
        <p:txBody>
          <a:bodyPr wrap="square">
            <a:spAutoFit/>
          </a:bodyPr>
          <a:lstStyle/>
          <a:p>
            <a:r>
              <a:rPr lang="fi-FI" b="1" dirty="0">
                <a:solidFill>
                  <a:prstClr val="white"/>
                </a:solidFill>
              </a:rPr>
              <a:t>Belgian kuningaskunta</a:t>
            </a:r>
            <a:r>
              <a:rPr lang="fi-FI" dirty="0">
                <a:solidFill>
                  <a:prstClr val="white"/>
                </a:solidFill>
              </a:rPr>
              <a:t> eli </a:t>
            </a:r>
            <a:r>
              <a:rPr lang="fi-FI" b="1" dirty="0">
                <a:solidFill>
                  <a:prstClr val="white"/>
                </a:solidFill>
              </a:rPr>
              <a:t>Belgia</a:t>
            </a:r>
            <a:r>
              <a:rPr lang="fi-FI" dirty="0">
                <a:solidFill>
                  <a:prstClr val="white"/>
                </a:solidFill>
              </a:rPr>
              <a:t> on länsieurooppalainen liittovaltio. Sen naapurimaat ovat Ranska, Saksa, Alankomaat ja </a:t>
            </a:r>
            <a:r>
              <a:rPr lang="fi-FI" dirty="0" smtClean="0">
                <a:solidFill>
                  <a:prstClr val="white"/>
                </a:solidFill>
              </a:rPr>
              <a:t>Luxemburg.</a:t>
            </a:r>
            <a:endParaRPr lang="fi-FI" dirty="0">
              <a:solidFill>
                <a:prstClr val="white"/>
              </a:solidFill>
            </a:endParaRPr>
          </a:p>
        </p:txBody>
      </p:sp>
      <p:sp>
        <p:nvSpPr>
          <p:cNvPr id="12" name="Tekstiruutu 11"/>
          <p:cNvSpPr txBox="1"/>
          <p:nvPr/>
        </p:nvSpPr>
        <p:spPr>
          <a:xfrm>
            <a:off x="10245014" y="6472124"/>
            <a:ext cx="1869423" cy="253916"/>
          </a:xfrm>
          <a:prstGeom prst="rect">
            <a:avLst/>
          </a:prstGeom>
          <a:noFill/>
        </p:spPr>
        <p:txBody>
          <a:bodyPr wrap="none" rtlCol="0">
            <a:spAutoFit/>
          </a:bodyPr>
          <a:lstStyle/>
          <a:p>
            <a:r>
              <a:rPr lang="fi-FI" sz="1050" dirty="0" smtClean="0">
                <a:solidFill>
                  <a:prstClr val="white"/>
                </a:solidFill>
              </a:rPr>
              <a:t>Lähde: wikipedia, Pisara 5</a:t>
            </a:r>
            <a:endParaRPr lang="fi-FI" sz="800" dirty="0">
              <a:solidFill>
                <a:prstClr val="white"/>
              </a:solidFill>
            </a:endParaRPr>
          </a:p>
        </p:txBody>
      </p:sp>
      <p:sp>
        <p:nvSpPr>
          <p:cNvPr id="13" name="Nuoli oikealle 12">
            <a:hlinkClick r:id="rId4" action="ppaction://hlinksldjump"/>
          </p:cNvPr>
          <p:cNvSpPr/>
          <p:nvPr/>
        </p:nvSpPr>
        <p:spPr>
          <a:xfrm>
            <a:off x="10542259" y="5295014"/>
            <a:ext cx="1442882" cy="6718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solidFill>
                  <a:prstClr val="white"/>
                </a:solidFill>
              </a:rPr>
              <a:t>maisemareitti</a:t>
            </a:r>
            <a:endParaRPr lang="fi-FI" sz="1200" dirty="0">
              <a:solidFill>
                <a:prstClr val="white"/>
              </a:solidFill>
            </a:endParaRPr>
          </a:p>
        </p:txBody>
      </p:sp>
    </p:spTree>
    <p:extLst>
      <p:ext uri="{BB962C8B-B14F-4D97-AF65-F5344CB8AC3E}">
        <p14:creationId xmlns:p14="http://schemas.microsoft.com/office/powerpoint/2010/main" val="3068093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1">
          <a:gsLst>
            <a:gs pos="86000">
              <a:srgbClr val="0070C0"/>
            </a:gs>
            <a:gs pos="28000">
              <a:srgbClr val="0070C0"/>
            </a:gs>
          </a:gsLst>
          <a:lin ang="6120000" scaled="1"/>
        </a:gradFill>
        <a:effectLst/>
      </p:bgPr>
    </p:bg>
    <p:spTree>
      <p:nvGrpSpPr>
        <p:cNvPr id="1" name=""/>
        <p:cNvGrpSpPr/>
        <p:nvPr/>
      </p:nvGrpSpPr>
      <p:grpSpPr>
        <a:xfrm>
          <a:off x="0" y="0"/>
          <a:ext cx="0" cy="0"/>
          <a:chOff x="0" y="0"/>
          <a:chExt cx="0" cy="0"/>
        </a:xfrm>
      </p:grpSpPr>
      <p:pic>
        <p:nvPicPr>
          <p:cNvPr id="8"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49869">
            <a:off x="4855663" y="218131"/>
            <a:ext cx="3780571" cy="2853374"/>
          </a:xfrm>
          <a:prstGeom prst="rect">
            <a:avLst/>
          </a:prstGeom>
        </p:spPr>
      </p:pic>
      <p:pic>
        <p:nvPicPr>
          <p:cNvPr id="7" name="Kuva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73334">
            <a:off x="461242" y="513202"/>
            <a:ext cx="4078256" cy="2718837"/>
          </a:xfrm>
          <a:prstGeom prst="rect">
            <a:avLst/>
          </a:prstGeom>
        </p:spPr>
      </p:pic>
      <p:sp>
        <p:nvSpPr>
          <p:cNvPr id="4" name="Suorakulmio 3"/>
          <p:cNvSpPr/>
          <p:nvPr/>
        </p:nvSpPr>
        <p:spPr>
          <a:xfrm>
            <a:off x="2749540" y="392086"/>
            <a:ext cx="6226384" cy="923330"/>
          </a:xfrm>
          <a:prstGeom prst="rect">
            <a:avLst/>
          </a:prstGeom>
          <a:noFill/>
        </p:spPr>
        <p:txBody>
          <a:bodyPr wrap="none" lIns="91440" tIns="45720" rIns="91440" bIns="45720">
            <a:spAutoFit/>
          </a:bodyPr>
          <a:lstStyle/>
          <a:p>
            <a:pPr algn="ctr"/>
            <a:r>
              <a:rPr lang="fi-FI" sz="5400" b="1" dirty="0" smtClean="0">
                <a:ln w="12700">
                  <a:solidFill>
                    <a:srgbClr val="76DBF4">
                      <a:lumMod val="75000"/>
                    </a:srgbClr>
                  </a:solidFill>
                  <a:prstDash val="solid"/>
                </a:ln>
                <a:pattFill prst="dkUpDiag">
                  <a:fgClr>
                    <a:srgbClr val="76DBF4"/>
                  </a:fgClr>
                  <a:bgClr>
                    <a:srgbClr val="76DBF4">
                      <a:lumMod val="20000"/>
                      <a:lumOff val="80000"/>
                    </a:srgbClr>
                  </a:bgClr>
                </a:pattFill>
                <a:effectLst>
                  <a:outerShdw dist="38100" dir="2640000" algn="bl" rotWithShape="0">
                    <a:srgbClr val="76DBF4">
                      <a:lumMod val="75000"/>
                    </a:srgbClr>
                  </a:outerShdw>
                </a:effectLst>
              </a:rPr>
              <a:t>Belgian maisemat</a:t>
            </a:r>
            <a:endParaRPr lang="fi-FI" sz="5400" b="1" dirty="0">
              <a:ln w="12700">
                <a:solidFill>
                  <a:srgbClr val="76DBF4">
                    <a:lumMod val="75000"/>
                  </a:srgbClr>
                </a:solidFill>
                <a:prstDash val="solid"/>
              </a:ln>
              <a:pattFill prst="dkUpDiag">
                <a:fgClr>
                  <a:srgbClr val="76DBF4"/>
                </a:fgClr>
                <a:bgClr>
                  <a:srgbClr val="76DBF4">
                    <a:lumMod val="20000"/>
                    <a:lumOff val="80000"/>
                  </a:srgbClr>
                </a:bgClr>
              </a:pattFill>
              <a:effectLst>
                <a:outerShdw dist="38100" dir="2640000" algn="bl" rotWithShape="0">
                  <a:srgbClr val="76DBF4">
                    <a:lumMod val="75000"/>
                  </a:srgbClr>
                </a:outerShdw>
              </a:effectLst>
            </a:endParaRPr>
          </a:p>
        </p:txBody>
      </p:sp>
      <p:sp>
        <p:nvSpPr>
          <p:cNvPr id="5" name="Tekstiruutu 4"/>
          <p:cNvSpPr txBox="1"/>
          <p:nvPr/>
        </p:nvSpPr>
        <p:spPr>
          <a:xfrm>
            <a:off x="1408072" y="3268476"/>
            <a:ext cx="3452326" cy="970384"/>
          </a:xfrm>
          <a:prstGeom prst="rect">
            <a:avLst/>
          </a:prstGeom>
          <a:noFill/>
        </p:spPr>
        <p:txBody>
          <a:bodyPr wrap="square" rtlCol="0">
            <a:spAutoFit/>
          </a:bodyPr>
          <a:lstStyle/>
          <a:p>
            <a:endParaRPr lang="fi-FI" dirty="0">
              <a:solidFill>
                <a:prstClr val="white"/>
              </a:solidFill>
            </a:endParaRPr>
          </a:p>
        </p:txBody>
      </p:sp>
      <p:pic>
        <p:nvPicPr>
          <p:cNvPr id="6" name="Kuv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84200">
            <a:off x="7970485" y="1045177"/>
            <a:ext cx="3966287" cy="2644191"/>
          </a:xfrm>
          <a:prstGeom prst="rect">
            <a:avLst/>
          </a:prstGeom>
        </p:spPr>
      </p:pic>
      <p:pic>
        <p:nvPicPr>
          <p:cNvPr id="1026" name="Picture 2" descr="https://belgianperunat.files.wordpress.com/2016/01/dsc_2738.jpg?w=430&amp;h=430&amp;crop=1">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85761">
            <a:off x="8935020" y="3469733"/>
            <a:ext cx="2754106" cy="2754106"/>
          </a:xfrm>
          <a:prstGeom prst="rect">
            <a:avLst/>
          </a:prstGeom>
          <a:noFill/>
          <a:extLst>
            <a:ext uri="{909E8E84-426E-40DD-AFC4-6F175D3DCCD1}">
              <a14:hiddenFill xmlns:a14="http://schemas.microsoft.com/office/drawing/2010/main">
                <a:solidFill>
                  <a:srgbClr val="FFFFFF"/>
                </a:solidFill>
              </a14:hiddenFill>
            </a:ext>
          </a:extLst>
        </p:spPr>
      </p:pic>
      <p:pic>
        <p:nvPicPr>
          <p:cNvPr id="10" name="Kuva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11271">
            <a:off x="4703522" y="3208496"/>
            <a:ext cx="3710638" cy="2782978"/>
          </a:xfrm>
          <a:prstGeom prst="rect">
            <a:avLst/>
          </a:prstGeom>
        </p:spPr>
      </p:pic>
      <p:sp>
        <p:nvSpPr>
          <p:cNvPr id="11" name="Tekstiruutu 10"/>
          <p:cNvSpPr txBox="1"/>
          <p:nvPr/>
        </p:nvSpPr>
        <p:spPr>
          <a:xfrm>
            <a:off x="380220" y="3948632"/>
            <a:ext cx="4097072" cy="2862322"/>
          </a:xfrm>
          <a:prstGeom prst="rect">
            <a:avLst/>
          </a:prstGeom>
          <a:noFill/>
        </p:spPr>
        <p:txBody>
          <a:bodyPr wrap="square" rtlCol="0">
            <a:spAutoFit/>
          </a:bodyPr>
          <a:lstStyle/>
          <a:p>
            <a:r>
              <a:rPr lang="fi-FI" b="1" dirty="0">
                <a:solidFill>
                  <a:prstClr val="white"/>
                </a:solidFill>
              </a:rPr>
              <a:t>Belgia on suomalaisille melko tuntematon maa, vaikka se tarjoaa matkailijalle monipuolista nähtävää Atlantin hiekkarannoilta Ardennien vuoristoon. Maan parasta antia ovat maalaukselliset keskiaikaiset kaupungit pitsimäisine rakennuksineen</a:t>
            </a:r>
            <a:r>
              <a:rPr lang="fi-FI" b="1" dirty="0" smtClean="0">
                <a:solidFill>
                  <a:prstClr val="white"/>
                </a:solidFill>
              </a:rPr>
              <a:t>. Tässä hiukan kuvia niistä.</a:t>
            </a:r>
            <a:r>
              <a:rPr lang="fi-FI" dirty="0">
                <a:solidFill>
                  <a:prstClr val="white"/>
                </a:solidFill>
              </a:rPr>
              <a:t/>
            </a:r>
            <a:br>
              <a:rPr lang="fi-FI" dirty="0">
                <a:solidFill>
                  <a:prstClr val="white"/>
                </a:solidFill>
              </a:rPr>
            </a:br>
            <a:endParaRPr lang="fi-FI" dirty="0">
              <a:solidFill>
                <a:prstClr val="white"/>
              </a:solidFill>
            </a:endParaRPr>
          </a:p>
        </p:txBody>
      </p:sp>
      <p:sp>
        <p:nvSpPr>
          <p:cNvPr id="12" name="Tekstiruutu 11"/>
          <p:cNvSpPr txBox="1"/>
          <p:nvPr/>
        </p:nvSpPr>
        <p:spPr>
          <a:xfrm>
            <a:off x="7529804" y="6344816"/>
            <a:ext cx="2864498" cy="461665"/>
          </a:xfrm>
          <a:prstGeom prst="rect">
            <a:avLst/>
          </a:prstGeom>
          <a:noFill/>
        </p:spPr>
        <p:txBody>
          <a:bodyPr wrap="square" rtlCol="0">
            <a:spAutoFit/>
          </a:bodyPr>
          <a:lstStyle/>
          <a:p>
            <a:r>
              <a:rPr lang="fi-FI" sz="1200" dirty="0" smtClean="0">
                <a:solidFill>
                  <a:prstClr val="white"/>
                </a:solidFill>
              </a:rPr>
              <a:t>Lähde: google, www.matkallamaailmalla.fi</a:t>
            </a:r>
            <a:endParaRPr lang="fi-FI" sz="1200" dirty="0">
              <a:solidFill>
                <a:prstClr val="white"/>
              </a:solidFill>
            </a:endParaRPr>
          </a:p>
        </p:txBody>
      </p:sp>
      <p:sp>
        <p:nvSpPr>
          <p:cNvPr id="14" name="Nuoli oikealle 13">
            <a:hlinkClick r:id="rId8" action="ppaction://hlinksldjump"/>
          </p:cNvPr>
          <p:cNvSpPr/>
          <p:nvPr/>
        </p:nvSpPr>
        <p:spPr>
          <a:xfrm>
            <a:off x="5756987" y="6094601"/>
            <a:ext cx="1268964" cy="685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solidFill>
                  <a:prstClr val="white"/>
                </a:solidFill>
              </a:rPr>
              <a:t>Seuraava sivu</a:t>
            </a:r>
            <a:endParaRPr lang="fi-FI" sz="1200" dirty="0">
              <a:solidFill>
                <a:prstClr val="white"/>
              </a:solidFill>
            </a:endParaRPr>
          </a:p>
        </p:txBody>
      </p:sp>
    </p:spTree>
    <p:extLst>
      <p:ext uri="{BB962C8B-B14F-4D97-AF65-F5344CB8AC3E}">
        <p14:creationId xmlns:p14="http://schemas.microsoft.com/office/powerpoint/2010/main" val="1198187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1">
          <a:gsLst>
            <a:gs pos="94690">
              <a:schemeClr val="accent1">
                <a:lumMod val="60000"/>
                <a:lumOff val="40000"/>
              </a:schemeClr>
            </a:gs>
            <a:gs pos="84000">
              <a:schemeClr val="accent1">
                <a:lumMod val="60000"/>
                <a:lumOff val="40000"/>
              </a:schemeClr>
            </a:gs>
            <a:gs pos="80000">
              <a:schemeClr val="accent1">
                <a:lumMod val="60000"/>
                <a:lumOff val="40000"/>
              </a:schemeClr>
            </a:gs>
          </a:gsLst>
          <a:lin ang="4200000" scaled="0"/>
        </a:gradFill>
        <a:effectLst/>
      </p:bgPr>
    </p:bg>
    <p:spTree>
      <p:nvGrpSpPr>
        <p:cNvPr id="1" name=""/>
        <p:cNvGrpSpPr/>
        <p:nvPr/>
      </p:nvGrpSpPr>
      <p:grpSpPr>
        <a:xfrm>
          <a:off x="0" y="0"/>
          <a:ext cx="0" cy="0"/>
          <a:chOff x="0" y="0"/>
          <a:chExt cx="0" cy="0"/>
        </a:xfrm>
      </p:grpSpPr>
      <p:sp>
        <p:nvSpPr>
          <p:cNvPr id="3" name="Suorakulmio 2"/>
          <p:cNvSpPr/>
          <p:nvPr/>
        </p:nvSpPr>
        <p:spPr>
          <a:xfrm>
            <a:off x="3176369" y="308111"/>
            <a:ext cx="4980852" cy="923330"/>
          </a:xfrm>
          <a:prstGeom prst="rect">
            <a:avLst/>
          </a:prstGeom>
          <a:noFill/>
        </p:spPr>
        <p:txBody>
          <a:bodyPr wrap="none" lIns="91440" tIns="45720" rIns="91440" bIns="45720">
            <a:spAutoFit/>
          </a:bodyPr>
          <a:lstStyle/>
          <a:p>
            <a:pPr algn="ctr"/>
            <a:r>
              <a:rPr lang="fi-FI" sz="5400" b="1" dirty="0" smtClean="0">
                <a:ln w="9525">
                  <a:solidFill>
                    <a:prstClr val="black"/>
                  </a:solidFill>
                  <a:prstDash val="solid"/>
                </a:ln>
                <a:solidFill>
                  <a:prstClr val="white"/>
                </a:solidFill>
                <a:effectLst>
                  <a:outerShdw blurRad="12700" dist="38100" dir="2700000" algn="tl" rotWithShape="0">
                    <a:prstClr val="black">
                      <a:lumMod val="50000"/>
                    </a:prstClr>
                  </a:outerShdw>
                </a:effectLst>
              </a:rPr>
              <a:t>Belgian luonto</a:t>
            </a:r>
            <a:endParaRPr lang="fi-FI" sz="5400" b="1" dirty="0">
              <a:ln w="9525">
                <a:solidFill>
                  <a:prstClr val="black"/>
                </a:solidFill>
                <a:prstDash val="solid"/>
              </a:ln>
              <a:solidFill>
                <a:prstClr val="white"/>
              </a:solidFill>
              <a:effectLst>
                <a:outerShdw blurRad="12700" dist="38100" dir="2700000" algn="tl" rotWithShape="0">
                  <a:prstClr val="black">
                    <a:lumMod val="50000"/>
                  </a:prstClr>
                </a:outerShdw>
              </a:effectLst>
            </a:endParaRPr>
          </a:p>
        </p:txBody>
      </p:sp>
      <p:sp>
        <p:nvSpPr>
          <p:cNvPr id="4" name="Tekstiruutu 3"/>
          <p:cNvSpPr txBox="1"/>
          <p:nvPr/>
        </p:nvSpPr>
        <p:spPr>
          <a:xfrm>
            <a:off x="10727473" y="6110868"/>
            <a:ext cx="1326995" cy="646331"/>
          </a:xfrm>
          <a:prstGeom prst="rect">
            <a:avLst/>
          </a:prstGeom>
          <a:noFill/>
        </p:spPr>
        <p:txBody>
          <a:bodyPr wrap="square" rtlCol="0">
            <a:spAutoFit/>
          </a:bodyPr>
          <a:lstStyle/>
          <a:p>
            <a:r>
              <a:rPr lang="fi-FI" dirty="0" smtClean="0">
                <a:solidFill>
                  <a:prstClr val="white"/>
                </a:solidFill>
                <a:hlinkClick r:id="rId2" action="ppaction://hlinksldjump"/>
              </a:rPr>
              <a:t>Belgian historiaan</a:t>
            </a:r>
            <a:endParaRPr lang="fi-FI" dirty="0">
              <a:solidFill>
                <a:prstClr val="white"/>
              </a:solidFill>
            </a:endParaRPr>
          </a:p>
        </p:txBody>
      </p:sp>
      <p:sp>
        <p:nvSpPr>
          <p:cNvPr id="2" name="Suorakulmio 1"/>
          <p:cNvSpPr/>
          <p:nvPr/>
        </p:nvSpPr>
        <p:spPr>
          <a:xfrm>
            <a:off x="128369" y="1410583"/>
            <a:ext cx="6096000" cy="1200329"/>
          </a:xfrm>
          <a:prstGeom prst="rect">
            <a:avLst/>
          </a:prstGeom>
        </p:spPr>
        <p:txBody>
          <a:bodyPr>
            <a:spAutoFit/>
          </a:bodyPr>
          <a:lstStyle/>
          <a:p>
            <a:r>
              <a:rPr lang="fi-FI" dirty="0">
                <a:solidFill>
                  <a:prstClr val="white"/>
                </a:solidFill>
              </a:rPr>
              <a:t>Belgiassa on vain yksi kansallispuisto, Hoge Kempenin kansallispuisto, joka perustettiin 2006. Se sijaitsee maan itäosassa ja koostuu lähinnä havumetsistä ja nummista.</a:t>
            </a:r>
          </a:p>
        </p:txBody>
      </p:sp>
      <p:sp>
        <p:nvSpPr>
          <p:cNvPr id="5" name="Suorakulmio 4"/>
          <p:cNvSpPr/>
          <p:nvPr/>
        </p:nvSpPr>
        <p:spPr>
          <a:xfrm>
            <a:off x="128369" y="2466888"/>
            <a:ext cx="6096000" cy="646331"/>
          </a:xfrm>
          <a:prstGeom prst="rect">
            <a:avLst/>
          </a:prstGeom>
        </p:spPr>
        <p:txBody>
          <a:bodyPr>
            <a:spAutoFit/>
          </a:bodyPr>
          <a:lstStyle/>
          <a:p>
            <a:r>
              <a:rPr lang="fi-FI" dirty="0">
                <a:solidFill>
                  <a:prstClr val="white"/>
                </a:solidFill>
              </a:rPr>
              <a:t>Puistossa elää metsäkauriita, ritariperhosia ja muurahaiskorentoja</a:t>
            </a:r>
            <a:r>
              <a:rPr lang="fi-FI" dirty="0" smtClean="0">
                <a:solidFill>
                  <a:prstClr val="white"/>
                </a:solidFill>
              </a:rPr>
              <a:t>.</a:t>
            </a:r>
            <a:endParaRPr lang="fi-FI" dirty="0">
              <a:solidFill>
                <a:prstClr val="white"/>
              </a:solidFill>
            </a:endParaRPr>
          </a:p>
        </p:txBody>
      </p:sp>
      <p:sp>
        <p:nvSpPr>
          <p:cNvPr id="6" name="Suorakulmio 5"/>
          <p:cNvSpPr/>
          <p:nvPr/>
        </p:nvSpPr>
        <p:spPr>
          <a:xfrm>
            <a:off x="6096000" y="5412444"/>
            <a:ext cx="6096000" cy="646331"/>
          </a:xfrm>
          <a:prstGeom prst="rect">
            <a:avLst/>
          </a:prstGeom>
        </p:spPr>
        <p:txBody>
          <a:bodyPr>
            <a:spAutoFit/>
          </a:bodyPr>
          <a:lstStyle/>
          <a:p>
            <a:r>
              <a:rPr lang="fi-FI" dirty="0">
                <a:solidFill>
                  <a:prstClr val="white"/>
                </a:solidFill>
              </a:rPr>
              <a:t>Vuonna 2011 maassa nähtiin susi ensimmäistä kertaa sataan vuoteen</a:t>
            </a:r>
            <a:r>
              <a:rPr lang="fi-FI" dirty="0" smtClean="0">
                <a:solidFill>
                  <a:prstClr val="white"/>
                </a:solidFill>
              </a:rPr>
              <a:t>.</a:t>
            </a:r>
            <a:endParaRPr lang="fi-FI" dirty="0">
              <a:solidFill>
                <a:prstClr val="white"/>
              </a:solidFill>
            </a:endParaRPr>
          </a:p>
        </p:txBody>
      </p:sp>
      <p:pic>
        <p:nvPicPr>
          <p:cNvPr id="8" name="Kuva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7221" y="3113219"/>
            <a:ext cx="3445141" cy="2299225"/>
          </a:xfrm>
          <a:prstGeom prst="rect">
            <a:avLst/>
          </a:prstGeom>
        </p:spPr>
      </p:pic>
      <p:sp>
        <p:nvSpPr>
          <p:cNvPr id="9" name="Suorakulmio 8"/>
          <p:cNvSpPr/>
          <p:nvPr/>
        </p:nvSpPr>
        <p:spPr>
          <a:xfrm>
            <a:off x="354563" y="3377682"/>
            <a:ext cx="4404049" cy="24726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10" name="Tekstiruutu 9"/>
          <p:cNvSpPr txBox="1"/>
          <p:nvPr/>
        </p:nvSpPr>
        <p:spPr>
          <a:xfrm>
            <a:off x="783771" y="4613988"/>
            <a:ext cx="3081293" cy="369332"/>
          </a:xfrm>
          <a:prstGeom prst="rect">
            <a:avLst/>
          </a:prstGeom>
          <a:noFill/>
        </p:spPr>
        <p:txBody>
          <a:bodyPr wrap="none" rtlCol="0">
            <a:spAutoFit/>
          </a:bodyPr>
          <a:lstStyle/>
          <a:p>
            <a:r>
              <a:rPr lang="fi-FI" dirty="0" smtClean="0">
                <a:solidFill>
                  <a:srgbClr val="146194">
                    <a:lumMod val="50000"/>
                  </a:srgbClr>
                </a:solidFill>
              </a:rPr>
              <a:t>*puistosta ei saatu kuvaa*</a:t>
            </a:r>
            <a:endParaRPr lang="fi-FI" dirty="0">
              <a:solidFill>
                <a:srgbClr val="146194">
                  <a:lumMod val="50000"/>
                </a:srgbClr>
              </a:solidFill>
            </a:endParaRPr>
          </a:p>
        </p:txBody>
      </p:sp>
    </p:spTree>
    <p:extLst>
      <p:ext uri="{BB962C8B-B14F-4D97-AF65-F5344CB8AC3E}">
        <p14:creationId xmlns:p14="http://schemas.microsoft.com/office/powerpoint/2010/main" val="3004114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1">
          <a:gsLst>
            <a:gs pos="100000">
              <a:srgbClr val="00B0F0"/>
            </a:gs>
            <a:gs pos="38000">
              <a:schemeClr val="tx2">
                <a:lumMod val="75000"/>
              </a:schemeClr>
            </a:gs>
            <a:gs pos="0">
              <a:srgbClr val="0070C0"/>
            </a:gs>
          </a:gsLst>
          <a:lin ang="6120000" scaled="1"/>
        </a:gradFill>
        <a:effectLst/>
      </p:bgPr>
    </p:bg>
    <p:spTree>
      <p:nvGrpSpPr>
        <p:cNvPr id="1" name=""/>
        <p:cNvGrpSpPr/>
        <p:nvPr/>
      </p:nvGrpSpPr>
      <p:grpSpPr>
        <a:xfrm>
          <a:off x="0" y="0"/>
          <a:ext cx="0" cy="0"/>
          <a:chOff x="0" y="0"/>
          <a:chExt cx="0" cy="0"/>
        </a:xfrm>
      </p:grpSpPr>
      <p:sp>
        <p:nvSpPr>
          <p:cNvPr id="5" name="Suorakulmio 4"/>
          <p:cNvSpPr/>
          <p:nvPr/>
        </p:nvSpPr>
        <p:spPr>
          <a:xfrm>
            <a:off x="3031298" y="373425"/>
            <a:ext cx="5270995" cy="923330"/>
          </a:xfrm>
          <a:prstGeom prst="rect">
            <a:avLst/>
          </a:prstGeom>
          <a:noFill/>
        </p:spPr>
        <p:txBody>
          <a:bodyPr wrap="none" lIns="91440" tIns="45720" rIns="91440" bIns="45720">
            <a:spAutoFit/>
          </a:bodyPr>
          <a:lstStyle/>
          <a:p>
            <a:pPr algn="ctr"/>
            <a:r>
              <a:rPr lang="fi-FI" sz="5400" b="1" dirty="0" smtClean="0">
                <a:ln w="9525">
                  <a:solidFill>
                    <a:prstClr val="black"/>
                  </a:solidFill>
                  <a:prstDash val="solid"/>
                </a:ln>
                <a:solidFill>
                  <a:prstClr val="white"/>
                </a:solidFill>
                <a:effectLst>
                  <a:outerShdw blurRad="12700" dist="38100" dir="2700000" algn="tl" rotWithShape="0">
                    <a:prstClr val="black">
                      <a:lumMod val="50000"/>
                    </a:prstClr>
                  </a:outerShdw>
                </a:effectLst>
              </a:rPr>
              <a:t>Belgian historia</a:t>
            </a:r>
            <a:endParaRPr lang="fi-FI" sz="5400" b="1" dirty="0">
              <a:ln w="9525">
                <a:solidFill>
                  <a:prstClr val="black"/>
                </a:solidFill>
                <a:prstDash val="solid"/>
              </a:ln>
              <a:solidFill>
                <a:prstClr val="white"/>
              </a:solidFill>
              <a:effectLst>
                <a:outerShdw blurRad="12700" dist="38100" dir="2700000" algn="tl" rotWithShape="0">
                  <a:prstClr val="black">
                    <a:lumMod val="50000"/>
                  </a:prstClr>
                </a:outerShdw>
              </a:effectLst>
            </a:endParaRPr>
          </a:p>
        </p:txBody>
      </p:sp>
      <p:sp>
        <p:nvSpPr>
          <p:cNvPr id="7" name="Suorakulmio 6"/>
          <p:cNvSpPr/>
          <p:nvPr/>
        </p:nvSpPr>
        <p:spPr>
          <a:xfrm>
            <a:off x="985024" y="1677357"/>
            <a:ext cx="6096000" cy="2031325"/>
          </a:xfrm>
          <a:prstGeom prst="rect">
            <a:avLst/>
          </a:prstGeom>
        </p:spPr>
        <p:txBody>
          <a:bodyPr>
            <a:spAutoFit/>
          </a:bodyPr>
          <a:lstStyle/>
          <a:p>
            <a:r>
              <a:rPr lang="fi-FI" b="1" dirty="0">
                <a:solidFill>
                  <a:prstClr val="white"/>
                </a:solidFill>
              </a:rPr>
              <a:t>Belgian historia</a:t>
            </a:r>
            <a:r>
              <a:rPr lang="fi-FI" dirty="0">
                <a:solidFill>
                  <a:prstClr val="white"/>
                </a:solidFill>
              </a:rPr>
              <a:t> on vuosisatojen ajan ollut sidoksissa Alankomaiden ja Luxemburgin historiaan. Nykyiset rajat maiden välille on vedetty vasta 1800-luvulla. Maiden asema on muuttunut sitä mukaa kun valta Euroopassa on vaihdellut eri tahojen käsissä antiikin Roomasta Kaarle Suurelle, Habsburgeille, Ranskaan, Saksaan ja Euroopan unioniin</a:t>
            </a:r>
            <a:r>
              <a:rPr lang="fi-FI" dirty="0">
                <a:solidFill>
                  <a:srgbClr val="666699"/>
                </a:solidFill>
              </a:rPr>
              <a:t>.</a:t>
            </a:r>
            <a:endParaRPr lang="fi-FI" dirty="0">
              <a:solidFill>
                <a:prstClr val="white"/>
              </a:solidFill>
            </a:endParaRPr>
          </a:p>
        </p:txBody>
      </p:sp>
      <p:sp>
        <p:nvSpPr>
          <p:cNvPr id="10" name="Tekstiruutu 9"/>
          <p:cNvSpPr txBox="1"/>
          <p:nvPr/>
        </p:nvSpPr>
        <p:spPr>
          <a:xfrm>
            <a:off x="8302293" y="4371088"/>
            <a:ext cx="2332652" cy="523220"/>
          </a:xfrm>
          <a:prstGeom prst="rect">
            <a:avLst/>
          </a:prstGeom>
          <a:noFill/>
          <a:ln>
            <a:solidFill>
              <a:schemeClr val="tx1"/>
            </a:solidFill>
          </a:ln>
        </p:spPr>
        <p:txBody>
          <a:bodyPr wrap="square" rtlCol="0">
            <a:spAutoFit/>
          </a:bodyPr>
          <a:lstStyle/>
          <a:p>
            <a:r>
              <a:rPr lang="fi-FI" sz="1400" dirty="0" smtClean="0">
                <a:solidFill>
                  <a:prstClr val="white"/>
                </a:solidFill>
              </a:rPr>
              <a:t>Tässä on kuva Belgian vanhasta museosta. </a:t>
            </a:r>
            <a:endParaRPr lang="fi-FI" sz="1400" dirty="0">
              <a:solidFill>
                <a:prstClr val="white"/>
              </a:solidFill>
            </a:endParaRPr>
          </a:p>
        </p:txBody>
      </p:sp>
      <p:sp>
        <p:nvSpPr>
          <p:cNvPr id="11" name="Tekstiruutu 10"/>
          <p:cNvSpPr txBox="1"/>
          <p:nvPr/>
        </p:nvSpPr>
        <p:spPr>
          <a:xfrm>
            <a:off x="3349689" y="6466114"/>
            <a:ext cx="2827176" cy="261610"/>
          </a:xfrm>
          <a:prstGeom prst="rect">
            <a:avLst/>
          </a:prstGeom>
          <a:noFill/>
        </p:spPr>
        <p:txBody>
          <a:bodyPr wrap="square" rtlCol="0">
            <a:spAutoFit/>
          </a:bodyPr>
          <a:lstStyle/>
          <a:p>
            <a:r>
              <a:rPr lang="fi-FI" sz="1050" dirty="0" smtClean="0">
                <a:solidFill>
                  <a:prstClr val="white"/>
                </a:solidFill>
              </a:rPr>
              <a:t>lähde: google, wikipedia</a:t>
            </a:r>
            <a:endParaRPr lang="fi-FI" sz="1050" dirty="0">
              <a:solidFill>
                <a:prstClr val="white"/>
              </a:solidFill>
            </a:endParaRPr>
          </a:p>
        </p:txBody>
      </p:sp>
      <p:sp>
        <p:nvSpPr>
          <p:cNvPr id="13" name="Ellipsi 12">
            <a:hlinkClick r:id="rId2" action="ppaction://hlinksldjump"/>
          </p:cNvPr>
          <p:cNvSpPr/>
          <p:nvPr/>
        </p:nvSpPr>
        <p:spPr>
          <a:xfrm>
            <a:off x="10821235" y="5380618"/>
            <a:ext cx="1224814" cy="1091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solidFill>
                  <a:prstClr val="white">
                    <a:lumMod val="95000"/>
                  </a:prstClr>
                </a:solidFill>
              </a:rPr>
              <a:t>Etusivulle</a:t>
            </a:r>
            <a:endParaRPr lang="fi-FI" sz="1200" dirty="0">
              <a:solidFill>
                <a:prstClr val="white">
                  <a:lumMod val="95000"/>
                </a:prstClr>
              </a:solidFill>
            </a:endParaRPr>
          </a:p>
        </p:txBody>
      </p:sp>
      <p:pic>
        <p:nvPicPr>
          <p:cNvPr id="1030" name="Picture 6" descr="http://www.lily.fi/sites/lily/files/user/24813/2015/10/g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3108" y="1246773"/>
            <a:ext cx="4187683" cy="289249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data:image/jpeg;base64,/9j/4AAQSkZJRgABAQAAAQABAAD/2wCEAAkGBxMTEhUTExMVFRUXFxcYFxgYFxkWFxUYGBUYGhUVFRcYHSggGBolGxgVITEhJSkrLi4uGB8zODMsNygtLisBCgoKDg0OGhAQGi0dHR0tLS0tLS0tLS0tLS0tLS0tLS0tLS0tLS0tLS0tLS0tLS0tLS0tLS0tLS0tLS0tLS0tLf/AABEIAMIBAwMBIgACEQEDEQH/xAAcAAABBQEBAQAAAAAAAAAAAAADAAIEBQYBBwj/xABEEAABAwIDBAYHBAkDBAMAAAABAAIRAyEEEjEFQVFhEyJxgZGhBjJCUrHR8BSSweEHI2JygqKy0vEVU8IzVGOTJENE/8QAGAEBAQEBAQAAAAAAAAAAAAAAAQACAwT/xAAiEQEBAQACAgICAwEAAAAAAAAAARECEiExA0FRYRRxgRP/2gAMAwEAAhEDEQA/APPKeOmlkB0dJ3C+pA3zYGx03K52ZtSq8ik2o7o2MeAIFpaXZmjQXAkn1W8NBjabodFwJFxw4juVxsrG9Gx4vNQFs9Tqi0tu0mHAkGC3dc3Az6cbHrf6OtpZaVWtUc9zQabGQzKMoIA9kZ3BznS6T7Xf6TRxDXNlrg4biDIPYRYr57pbVLKXRsrD9bAqloIlsDKwggB++TMyCI3n1X0K2lR+zMyODKTAQZAaajzq8tzOIkhxAnQt7BuXVGvc5Cc9dpnM0OGhAI7CLJpprcVNKaQjBi7kTowFODEQU04BWnDGMRmhIBOAWbTI4uBEypZUHDCUwlFLUzIlAwnZFJpsT3MVo6oYpojWIwponQo0ziGwIoS6NPAQ1Ir62Iisxk6seYixgsvpunj7XhIzLGelXpdRw+MZTqVcgFOqZG4u6LIDGoMVD3DkoDPTjDlxIxdurfNTva8B4t5JFaR9QMpTVLZ+0QIn1TiYa3rHWCATzVvmXlVf0wZDQ6tmb9ookgOpPgNxBc57i0SRlawzuJOtl6hQrNe0PY5r2m4c0hzSOIIsUs0RNcF0lclINYFJphDDQnByKZBSmOKY6ogPqqkVohKSjGqknGOz5JaH5szcwIvItGu8aKVRdbNczI3a6mLdX2fPsUJlSAfL6hSMJ1jBc1vN0kHgIaDvi65OtWuzqjWuBfle2dA5zSDFnNILSIPEQI3yvV8Ft7D43FU2ZTToQ4wC8HpOs7OC0hzBkYRLXCSbiBfyDD1WtIgggawC3Q7jE3G+N6tdnV3yTTIAJs0EAg5S/KGkzo0jSCWgCdFmcrGX1FQDS0FpkEAg6yCLXSrMCqvRKoXYOhL2uIY0EtgDQZQBAixFo8dVaVF0bBDU6E11kJ1RaZFT2sUVlW6P04VilFhOFMplOoFKBWWoAGlEDURJWnDMiQpp65KE4GrsJrnoZqpWjJZkMPShC0VcJXgH6SNmVv8AUMQ4P1c02cRbomBrTwIEacV7FtrajMLgjVGjabRTB3ktAYPrgnBrxv8ASbWbV2hVIAMEMn9xoBHiD4rL08OwzLAp+JBJLjckyTrJOp80Ge1QRquDYBOUaj6svYf0YekAq0BhXQ19FoDNBnpiwjm2IPKDxXlEG4MKbs3HPo1G1KZyvaZB18eI17ZVBXvrymB68w23+lV9NzG0sMHTTaX5nOEPLiHNZAu0QDP7WgW82HjnV8NSrODQ6owPIaSWjNcCTvAgHnK6RirYVU11VBC4QnBohqITinAJEJQRKSflSUy+RgE+TMn80zKiNvYwfFed6BadbWPzRsBiC17XAmxBHKDII71Ecybjv7OKk0KLiQADJNtASeQN92umiA9l9DvTB9WpQpVGVHtblyZBDjUdUb+sqiYyi7ZgC871670wJhfP36Ptj1enLnh9EUyTnc12Vr8pjMJGQhsmSAYgyAet7hhIaxrcznwB1nHMXcyd63xngal1KgUGrUT6o5qJVK6SM2n50+nUUXMnNK0ysKdVWFHEg2WfbXGbLN4zd0x8fijNqrN461OWNEkqfDbYpioyg5w6R7XOa28kN1vp/g8FaB0rnjrLoi4QlKbKE6QhOhKnVDhI4kd7XFp8wVwsSKcxya+qEOpZAITgteS+nsfbq/aw+NJqN6ebUa9uHosaOpSY9xDRd5pggSNbecpnpzRzY+o3i2mSeQpieWgOqzNVznOLoO4QeGgHO0JoiE9+76CDM9psNdfkj4hh4Jmzm/8AyaUjj5gi/kskWphX6wfAoMyLHv8ArmpTdmtYKdQOfmmmTL3GZcJBvdQ8TIq1BGj3/wBRQkqgARcTziYnXTh9bl676DvLsFSnUZ2+FR0eULxugw8Tx056cFu/QP0m6N4oVT+reeoT7DzuJ9027DfjG5cZ5R6XTppzqacHQuFy0DS1cyJyWZQDypJxKSg+QmskwCN9yYFgTqfBMLd315olUzfUrjIGvEbp8vDeO9cXZxjjw0RXmDIED6sUJnhfuCm0ZMC/K8eFuaqKu/RrbPQ1M7i42Ey0VADaA4OI6pAF5m1o1Xv+w8U59MZnF7mlwL8oaHEOOgDjppO+JtK8R9EKNNldpqEMLSCW1GwS3oszpaCCS45coBJIfvuveKFJrGhrQGgbgIAXThGKJWeoznI7hKDiKjKbHPe4Naxpc4nQNGpWwzPpxtmvhKVOpQFI5n5CKjHO1aXAtyvbHqkReZGkXx1P0+2g6Ybh7axSqGO39b/lav08xlKpRpBtRpl+eBBJble2QO2RfgVgMQ6eqLAbhHiYFzpf4WCzaZHouz/SWi80alV+R3QnO0AlrahLJaDlvo6DOhvqqjE+n7yD0VNoMmHOcCSJOUhkiDETLtdyyxfDbiyHRw7MlVwZIkk6CS1uaL3uZReVa6xLftjEurNxHSN6VvquzNzN1sIblAgm2U6la/Z/6TKzWEVaVOo4A5SHimSYtmALgRO8R2LzQYkf9sPvj+1TMY1owufo8s9YaEAu6o5zfVZL3HD+mWDexrhXaMzQYIdIkAwbWPJdPpdg/wDuGfzfJeH7JdmpsPb8T+SmAwYSnqI9MqFKhXc2q19UOrupsfmGc5nGm2Q2zTYDtWRqfpbxY/8Az4fxqfNZLHVjlmLzHcu4YNLQ2oByPunfMXIsoa9x9FdqPxeDpYh7Axzw+WiYGWo5oIm8EAHvU3F4ltKm+o8w1jS5x1sBJgDU8lB9FHRgcMLdWixus6NAiR2Kn/SPi8mCeJgvcxg5wc5HeGFKrEemOO6fE1KlAOyubTGZzXNMNb1gBG8xfgOapJeJBaRv/wAKroYZrgS57heBBlPZhqYvmceNlnTiYWP90omFY5r2uLT1TNo8EAYWjfrHwCd0dD3j4K0JNSu/Ll6Owi/YbfBR61MlznZTczpxXBh6JPrHw/JdqYWkLlx4aH5KQlFpHsn7qKWi/Ud90qHko++fuu+SQYybVCO53yTqenei/phTFLo8S4tcwANfle7OOBgEgjnqtZgsZTqsD6ZzNMwYc2YMGA4A6rxfYGzDisQyi2u5uaST1pytEuDd2aONu3Q+04LAtpMbTYIa0QBJJ7STckm5PNMow8lMKlZEwsTosBlJE6NdTox8h0mA6uDRxNwDHK54WBKbWowfWkG4tEibETe99QPNDkgfX1ohu1XF1EJVngcNMRFyZkWboAXGNOznaYmrZNhGunNW+wsFUr1WspgkmDYiQJAcbkaCTGp71CtXhenq4ukHMdMtA6Mg2BJYcuYgQZcJ9nJoIA9wptDWho0AAuZNhvJ1K8GxLeiqEsxFQPa71gXAgi9w64PLUX4LVMfUd6uNxxGYielZ/wBwykw25F57YPqgrpxrOPUCVhf0kbScaZw7Aw5xDiHkPDTBIjLABIbqT2aFZjG7Uqi1PF42etM1ZjruAALbHqht+JJ0hVmEplz3lz6jtNXOBuTJJ36b1XkuqPSrH1SDLbRMk8Zn6twXcM83M+XYgsw8xL3ySJPW062/sARXYVsWdUFuJ92fis61iTiqhhom54fD4KxosIoPB1g+bSqDF4W0Zn779a3VGk6aqXRpkA9Z0QddDw7dUUwwsIE2+p+SscXhy/BtptgOcwR4A/kq+o/q95/FKthjlBzvENEXiJAMaaIiRdm1HMaG8CZ5kC88OHcrDCYkuJ1+tO1QcNhhlEl09XSW6sl3beCnsw4kdZ+7TN7t/Na1YkY7M7qhsz+1fwv29yZhmvb1XCANSbkzN+clOwdBhc2TWzb7wLi19Y105c07GYeHnrPAgby7dOtyoY2Hof6UfZnBjzNFxuPcPvt/EKT+mLagNHDtaQWuz1JG+A0MPeHPWAw7YgZjfL71urP4IleHhrX1HENADQQ5wEgnKBIyiTrfsVqxY7IHR06cj15ceQmG+QlXD2CFSUdGiSbCCTMdnDuVzSfLB2IKl21gRUqgEkSNQYNgbdig4jZopFkFxkkXPIlW9SuH1mls2JaZEXDXJu2W3p/v/wDFyV9oeH2O1zWuzOEgHXl2IbdnioGAkghpuN9wLq3wI/VN5D4H8lX7OqdYDk8eDmqCA3ACnXYJJkE35ELV5AZsPBUO0Xfr6Z/Zf/xVxQxbXPewHrMy5re9JCku/Q9wZjqQgXFQaX/6bj+C9ONULybYj4xlAz7UfeaW/ivTWla4wWpucJvSKGaqFVrLXVm8k/pQkqrp0k9WO75Vp7/8KO4DciiOxJ7RzPnqPPxXnjuY13181pGYh1EU6tJzWlzCwtGXO0i5NusAc9iTPVg+qFTbPwhe5jA0dd7WZpIMkjqAkkCZFy2JPBTqL4IYQ1xB1N3bxlzEkRbVtjGsLSpYnHOqOLqhqFziXOMAAk6mBbfuCKzFNFoqeDfxKkvFjDPP5IDcV/4ihYe3FN4VD/C23iVJpY4DTphwGVt+VnILKvGm7xVhgzm9ggeM+CdOAU6/Kp91p/5SnvrD3ah/gb/cjDFkWyeM/JPbjz7g8/7UasRxiR7tQ8RkbbkZckcSDMir2ZG37Icp1DGFx/6fbrb+VL7cZjox/N/alYgdK33an/raf+ad9q3BtQj9wR/UrAY3jT/q/sT8PisxjozHLN+LR8VDFcMVIuas8MonzckKzN/SdpY3+5WBxoBINMg/xf2Jr8d/4/6/7FasQ2V2C46Qfwj+5PONb71T7s/ipNDGZjHRntGa3iwDzRMRXyEdQkdhHdZpUUR2Kpx6zuzL+a4zGMGhcP4I/FSvtgJnIbbut/YkcY33D9139qkDhdoGXBrHPiBMCBwjrIz9qVQI6M97Rb+ZHwVU3ysN4Oh5xoELamIqZeqy/f8AiIUkDEh7QXCpEXtM8J11iVVvxT3OGao8ieJt2TKlY+lVaTmcAI1n8lWFs/8A3MHf+aF4Ee5/vPHeuvbEQ94MwYOngN5QCxvtViOGtxuOuiYKTSOrVl25t5PYBqpCdNVF+kcYBjNfdp3qzwGPqsqCoXF8jrAXm0AETut4KrpMtLazOyfzUvAYetm6RkHKRfXW0wBfelVo8Jt6oKtN7aRLg9hDYjMQ4Q2ZtOnevYsJWqZGmo0NeWguaDmDXEdZodvgyJXlmDxTmuYejcYc09sEcl6wG8104OXMjWQn1E9zUF3YujFLMkhlhSSw+Wg2yPhRJiBfjFvEx4oWWU8MI7fNeV6k6q6mwB1LOCQAQ7KSz3spA0JEiIIBi9ybjBUm9U8WzffMG4Wdw7SXhp4haaib9g+vgqBKAGnxULa4e0MyOLfWmN+kfipmUcOCi7WohwZybbz+QU0gtrV/908NB8ltG01jsNhxLP3h/UFrxSaTJaPBUQWPa7K0NcWEvgkcMpP4BQX0a3+8/wAG/JTcbRDgxpFs0+AKrvsLczhe0byorrZ9I9G3MS43knf1jwUXa+cGmGOLZzzYGYIjUc1NwFICmwRoPxKibYoB2QcM3mQqqK578QB/1P5WfJaHZrZpscbksaSYAkkclnaGCDiQSQBO88B81qcHh29GyJIDWgbrQqC+FftnM1rSwhri+CS0OtkJ0PMBVhrV/fb/AOtqu9r4RrmNbLh15F/2TvVJ/pzMxbnqTbeeJSF1skF1NrnQXdaSABMOI0HYpVakDu4/A8Utm4JopNEmwO/9o6p76QGk6HeeBUtZVmLxHvU9P9sfgp+yKlR73CoWEBsiGBt5HBV1bAZY6zvvHlzVhsfDZHuu4y3eSd404IOrNhAJHZuPPgm4ptkuibmMidNb8eK7XptIiAkKr0hh1MaeqZ8lWDC4cAT0fiFb7Wg0QeTvIj5IDNn08oOQacFfaqmDKcgPLYDGwTFxuju+CT2U8w6MtmHxHENJHwU2hRaakEA9Xem46mGDM0AetpzaVRfaJi8JRNNxAZmHCOKt/RiBQi2vlAUbFYRuVxi9/ip2xGxQA7EFZ1cUGNk7hOhXqoeNRBBuOzcvKKlMZTbcvUcMeo2B7I+AXTg58xSUIkoWOxjaTC+o4MaLkkgeE7153tf03qF1QU3lrC0BnVDHNJLZzOuZAzaeUJ5/Jx4e2M16VJ4JLxGt6TPDiOnrnnmNzvJg6kye9Jcv5E/A61gZR2hwFvL5KM1GY6Y/z5Kd6n7Goy4uPcrlrwCe78VDwjg1g7PinsxTZNie5SWRqiO5Ax9cEtiSA2LAnf2ID303TbyCMykwm7QfCVEPCO6zZmMwJ6p4zwWop1Qbj4FUbaVMEQ0Dw+Cnsq0gIBFuH5KIuIxbBlk6ZufBRKeLbmcZ1jceA/NEZTpWkA+UfNOfQpRZvn+aknYXHU2saHVGA5RYuAOnAoOLxdNxEPYbe8OPaoudmXLaQ48W+6BrPNcqZXCwE8iPdf8Ajl8FVHYOq2XdZu/eODVo8JiqWVoD2gwBGYTpwlZ2jTaHExvtcaZzz4fFSejZlcXAA5Ym2pDNO/MqehVhtXENAF75jvFrKtZUplxOYTa08CUwYVp9adTJkyZOpui/6fR1l1uBPknRi6wGIaWC40O8cSuV6wE3Gh38ioeEwbB1piBBMkaneh47DMfHWmJ9qYlSVeJxbXRBHip2zKoLzBnq/iE1uy6Ues6frkgu2cyTDj32vxFroORcOd1vrmuVjZQauFpl3XMwBEmOM/gm1MJTix80oPEvDqRbInr7+dlHbtGmGx1pj3T8k52FbmZDjlgA9YxrffqjuZh4no92h18TdQVtOuGuDyDBB3Him4vENeIAPgeBU6gykCSWhwsI3ASTI4m4TsYKBaQ1oaSDB0IMWIjW6kiYjEtgifI8exStnVmimBmAMttPNdwlOhADmgkDUE349iGKNPO4yQ2LAuMA20vrqpLd7hlN1vto7QOHwArsa1zhSYRmcGi7Re5E/ugydy8vbg6G8jxCpMaToXF1yKbd2UEgdpjeq8usFgmM21VrHr1S4uJIDnOMFx9m5A0HBQcbhjTLmvzteD6rm5bamYNtRy5oLsOSSCMt4Mjw100QahcwkSHRyNgR+eq4ST/Ri0pYJ5aCGtIIF+lpDdwNSQkqJtMm9/BcWvCxEy2lJjhaZUttC8DemVKUrbcmpuFp5my0zeDaNysMPs9p3DVB2NTin/EfwVphhYdp+KSD/p7eCC6rSY4tL3Ag3s6PIqxDDPeqnaMdI6Wk3RapEzDOp1HZW1HEnQQ8aCdSVZDZwA1PiqfYpHSiARZxv2QtD1uXj+SYlZiXsYcrqoaYmD/hM+0Ut1Zni3+1c20W9J1h7I+KrsrMwAsZHmUacTcbg3zIceyYHlCruhcHGXxyzQtZVom/Ds/NZbb1EmsY3R8FXwJ5LK7/AHP5lOwuCqP9ogHnMqhbhSZW8wDCGMgey3dyTBQfs7gAHVAO3K2fMIn2W09IL82jwuo+3Sz9XnA0fEj91Uz2USdR9BSaVmAeQeuY3aEHwKZ/pzxo88eH4hTNmvDaNMfsDQE27k7E1QWP/cdqCN3MKSG3Bv8AeHj8npv2aoN89/yqLPihS4t8VZ7CawVHlsepeL7wojnAVHOMuFgIsef7SZWwDwDDh4H5q4oVJLuwcefEJYgWSGZ2hhnU2tJccpEnqt13xZVRxDOLvuD+1aXbl6Q5ZvwVVh8VRDWgm4BnqnXwRfa+lc6s0AHr34NHnZNZim6S/X3R8lLwz2tIcfVObcTvsm7Rqsd6szI9kjeOIVpwJ+Kpgxmfb9kH8FL2bhRWnK4xB9lo7Ny7h69IMIcetB9knjFwFI9ET645fioDM2O43zx3H5qGzaHQl7Sczmu00ESPOJ8VpqZssXt0A1niYOb6+KzzuRmk3FhzdwMmSBckneZ0QX17RII37rj632UN1cCw9X63lBdUF7lcutt0Ym9M3e367rLigmp2/XeknosWOG1vZR3J9JkHf9CVx7bldG+Kz2b/ANMdp+KscLoPreq7ZzoYFLpVw0CSB2yN3YtJN4Kvx7ZLv3j8SjPxmUixO+wJtxUF+Lmbamd/GVmtRP2ZT/Wj9w/EK53FUGAxoD5OkRbmRqrmviWtaSTbuPkFqMoG1j1z2fgoNDVv77fiiY3HMc4kXHhuHFR8PXaC2RHWaSew38kfZa54se9ZnarQa1TlHwWhZXDmyDIKzu1HfrqnaP6QsfL6b+L2iAASe1bXBnqNjgPgFiXixW3p2aOwfAI+K+z8s9K3bMdTv+IVTTaJd/D/AEhWG1K7SWjNNt19++FWti+t43cAB+C6uVjWbOf+qZ+434JYw9R37rvgo+z67ejYMws1u8WsnY7ENyO6w9R2/kn6X2z9djbdqsdksaKjoEdX8Qqpzha+/grLZlYdI4zbLvtvQl17R7AuVtEMVBmN9yFUxIzuZxaxw4AA1A7vJNP7qUgbVP6r7/xQMG0dHTt7J+ARtoH9S4c3/FDwgmmyBo34hX2L6VtL2Ryqf1FG2q22m9vxCBhpL45VI+8VYbVaYAje34onqm+zdkGaY7D+KB6Ki7x+z+ICLsYgME211smbBGVzp3sP9QSF+w2WB2/UP2mp2jzaPmtwyu33h4hYT0if/wDJqEHe0gj9xuir5SHFpkC+m+VwnjdScHiWx1mzcEad6PXpF7erDTO+Z8gsYFdDUkf7A/3m+B+S6nqcS8x48ePYdyc4mbfWq6MMTv8AJPZhrzMqxEDASqGY5RqiRy+pTTTHMf5WsWiUsQ0AA7gYsVOo4lrj6w1Edkc+aqDg2G8nx4LrcE33jw1HCeCwtX1FuhzD2ND+1eR2I9VpINx7W7fn6u/cFnG4Hg87uG9FbhnDR/kePanydXNfDAyYb7RuOVrzxTPszQZAZ67QCALCBOveqk4d/v8AHj80WjSc32ib8+CpqXIeWtgBulTdvDuqfCVT7QBNV5AkE9o9UIr3viAeN5M6oJZU3PO/f+SuXHTx5YDkMaeS1Re4t0HqnedZAG7SFnmMf75+h2KZTxTw0CJgC+Y8VceOHly1JGDaXGW6ODZkiwp5pPObdyZTwtMgQNzCesfadDvAKqrurFxNzfjO7TXgozKlVhlrSDxDd2o3cYVv6Z1pKNPow4gey/QkTlPVm9yUsbRD3cRJbJJNsmaRzBVG3alccdD7PHXck7btWZJ3zoOEcFdgsBgW5ZLXeqw2dvcYI7kRuBAdAHtZbmYGTNmHfZZ/FYzpCC+ZAAHYP8qazb5Eds6jhHBXaLV5SIPrATlpauNsxId4BArAZ3WFqZgZjqKjgPIBVL9rtMTOgG7d3Jo2gCZ61xHmT+Ku0OrPF4UhpymBe/VM9UEHTjPgqE0qvvfyjlyV3Rxzcup8BwjgnGu28O93cOJ5LWwao6vSZR1uO4bu5cplwvmkiddDfhCvOmYW2Mm+4X63YqnFVi7zBi+/fZZt8DQqtQmYNxOnLSwCJQe8W1INyYG6eHFMOYCRmvMcOceXgm0s8knjxjd46LGoehinAjNpaZ8SJ+t6gbTpF78wAjKAY0BAj4ie9Hc/jMW3E77Xn4JlPEgGII43PGx7Ey5PCRKAI0MdwHLejUqZLjOY9kayefYrNtLMJ5HXtUUwx+m8j4fNbIZw/wCyfJJXmFgtEwklaiZTw+oTQT8E9tR3E+KXTu4rN42rDS0Eb54ymdH2/RRmVnHcPAfJOfVPut8LeSxeFGACiBePqV0UxOm/hyRRiYHqjz+aYMQAbt15rN+PksJlMcOG6F0AceHxThXHuEjtPyTRi28CO/h2hZnxXfKwnRx3HfzTcwtrrx5Lpr0zq0+SYTS/a1ndw5Fb/wCUjWHk9vjeJTXVB7x379/Ym/quJ+u9dmnFnHwWuqwQG+rteU6IjO12jfiht6PWR5/JHFRkajdudu/hWbw/sY61p4nX8E5rDxPs/FMpvZ7w1nQ/JEa9u5w3cdy5Zz/awx0+9727mukOnXfw/ZTwxt+sPHinwPebx9blCs+T9rEYtO8g2G7nzQzrdodfg3gjVAI1bu9vgUFzpPrM1n1+5anf2MpCm3fTaLDcL3uuU8MwuIyiA2Y5yb25QigtiMw3e1w70Oi4dJZw0HtW1NpXXzL+YvKcMAz3fM8FDxjW0yMoMHXfr2qzFZnH+b81HrPYZki8Rcbu9dLJZixADwND1vH2lFr1Ocaz46WTjhiHHK5mWbSUythz71Md/aueX0MQa2IM2cT+epTBinj48PJTvsp/3GBL7F/5m/dJTn6KL9oceOg4efentINyRI3DXUo7qDR/9h+78yudEz/cP3QPxRlWJezazYI4B3gg4x01DHvW+40/Fcw7mtM5ibERlAme9dq1Wl2YTrOltI48luevJkqwpGwXFxuiSQCd6ZNkklNCM0CdW1CSSEHvWg9FWg9LI3N/5JJJiUNL1R2hAIv3pJKR7dfD8F2qupIIcJ5aI0CSSgjBo4BPDBOg8EkkF0sHALsXSSSjGON7owNkklJHe48ShgpJIRr3Hih5jIv9QkklJucxqV2o4xqkkoABxgXKY83SSSiJUrDtBIkDQriSEQFnLo9VcSUgqGqlUxZJJSqewWHYEkkksv/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solidFill>
                <a:prstClr val="white"/>
              </a:solidFill>
            </a:endParaRPr>
          </a:p>
        </p:txBody>
      </p:sp>
      <p:pic>
        <p:nvPicPr>
          <p:cNvPr id="2" name="Kuv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096" y="3708682"/>
            <a:ext cx="5051190" cy="3062550"/>
          </a:xfrm>
          <a:prstGeom prst="rect">
            <a:avLst/>
          </a:prstGeom>
        </p:spPr>
      </p:pic>
      <p:sp>
        <p:nvSpPr>
          <p:cNvPr id="3" name="Tekstiruutu 2"/>
          <p:cNvSpPr txBox="1"/>
          <p:nvPr/>
        </p:nvSpPr>
        <p:spPr>
          <a:xfrm>
            <a:off x="6018245" y="6466114"/>
            <a:ext cx="2324675" cy="307777"/>
          </a:xfrm>
          <a:prstGeom prst="rect">
            <a:avLst/>
          </a:prstGeom>
          <a:noFill/>
        </p:spPr>
        <p:txBody>
          <a:bodyPr wrap="none" rtlCol="0">
            <a:spAutoFit/>
          </a:bodyPr>
          <a:lstStyle/>
          <a:p>
            <a:r>
              <a:rPr lang="fi-FI" sz="1400" dirty="0" smtClean="0">
                <a:solidFill>
                  <a:prstClr val="white"/>
                </a:solidFill>
              </a:rPr>
              <a:t>Belgia ajanlaskun alussa.</a:t>
            </a:r>
            <a:endParaRPr lang="fi-FI" sz="1400" dirty="0">
              <a:solidFill>
                <a:prstClr val="white"/>
              </a:solidFill>
            </a:endParaRPr>
          </a:p>
        </p:txBody>
      </p:sp>
      <p:sp>
        <p:nvSpPr>
          <p:cNvPr id="8" name="Tekstiruutu 7"/>
          <p:cNvSpPr txBox="1"/>
          <p:nvPr/>
        </p:nvSpPr>
        <p:spPr>
          <a:xfrm>
            <a:off x="7921689" y="6641769"/>
            <a:ext cx="4398961" cy="261610"/>
          </a:xfrm>
          <a:prstGeom prst="rect">
            <a:avLst/>
          </a:prstGeom>
          <a:noFill/>
        </p:spPr>
        <p:txBody>
          <a:bodyPr wrap="none" rtlCol="0">
            <a:spAutoFit/>
          </a:bodyPr>
          <a:lstStyle/>
          <a:p>
            <a:r>
              <a:rPr lang="fi-FI" sz="1100" dirty="0" smtClean="0">
                <a:solidFill>
                  <a:prstClr val="white"/>
                </a:solidFill>
              </a:rPr>
              <a:t>Lähde: google, wikipedia, suuri kertomus 5-6: ihmisten keskellä</a:t>
            </a:r>
            <a:endParaRPr lang="fi-FI" sz="1100" dirty="0">
              <a:solidFill>
                <a:prstClr val="white"/>
              </a:solidFill>
            </a:endParaRPr>
          </a:p>
        </p:txBody>
      </p:sp>
    </p:spTree>
    <p:extLst>
      <p:ext uri="{BB962C8B-B14F-4D97-AF65-F5344CB8AC3E}">
        <p14:creationId xmlns:p14="http://schemas.microsoft.com/office/powerpoint/2010/main" val="900102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1">
          <a:gsLst>
            <a:gs pos="30000">
              <a:schemeClr val="bg2">
                <a:tint val="97000"/>
                <a:hueMod val="92000"/>
                <a:satMod val="169000"/>
                <a:lumMod val="164000"/>
              </a:schemeClr>
            </a:gs>
            <a:gs pos="56000">
              <a:srgbClr val="00B0F0"/>
            </a:gs>
          </a:gsLst>
          <a:lin ang="6120000" scaled="1"/>
        </a:gradFill>
        <a:effectLst/>
      </p:bgPr>
    </p:bg>
    <p:spTree>
      <p:nvGrpSpPr>
        <p:cNvPr id="1" name=""/>
        <p:cNvGrpSpPr/>
        <p:nvPr/>
      </p:nvGrpSpPr>
      <p:grpSpPr>
        <a:xfrm>
          <a:off x="0" y="0"/>
          <a:ext cx="0" cy="0"/>
          <a:chOff x="0" y="0"/>
          <a:chExt cx="0" cy="0"/>
        </a:xfrm>
      </p:grpSpPr>
      <p:pic>
        <p:nvPicPr>
          <p:cNvPr id="2050" name="Picture 2" descr="http://wikitravel.org/upload/shared/a/a8/Nl-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828" y="1165087"/>
            <a:ext cx="3143250" cy="3381375"/>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p:cNvSpPr txBox="1"/>
          <p:nvPr/>
        </p:nvSpPr>
        <p:spPr>
          <a:xfrm>
            <a:off x="3986218" y="1485843"/>
            <a:ext cx="2666508" cy="3293209"/>
          </a:xfrm>
          <a:prstGeom prst="rect">
            <a:avLst/>
          </a:prstGeom>
          <a:noFill/>
        </p:spPr>
        <p:txBody>
          <a:bodyPr wrap="square" rtlCol="0">
            <a:spAutoFit/>
          </a:bodyPr>
          <a:lstStyle/>
          <a:p>
            <a:r>
              <a:rPr lang="fi-FI" sz="1600" u="sng" dirty="0" smtClean="0">
                <a:solidFill>
                  <a:prstClr val="white"/>
                </a:solidFill>
              </a:rPr>
              <a:t>Pinta-ala: </a:t>
            </a:r>
            <a:r>
              <a:rPr lang="fi-FI" sz="1600" dirty="0" smtClean="0">
                <a:solidFill>
                  <a:prstClr val="white"/>
                </a:solidFill>
              </a:rPr>
              <a:t>on </a:t>
            </a:r>
            <a:r>
              <a:rPr lang="fi-FI" sz="1600" dirty="0">
                <a:solidFill>
                  <a:prstClr val="white"/>
                </a:solidFill>
              </a:rPr>
              <a:t>41 </a:t>
            </a:r>
            <a:r>
              <a:rPr lang="fi-FI" sz="1600" dirty="0" smtClean="0">
                <a:solidFill>
                  <a:prstClr val="white"/>
                </a:solidFill>
              </a:rPr>
              <a:t>526 km</a:t>
            </a:r>
            <a:r>
              <a:rPr lang="fi-FI" sz="1600" baseline="30000" dirty="0" smtClean="0">
                <a:solidFill>
                  <a:prstClr val="white"/>
                </a:solidFill>
              </a:rPr>
              <a:t>2</a:t>
            </a:r>
            <a:endParaRPr lang="fi-FI" sz="1600" baseline="30000" dirty="0">
              <a:solidFill>
                <a:prstClr val="white"/>
              </a:solidFill>
            </a:endParaRPr>
          </a:p>
          <a:p>
            <a:r>
              <a:rPr lang="fi-FI" sz="1600" u="sng" dirty="0" smtClean="0">
                <a:solidFill>
                  <a:prstClr val="white"/>
                </a:solidFill>
              </a:rPr>
              <a:t>Väkiluku: </a:t>
            </a:r>
            <a:r>
              <a:rPr lang="fi-FI" sz="1600" dirty="0">
                <a:solidFill>
                  <a:prstClr val="white"/>
                </a:solidFill>
              </a:rPr>
              <a:t>v</a:t>
            </a:r>
            <a:r>
              <a:rPr lang="fi-FI" sz="1600" dirty="0" smtClean="0">
                <a:solidFill>
                  <a:prstClr val="white"/>
                </a:solidFill>
              </a:rPr>
              <a:t>uonna 2009 väkiluku oli </a:t>
            </a:r>
            <a:r>
              <a:rPr lang="fi-FI" sz="1600" dirty="0">
                <a:solidFill>
                  <a:prstClr val="white"/>
                </a:solidFill>
              </a:rPr>
              <a:t>16 564 </a:t>
            </a:r>
            <a:r>
              <a:rPr lang="fi-FI" sz="1600" dirty="0" smtClean="0">
                <a:solidFill>
                  <a:prstClr val="white"/>
                </a:solidFill>
              </a:rPr>
              <a:t>029</a:t>
            </a:r>
          </a:p>
          <a:p>
            <a:r>
              <a:rPr lang="fi-FI" sz="1600" u="sng" dirty="0" smtClean="0">
                <a:solidFill>
                  <a:prstClr val="white"/>
                </a:solidFill>
              </a:rPr>
              <a:t>Kielet: </a:t>
            </a:r>
            <a:r>
              <a:rPr lang="fi-FI" sz="1600" dirty="0" smtClean="0">
                <a:solidFill>
                  <a:prstClr val="white"/>
                </a:solidFill>
              </a:rPr>
              <a:t>hollannin kieli, friisin kieli ja papiamentu</a:t>
            </a:r>
          </a:p>
          <a:p>
            <a:r>
              <a:rPr lang="fi-FI" sz="1600" u="sng" dirty="0" smtClean="0">
                <a:solidFill>
                  <a:prstClr val="white"/>
                </a:solidFill>
              </a:rPr>
              <a:t>Pääkaupunki: </a:t>
            </a:r>
            <a:r>
              <a:rPr lang="fi-FI" sz="1600" dirty="0" smtClean="0">
                <a:solidFill>
                  <a:prstClr val="white"/>
                </a:solidFill>
              </a:rPr>
              <a:t>Amsterdam</a:t>
            </a:r>
          </a:p>
          <a:p>
            <a:r>
              <a:rPr lang="fi-FI" sz="1600" u="sng" dirty="0" smtClean="0">
                <a:solidFill>
                  <a:prstClr val="white"/>
                </a:solidFill>
              </a:rPr>
              <a:t>Valuutta: </a:t>
            </a:r>
            <a:r>
              <a:rPr lang="fi-FI" sz="1600" dirty="0" smtClean="0">
                <a:solidFill>
                  <a:prstClr val="white"/>
                </a:solidFill>
              </a:rPr>
              <a:t>euro </a:t>
            </a:r>
          </a:p>
          <a:p>
            <a:r>
              <a:rPr lang="fi-FI" sz="1600" u="sng" dirty="0" smtClean="0">
                <a:solidFill>
                  <a:prstClr val="white"/>
                </a:solidFill>
              </a:rPr>
              <a:t>Hallinta: </a:t>
            </a:r>
            <a:r>
              <a:rPr lang="fi-FI" sz="1600" dirty="0" smtClean="0">
                <a:solidFill>
                  <a:prstClr val="white"/>
                </a:solidFill>
              </a:rPr>
              <a:t>perustuslaillinen monarkia</a:t>
            </a:r>
          </a:p>
          <a:p>
            <a:endParaRPr lang="fi-FI" sz="1600" dirty="0" smtClean="0">
              <a:solidFill>
                <a:prstClr val="white"/>
              </a:solidFill>
            </a:endParaRPr>
          </a:p>
          <a:p>
            <a:endParaRPr lang="fi-FI" sz="1600" dirty="0" smtClean="0">
              <a:solidFill>
                <a:prstClr val="white"/>
              </a:solidFill>
            </a:endParaRPr>
          </a:p>
          <a:p>
            <a:endParaRPr lang="fi-FI" sz="1600" dirty="0">
              <a:solidFill>
                <a:prstClr val="white"/>
              </a:solidFill>
            </a:endParaRPr>
          </a:p>
        </p:txBody>
      </p:sp>
      <p:sp>
        <p:nvSpPr>
          <p:cNvPr id="3" name="Nuoli oikealle 2"/>
          <p:cNvSpPr/>
          <p:nvPr/>
        </p:nvSpPr>
        <p:spPr>
          <a:xfrm>
            <a:off x="8556171" y="1415668"/>
            <a:ext cx="1423489" cy="7117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6" name="Tekstiruutu 5"/>
          <p:cNvSpPr txBox="1"/>
          <p:nvPr/>
        </p:nvSpPr>
        <p:spPr>
          <a:xfrm>
            <a:off x="8649479" y="1558212"/>
            <a:ext cx="1119672" cy="400110"/>
          </a:xfrm>
          <a:prstGeom prst="rect">
            <a:avLst/>
          </a:prstGeom>
          <a:noFill/>
        </p:spPr>
        <p:txBody>
          <a:bodyPr wrap="square" rtlCol="0">
            <a:spAutoFit/>
          </a:bodyPr>
          <a:lstStyle/>
          <a:p>
            <a:r>
              <a:rPr lang="fi-FI" sz="1000" dirty="0" smtClean="0">
                <a:solidFill>
                  <a:prstClr val="white"/>
                </a:solidFill>
              </a:rPr>
              <a:t>Alankomaiden vaakuna</a:t>
            </a:r>
            <a:endParaRPr lang="fi-FI" sz="1000" dirty="0">
              <a:solidFill>
                <a:prstClr val="white"/>
              </a:solidFill>
            </a:endParaRPr>
          </a:p>
        </p:txBody>
      </p:sp>
      <p:pic>
        <p:nvPicPr>
          <p:cNvPr id="7" name="Kuva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660" y="457200"/>
            <a:ext cx="1996753" cy="2119409"/>
          </a:xfrm>
          <a:prstGeom prst="rect">
            <a:avLst/>
          </a:prstGeom>
        </p:spPr>
      </p:pic>
      <p:sp>
        <p:nvSpPr>
          <p:cNvPr id="11" name="Tekstiruutu 10"/>
          <p:cNvSpPr txBox="1"/>
          <p:nvPr/>
        </p:nvSpPr>
        <p:spPr>
          <a:xfrm>
            <a:off x="10077062" y="6064898"/>
            <a:ext cx="1899352" cy="584775"/>
          </a:xfrm>
          <a:prstGeom prst="rect">
            <a:avLst/>
          </a:prstGeom>
          <a:noFill/>
        </p:spPr>
        <p:txBody>
          <a:bodyPr wrap="square" rtlCol="0">
            <a:spAutoFit/>
          </a:bodyPr>
          <a:lstStyle/>
          <a:p>
            <a:r>
              <a:rPr lang="fi-FI" sz="1600" dirty="0" smtClean="0">
                <a:solidFill>
                  <a:prstClr val="white"/>
                </a:solidFill>
                <a:hlinkClick r:id="rId4" action="ppaction://hlinksldjump"/>
              </a:rPr>
              <a:t>Kuvia Alankomaista</a:t>
            </a:r>
            <a:endParaRPr lang="fi-FI" sz="1600" dirty="0">
              <a:solidFill>
                <a:prstClr val="white"/>
              </a:solidFill>
            </a:endParaRPr>
          </a:p>
        </p:txBody>
      </p:sp>
      <p:pic>
        <p:nvPicPr>
          <p:cNvPr id="1026" name="Picture 2" descr="http://www.pallontallaajat.net/pt3/kuvat/Alankoma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4866" y="3132447"/>
            <a:ext cx="4002285" cy="2733869"/>
          </a:xfrm>
          <a:prstGeom prst="rect">
            <a:avLst/>
          </a:prstGeom>
          <a:noFill/>
          <a:extLst>
            <a:ext uri="{909E8E84-426E-40DD-AFC4-6F175D3DCCD1}">
              <a14:hiddenFill xmlns:a14="http://schemas.microsoft.com/office/drawing/2010/main">
                <a:solidFill>
                  <a:srgbClr val="FFFFFF"/>
                </a:solidFill>
              </a14:hiddenFill>
            </a:ext>
          </a:extLst>
        </p:spPr>
      </p:pic>
      <p:sp>
        <p:nvSpPr>
          <p:cNvPr id="2" name="Tekstiruutu 1"/>
          <p:cNvSpPr txBox="1"/>
          <p:nvPr/>
        </p:nvSpPr>
        <p:spPr>
          <a:xfrm>
            <a:off x="6736453" y="6372540"/>
            <a:ext cx="2531462" cy="261610"/>
          </a:xfrm>
          <a:prstGeom prst="rect">
            <a:avLst/>
          </a:prstGeom>
          <a:noFill/>
        </p:spPr>
        <p:txBody>
          <a:bodyPr wrap="none" rtlCol="0">
            <a:spAutoFit/>
          </a:bodyPr>
          <a:lstStyle/>
          <a:p>
            <a:r>
              <a:rPr lang="fi-FI" sz="1100" dirty="0" smtClean="0">
                <a:solidFill>
                  <a:prstClr val="white"/>
                </a:solidFill>
              </a:rPr>
              <a:t>Lähde: google, wikipedia, pisara 5</a:t>
            </a:r>
            <a:endParaRPr lang="fi-FI" sz="1100" dirty="0">
              <a:solidFill>
                <a:prstClr val="white"/>
              </a:solidFill>
            </a:endParaRPr>
          </a:p>
        </p:txBody>
      </p:sp>
      <p:sp>
        <p:nvSpPr>
          <p:cNvPr id="4" name="Suorakulmio 3"/>
          <p:cNvSpPr/>
          <p:nvPr/>
        </p:nvSpPr>
        <p:spPr>
          <a:xfrm>
            <a:off x="3495873" y="59980"/>
            <a:ext cx="4360489" cy="923330"/>
          </a:xfrm>
          <a:prstGeom prst="rect">
            <a:avLst/>
          </a:prstGeom>
          <a:noFill/>
        </p:spPr>
        <p:txBody>
          <a:bodyPr wrap="none" lIns="91440" tIns="45720" rIns="91440" bIns="45720">
            <a:spAutoFit/>
          </a:bodyPr>
          <a:lstStyle/>
          <a:p>
            <a:pPr algn="ctr"/>
            <a:r>
              <a:rPr lang="fi-FI" sz="5400" dirty="0" smtClean="0">
                <a:ln w="0"/>
                <a:gradFill>
                  <a:gsLst>
                    <a:gs pos="0">
                      <a:srgbClr val="E87D37">
                        <a:lumMod val="50000"/>
                      </a:srgbClr>
                    </a:gs>
                    <a:gs pos="50000">
                      <a:srgbClr val="E87D37"/>
                    </a:gs>
                    <a:gs pos="100000">
                      <a:srgbClr val="E87D37">
                        <a:lumMod val="60000"/>
                        <a:lumOff val="40000"/>
                      </a:srgbClr>
                    </a:gs>
                  </a:gsLst>
                  <a:lin ang="5400000"/>
                </a:gradFill>
                <a:effectLst>
                  <a:reflection blurRad="6350" stA="53000" endA="300" endPos="35500" dir="5400000" sy="-90000" algn="bl" rotWithShape="0"/>
                </a:effectLst>
              </a:rPr>
              <a:t>Alankomaat</a:t>
            </a:r>
            <a:endParaRPr lang="fi-FI" sz="5400" dirty="0">
              <a:ln w="0"/>
              <a:gradFill>
                <a:gsLst>
                  <a:gs pos="0">
                    <a:srgbClr val="E87D37">
                      <a:lumMod val="50000"/>
                    </a:srgbClr>
                  </a:gs>
                  <a:gs pos="50000">
                    <a:srgbClr val="E87D37"/>
                  </a:gs>
                  <a:gs pos="100000">
                    <a:srgbClr val="E87D37">
                      <a:lumMod val="60000"/>
                      <a:lumOff val="40000"/>
                    </a:srgb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568089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ruutu 5"/>
          <p:cNvSpPr txBox="1"/>
          <p:nvPr/>
        </p:nvSpPr>
        <p:spPr>
          <a:xfrm>
            <a:off x="2475570" y="289932"/>
            <a:ext cx="6634976" cy="707886"/>
          </a:xfrm>
          <a:prstGeom prst="rect">
            <a:avLst/>
          </a:prstGeom>
          <a:noFill/>
        </p:spPr>
        <p:txBody>
          <a:bodyPr wrap="square" rtlCol="0">
            <a:spAutoFit/>
          </a:bodyPr>
          <a:lstStyle/>
          <a:p>
            <a:pPr algn="r"/>
            <a:endParaRPr lang="fi-FI" sz="4000" dirty="0">
              <a:solidFill>
                <a:prstClr val="white"/>
              </a:solidFill>
            </a:endParaRPr>
          </a:p>
        </p:txBody>
      </p:sp>
      <p:pic>
        <p:nvPicPr>
          <p:cNvPr id="7" name="Kuv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19208">
            <a:off x="6883625" y="839527"/>
            <a:ext cx="4617316" cy="2409461"/>
          </a:xfrm>
          <a:prstGeom prst="rect">
            <a:avLst/>
          </a:prstGeom>
        </p:spPr>
      </p:pic>
      <p:pic>
        <p:nvPicPr>
          <p:cNvPr id="8" name="Kuva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8075">
            <a:off x="928871" y="1201552"/>
            <a:ext cx="4214542" cy="2370680"/>
          </a:xfrm>
          <a:prstGeom prst="rect">
            <a:avLst/>
          </a:prstGeom>
        </p:spPr>
      </p:pic>
      <p:sp>
        <p:nvSpPr>
          <p:cNvPr id="9" name="Suorakulmio 8"/>
          <p:cNvSpPr/>
          <p:nvPr/>
        </p:nvSpPr>
        <p:spPr>
          <a:xfrm>
            <a:off x="1787496" y="120655"/>
            <a:ext cx="8706230" cy="1754326"/>
          </a:xfrm>
          <a:prstGeom prst="rect">
            <a:avLst/>
          </a:prstGeom>
          <a:noFill/>
        </p:spPr>
        <p:txBody>
          <a:bodyPr wrap="none" lIns="91440" tIns="45720" rIns="91440" bIns="45720">
            <a:spAutoFit/>
          </a:bodyPr>
          <a:lstStyle/>
          <a:p>
            <a:pPr algn="ctr"/>
            <a:r>
              <a:rPr lang="fi-FI" sz="5400" b="1" dirty="0" smtClean="0">
                <a:ln w="12700">
                  <a:solidFill>
                    <a:srgbClr val="76DBF4">
                      <a:lumMod val="75000"/>
                    </a:srgbClr>
                  </a:solidFill>
                  <a:prstDash val="solid"/>
                </a:ln>
                <a:pattFill prst="dkUpDiag">
                  <a:fgClr>
                    <a:srgbClr val="76DBF4"/>
                  </a:fgClr>
                  <a:bgClr>
                    <a:srgbClr val="76DBF4">
                      <a:lumMod val="20000"/>
                      <a:lumOff val="80000"/>
                    </a:srgbClr>
                  </a:bgClr>
                </a:pattFill>
                <a:effectLst>
                  <a:outerShdw dist="38100" dir="2640000" algn="bl" rotWithShape="0">
                    <a:srgbClr val="76DBF4">
                      <a:lumMod val="75000"/>
                    </a:srgbClr>
                  </a:outerShdw>
                </a:effectLst>
              </a:rPr>
              <a:t>Alankomaiden maisemat</a:t>
            </a:r>
          </a:p>
          <a:p>
            <a:pPr algn="ctr"/>
            <a:endParaRPr lang="fi-FI" sz="5400" b="1" dirty="0">
              <a:ln w="12700">
                <a:solidFill>
                  <a:srgbClr val="76DBF4">
                    <a:lumMod val="75000"/>
                  </a:srgbClr>
                </a:solidFill>
                <a:prstDash val="solid"/>
              </a:ln>
              <a:pattFill prst="dkUpDiag">
                <a:fgClr>
                  <a:srgbClr val="76DBF4"/>
                </a:fgClr>
                <a:bgClr>
                  <a:srgbClr val="76DBF4">
                    <a:lumMod val="20000"/>
                    <a:lumOff val="80000"/>
                  </a:srgbClr>
                </a:bgClr>
              </a:pattFill>
              <a:effectLst>
                <a:outerShdw dist="38100" dir="2640000" algn="bl" rotWithShape="0">
                  <a:srgbClr val="76DBF4">
                    <a:lumMod val="75000"/>
                  </a:srgbClr>
                </a:outerShdw>
              </a:effectLst>
            </a:endParaRPr>
          </a:p>
        </p:txBody>
      </p:sp>
      <p:pic>
        <p:nvPicPr>
          <p:cNvPr id="11" name="Kuva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29542">
            <a:off x="6449687" y="3582644"/>
            <a:ext cx="4324350" cy="2857500"/>
          </a:xfrm>
          <a:prstGeom prst="rect">
            <a:avLst/>
          </a:prstGeom>
        </p:spPr>
      </p:pic>
      <p:sp>
        <p:nvSpPr>
          <p:cNvPr id="12" name="Suorakulmio 11"/>
          <p:cNvSpPr/>
          <p:nvPr/>
        </p:nvSpPr>
        <p:spPr>
          <a:xfrm>
            <a:off x="367149" y="3984170"/>
            <a:ext cx="4675653" cy="2246769"/>
          </a:xfrm>
          <a:prstGeom prst="rect">
            <a:avLst/>
          </a:prstGeom>
        </p:spPr>
        <p:txBody>
          <a:bodyPr wrap="square">
            <a:spAutoFit/>
          </a:bodyPr>
          <a:lstStyle/>
          <a:p>
            <a:r>
              <a:rPr lang="fi-FI" sz="1400" dirty="0" smtClean="0">
                <a:solidFill>
                  <a:prstClr val="white"/>
                </a:solidFill>
              </a:rPr>
              <a:t>Alankomaat </a:t>
            </a:r>
            <a:r>
              <a:rPr lang="fi-FI" sz="1400" dirty="0">
                <a:solidFill>
                  <a:prstClr val="white"/>
                </a:solidFill>
              </a:rPr>
              <a:t>on hieno maa. Siellä on ystävällisiä ihmisiä ja hienoja maisemia. Alankomaissa kannattaa ajaa pyörillä, koska siellä ei ole lähes ollenkaan ylämäkiä. Alankomaiden pääkaupunki Amsterdam oli hieno ja vilkas kaupunki. Se oli kuin pieni Venetsia. Alankomaissa ei ole paljoa maastoa, joten siellä tuulee paljon. Pyöräily on kivaa, mutta vastatuleen aika ärsyttävän hidasta. Ruoka oli aikalailla samanlaista kuin Suomessa, ehkä vähän halvempaa ja parempaa.</a:t>
            </a:r>
          </a:p>
        </p:txBody>
      </p:sp>
      <p:sp>
        <p:nvSpPr>
          <p:cNvPr id="2" name="Tekstiruutu 1"/>
          <p:cNvSpPr txBox="1"/>
          <p:nvPr/>
        </p:nvSpPr>
        <p:spPr>
          <a:xfrm>
            <a:off x="10683552" y="6230939"/>
            <a:ext cx="1408922" cy="461665"/>
          </a:xfrm>
          <a:prstGeom prst="rect">
            <a:avLst/>
          </a:prstGeom>
          <a:noFill/>
        </p:spPr>
        <p:txBody>
          <a:bodyPr wrap="square" rtlCol="0">
            <a:spAutoFit/>
          </a:bodyPr>
          <a:lstStyle/>
          <a:p>
            <a:r>
              <a:rPr lang="fi-FI" sz="1200" dirty="0" smtClean="0">
                <a:solidFill>
                  <a:prstClr val="white"/>
                </a:solidFill>
                <a:hlinkClick r:id="rId5" action="ppaction://hlinksldjump"/>
              </a:rPr>
              <a:t>Alankomaiden luonto</a:t>
            </a:r>
            <a:endParaRPr lang="fi-FI" sz="1200" dirty="0">
              <a:solidFill>
                <a:prstClr val="white"/>
              </a:solidFill>
            </a:endParaRPr>
          </a:p>
        </p:txBody>
      </p:sp>
      <p:sp>
        <p:nvSpPr>
          <p:cNvPr id="3" name="Tekstiruutu 2"/>
          <p:cNvSpPr txBox="1"/>
          <p:nvPr/>
        </p:nvSpPr>
        <p:spPr>
          <a:xfrm>
            <a:off x="7938430" y="6604084"/>
            <a:ext cx="1172116" cy="253916"/>
          </a:xfrm>
          <a:prstGeom prst="rect">
            <a:avLst/>
          </a:prstGeom>
          <a:noFill/>
        </p:spPr>
        <p:txBody>
          <a:bodyPr wrap="none" rtlCol="0">
            <a:spAutoFit/>
          </a:bodyPr>
          <a:lstStyle/>
          <a:p>
            <a:r>
              <a:rPr lang="fi-FI" sz="1050" dirty="0" smtClean="0">
                <a:solidFill>
                  <a:prstClr val="white"/>
                </a:solidFill>
              </a:rPr>
              <a:t>Lähde: internet</a:t>
            </a:r>
            <a:endParaRPr lang="fi-FI" sz="1050" dirty="0">
              <a:solidFill>
                <a:prstClr val="white"/>
              </a:solidFill>
            </a:endParaRPr>
          </a:p>
        </p:txBody>
      </p:sp>
    </p:spTree>
    <p:extLst>
      <p:ext uri="{BB962C8B-B14F-4D97-AF65-F5344CB8AC3E}">
        <p14:creationId xmlns:p14="http://schemas.microsoft.com/office/powerpoint/2010/main" val="3847707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1">
          <a:gsLst>
            <a:gs pos="24000">
              <a:srgbClr val="00B0F0"/>
            </a:gs>
            <a:gs pos="0">
              <a:srgbClr val="0070C0"/>
            </a:gs>
          </a:gsLst>
          <a:lin ang="6120000" scaled="1"/>
        </a:gradFill>
        <a:effectLst/>
      </p:bgPr>
    </p:bg>
    <p:spTree>
      <p:nvGrpSpPr>
        <p:cNvPr id="1" name=""/>
        <p:cNvGrpSpPr/>
        <p:nvPr/>
      </p:nvGrpSpPr>
      <p:grpSpPr>
        <a:xfrm>
          <a:off x="0" y="0"/>
          <a:ext cx="0" cy="0"/>
          <a:chOff x="0" y="0"/>
          <a:chExt cx="0" cy="0"/>
        </a:xfrm>
      </p:grpSpPr>
      <p:sp>
        <p:nvSpPr>
          <p:cNvPr id="4" name="Suorakulmio 3"/>
          <p:cNvSpPr/>
          <p:nvPr/>
        </p:nvSpPr>
        <p:spPr>
          <a:xfrm>
            <a:off x="2207036" y="27792"/>
            <a:ext cx="7460697" cy="923330"/>
          </a:xfrm>
          <a:prstGeom prst="rect">
            <a:avLst/>
          </a:prstGeom>
          <a:noFill/>
        </p:spPr>
        <p:txBody>
          <a:bodyPr wrap="none" lIns="91440" tIns="45720" rIns="91440" bIns="45720">
            <a:spAutoFit/>
          </a:bodyPr>
          <a:lstStyle/>
          <a:p>
            <a:pPr algn="ctr"/>
            <a:r>
              <a:rPr lang="fi-FI" sz="5400" b="1" dirty="0" smtClean="0">
                <a:ln w="9525">
                  <a:solidFill>
                    <a:prstClr val="black"/>
                  </a:solidFill>
                  <a:prstDash val="solid"/>
                </a:ln>
                <a:solidFill>
                  <a:prstClr val="white"/>
                </a:solidFill>
                <a:effectLst>
                  <a:outerShdw blurRad="12700" dist="38100" dir="2700000" algn="tl" rotWithShape="0">
                    <a:prstClr val="black">
                      <a:lumMod val="50000"/>
                    </a:prstClr>
                  </a:outerShdw>
                </a:effectLst>
              </a:rPr>
              <a:t>Alankomaiden luonto</a:t>
            </a:r>
            <a:endParaRPr lang="fi-FI" sz="5400" b="1" dirty="0">
              <a:ln w="9525">
                <a:solidFill>
                  <a:prstClr val="black"/>
                </a:solidFill>
                <a:prstDash val="solid"/>
              </a:ln>
              <a:solidFill>
                <a:prstClr val="white"/>
              </a:solidFill>
              <a:effectLst>
                <a:outerShdw blurRad="12700" dist="38100" dir="2700000" algn="tl" rotWithShape="0">
                  <a:prstClr val="black">
                    <a:lumMod val="50000"/>
                  </a:prstClr>
                </a:outerShdw>
              </a:effectLst>
            </a:endParaRPr>
          </a:p>
        </p:txBody>
      </p:sp>
      <p:sp>
        <p:nvSpPr>
          <p:cNvPr id="5" name="Tekstiruutu 4"/>
          <p:cNvSpPr txBox="1"/>
          <p:nvPr/>
        </p:nvSpPr>
        <p:spPr>
          <a:xfrm>
            <a:off x="9966312" y="5962261"/>
            <a:ext cx="1715615" cy="584775"/>
          </a:xfrm>
          <a:prstGeom prst="rect">
            <a:avLst/>
          </a:prstGeom>
          <a:noFill/>
        </p:spPr>
        <p:txBody>
          <a:bodyPr wrap="square" rtlCol="0">
            <a:spAutoFit/>
          </a:bodyPr>
          <a:lstStyle/>
          <a:p>
            <a:r>
              <a:rPr lang="fi-FI" sz="1600" dirty="0" smtClean="0">
                <a:solidFill>
                  <a:prstClr val="white"/>
                </a:solidFill>
                <a:hlinkClick r:id="rId2" action="ppaction://hlinksldjump"/>
              </a:rPr>
              <a:t>Alankomaiden historiaan</a:t>
            </a:r>
            <a:endParaRPr lang="fi-FI" sz="1600" dirty="0">
              <a:solidFill>
                <a:prstClr val="white"/>
              </a:solidFill>
            </a:endParaRPr>
          </a:p>
        </p:txBody>
      </p:sp>
      <p:pic>
        <p:nvPicPr>
          <p:cNvPr id="2" name="Kuv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338" y="3214222"/>
            <a:ext cx="4505341" cy="3138658"/>
          </a:xfrm>
          <a:prstGeom prst="rect">
            <a:avLst/>
          </a:prstGeom>
        </p:spPr>
      </p:pic>
      <p:sp>
        <p:nvSpPr>
          <p:cNvPr id="3" name="Suorakulmio 2"/>
          <p:cNvSpPr/>
          <p:nvPr/>
        </p:nvSpPr>
        <p:spPr>
          <a:xfrm>
            <a:off x="164841" y="2065011"/>
            <a:ext cx="6096000" cy="738664"/>
          </a:xfrm>
          <a:prstGeom prst="rect">
            <a:avLst/>
          </a:prstGeom>
        </p:spPr>
        <p:txBody>
          <a:bodyPr>
            <a:spAutoFit/>
          </a:bodyPr>
          <a:lstStyle/>
          <a:p>
            <a:r>
              <a:rPr lang="fi-FI" sz="1400" dirty="0">
                <a:solidFill>
                  <a:srgbClr val="252525"/>
                </a:solidFill>
                <a:latin typeface="Arial" panose="020B0604020202020204" pitchFamily="34" charset="0"/>
              </a:rPr>
              <a:t>Alankomaat kuuluu lauhkeaan </a:t>
            </a:r>
            <a:r>
              <a:rPr lang="fi-FI" sz="1400" dirty="0">
                <a:solidFill>
                  <a:prstClr val="black"/>
                </a:solidFill>
                <a:latin typeface="Arial" panose="020B0604020202020204" pitchFamily="34" charset="0"/>
              </a:rPr>
              <a:t>lehtimetsävyöhykkeeseen</a:t>
            </a:r>
            <a:r>
              <a:rPr lang="fi-FI" sz="1400" dirty="0">
                <a:solidFill>
                  <a:srgbClr val="252525"/>
                </a:solidFill>
                <a:latin typeface="Arial" panose="020B0604020202020204" pitchFamily="34" charset="0"/>
              </a:rPr>
              <a:t>. Metsä peittää 10 prosenttia maa-alasta. Lähes puolet metsistä on</a:t>
            </a:r>
            <a:r>
              <a:rPr lang="fi-FI" sz="1400" dirty="0">
                <a:solidFill>
                  <a:prstClr val="black"/>
                </a:solidFill>
                <a:latin typeface="Arial" panose="020B0604020202020204" pitchFamily="34" charset="0"/>
              </a:rPr>
              <a:t> Gelderlandin</a:t>
            </a:r>
            <a:r>
              <a:rPr lang="fi-FI" sz="1400" dirty="0">
                <a:solidFill>
                  <a:srgbClr val="252525"/>
                </a:solidFill>
                <a:latin typeface="Arial" panose="020B0604020202020204" pitchFamily="34" charset="0"/>
              </a:rPr>
              <a:t> ja </a:t>
            </a:r>
            <a:r>
              <a:rPr lang="fi-FI" sz="1400" dirty="0">
                <a:solidFill>
                  <a:prstClr val="black"/>
                </a:solidFill>
                <a:latin typeface="Arial" panose="020B0604020202020204" pitchFamily="34" charset="0"/>
              </a:rPr>
              <a:t>Pohjois-Brabantin</a:t>
            </a:r>
            <a:r>
              <a:rPr lang="fi-FI" sz="1400" dirty="0">
                <a:solidFill>
                  <a:srgbClr val="252525"/>
                </a:solidFill>
                <a:latin typeface="Arial" panose="020B0604020202020204" pitchFamily="34" charset="0"/>
              </a:rPr>
              <a:t> maakunnissa. </a:t>
            </a:r>
            <a:endParaRPr lang="fi-FI" sz="1400" dirty="0">
              <a:solidFill>
                <a:prstClr val="white"/>
              </a:solidFill>
            </a:endParaRPr>
          </a:p>
        </p:txBody>
      </p:sp>
      <p:sp>
        <p:nvSpPr>
          <p:cNvPr id="6" name="Suorakulmio 5"/>
          <p:cNvSpPr/>
          <p:nvPr/>
        </p:nvSpPr>
        <p:spPr>
          <a:xfrm>
            <a:off x="5326435" y="3384642"/>
            <a:ext cx="6096000" cy="523220"/>
          </a:xfrm>
          <a:prstGeom prst="rect">
            <a:avLst/>
          </a:prstGeom>
        </p:spPr>
        <p:txBody>
          <a:bodyPr>
            <a:spAutoFit/>
          </a:bodyPr>
          <a:lstStyle/>
          <a:p>
            <a:r>
              <a:rPr lang="fi-FI" sz="1400" dirty="0">
                <a:solidFill>
                  <a:srgbClr val="252525"/>
                </a:solidFill>
                <a:latin typeface="Arial" panose="020B0604020202020204" pitchFamily="34" charset="0"/>
              </a:rPr>
              <a:t> Vuonna 2001 </a:t>
            </a:r>
            <a:r>
              <a:rPr lang="fi-FI" sz="1400" dirty="0">
                <a:solidFill>
                  <a:prstClr val="black"/>
                </a:solidFill>
                <a:latin typeface="Arial" panose="020B0604020202020204" pitchFamily="34" charset="0"/>
              </a:rPr>
              <a:t>havumetsää</a:t>
            </a:r>
            <a:r>
              <a:rPr lang="fi-FI" sz="1400" dirty="0">
                <a:solidFill>
                  <a:srgbClr val="252525"/>
                </a:solidFill>
                <a:latin typeface="Arial" panose="020B0604020202020204" pitchFamily="34" charset="0"/>
              </a:rPr>
              <a:t> oli noin 160 000 hehtaaria, lehtimetsää 100 000 hehtaaria. Yleisin havupuulaji on </a:t>
            </a:r>
            <a:r>
              <a:rPr lang="fi-FI" sz="1400" dirty="0">
                <a:solidFill>
                  <a:prstClr val="black"/>
                </a:solidFill>
                <a:latin typeface="Arial" panose="020B0604020202020204" pitchFamily="34" charset="0"/>
              </a:rPr>
              <a:t>mänty</a:t>
            </a:r>
            <a:r>
              <a:rPr lang="fi-FI" sz="1400" dirty="0">
                <a:solidFill>
                  <a:srgbClr val="252525"/>
                </a:solidFill>
                <a:latin typeface="Arial" panose="020B0604020202020204" pitchFamily="34" charset="0"/>
              </a:rPr>
              <a:t>, yleisin lehtipuu </a:t>
            </a:r>
            <a:r>
              <a:rPr lang="fi-FI" sz="1400" dirty="0">
                <a:solidFill>
                  <a:prstClr val="black"/>
                </a:solidFill>
                <a:latin typeface="Arial" panose="020B0604020202020204" pitchFamily="34" charset="0"/>
              </a:rPr>
              <a:t>tammi</a:t>
            </a:r>
            <a:r>
              <a:rPr lang="fi-FI" sz="1400" dirty="0">
                <a:solidFill>
                  <a:srgbClr val="252525"/>
                </a:solidFill>
                <a:latin typeface="Arial" panose="020B0604020202020204" pitchFamily="34" charset="0"/>
              </a:rPr>
              <a:t>.</a:t>
            </a:r>
            <a:endParaRPr lang="fi-FI" sz="1400" dirty="0">
              <a:solidFill>
                <a:prstClr val="white"/>
              </a:solidFill>
            </a:endParaRPr>
          </a:p>
        </p:txBody>
      </p:sp>
      <p:sp>
        <p:nvSpPr>
          <p:cNvPr id="8" name="Suorakulmio 7"/>
          <p:cNvSpPr/>
          <p:nvPr/>
        </p:nvSpPr>
        <p:spPr>
          <a:xfrm>
            <a:off x="5326435" y="3983332"/>
            <a:ext cx="6096000" cy="1600438"/>
          </a:xfrm>
          <a:prstGeom prst="rect">
            <a:avLst/>
          </a:prstGeom>
        </p:spPr>
        <p:txBody>
          <a:bodyPr>
            <a:spAutoFit/>
          </a:bodyPr>
          <a:lstStyle/>
          <a:p>
            <a:r>
              <a:rPr lang="fi-FI" sz="1400" dirty="0">
                <a:solidFill>
                  <a:srgbClr val="252525"/>
                </a:solidFill>
                <a:latin typeface="Arial" panose="020B0604020202020204" pitchFamily="34" charset="0"/>
              </a:rPr>
              <a:t>Maaliskuussa 2011 luettelossa oli yli 40 000 kasvi-, eläin- ja sienilajia</a:t>
            </a:r>
            <a:r>
              <a:rPr lang="fi-FI" sz="1400" dirty="0" smtClean="0">
                <a:solidFill>
                  <a:srgbClr val="252525"/>
                </a:solidFill>
                <a:latin typeface="Arial" panose="020B0604020202020204" pitchFamily="34" charset="0"/>
              </a:rPr>
              <a:t>.</a:t>
            </a:r>
            <a:endParaRPr lang="fi-FI" sz="1400" dirty="0">
              <a:solidFill>
                <a:srgbClr val="252525"/>
              </a:solidFill>
              <a:latin typeface="Arial" panose="020B0604020202020204" pitchFamily="34" charset="0"/>
            </a:endParaRPr>
          </a:p>
          <a:p>
            <a:r>
              <a:rPr lang="fi-FI" sz="1400" dirty="0">
                <a:solidFill>
                  <a:srgbClr val="252525"/>
                </a:solidFill>
                <a:latin typeface="Arial" panose="020B0604020202020204" pitchFamily="34" charset="0"/>
              </a:rPr>
              <a:t>Alankomaissa on kaksikymmentä kansallispuistoa. Niistä kaksi vanhinta, </a:t>
            </a:r>
            <a:r>
              <a:rPr lang="fi-FI" sz="1400" dirty="0">
                <a:solidFill>
                  <a:prstClr val="black"/>
                </a:solidFill>
                <a:latin typeface="Arial" panose="020B0604020202020204" pitchFamily="34" charset="0"/>
              </a:rPr>
              <a:t>Hoge</a:t>
            </a:r>
            <a:r>
              <a:rPr lang="fi-FI" sz="1400" dirty="0">
                <a:solidFill>
                  <a:srgbClr val="A55858"/>
                </a:solidFill>
                <a:latin typeface="Arial" panose="020B0604020202020204" pitchFamily="34" charset="0"/>
              </a:rPr>
              <a:t> </a:t>
            </a:r>
            <a:r>
              <a:rPr lang="fi-FI" sz="1400" dirty="0">
                <a:solidFill>
                  <a:prstClr val="black"/>
                </a:solidFill>
                <a:latin typeface="Arial" panose="020B0604020202020204" pitchFamily="34" charset="0"/>
              </a:rPr>
              <a:t>Veluwe</a:t>
            </a:r>
            <a:r>
              <a:rPr lang="fi-FI" sz="1400" dirty="0">
                <a:solidFill>
                  <a:srgbClr val="252525"/>
                </a:solidFill>
                <a:latin typeface="Arial" panose="020B0604020202020204" pitchFamily="34" charset="0"/>
              </a:rPr>
              <a:t> ja </a:t>
            </a:r>
            <a:r>
              <a:rPr lang="fi-FI" sz="1400" dirty="0">
                <a:solidFill>
                  <a:prstClr val="black"/>
                </a:solidFill>
                <a:latin typeface="Arial" panose="020B0604020202020204" pitchFamily="34" charset="0"/>
              </a:rPr>
              <a:t>Veluwezoom</a:t>
            </a:r>
            <a:r>
              <a:rPr lang="fi-FI" sz="1400" dirty="0">
                <a:solidFill>
                  <a:srgbClr val="252525"/>
                </a:solidFill>
                <a:latin typeface="Arial" panose="020B0604020202020204" pitchFamily="34" charset="0"/>
              </a:rPr>
              <a:t>, syntyivät yksityisestä aloitteesta, ja valtio on perustanut 18 muuta 1980-luvun puolivälin jälkeen. Määritelmän mukaan puiston pinta-alan pitää olla ainakin tuhat hehtaaria, ja sillä pitää olla poikkeuksellisia luonnonarvoja</a:t>
            </a:r>
            <a:r>
              <a:rPr lang="fi-FI" sz="1400" dirty="0" smtClean="0">
                <a:solidFill>
                  <a:srgbClr val="252525"/>
                </a:solidFill>
                <a:latin typeface="Arial" panose="020B0604020202020204" pitchFamily="34" charset="0"/>
              </a:rPr>
              <a:t>. Hoge </a:t>
            </a:r>
            <a:r>
              <a:rPr lang="fi-FI" sz="1400" dirty="0">
                <a:solidFill>
                  <a:srgbClr val="252525"/>
                </a:solidFill>
                <a:latin typeface="Arial" panose="020B0604020202020204" pitchFamily="34" charset="0"/>
              </a:rPr>
              <a:t>Veluwessa tavataan </a:t>
            </a:r>
            <a:r>
              <a:rPr lang="fi-FI" sz="1400" dirty="0">
                <a:solidFill>
                  <a:prstClr val="black"/>
                </a:solidFill>
                <a:latin typeface="Arial" panose="020B0604020202020204" pitchFamily="34" charset="0"/>
              </a:rPr>
              <a:t>saksanhirviä</a:t>
            </a:r>
            <a:r>
              <a:rPr lang="fi-FI" sz="1400" dirty="0">
                <a:solidFill>
                  <a:srgbClr val="252525"/>
                </a:solidFill>
                <a:latin typeface="Arial" panose="020B0604020202020204" pitchFamily="34" charset="0"/>
              </a:rPr>
              <a:t>, </a:t>
            </a:r>
            <a:r>
              <a:rPr lang="fi-FI" sz="1400" dirty="0">
                <a:solidFill>
                  <a:prstClr val="black"/>
                </a:solidFill>
                <a:latin typeface="Arial" panose="020B0604020202020204" pitchFamily="34" charset="0"/>
              </a:rPr>
              <a:t>metsäkauriita</a:t>
            </a:r>
            <a:r>
              <a:rPr lang="fi-FI" sz="1400" dirty="0">
                <a:solidFill>
                  <a:srgbClr val="252525"/>
                </a:solidFill>
                <a:latin typeface="Arial" panose="020B0604020202020204" pitchFamily="34" charset="0"/>
              </a:rPr>
              <a:t>, </a:t>
            </a:r>
            <a:r>
              <a:rPr lang="fi-FI" sz="1400" dirty="0">
                <a:solidFill>
                  <a:prstClr val="black"/>
                </a:solidFill>
                <a:latin typeface="Arial" panose="020B0604020202020204" pitchFamily="34" charset="0"/>
              </a:rPr>
              <a:t>mufloneita</a:t>
            </a:r>
            <a:r>
              <a:rPr lang="fi-FI" sz="1400" dirty="0">
                <a:solidFill>
                  <a:srgbClr val="252525"/>
                </a:solidFill>
                <a:latin typeface="Arial" panose="020B0604020202020204" pitchFamily="34" charset="0"/>
              </a:rPr>
              <a:t> ja </a:t>
            </a:r>
            <a:r>
              <a:rPr lang="fi-FI" sz="1400" dirty="0">
                <a:solidFill>
                  <a:prstClr val="black"/>
                </a:solidFill>
                <a:latin typeface="Arial" panose="020B0604020202020204" pitchFamily="34" charset="0"/>
              </a:rPr>
              <a:t>villisikoja</a:t>
            </a:r>
            <a:r>
              <a:rPr lang="fi-FI" sz="1400" dirty="0" smtClean="0">
                <a:solidFill>
                  <a:srgbClr val="252525"/>
                </a:solidFill>
                <a:latin typeface="Arial" panose="020B0604020202020204" pitchFamily="34" charset="0"/>
              </a:rPr>
              <a:t>.</a:t>
            </a:r>
            <a:endParaRPr lang="fi-FI" sz="1400" dirty="0">
              <a:solidFill>
                <a:srgbClr val="252525"/>
              </a:solidFill>
              <a:latin typeface="Arial" panose="020B0604020202020204" pitchFamily="34" charset="0"/>
            </a:endParaRPr>
          </a:p>
        </p:txBody>
      </p:sp>
      <p:pic>
        <p:nvPicPr>
          <p:cNvPr id="1026" name="Picture 2" descr="http://www.holland.com/upload_mm/d/7/1/561_fullimage_Arnhem%20Hoge%20Veluwe.jpg_560x3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4100" y="1230389"/>
            <a:ext cx="3326053" cy="2078783"/>
          </a:xfrm>
          <a:prstGeom prst="rect">
            <a:avLst/>
          </a:prstGeom>
          <a:noFill/>
          <a:extLst>
            <a:ext uri="{909E8E84-426E-40DD-AFC4-6F175D3DCCD1}">
              <a14:hiddenFill xmlns:a14="http://schemas.microsoft.com/office/drawing/2010/main">
                <a:solidFill>
                  <a:srgbClr val="FFFFFF"/>
                </a:solidFill>
              </a14:hiddenFill>
            </a:ext>
          </a:extLst>
        </p:spPr>
      </p:pic>
      <p:sp>
        <p:nvSpPr>
          <p:cNvPr id="9" name="Tekstiruutu 8"/>
          <p:cNvSpPr txBox="1"/>
          <p:nvPr/>
        </p:nvSpPr>
        <p:spPr>
          <a:xfrm>
            <a:off x="7467776" y="6547036"/>
            <a:ext cx="1813317" cy="253916"/>
          </a:xfrm>
          <a:prstGeom prst="rect">
            <a:avLst/>
          </a:prstGeom>
          <a:noFill/>
        </p:spPr>
        <p:txBody>
          <a:bodyPr wrap="none" rtlCol="0">
            <a:spAutoFit/>
          </a:bodyPr>
          <a:lstStyle/>
          <a:p>
            <a:r>
              <a:rPr lang="fi-FI" sz="1050" dirty="0" smtClean="0">
                <a:solidFill>
                  <a:prstClr val="black"/>
                </a:solidFill>
              </a:rPr>
              <a:t>lähde: wikipedia, google</a:t>
            </a:r>
            <a:endParaRPr lang="fi-FI" sz="1050" dirty="0">
              <a:solidFill>
                <a:prstClr val="black"/>
              </a:solidFill>
            </a:endParaRPr>
          </a:p>
        </p:txBody>
      </p:sp>
    </p:spTree>
    <p:extLst>
      <p:ext uri="{BB962C8B-B14F-4D97-AF65-F5344CB8AC3E}">
        <p14:creationId xmlns:p14="http://schemas.microsoft.com/office/powerpoint/2010/main" val="3123612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1">
          <a:gsLst>
            <a:gs pos="62000">
              <a:schemeClr val="tx2"/>
            </a:gs>
            <a:gs pos="46000">
              <a:schemeClr val="tx2">
                <a:lumMod val="75000"/>
              </a:schemeClr>
            </a:gs>
          </a:gsLst>
          <a:lin ang="6120000" scaled="1"/>
        </a:gradFill>
        <a:effectLst/>
      </p:bgPr>
    </p:bg>
    <p:spTree>
      <p:nvGrpSpPr>
        <p:cNvPr id="1" name=""/>
        <p:cNvGrpSpPr/>
        <p:nvPr/>
      </p:nvGrpSpPr>
      <p:grpSpPr>
        <a:xfrm>
          <a:off x="0" y="0"/>
          <a:ext cx="0" cy="0"/>
          <a:chOff x="0" y="0"/>
          <a:chExt cx="0" cy="0"/>
        </a:xfrm>
      </p:grpSpPr>
      <p:sp>
        <p:nvSpPr>
          <p:cNvPr id="3" name="Suorakulmio 2"/>
          <p:cNvSpPr/>
          <p:nvPr/>
        </p:nvSpPr>
        <p:spPr>
          <a:xfrm>
            <a:off x="1843677" y="0"/>
            <a:ext cx="7944804" cy="923330"/>
          </a:xfrm>
          <a:prstGeom prst="rect">
            <a:avLst/>
          </a:prstGeom>
          <a:noFill/>
        </p:spPr>
        <p:txBody>
          <a:bodyPr wrap="none" lIns="91440" tIns="45720" rIns="91440" bIns="45720">
            <a:spAutoFit/>
          </a:bodyPr>
          <a:lstStyle/>
          <a:p>
            <a:pPr algn="ctr"/>
            <a:r>
              <a:rPr lang="fi-FI" sz="5400" b="1" dirty="0">
                <a:ln w="6600">
                  <a:solidFill>
                    <a:srgbClr val="A50E82"/>
                  </a:solidFill>
                  <a:prstDash val="solid"/>
                </a:ln>
                <a:solidFill>
                  <a:srgbClr val="FFFFFF"/>
                </a:solidFill>
                <a:effectLst>
                  <a:outerShdw dist="38100" dir="2700000" algn="tl" rotWithShape="0">
                    <a:srgbClr val="A50E82"/>
                  </a:outerShdw>
                </a:effectLst>
              </a:rPr>
              <a:t> </a:t>
            </a:r>
            <a:r>
              <a:rPr lang="fi-FI" sz="5400" b="1" dirty="0" smtClean="0">
                <a:ln w="6600">
                  <a:solidFill>
                    <a:srgbClr val="A50E82"/>
                  </a:solidFill>
                  <a:prstDash val="solid"/>
                </a:ln>
                <a:solidFill>
                  <a:srgbClr val="FFFFFF"/>
                </a:solidFill>
                <a:effectLst>
                  <a:outerShdw dist="38100" dir="2700000" algn="tl" rotWithShape="0">
                    <a:srgbClr val="A50E82"/>
                  </a:outerShdw>
                </a:effectLst>
              </a:rPr>
              <a:t>Alankomaiden historia</a:t>
            </a:r>
            <a:endParaRPr lang="fi-FI" sz="5400" b="1" dirty="0">
              <a:ln w="6600">
                <a:solidFill>
                  <a:srgbClr val="A50E82"/>
                </a:solidFill>
                <a:prstDash val="solid"/>
              </a:ln>
              <a:solidFill>
                <a:srgbClr val="FFFFFF"/>
              </a:solidFill>
              <a:effectLst>
                <a:outerShdw dist="38100" dir="2700000" algn="tl" rotWithShape="0">
                  <a:srgbClr val="A50E82"/>
                </a:outerShdw>
              </a:effectLst>
            </a:endParaRPr>
          </a:p>
        </p:txBody>
      </p:sp>
      <p:sp>
        <p:nvSpPr>
          <p:cNvPr id="4" name="Tekstiruutu 3"/>
          <p:cNvSpPr txBox="1"/>
          <p:nvPr/>
        </p:nvSpPr>
        <p:spPr>
          <a:xfrm>
            <a:off x="10516269" y="6251509"/>
            <a:ext cx="2285331" cy="400110"/>
          </a:xfrm>
          <a:prstGeom prst="rect">
            <a:avLst/>
          </a:prstGeom>
          <a:noFill/>
        </p:spPr>
        <p:txBody>
          <a:bodyPr wrap="square" rtlCol="0">
            <a:spAutoFit/>
          </a:bodyPr>
          <a:lstStyle/>
          <a:p>
            <a:r>
              <a:rPr lang="fi-FI" sz="2000" dirty="0" smtClean="0">
                <a:solidFill>
                  <a:prstClr val="white"/>
                </a:solidFill>
                <a:hlinkClick r:id="rId2" action="ppaction://hlinksldjump"/>
              </a:rPr>
              <a:t>Etusivulle</a:t>
            </a:r>
            <a:endParaRPr lang="fi-FI" sz="2000" dirty="0">
              <a:solidFill>
                <a:prstClr val="white"/>
              </a:solidFill>
            </a:endParaRPr>
          </a:p>
        </p:txBody>
      </p:sp>
      <p:sp>
        <p:nvSpPr>
          <p:cNvPr id="2" name="Suorakulmio 1"/>
          <p:cNvSpPr/>
          <p:nvPr/>
        </p:nvSpPr>
        <p:spPr>
          <a:xfrm>
            <a:off x="304801" y="1820558"/>
            <a:ext cx="4201886" cy="4247317"/>
          </a:xfrm>
          <a:prstGeom prst="rect">
            <a:avLst/>
          </a:prstGeom>
        </p:spPr>
        <p:txBody>
          <a:bodyPr wrap="square">
            <a:spAutoFit/>
          </a:bodyPr>
          <a:lstStyle/>
          <a:p>
            <a:r>
              <a:rPr lang="fi-FI" dirty="0">
                <a:solidFill>
                  <a:srgbClr val="252525"/>
                </a:solidFill>
                <a:latin typeface="Arial" panose="020B0604020202020204" pitchFamily="34" charset="0"/>
              </a:rPr>
              <a:t>Nykyisten Alankomaiden alue oli aiemmin </a:t>
            </a:r>
            <a:r>
              <a:rPr lang="fi-FI" dirty="0">
                <a:solidFill>
                  <a:prstClr val="black"/>
                </a:solidFill>
                <a:latin typeface="Arial" panose="020B0604020202020204" pitchFamily="34" charset="0"/>
              </a:rPr>
              <a:t>kelttien</a:t>
            </a:r>
            <a:r>
              <a:rPr lang="fi-FI" dirty="0">
                <a:solidFill>
                  <a:srgbClr val="252525"/>
                </a:solidFill>
                <a:latin typeface="Arial" panose="020B0604020202020204" pitchFamily="34" charset="0"/>
              </a:rPr>
              <a:t> asuttama, mutta 100-luvulla eaa. he joutuivat väistymään germaanikansojen </a:t>
            </a:r>
            <a:r>
              <a:rPr lang="fi-FI" dirty="0" smtClean="0">
                <a:solidFill>
                  <a:srgbClr val="252525"/>
                </a:solidFill>
                <a:latin typeface="Arial" panose="020B0604020202020204" pitchFamily="34" charset="0"/>
              </a:rPr>
              <a:t>tieltä</a:t>
            </a:r>
            <a:r>
              <a:rPr lang="fi-FI" dirty="0">
                <a:solidFill>
                  <a:srgbClr val="252525"/>
                </a:solidFill>
                <a:latin typeface="Arial" panose="020B0604020202020204" pitchFamily="34" charset="0"/>
              </a:rPr>
              <a:t>. Alue liitettiin 50-luvulla eaa. </a:t>
            </a:r>
            <a:r>
              <a:rPr lang="fi-FI" dirty="0">
                <a:solidFill>
                  <a:prstClr val="black"/>
                </a:solidFill>
                <a:latin typeface="Arial" panose="020B0604020202020204" pitchFamily="34" charset="0"/>
              </a:rPr>
              <a:t>Rooman</a:t>
            </a:r>
            <a:r>
              <a:rPr lang="fi-FI" dirty="0">
                <a:solidFill>
                  <a:srgbClr val="0B0080"/>
                </a:solidFill>
                <a:latin typeface="Arial" panose="020B0604020202020204" pitchFamily="34" charset="0"/>
              </a:rPr>
              <a:t> </a:t>
            </a:r>
            <a:r>
              <a:rPr lang="fi-FI" dirty="0">
                <a:solidFill>
                  <a:prstClr val="black"/>
                </a:solidFill>
                <a:latin typeface="Arial" panose="020B0604020202020204" pitchFamily="34" charset="0"/>
              </a:rPr>
              <a:t>valtakuntaan</a:t>
            </a:r>
            <a:r>
              <a:rPr lang="fi-FI" dirty="0">
                <a:solidFill>
                  <a:srgbClr val="252525"/>
                </a:solidFill>
                <a:latin typeface="Arial" panose="020B0604020202020204" pitchFamily="34" charset="0"/>
              </a:rPr>
              <a:t>, </a:t>
            </a:r>
            <a:r>
              <a:rPr lang="fi-FI" dirty="0" smtClean="0">
                <a:solidFill>
                  <a:srgbClr val="252525"/>
                </a:solidFill>
                <a:latin typeface="Arial" panose="020B0604020202020204" pitchFamily="34" charset="0"/>
              </a:rPr>
              <a:t>ja </a:t>
            </a:r>
            <a:r>
              <a:rPr lang="fi-FI" dirty="0" smtClean="0">
                <a:solidFill>
                  <a:prstClr val="black"/>
                </a:solidFill>
                <a:latin typeface="Arial" panose="020B0604020202020204" pitchFamily="34" charset="0"/>
              </a:rPr>
              <a:t>kansainvaellusten</a:t>
            </a:r>
            <a:r>
              <a:rPr lang="fi-FI" dirty="0">
                <a:solidFill>
                  <a:srgbClr val="252525"/>
                </a:solidFill>
                <a:latin typeface="Arial" panose="020B0604020202020204" pitchFamily="34" charset="0"/>
              </a:rPr>
              <a:t> myötä se tuli </a:t>
            </a:r>
            <a:r>
              <a:rPr lang="fi-FI" dirty="0">
                <a:solidFill>
                  <a:prstClr val="black"/>
                </a:solidFill>
                <a:latin typeface="Arial" panose="020B0604020202020204" pitchFamily="34" charset="0"/>
              </a:rPr>
              <a:t>frankkien</a:t>
            </a:r>
            <a:r>
              <a:rPr lang="fi-FI" dirty="0">
                <a:solidFill>
                  <a:srgbClr val="252525"/>
                </a:solidFill>
                <a:latin typeface="Arial" panose="020B0604020202020204" pitchFamily="34" charset="0"/>
              </a:rPr>
              <a:t> hallintaan, kuten nykyinen </a:t>
            </a:r>
            <a:r>
              <a:rPr lang="fi-FI" dirty="0">
                <a:solidFill>
                  <a:prstClr val="black"/>
                </a:solidFill>
                <a:latin typeface="Arial" panose="020B0604020202020204" pitchFamily="34" charset="0"/>
              </a:rPr>
              <a:t>Belgiakin</a:t>
            </a:r>
            <a:r>
              <a:rPr lang="fi-FI" dirty="0">
                <a:solidFill>
                  <a:srgbClr val="252525"/>
                </a:solidFill>
                <a:latin typeface="Arial" panose="020B0604020202020204" pitchFamily="34" charset="0"/>
              </a:rPr>
              <a:t>. </a:t>
            </a:r>
            <a:r>
              <a:rPr lang="fi-FI" dirty="0">
                <a:solidFill>
                  <a:prstClr val="black"/>
                </a:solidFill>
                <a:latin typeface="Arial" panose="020B0604020202020204" pitchFamily="34" charset="0"/>
              </a:rPr>
              <a:t>Frankkien</a:t>
            </a:r>
            <a:r>
              <a:rPr lang="fi-FI" dirty="0">
                <a:solidFill>
                  <a:srgbClr val="0B0080"/>
                </a:solidFill>
                <a:latin typeface="Arial" panose="020B0604020202020204" pitchFamily="34" charset="0"/>
              </a:rPr>
              <a:t> </a:t>
            </a:r>
            <a:r>
              <a:rPr lang="fi-FI" dirty="0">
                <a:solidFill>
                  <a:prstClr val="black"/>
                </a:solidFill>
                <a:latin typeface="Arial" panose="020B0604020202020204" pitchFamily="34" charset="0"/>
              </a:rPr>
              <a:t>valtakunnan</a:t>
            </a:r>
            <a:r>
              <a:rPr lang="fi-FI" dirty="0">
                <a:solidFill>
                  <a:srgbClr val="252525"/>
                </a:solidFill>
                <a:latin typeface="Arial" panose="020B0604020202020204" pitchFamily="34" charset="0"/>
              </a:rPr>
              <a:t> vuonna 843 tapahtuneen jaon jälkeen alue pirstoutui vähitellen pieniksi ruhtinaskunniksi, jotka myöhemmin joutuivat </a:t>
            </a:r>
            <a:r>
              <a:rPr lang="fi-FI" dirty="0">
                <a:solidFill>
                  <a:prstClr val="black"/>
                </a:solidFill>
                <a:latin typeface="Arial" panose="020B0604020202020204" pitchFamily="34" charset="0"/>
              </a:rPr>
              <a:t>Burgundin</a:t>
            </a:r>
            <a:r>
              <a:rPr lang="fi-FI" dirty="0">
                <a:solidFill>
                  <a:srgbClr val="252525"/>
                </a:solidFill>
                <a:latin typeface="Arial" panose="020B0604020202020204" pitchFamily="34" charset="0"/>
              </a:rPr>
              <a:t> alaisuuteen ja tulivat </a:t>
            </a:r>
            <a:r>
              <a:rPr lang="fi-FI" dirty="0">
                <a:solidFill>
                  <a:prstClr val="black"/>
                </a:solidFill>
                <a:latin typeface="Arial" panose="020B0604020202020204" pitchFamily="34" charset="0"/>
              </a:rPr>
              <a:t>Maksimilian</a:t>
            </a:r>
            <a:r>
              <a:rPr lang="fi-FI" dirty="0">
                <a:solidFill>
                  <a:srgbClr val="0B0080"/>
                </a:solidFill>
                <a:latin typeface="Arial" panose="020B0604020202020204" pitchFamily="34" charset="0"/>
              </a:rPr>
              <a:t> </a:t>
            </a:r>
            <a:r>
              <a:rPr lang="fi-FI" dirty="0">
                <a:solidFill>
                  <a:prstClr val="black"/>
                </a:solidFill>
                <a:latin typeface="Arial" panose="020B0604020202020204" pitchFamily="34" charset="0"/>
              </a:rPr>
              <a:t>I:n</a:t>
            </a:r>
            <a:r>
              <a:rPr lang="fi-FI" dirty="0">
                <a:solidFill>
                  <a:srgbClr val="252525"/>
                </a:solidFill>
                <a:latin typeface="Arial" panose="020B0604020202020204" pitchFamily="34" charset="0"/>
              </a:rPr>
              <a:t> avioliiton myötä 1477 </a:t>
            </a:r>
            <a:r>
              <a:rPr lang="fi-FI" dirty="0">
                <a:solidFill>
                  <a:prstClr val="black"/>
                </a:solidFill>
                <a:latin typeface="Arial" panose="020B0604020202020204" pitchFamily="34" charset="0"/>
              </a:rPr>
              <a:t>Habsburgien</a:t>
            </a:r>
            <a:r>
              <a:rPr lang="fi-FI" dirty="0">
                <a:solidFill>
                  <a:srgbClr val="252525"/>
                </a:solidFill>
                <a:latin typeface="Arial" panose="020B0604020202020204" pitchFamily="34" charset="0"/>
              </a:rPr>
              <a:t> omistukseen.</a:t>
            </a:r>
            <a:endParaRPr lang="fi-FI" dirty="0">
              <a:solidFill>
                <a:prstClr val="white"/>
              </a:solidFill>
            </a:endParaRPr>
          </a:p>
        </p:txBody>
      </p:sp>
      <p:pic>
        <p:nvPicPr>
          <p:cNvPr id="2050" name="Picture 2" descr="https://upload.wikimedia.org/wikipedia/commons/thumb/3/36/Van_Soest%2C_Four_Days_Battle.jpg/240px-Van_Soest%2C_Four_Days_Batt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1451" y="1654979"/>
            <a:ext cx="3104048" cy="22892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6/61/Rotterdam%2C_Laurenskerk%2C_na_bombardement_van_mei_1940.jpg/240px-Rotterdam%2C_Laurenskerk%2C_na_bombardement_van_mei_19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079" y="3915340"/>
            <a:ext cx="3080660" cy="2336169"/>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p:cNvSpPr txBox="1"/>
          <p:nvPr/>
        </p:nvSpPr>
        <p:spPr>
          <a:xfrm>
            <a:off x="7800243" y="3944216"/>
            <a:ext cx="3275256" cy="307777"/>
          </a:xfrm>
          <a:prstGeom prst="rect">
            <a:avLst/>
          </a:prstGeom>
          <a:noFill/>
        </p:spPr>
        <p:txBody>
          <a:bodyPr wrap="none" rtlCol="0">
            <a:spAutoFit/>
          </a:bodyPr>
          <a:lstStyle/>
          <a:p>
            <a:r>
              <a:rPr lang="fi-FI" sz="1400" dirty="0" smtClean="0">
                <a:solidFill>
                  <a:prstClr val="black"/>
                </a:solidFill>
              </a:rPr>
              <a:t>Neljän päivän taistelu vuonna 1666.</a:t>
            </a:r>
            <a:endParaRPr lang="fi-FI" sz="1400" dirty="0">
              <a:solidFill>
                <a:prstClr val="black"/>
              </a:solidFill>
            </a:endParaRPr>
          </a:p>
        </p:txBody>
      </p:sp>
      <p:sp>
        <p:nvSpPr>
          <p:cNvPr id="6" name="Tekstiruutu 5"/>
          <p:cNvSpPr txBox="1"/>
          <p:nvPr/>
        </p:nvSpPr>
        <p:spPr>
          <a:xfrm>
            <a:off x="3889307" y="6343842"/>
            <a:ext cx="4879862" cy="307777"/>
          </a:xfrm>
          <a:prstGeom prst="rect">
            <a:avLst/>
          </a:prstGeom>
          <a:noFill/>
        </p:spPr>
        <p:txBody>
          <a:bodyPr wrap="none" rtlCol="0">
            <a:spAutoFit/>
          </a:bodyPr>
          <a:lstStyle/>
          <a:p>
            <a:r>
              <a:rPr lang="fi-FI" sz="1400" dirty="0" smtClean="0">
                <a:solidFill>
                  <a:prstClr val="black"/>
                </a:solidFill>
              </a:rPr>
              <a:t>Rotterdam Saksan pommituksen jälkeen vuonna 1940.</a:t>
            </a:r>
            <a:endParaRPr lang="fi-FI" sz="1400" dirty="0">
              <a:solidFill>
                <a:prstClr val="black"/>
              </a:solidFill>
            </a:endParaRPr>
          </a:p>
        </p:txBody>
      </p:sp>
      <p:sp>
        <p:nvSpPr>
          <p:cNvPr id="7" name="Tekstiruutu 6"/>
          <p:cNvSpPr txBox="1"/>
          <p:nvPr/>
        </p:nvSpPr>
        <p:spPr>
          <a:xfrm>
            <a:off x="8847649" y="6609832"/>
            <a:ext cx="1351652" cy="261610"/>
          </a:xfrm>
          <a:prstGeom prst="rect">
            <a:avLst/>
          </a:prstGeom>
          <a:noFill/>
        </p:spPr>
        <p:txBody>
          <a:bodyPr wrap="none" rtlCol="0">
            <a:spAutoFit/>
          </a:bodyPr>
          <a:lstStyle/>
          <a:p>
            <a:r>
              <a:rPr lang="fi-FI" sz="1100" dirty="0" smtClean="0">
                <a:solidFill>
                  <a:prstClr val="white"/>
                </a:solidFill>
              </a:rPr>
              <a:t>Lähde: wikipedia</a:t>
            </a:r>
            <a:endParaRPr lang="fi-FI" sz="1100" dirty="0">
              <a:solidFill>
                <a:prstClr val="white"/>
              </a:solidFill>
            </a:endParaRPr>
          </a:p>
        </p:txBody>
      </p:sp>
    </p:spTree>
    <p:extLst>
      <p:ext uri="{BB962C8B-B14F-4D97-AF65-F5344CB8AC3E}">
        <p14:creationId xmlns:p14="http://schemas.microsoft.com/office/powerpoint/2010/main" val="3832865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accent3">
                <a:lumMod val="60000"/>
                <a:lumOff val="40000"/>
              </a:schemeClr>
            </a:gs>
            <a:gs pos="40000">
              <a:schemeClr val="tx2">
                <a:lumMod val="75000"/>
              </a:schemeClr>
            </a:gs>
          </a:gsLst>
          <a:lin ang="6120000" scaled="1"/>
        </a:gradFill>
        <a:effectLst/>
      </p:bgPr>
    </p:bg>
    <p:spTree>
      <p:nvGrpSpPr>
        <p:cNvPr id="1" name=""/>
        <p:cNvGrpSpPr/>
        <p:nvPr/>
      </p:nvGrpSpPr>
      <p:grpSpPr>
        <a:xfrm>
          <a:off x="0" y="0"/>
          <a:ext cx="0" cy="0"/>
          <a:chOff x="0" y="0"/>
          <a:chExt cx="0" cy="0"/>
        </a:xfrm>
      </p:grpSpPr>
      <p:pic>
        <p:nvPicPr>
          <p:cNvPr id="2060" name="Picture 12" descr="http://static.lovetotravel.pl/galery/4934_belgia_map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63736">
            <a:off x="4469631" y="1369307"/>
            <a:ext cx="2959144" cy="2815205"/>
          </a:xfrm>
          <a:prstGeom prst="rect">
            <a:avLst/>
          </a:prstGeom>
          <a:noFill/>
          <a:extLst>
            <a:ext uri="{909E8E84-426E-40DD-AFC4-6F175D3DCCD1}">
              <a14:hiddenFill xmlns:a14="http://schemas.microsoft.com/office/drawing/2010/main">
                <a:solidFill>
                  <a:srgbClr val="FFFFFF"/>
                </a:solidFill>
              </a14:hiddenFill>
            </a:ext>
          </a:extLst>
        </p:spPr>
      </p:pic>
      <p:sp>
        <p:nvSpPr>
          <p:cNvPr id="6" name="Suorakulmio 5"/>
          <p:cNvSpPr/>
          <p:nvPr/>
        </p:nvSpPr>
        <p:spPr>
          <a:xfrm>
            <a:off x="4093727" y="242797"/>
            <a:ext cx="2492991" cy="1015663"/>
          </a:xfrm>
          <a:prstGeom prst="rect">
            <a:avLst/>
          </a:prstGeom>
          <a:noFill/>
        </p:spPr>
        <p:txBody>
          <a:bodyPr wrap="none" lIns="91440" tIns="45720" rIns="91440" bIns="45720">
            <a:spAutoFit/>
          </a:bodyPr>
          <a:lstStyle/>
          <a:p>
            <a:pPr algn="ctr"/>
            <a:r>
              <a:rPr lang="fi-FI" sz="6000" b="1" dirty="0" smtClean="0">
                <a:ln w="9525">
                  <a:solidFill>
                    <a:prstClr val="black"/>
                  </a:solidFill>
                  <a:prstDash val="solid"/>
                </a:ln>
                <a:solidFill>
                  <a:prstClr val="white"/>
                </a:solidFill>
                <a:effectLst>
                  <a:outerShdw blurRad="12700" dist="38100" dir="2700000" algn="tl" rotWithShape="0">
                    <a:prstClr val="black">
                      <a:lumMod val="50000"/>
                    </a:prstClr>
                  </a:outerShdw>
                </a:effectLst>
              </a:rPr>
              <a:t>Loppu</a:t>
            </a:r>
            <a:endParaRPr lang="fi-FI" sz="6000" b="1" dirty="0">
              <a:ln w="9525">
                <a:solidFill>
                  <a:prstClr val="black"/>
                </a:solidFill>
                <a:prstDash val="solid"/>
              </a:ln>
              <a:solidFill>
                <a:prstClr val="white"/>
              </a:solidFill>
              <a:effectLst>
                <a:outerShdw blurRad="12700" dist="38100" dir="2700000" algn="tl" rotWithShape="0">
                  <a:prstClr val="black">
                    <a:lumMod val="50000"/>
                  </a:prstClr>
                </a:outerShdw>
              </a:effectLst>
            </a:endParaRPr>
          </a:p>
        </p:txBody>
      </p:sp>
      <p:sp>
        <p:nvSpPr>
          <p:cNvPr id="2" name="Tekstiruutu 1"/>
          <p:cNvSpPr txBox="1"/>
          <p:nvPr/>
        </p:nvSpPr>
        <p:spPr>
          <a:xfrm>
            <a:off x="3935831" y="1258460"/>
            <a:ext cx="2808782" cy="369332"/>
          </a:xfrm>
          <a:prstGeom prst="rect">
            <a:avLst/>
          </a:prstGeom>
          <a:noFill/>
        </p:spPr>
        <p:txBody>
          <a:bodyPr wrap="none" rtlCol="0">
            <a:spAutoFit/>
          </a:bodyPr>
          <a:lstStyle/>
          <a:p>
            <a:pPr algn="ctr"/>
            <a:r>
              <a:rPr lang="fi-FI" dirty="0" smtClean="0">
                <a:solidFill>
                  <a:prstClr val="white"/>
                </a:solidFill>
              </a:rPr>
              <a:t>Tekijät: Niklas ja Anniina</a:t>
            </a:r>
            <a:endParaRPr lang="fi-FI" dirty="0">
              <a:solidFill>
                <a:prstClr val="white"/>
              </a:solidFill>
            </a:endParaRPr>
          </a:p>
        </p:txBody>
      </p:sp>
      <p:pic>
        <p:nvPicPr>
          <p:cNvPr id="2052" name="Picture 4" descr="http://www.rantapallo.fi/wp-content/uploads/2010/06/Alankomaat-Flick-Bert-Kaufman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46909">
            <a:off x="6824055" y="4137525"/>
            <a:ext cx="4481778" cy="22041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europa.eu/about-eu/countries/images/maps/map_netherland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07432">
            <a:off x="745889" y="3676208"/>
            <a:ext cx="2600325" cy="260032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riippumatonmediadotcom.files.wordpress.com/2015/11/s-solberg.jpg?w=12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77044">
            <a:off x="724145" y="1304894"/>
            <a:ext cx="3500556" cy="24824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thumb/9/92/Flag_of_Belgium_(civil).svg/200px-Flag_of_Belgium_(civil).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033663">
            <a:off x="3517477" y="4056584"/>
            <a:ext cx="3181799" cy="21158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formin.finland.fi/public/download.aspx?ID=50779&amp;GUID=%7B5AEC0139-681B-491F-83B5-65854ACC4C70%7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806103">
            <a:off x="7712371" y="1643028"/>
            <a:ext cx="3640825" cy="2418548"/>
          </a:xfrm>
          <a:prstGeom prst="rect">
            <a:avLst/>
          </a:prstGeom>
          <a:noFill/>
          <a:extLst>
            <a:ext uri="{909E8E84-426E-40DD-AFC4-6F175D3DCCD1}">
              <a14:hiddenFill xmlns:a14="http://schemas.microsoft.com/office/drawing/2010/main">
                <a:solidFill>
                  <a:srgbClr val="FFFFFF"/>
                </a:solidFill>
              </a14:hiddenFill>
            </a:ext>
          </a:extLst>
        </p:spPr>
      </p:pic>
      <p:sp>
        <p:nvSpPr>
          <p:cNvPr id="10" name="Ylänuoli 9">
            <a:hlinkClick r:id="rId8" action="ppaction://hlinksldjump"/>
          </p:cNvPr>
          <p:cNvSpPr/>
          <p:nvPr/>
        </p:nvSpPr>
        <p:spPr>
          <a:xfrm>
            <a:off x="16728" y="6025529"/>
            <a:ext cx="1248051" cy="7204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smtClean="0">
                <a:solidFill>
                  <a:prstClr val="white"/>
                </a:solidFill>
              </a:rPr>
              <a:t>etu-sivulle</a:t>
            </a:r>
            <a:endParaRPr lang="fi-FI" sz="1200" dirty="0">
              <a:solidFill>
                <a:prstClr val="white"/>
              </a:solidFill>
            </a:endParaRPr>
          </a:p>
        </p:txBody>
      </p:sp>
      <p:pic>
        <p:nvPicPr>
          <p:cNvPr id="3" name="Picture 2" descr="http://vignette3.wikia.nocookie.net/ssb/images/2/2b/Lol-face.gif/revision/latest?cb=2010082309472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45316" y="696478"/>
            <a:ext cx="253320" cy="25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745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i">
  <a:themeElements>
    <a:clrScheme name="Ioni">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i">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i">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1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Ioni">
  <a:themeElements>
    <a:clrScheme name="Ioni">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i">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i">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6.xml><?xml version="1.0" encoding="utf-8"?>
<a:theme xmlns:a="http://schemas.openxmlformats.org/drawingml/2006/main" name="Sektori">
  <a:themeElements>
    <a:clrScheme name="Sektori">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ktori">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ktori">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7.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otalTime>166</TotalTime>
  <Words>4115</Words>
  <Application>Microsoft Office PowerPoint</Application>
  <PresentationFormat>Laajakuva</PresentationFormat>
  <Paragraphs>752</Paragraphs>
  <Slides>110</Slides>
  <Notes>0</Notes>
  <HiddenSlides>0</HiddenSlides>
  <MMClips>0</MMClips>
  <ScaleCrop>false</ScaleCrop>
  <HeadingPairs>
    <vt:vector size="6" baseType="variant">
      <vt:variant>
        <vt:lpstr>Käytetyt fontit</vt:lpstr>
      </vt:variant>
      <vt:variant>
        <vt:i4>9</vt:i4>
      </vt:variant>
      <vt:variant>
        <vt:lpstr>Teema</vt:lpstr>
      </vt:variant>
      <vt:variant>
        <vt:i4>7</vt:i4>
      </vt:variant>
      <vt:variant>
        <vt:lpstr>Dian otsikot</vt:lpstr>
      </vt:variant>
      <vt:variant>
        <vt:i4>110</vt:i4>
      </vt:variant>
    </vt:vector>
  </HeadingPairs>
  <TitlesOfParts>
    <vt:vector size="126" baseType="lpstr">
      <vt:lpstr>Arial</vt:lpstr>
      <vt:lpstr>Arial</vt:lpstr>
      <vt:lpstr>Bookman Old Style</vt:lpstr>
      <vt:lpstr>Calibri</vt:lpstr>
      <vt:lpstr>Calibri Light</vt:lpstr>
      <vt:lpstr>Century Gothic</vt:lpstr>
      <vt:lpstr>Rockwell</vt:lpstr>
      <vt:lpstr>Times New Roman</vt:lpstr>
      <vt:lpstr>Wingdings 3</vt:lpstr>
      <vt:lpstr>Office-teema</vt:lpstr>
      <vt:lpstr>Ioni</vt:lpstr>
      <vt:lpstr>1_Office-teema</vt:lpstr>
      <vt:lpstr>2_Office-teema</vt:lpstr>
      <vt:lpstr>1_Ioni</vt:lpstr>
      <vt:lpstr>Sektori</vt:lpstr>
      <vt:lpstr>Damask</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PORTUGALI</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PKMKV</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Oppilas Joensuu</dc:creator>
  <cp:lastModifiedBy>Oppilas Joensuu</cp:lastModifiedBy>
  <cp:revision>16</cp:revision>
  <dcterms:created xsi:type="dcterms:W3CDTF">2016-03-04T09:10:18Z</dcterms:created>
  <dcterms:modified xsi:type="dcterms:W3CDTF">2016-04-12T09:50:02Z</dcterms:modified>
</cp:coreProperties>
</file>