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slide" Target="slides/slide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2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:3 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2c25edb9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2c25edb9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c929be98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c929be98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c25edb99_0_1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c25edb99_0_1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2c25edb99_0_1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2c25edb99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2db71bb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2db71bb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2c25edb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2c25edb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2c25edb9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2c25edb9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2c25edb99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2c25edb99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2c25edb9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2c25edb9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2c25edb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2c25edb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4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</a:t>
            </a:r>
            <a:r>
              <a:rPr lang="fi" sz="54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greb</a:t>
            </a:r>
            <a:endParaRPr sz="54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Zagreb on Kroatian pääkaupunki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58850" y="292400"/>
            <a:ext cx="8406900" cy="5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42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Cable car vuoristoon</a:t>
            </a:r>
            <a:r>
              <a:rPr lang="fi" sz="3120"/>
              <a:t>  </a:t>
            </a:r>
            <a:endParaRPr sz="31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120"/>
              <a:t>                     </a:t>
            </a:r>
            <a:endParaRPr sz="34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22" title="Aerodynamic cable cars take people (and water) to the top 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25" y="1951525"/>
            <a:ext cx="2464476" cy="18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165550" y="1368950"/>
            <a:ext cx="84069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5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Menimme gondoli hissillä vuorille</a:t>
            </a:r>
            <a:endParaRPr sz="352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5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1km korkeuteen.Me kävelimme </a:t>
            </a:r>
            <a:endParaRPr sz="352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5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vuorilla n. 30min. Kun olimme </a:t>
            </a:r>
            <a:endParaRPr sz="352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5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kävelleet vuorilla menimme ravintolaan jossa söimme ranskalaisia.</a:t>
            </a:r>
            <a:endParaRPr sz="352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42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420">
              <a:solidFill>
                <a:srgbClr val="F4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2039500" y="40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620">
                <a:latin typeface="Playfair Display"/>
                <a:ea typeface="Playfair Display"/>
                <a:cs typeface="Playfair Display"/>
                <a:sym typeface="Playfair Display"/>
              </a:rPr>
              <a:t>Kiitoksia kun katsoit!</a:t>
            </a:r>
            <a:endParaRPr sz="36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6685225" y="1103025"/>
            <a:ext cx="21798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62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Tekijät: Aurora, Kasper, Liinu, Onni ja Essi</a:t>
            </a:r>
            <a:endParaRPr/>
          </a:p>
        </p:txBody>
      </p:sp>
      <p:pic>
        <p:nvPicPr>
          <p:cNvPr id="123" name="Google Shape;123;p23" title="Tiedosto:Flag of Croatia.svg –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5325"/>
            <a:ext cx="6100426" cy="36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32900" y="1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920" u="sng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Dobrisa Cesaricin koulu</a:t>
            </a:r>
            <a:endParaRPr sz="3920" u="sng"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38600" y="1272100"/>
            <a:ext cx="8520600" cy="3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Dobrisa Cesarican alakoulu oli koulumme, jossa olimme eniten ja tutustuimme uusiin opettajiin ja oppilaisiin. Pääsimme vetämään koulun lapsille Suomi-aiheisia asioita ja kroatialaiset lapset kertoivat meille heidän kulttuuristaan. Olimme suurimman osan ajasta 5a-luokan kanssa ja saimme heistä uusia kavereita.</a:t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7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620">
                <a:latin typeface="Playfair Display"/>
                <a:ea typeface="Playfair Display"/>
                <a:cs typeface="Playfair Display"/>
                <a:sym typeface="Playfair Display"/>
              </a:rPr>
              <a:t>Zagrebin yläkaupunki</a:t>
            </a:r>
            <a:endParaRPr sz="45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30675" y="1907175"/>
            <a:ext cx="7502700" cy="29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2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Zagrebissa on ylä- ja alakaupunki. Kävimme yläkaupungissa katsomassa vanhaa kirkkoa, jonka katossa on vaakunan kuvia. Kävimme yläkaupungissa  myös syömässä perinteistä kroatialaista ruokaa Struklia.</a:t>
            </a:r>
            <a:endParaRPr sz="2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511075" y="458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22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Zagrebin alakaupunki</a:t>
            </a:r>
            <a:endParaRPr sz="322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507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22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Zagrebin alakaupungissa on kaupungin keskusta. Siellä on paljon paikkoja, jossa kävellä ja shoppailla. Zagrebin keskustassa voi kulkea niinsanotuilla “trameilla”, eli paikallisilla ratikoilla. </a:t>
            </a:r>
            <a:endParaRPr sz="17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 flipH="1" rot="1810411">
            <a:off x="9937899" y="-248054"/>
            <a:ext cx="104453" cy="25764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4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4011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Nikola teslan tekniikan museo</a:t>
            </a:r>
            <a:endParaRPr b="1" sz="4011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69150" y="917150"/>
            <a:ext cx="4520700" cy="3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Museossa oli paljon  keksintöjä ja vanhoja asiota,sekä vanhoja autoja, mopoja, laskuvarjoja ja lentokoneita. sekä vanhaa elektroniikka.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5098375" y="1278350"/>
            <a:ext cx="3733800" cy="3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650" y="1048950"/>
            <a:ext cx="4123750" cy="29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Zagreb Zoo</a:t>
            </a:r>
            <a:endParaRPr sz="3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232575" y="1292475"/>
            <a:ext cx="8408700" cy="3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Kävimme keskiviikkona Zagrebin eläintarhassa. Eläintarha oli iso, jossa oli paljon erilasia eläimiä. Zagreb Zoo on 99 vuotta vanha. Sen ovet avattiin 1925.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Eläintarhassa oli muunmuassa nisäkkäitä, matelijoita,  lintuja ja kaloja.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0" y="343775"/>
            <a:ext cx="8907000" cy="11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9620">
                <a:latin typeface="Playfair Display"/>
                <a:ea typeface="Playfair Display"/>
                <a:cs typeface="Playfair Display"/>
                <a:sym typeface="Playfair Display"/>
              </a:rPr>
              <a:t>Ruokakulttuuri</a:t>
            </a:r>
            <a:endParaRPr sz="96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275" y="2637900"/>
            <a:ext cx="4646725" cy="25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37900"/>
            <a:ext cx="4646748" cy="25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93200" y="1344075"/>
            <a:ext cx="8520600" cy="11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2100">
                <a:solidFill>
                  <a:srgbClr val="38761D"/>
                </a:solidFill>
              </a:rPr>
              <a:t>Best meat ever! </a:t>
            </a:r>
            <a:r>
              <a:rPr lang="fi" sz="2100">
                <a:solidFill>
                  <a:srgbClr val="38761D"/>
                </a:solidFill>
              </a:rPr>
              <a:t>Kroatialainen</a:t>
            </a:r>
            <a:r>
              <a:rPr lang="fi" sz="2100">
                <a:solidFill>
                  <a:srgbClr val="38761D"/>
                </a:solidFill>
              </a:rPr>
              <a:t> perinteinen liharuoka oli todella hyvää. Kroatialaiset ihmiset syövät paljon lihaisaa ruokaa ja ruoka on joissain määrin erilaista, kuin Suomessa.</a:t>
            </a:r>
            <a:r>
              <a:rPr lang="fi" sz="2100">
                <a:solidFill>
                  <a:srgbClr val="00FF00"/>
                </a:solidFill>
              </a:rPr>
              <a:t> </a:t>
            </a:r>
            <a:endParaRPr sz="210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263925" y="5855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>
                <a:solidFill>
                  <a:srgbClr val="00FFFF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Stubakin koulu ja party avion-lentokone</a:t>
            </a:r>
            <a:endParaRPr sz="2900">
              <a:solidFill>
                <a:srgbClr val="00FFFF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90475" y="1138650"/>
            <a:ext cx="4202100" cy="3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Kävimme Stubakin koululla torstaina viidesluokkalaisten kanssa. Siellä oli aluksi pieni esitys meille ja sen jälkeen pieni kierros koululla, jonka jälkeen oli tietovisa. </a:t>
            </a:r>
            <a:endParaRPr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 </a:t>
            </a:r>
            <a:r>
              <a:rPr lang="fi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päätteeksi saimme hienot tietopeli-kuutiot.</a:t>
            </a:r>
            <a:r>
              <a:rPr lang="fi" sz="2400">
                <a:solidFill>
                  <a:srgbClr val="F4CCC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" sz="2400">
                <a:solidFill>
                  <a:srgbClr val="F4CCC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F4CCCC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5367000" y="1853050"/>
            <a:ext cx="37770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Pihalla oli pöytiä, uima-allas ja keinuja.Party avion-lentokone oli suunniteltu lasten synttäreihin ja muihin juhliin. Lentokoneessa oli iso kaiutin, tietokone, Playstation 4 ja biljardipöytä.</a:t>
            </a:r>
            <a:endParaRPr sz="22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520">
                <a:solidFill>
                  <a:srgbClr val="00FF00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Museum</a:t>
            </a:r>
            <a:r>
              <a:rPr lang="fi" sz="3520">
                <a:solidFill>
                  <a:srgbClr val="00FF00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of illusions</a:t>
            </a:r>
            <a:endParaRPr sz="3520">
              <a:solidFill>
                <a:srgbClr val="00FF00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510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solidFill>
                  <a:srgbClr val="00FF00"/>
                </a:solidFill>
                <a:highlight>
                  <a:schemeClr val="accen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Illuusio museossa oli todella paljon erilaisia illuusioita ja muita aivoja huijaavia asioita sekä paikkoja. Meidän lasten suosikki oli käytävä, jonka seinät saavat ihmiset ajattelemaan, että seisomisalusta pyörii.</a:t>
            </a:r>
            <a:endParaRPr sz="3000">
              <a:solidFill>
                <a:srgbClr val="00FF00"/>
              </a:solidFill>
              <a:highlight>
                <a:schemeClr val="accen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rgbClr val="00FF00"/>
              </a:solidFill>
              <a:highlight>
                <a:schemeClr val="accen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