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58" r:id="rId5"/>
    <p:sldId id="263" r:id="rId6"/>
    <p:sldId id="264" r:id="rId7"/>
    <p:sldId id="259" r:id="rId8"/>
    <p:sldId id="272" r:id="rId9"/>
    <p:sldId id="260" r:id="rId10"/>
    <p:sldId id="265" r:id="rId11"/>
    <p:sldId id="266" r:id="rId12"/>
    <p:sldId id="268" r:id="rId13"/>
    <p:sldId id="269" r:id="rId14"/>
    <p:sldId id="267" r:id="rId15"/>
    <p:sldId id="270" r:id="rId16"/>
    <p:sldId id="271"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662" autoAdjust="0"/>
  </p:normalViewPr>
  <p:slideViewPr>
    <p:cSldViewPr>
      <p:cViewPr varScale="1">
        <p:scale>
          <a:sx n="106" d="100"/>
          <a:sy n="106" d="100"/>
        </p:scale>
        <p:origin x="1158" y="108"/>
      </p:cViewPr>
      <p:guideLst>
        <p:guide orient="horz" pos="2160"/>
        <p:guide pos="2880"/>
      </p:guideLst>
    </p:cSldViewPr>
  </p:slideViewPr>
  <p:outlineViewPr>
    <p:cViewPr>
      <p:scale>
        <a:sx n="33" d="100"/>
        <a:sy n="33" d="100"/>
      </p:scale>
      <p:origin x="0" y="56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90F037F-B3EE-4424-84E9-55ECF6B1D801}" type="datetimeFigureOut">
              <a:rPr lang="el-GR" smtClean="0"/>
              <a:t>8/1/2018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EF85564-BAFB-4777-9EED-D27876ADA92F}" type="slidenum">
              <a:rPr lang="el-GR" smtClean="0"/>
              <a:t>‹#›</a:t>
            </a:fld>
            <a:endParaRPr lang="el-GR"/>
          </a:p>
        </p:txBody>
      </p:sp>
    </p:spTree>
    <p:extLst>
      <p:ext uri="{BB962C8B-B14F-4D97-AF65-F5344CB8AC3E}">
        <p14:creationId xmlns:p14="http://schemas.microsoft.com/office/powerpoint/2010/main" val="359880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90F037F-B3EE-4424-84E9-55ECF6B1D801}" type="datetimeFigureOut">
              <a:rPr lang="el-GR" smtClean="0"/>
              <a:t>8/1/2018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EF85564-BAFB-4777-9EED-D27876ADA92F}" type="slidenum">
              <a:rPr lang="el-GR" smtClean="0"/>
              <a:t>‹#›</a:t>
            </a:fld>
            <a:endParaRPr lang="el-GR"/>
          </a:p>
        </p:txBody>
      </p:sp>
    </p:spTree>
    <p:extLst>
      <p:ext uri="{BB962C8B-B14F-4D97-AF65-F5344CB8AC3E}">
        <p14:creationId xmlns:p14="http://schemas.microsoft.com/office/powerpoint/2010/main" val="186118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90F037F-B3EE-4424-84E9-55ECF6B1D801}" type="datetimeFigureOut">
              <a:rPr lang="el-GR" smtClean="0"/>
              <a:t>8/1/2018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EF85564-BAFB-4777-9EED-D27876ADA92F}" type="slidenum">
              <a:rPr lang="el-GR" smtClean="0"/>
              <a:t>‹#›</a:t>
            </a:fld>
            <a:endParaRPr lang="el-GR"/>
          </a:p>
        </p:txBody>
      </p:sp>
    </p:spTree>
    <p:extLst>
      <p:ext uri="{BB962C8B-B14F-4D97-AF65-F5344CB8AC3E}">
        <p14:creationId xmlns:p14="http://schemas.microsoft.com/office/powerpoint/2010/main" val="357743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90F037F-B3EE-4424-84E9-55ECF6B1D801}" type="datetimeFigureOut">
              <a:rPr lang="el-GR" smtClean="0"/>
              <a:t>8/1/2018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EF85564-BAFB-4777-9EED-D27876ADA92F}" type="slidenum">
              <a:rPr lang="el-GR" smtClean="0"/>
              <a:t>‹#›</a:t>
            </a:fld>
            <a:endParaRPr lang="el-GR"/>
          </a:p>
        </p:txBody>
      </p:sp>
    </p:spTree>
    <p:extLst>
      <p:ext uri="{BB962C8B-B14F-4D97-AF65-F5344CB8AC3E}">
        <p14:creationId xmlns:p14="http://schemas.microsoft.com/office/powerpoint/2010/main" val="114073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0F037F-B3EE-4424-84E9-55ECF6B1D801}" type="datetimeFigureOut">
              <a:rPr lang="el-GR" smtClean="0"/>
              <a:t>8/1/2018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EF85564-BAFB-4777-9EED-D27876ADA92F}" type="slidenum">
              <a:rPr lang="el-GR" smtClean="0"/>
              <a:t>‹#›</a:t>
            </a:fld>
            <a:endParaRPr lang="el-GR"/>
          </a:p>
        </p:txBody>
      </p:sp>
    </p:spTree>
    <p:extLst>
      <p:ext uri="{BB962C8B-B14F-4D97-AF65-F5344CB8AC3E}">
        <p14:creationId xmlns:p14="http://schemas.microsoft.com/office/powerpoint/2010/main" val="10529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C90F037F-B3EE-4424-84E9-55ECF6B1D801}" type="datetimeFigureOut">
              <a:rPr lang="el-GR" smtClean="0"/>
              <a:t>8/1/2018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EF85564-BAFB-4777-9EED-D27876ADA92F}" type="slidenum">
              <a:rPr lang="el-GR" smtClean="0"/>
              <a:t>‹#›</a:t>
            </a:fld>
            <a:endParaRPr lang="el-GR"/>
          </a:p>
        </p:txBody>
      </p:sp>
    </p:spTree>
    <p:extLst>
      <p:ext uri="{BB962C8B-B14F-4D97-AF65-F5344CB8AC3E}">
        <p14:creationId xmlns:p14="http://schemas.microsoft.com/office/powerpoint/2010/main" val="308733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C90F037F-B3EE-4424-84E9-55ECF6B1D801}" type="datetimeFigureOut">
              <a:rPr lang="el-GR" smtClean="0"/>
              <a:t>8/1/2018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EF85564-BAFB-4777-9EED-D27876ADA92F}" type="slidenum">
              <a:rPr lang="el-GR" smtClean="0"/>
              <a:t>‹#›</a:t>
            </a:fld>
            <a:endParaRPr lang="el-GR"/>
          </a:p>
        </p:txBody>
      </p:sp>
    </p:spTree>
    <p:extLst>
      <p:ext uri="{BB962C8B-B14F-4D97-AF65-F5344CB8AC3E}">
        <p14:creationId xmlns:p14="http://schemas.microsoft.com/office/powerpoint/2010/main" val="319129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C90F037F-B3EE-4424-84E9-55ECF6B1D801}" type="datetimeFigureOut">
              <a:rPr lang="el-GR" smtClean="0"/>
              <a:t>8/1/2018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EF85564-BAFB-4777-9EED-D27876ADA92F}" type="slidenum">
              <a:rPr lang="el-GR" smtClean="0"/>
              <a:t>‹#›</a:t>
            </a:fld>
            <a:endParaRPr lang="el-GR"/>
          </a:p>
        </p:txBody>
      </p:sp>
    </p:spTree>
    <p:extLst>
      <p:ext uri="{BB962C8B-B14F-4D97-AF65-F5344CB8AC3E}">
        <p14:creationId xmlns:p14="http://schemas.microsoft.com/office/powerpoint/2010/main" val="8978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F037F-B3EE-4424-84E9-55ECF6B1D801}" type="datetimeFigureOut">
              <a:rPr lang="el-GR" smtClean="0"/>
              <a:t>8/1/2018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EF85564-BAFB-4777-9EED-D27876ADA92F}" type="slidenum">
              <a:rPr lang="el-GR" smtClean="0"/>
              <a:t>‹#›</a:t>
            </a:fld>
            <a:endParaRPr lang="el-GR"/>
          </a:p>
        </p:txBody>
      </p:sp>
    </p:spTree>
    <p:extLst>
      <p:ext uri="{BB962C8B-B14F-4D97-AF65-F5344CB8AC3E}">
        <p14:creationId xmlns:p14="http://schemas.microsoft.com/office/powerpoint/2010/main" val="344189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F037F-B3EE-4424-84E9-55ECF6B1D801}" type="datetimeFigureOut">
              <a:rPr lang="el-GR" smtClean="0"/>
              <a:t>8/1/2018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EF85564-BAFB-4777-9EED-D27876ADA92F}" type="slidenum">
              <a:rPr lang="el-GR" smtClean="0"/>
              <a:t>‹#›</a:t>
            </a:fld>
            <a:endParaRPr lang="el-GR"/>
          </a:p>
        </p:txBody>
      </p:sp>
    </p:spTree>
    <p:extLst>
      <p:ext uri="{BB962C8B-B14F-4D97-AF65-F5344CB8AC3E}">
        <p14:creationId xmlns:p14="http://schemas.microsoft.com/office/powerpoint/2010/main" val="315130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F037F-B3EE-4424-84E9-55ECF6B1D801}" type="datetimeFigureOut">
              <a:rPr lang="el-GR" smtClean="0"/>
              <a:t>8/1/2018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EF85564-BAFB-4777-9EED-D27876ADA92F}" type="slidenum">
              <a:rPr lang="el-GR" smtClean="0"/>
              <a:t>‹#›</a:t>
            </a:fld>
            <a:endParaRPr lang="el-GR"/>
          </a:p>
        </p:txBody>
      </p:sp>
    </p:spTree>
    <p:extLst>
      <p:ext uri="{BB962C8B-B14F-4D97-AF65-F5344CB8AC3E}">
        <p14:creationId xmlns:p14="http://schemas.microsoft.com/office/powerpoint/2010/main" val="298543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F037F-B3EE-4424-84E9-55ECF6B1D801}" type="datetimeFigureOut">
              <a:rPr lang="el-GR" smtClean="0"/>
              <a:t>8/1/2018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85564-BAFB-4777-9EED-D27876ADA92F}" type="slidenum">
              <a:rPr lang="el-GR" smtClean="0"/>
              <a:t>‹#›</a:t>
            </a:fld>
            <a:endParaRPr lang="el-GR"/>
          </a:p>
        </p:txBody>
      </p:sp>
    </p:spTree>
    <p:extLst>
      <p:ext uri="{BB962C8B-B14F-4D97-AF65-F5344CB8AC3E}">
        <p14:creationId xmlns:p14="http://schemas.microsoft.com/office/powerpoint/2010/main" val="1896793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reece.mrdonn.org/greekgods/hera.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greece.mrdonn.org/greekgods/oracle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pPr marL="342900" lvl="0" indent="-342900">
              <a:spcBef>
                <a:spcPct val="20000"/>
              </a:spcBef>
            </a:pPr>
            <a:r>
              <a:rPr lang="en-US" sz="2000" b="1" dirty="0" smtClean="0">
                <a:solidFill>
                  <a:srgbClr val="800080"/>
                </a:solidFill>
                <a:latin typeface="Times New Roman"/>
                <a:ea typeface="+mn-ea"/>
                <a:cs typeface="+mn-cs"/>
              </a:rPr>
              <a:t/>
            </a:r>
            <a:br>
              <a:rPr lang="en-US" sz="2000" b="1" dirty="0" smtClean="0">
                <a:solidFill>
                  <a:srgbClr val="800080"/>
                </a:solidFill>
                <a:latin typeface="Times New Roman"/>
                <a:ea typeface="+mn-ea"/>
                <a:cs typeface="+mn-cs"/>
              </a:rPr>
            </a:br>
            <a:r>
              <a:rPr lang="en-US" sz="2000" b="1" dirty="0" smtClean="0">
                <a:solidFill>
                  <a:srgbClr val="800080"/>
                </a:solidFill>
                <a:latin typeface="Times New Roman"/>
                <a:ea typeface="+mn-ea"/>
                <a:cs typeface="+mn-cs"/>
              </a:rPr>
              <a:t>Heracles</a:t>
            </a:r>
            <a:r>
              <a:rPr lang="en-US" sz="2000" b="1" dirty="0">
                <a:solidFill>
                  <a:srgbClr val="000000"/>
                </a:solidFill>
                <a:latin typeface="Times New Roman"/>
                <a:ea typeface="+mn-ea"/>
                <a:cs typeface="+mn-cs"/>
              </a:rPr>
              <a:t/>
            </a:r>
            <a:br>
              <a:rPr lang="en-US" sz="2000" b="1" dirty="0">
                <a:solidFill>
                  <a:srgbClr val="000000"/>
                </a:solidFill>
                <a:latin typeface="Times New Roman"/>
                <a:ea typeface="+mn-ea"/>
                <a:cs typeface="+mn-cs"/>
              </a:rPr>
            </a:br>
            <a:r>
              <a:rPr lang="en-US" sz="2000" dirty="0">
                <a:solidFill>
                  <a:srgbClr val="000000"/>
                </a:solidFill>
                <a:latin typeface="Tahoma"/>
                <a:ea typeface="+mn-ea"/>
                <a:cs typeface="+mn-cs"/>
              </a:rPr>
              <a:t>Roman name: </a:t>
            </a:r>
            <a:r>
              <a:rPr lang="en-US" sz="2000" dirty="0" smtClean="0">
                <a:solidFill>
                  <a:srgbClr val="000000"/>
                </a:solidFill>
                <a:latin typeface="Tahoma"/>
                <a:ea typeface="+mn-ea"/>
                <a:cs typeface="+mn-cs"/>
              </a:rPr>
              <a:t>Hercules</a:t>
            </a:r>
            <a:br>
              <a:rPr lang="en-US" sz="2000" dirty="0" smtClean="0">
                <a:solidFill>
                  <a:srgbClr val="000000"/>
                </a:solidFill>
                <a:latin typeface="Tahoma"/>
                <a:ea typeface="+mn-ea"/>
                <a:cs typeface="+mn-cs"/>
              </a:rPr>
            </a:br>
            <a:r>
              <a:rPr lang="en-US" sz="2000" dirty="0" smtClean="0">
                <a:solidFill>
                  <a:srgbClr val="000000"/>
                </a:solidFill>
                <a:latin typeface="Tahoma"/>
                <a:ea typeface="+mn-ea"/>
                <a:cs typeface="+mn-cs"/>
              </a:rPr>
              <a:t>Greek name</a:t>
            </a:r>
            <a:r>
              <a:rPr lang="en-GB" sz="2000" dirty="0" smtClean="0">
                <a:solidFill>
                  <a:srgbClr val="000000"/>
                </a:solidFill>
                <a:latin typeface="Tahoma"/>
                <a:ea typeface="+mn-ea"/>
                <a:cs typeface="+mn-cs"/>
              </a:rPr>
              <a:t>: Hercules</a:t>
            </a:r>
            <a:r>
              <a:rPr lang="en-US" sz="2000" b="1" dirty="0">
                <a:solidFill>
                  <a:srgbClr val="000000"/>
                </a:solidFill>
                <a:latin typeface="Times New Roman"/>
                <a:ea typeface="+mn-ea"/>
                <a:cs typeface="+mn-cs"/>
              </a:rPr>
              <a:t/>
            </a:r>
            <a:br>
              <a:rPr lang="en-US" sz="2000" b="1" dirty="0">
                <a:solidFill>
                  <a:srgbClr val="000000"/>
                </a:solidFill>
                <a:latin typeface="Times New Roman"/>
                <a:ea typeface="+mn-ea"/>
                <a:cs typeface="+mn-cs"/>
              </a:rPr>
            </a:br>
            <a:r>
              <a:rPr lang="en-US" sz="2000" b="1" dirty="0">
                <a:solidFill>
                  <a:srgbClr val="000080"/>
                </a:solidFill>
                <a:latin typeface="Tahoma"/>
                <a:ea typeface="+mn-ea"/>
                <a:cs typeface="+mn-cs"/>
              </a:rPr>
              <a:t>Ancient Greek Myths </a:t>
            </a:r>
            <a:r>
              <a:rPr lang="en-US" sz="2000" b="1" dirty="0">
                <a:solidFill>
                  <a:srgbClr val="000000"/>
                </a:solidFill>
                <a:latin typeface="Times New Roman"/>
                <a:ea typeface="+mn-ea"/>
                <a:cs typeface="+mn-cs"/>
              </a:rPr>
              <a:t/>
            </a:r>
            <a:br>
              <a:rPr lang="en-US" sz="2000" b="1" dirty="0">
                <a:solidFill>
                  <a:srgbClr val="000000"/>
                </a:solidFill>
                <a:latin typeface="Times New Roman"/>
                <a:ea typeface="+mn-ea"/>
                <a:cs typeface="+mn-cs"/>
              </a:rPr>
            </a:br>
            <a:endParaRPr lang="el-GR" dirty="0"/>
          </a:p>
        </p:txBody>
      </p:sp>
      <p:sp>
        <p:nvSpPr>
          <p:cNvPr id="3" name="Content Placeholder 2"/>
          <p:cNvSpPr>
            <a:spLocks noGrp="1"/>
          </p:cNvSpPr>
          <p:nvPr>
            <p:ph idx="1"/>
          </p:nvPr>
        </p:nvSpPr>
        <p:spPr/>
        <p:txBody>
          <a:bodyPr>
            <a:normAutofit/>
          </a:bodyPr>
          <a:lstStyle/>
          <a:p>
            <a:r>
              <a:rPr lang="en-US" b="0" i="0" dirty="0" smtClean="0">
                <a:solidFill>
                  <a:srgbClr val="000000"/>
                </a:solidFill>
                <a:effectLst/>
                <a:latin typeface="Times New Roman"/>
              </a:rPr>
              <a:t>Hercules was half man and half god. His mother was a mortal. But his father was a king - a very special king, the king of all the gods, the mighty Zeus. But Hercules did not know he was part god until he had grown into a man.</a:t>
            </a:r>
          </a:p>
          <a:p>
            <a:endParaRPr lang="en-GB" dirty="0" smtClean="0"/>
          </a:p>
          <a:p>
            <a:endParaRPr lang="el-G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149080"/>
            <a:ext cx="3734172"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051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92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normAutofit fontScale="77500" lnSpcReduction="20000"/>
          </a:bodyPr>
          <a:lstStyle/>
          <a:p>
            <a:pPr marL="914400" lvl="2" indent="0">
              <a:buNone/>
            </a:pPr>
            <a:endParaRPr lang="en-GB" sz="3100" dirty="0"/>
          </a:p>
          <a:p>
            <a:pPr marL="914400" lvl="2" indent="0">
              <a:buNone/>
            </a:pPr>
            <a:r>
              <a:rPr lang="en-GB" sz="3100" dirty="0" smtClean="0"/>
              <a:t> </a:t>
            </a:r>
          </a:p>
          <a:p>
            <a:pPr marL="914400" lvl="2" indent="0">
              <a:buNone/>
            </a:pPr>
            <a:r>
              <a:rPr lang="el-GR" sz="3100" dirty="0" smtClean="0"/>
              <a:t>Τ</a:t>
            </a:r>
            <a:r>
              <a:rPr lang="en-GB" sz="3100" dirty="0" smtClean="0"/>
              <a:t>he </a:t>
            </a:r>
            <a:r>
              <a:rPr lang="en-US" sz="3100" dirty="0" smtClean="0"/>
              <a:t>ancient Greeks built many, many temples. </a:t>
            </a:r>
            <a:endParaRPr lang="el-GR" sz="3100" dirty="0" smtClean="0"/>
          </a:p>
          <a:p>
            <a:pPr lvl="2"/>
            <a:endParaRPr lang="en-US" dirty="0" smtClean="0"/>
          </a:p>
          <a:p>
            <a:r>
              <a:rPr lang="en-US" dirty="0" smtClean="0"/>
              <a:t>Apollo enjoyed having temples built in his honor. He liked the gifts. He liked the attention. </a:t>
            </a:r>
          </a:p>
          <a:p>
            <a:r>
              <a:rPr lang="en-US" dirty="0" smtClean="0"/>
              <a:t>Everyone knew that Apollo was the god of music. He also brought out the sun each day. He had other special powers. Apollo could see the future, not always, but sometimes. </a:t>
            </a:r>
            <a:endParaRPr lang="el-GR" dirty="0" smtClean="0"/>
          </a:p>
          <a:p>
            <a:r>
              <a:rPr lang="en-US" dirty="0" smtClean="0"/>
              <a:t>Everyone wanted to know the future. So Apollo's temples were busy places, full of people full of questions about their future. His temples were so busy, in fact, that the stream of visitors asking him questions wore him out.</a:t>
            </a:r>
            <a:endParaRPr lang="el-GR" dirty="0"/>
          </a:p>
        </p:txBody>
      </p:sp>
      <p:pic>
        <p:nvPicPr>
          <p:cNvPr id="12290" name="Picture 2" descr="C:\Users\KORINA\Desktop\Δημοτικό σχολείο Φιλανδία\Lesson 2 project Hercules\pictures for the presentation\mythology-clipart-apollo-lyre-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2379"/>
            <a:ext cx="1884363" cy="233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140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6928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7776864" cy="439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55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r>
              <a:rPr lang="en-US" b="0" i="0" dirty="0" smtClean="0">
                <a:solidFill>
                  <a:srgbClr val="000000"/>
                </a:solidFill>
                <a:effectLst/>
                <a:latin typeface="Times New Roman"/>
              </a:rPr>
              <a:t>Apollo decided he needed an assistant, a wise woman, an oracle. An oracle, in ancient Greece, was someone who could see the future. But Apollo did not want any old oracle to speak for him. He wanted a real one. The oracles he had met always had vague answers.</a:t>
            </a:r>
          </a:p>
          <a:p>
            <a:r>
              <a:rPr lang="en-US" dirty="0" smtClean="0">
                <a:solidFill>
                  <a:srgbClr val="000000"/>
                </a:solidFill>
                <a:latin typeface="Times New Roman"/>
              </a:rPr>
              <a:t>Not clear answers</a:t>
            </a:r>
            <a:endParaRPr lang="el-GR" dirty="0"/>
          </a:p>
        </p:txBody>
      </p:sp>
    </p:spTree>
    <p:extLst>
      <p:ext uri="{BB962C8B-B14F-4D97-AF65-F5344CB8AC3E}">
        <p14:creationId xmlns:p14="http://schemas.microsoft.com/office/powerpoint/2010/main" val="1965414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odona oracle</a:t>
            </a:r>
            <a:endParaRPr lang="el-G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420888"/>
            <a:ext cx="5832648" cy="350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212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3" y="476672"/>
            <a:ext cx="8712968"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81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lvl="0"/>
            <a:r>
              <a:rPr lang="en-US" sz="2200" dirty="0">
                <a:solidFill>
                  <a:srgbClr val="000000"/>
                </a:solidFill>
                <a:latin typeface="Times New Roman"/>
              </a:rPr>
              <a:t>Right from the beginning, Hera, Zeus' wife, was very jealous of Hercules. She tried all kinds of ways to kill him, including sending a couple of big snakes into his crib. Hercules crushed those snakes in a flash! Hercules was incredibly strong, even as a baby</a:t>
            </a:r>
            <a:r>
              <a:rPr lang="en-US" sz="2200" dirty="0" smtClean="0">
                <a:solidFill>
                  <a:srgbClr val="000000"/>
                </a:solidFill>
                <a:latin typeface="Times New Roman"/>
              </a:rPr>
              <a:t>!</a:t>
            </a:r>
          </a:p>
          <a:p>
            <a:pPr lvl="0"/>
            <a:endParaRPr lang="en-US" sz="2200" dirty="0">
              <a:solidFill>
                <a:srgbClr val="000000"/>
              </a:solidFill>
              <a:latin typeface="Times New Roman"/>
            </a:endParaRPr>
          </a:p>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861048"/>
            <a:ext cx="3774380" cy="250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50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lvl="0"/>
            <a:r>
              <a:rPr lang="en-US" sz="2200" dirty="0">
                <a:solidFill>
                  <a:srgbClr val="000000"/>
                </a:solidFill>
                <a:latin typeface="Times New Roman"/>
              </a:rPr>
              <a:t>Zeus loved his little son. He figured that sooner or later Hera might actually find a way to kill little Hercules. </a:t>
            </a:r>
            <a:endParaRPr lang="en-US" sz="2200" dirty="0" smtClean="0">
              <a:solidFill>
                <a:srgbClr val="000000"/>
              </a:solidFill>
              <a:latin typeface="Times New Roman"/>
            </a:endParaRPr>
          </a:p>
          <a:p>
            <a:pPr lvl="0"/>
            <a:endParaRPr lang="en-US" sz="2200" dirty="0">
              <a:solidFill>
                <a:srgbClr val="000000"/>
              </a:solidFill>
              <a:latin typeface="Times New Roman"/>
            </a:endParaRPr>
          </a:p>
          <a:p>
            <a:pPr lvl="0"/>
            <a:r>
              <a:rPr lang="en-US" sz="2200" dirty="0" smtClean="0">
                <a:solidFill>
                  <a:srgbClr val="000000"/>
                </a:solidFill>
                <a:latin typeface="Times New Roman"/>
              </a:rPr>
              <a:t>To </a:t>
            </a:r>
            <a:r>
              <a:rPr lang="en-US" sz="2200" dirty="0">
                <a:solidFill>
                  <a:srgbClr val="000000"/>
                </a:solidFill>
                <a:latin typeface="Times New Roman"/>
              </a:rPr>
              <a:t>keep his small son safe from attack, Zeus sent him to live with a mortal family on earth. Hercules grew up loved and noble. </a:t>
            </a:r>
            <a:endParaRPr lang="en-US" sz="2200" dirty="0" smtClean="0">
              <a:solidFill>
                <a:srgbClr val="000000"/>
              </a:solidFill>
              <a:latin typeface="Times New Roman"/>
            </a:endParaRPr>
          </a:p>
          <a:p>
            <a:pPr lvl="0"/>
            <a:endParaRPr lang="en-US" sz="2200" dirty="0">
              <a:solidFill>
                <a:srgbClr val="000000"/>
              </a:solidFill>
              <a:latin typeface="Times New Roman"/>
            </a:endParaRPr>
          </a:p>
          <a:p>
            <a:pPr lvl="0"/>
            <a:r>
              <a:rPr lang="en-US" sz="2200" dirty="0" smtClean="0">
                <a:solidFill>
                  <a:srgbClr val="000000"/>
                </a:solidFill>
                <a:latin typeface="Times New Roman"/>
              </a:rPr>
              <a:t>But </a:t>
            </a:r>
            <a:r>
              <a:rPr lang="en-US" sz="2200" dirty="0">
                <a:solidFill>
                  <a:srgbClr val="000000"/>
                </a:solidFill>
                <a:latin typeface="Times New Roman"/>
              </a:rPr>
              <a:t>he didn't fit in on earth. He was too big and too strong. One day, his earth father told him he was a god, well, part god anyway.</a:t>
            </a:r>
          </a:p>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653135"/>
            <a:ext cx="4572000" cy="221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05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251520" y="116632"/>
            <a:ext cx="8784976" cy="648072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b="1" i="1" dirty="0" smtClean="0">
                <a:solidFill>
                  <a:srgbClr val="800080"/>
                </a:solidFill>
                <a:effectLst/>
                <a:latin typeface="Times New Roman"/>
              </a:rPr>
              <a:t>As the story goes.....</a:t>
            </a:r>
          </a:p>
          <a:p>
            <a:r>
              <a:rPr lang="en-US" b="0" i="0" dirty="0" smtClean="0">
                <a:solidFill>
                  <a:srgbClr val="000000"/>
                </a:solidFill>
                <a:effectLst/>
                <a:latin typeface="Times New Roman"/>
              </a:rPr>
              <a:t>Hercules had a cousin named </a:t>
            </a:r>
            <a:r>
              <a:rPr lang="en-US" b="0" i="0" dirty="0" err="1" smtClean="0">
                <a:solidFill>
                  <a:srgbClr val="000000"/>
                </a:solidFill>
                <a:effectLst/>
                <a:latin typeface="Times New Roman"/>
              </a:rPr>
              <a:t>Eurystheus</a:t>
            </a:r>
            <a:r>
              <a:rPr lang="en-US" b="0" i="0" dirty="0" smtClean="0">
                <a:solidFill>
                  <a:srgbClr val="000000"/>
                </a:solidFill>
                <a:effectLst/>
                <a:latin typeface="Times New Roman"/>
              </a:rPr>
              <a:t> (</a:t>
            </a:r>
            <a:r>
              <a:rPr lang="en-US" b="0" i="0" dirty="0" err="1" smtClean="0">
                <a:solidFill>
                  <a:srgbClr val="000000"/>
                </a:solidFill>
                <a:effectLst/>
                <a:latin typeface="Times New Roman"/>
              </a:rPr>
              <a:t>Eury</a:t>
            </a:r>
            <a:r>
              <a:rPr lang="en-US" b="0" i="0" dirty="0" smtClean="0">
                <a:solidFill>
                  <a:srgbClr val="000000"/>
                </a:solidFill>
                <a:effectLst/>
                <a:latin typeface="Times New Roman"/>
              </a:rPr>
              <a:t> for short). </a:t>
            </a:r>
          </a:p>
          <a:p>
            <a:r>
              <a:rPr lang="en-US" b="0" i="0" dirty="0" err="1" smtClean="0">
                <a:solidFill>
                  <a:srgbClr val="000000"/>
                </a:solidFill>
                <a:effectLst/>
                <a:latin typeface="Times New Roman"/>
              </a:rPr>
              <a:t>Eury</a:t>
            </a:r>
            <a:r>
              <a:rPr lang="en-US" b="0" i="0" dirty="0" smtClean="0">
                <a:solidFill>
                  <a:srgbClr val="000000"/>
                </a:solidFill>
                <a:effectLst/>
                <a:latin typeface="Times New Roman"/>
              </a:rPr>
              <a:t> was the king of a little village in the city-state of Argos. </a:t>
            </a:r>
            <a:r>
              <a:rPr lang="en-US" b="0" i="0" dirty="0" err="1" smtClean="0">
                <a:solidFill>
                  <a:srgbClr val="000000"/>
                </a:solidFill>
                <a:effectLst/>
                <a:latin typeface="Times New Roman"/>
              </a:rPr>
              <a:t>Eury</a:t>
            </a:r>
            <a:r>
              <a:rPr lang="en-US" b="0" i="0" dirty="0" smtClean="0">
                <a:solidFill>
                  <a:srgbClr val="000000"/>
                </a:solidFill>
                <a:effectLst/>
                <a:latin typeface="Times New Roman"/>
              </a:rPr>
              <a:t> was an evil man. He thought everyone wanted to steal his crown, especially Hercules. </a:t>
            </a:r>
          </a:p>
          <a:p>
            <a:r>
              <a:rPr lang="en-US" b="0" i="0" dirty="0" smtClean="0">
                <a:solidFill>
                  <a:srgbClr val="000000"/>
                </a:solidFill>
                <a:effectLst/>
                <a:latin typeface="Times New Roman"/>
              </a:rPr>
              <a:t>One day, when </a:t>
            </a:r>
            <a:r>
              <a:rPr lang="en-US" b="0" i="0" dirty="0" smtClean="0">
                <a:solidFill>
                  <a:srgbClr val="880088"/>
                </a:solidFill>
                <a:effectLst/>
                <a:latin typeface="Times New Roman"/>
                <a:hlinkClick r:id="rId2"/>
              </a:rPr>
              <a:t>Hera</a:t>
            </a:r>
            <a:r>
              <a:rPr lang="en-US" b="0" i="0" dirty="0" smtClean="0">
                <a:solidFill>
                  <a:srgbClr val="000000"/>
                </a:solidFill>
                <a:effectLst/>
                <a:latin typeface="Times New Roman"/>
              </a:rPr>
              <a:t> and </a:t>
            </a:r>
            <a:r>
              <a:rPr lang="en-US" b="0" i="0" dirty="0" err="1" smtClean="0">
                <a:solidFill>
                  <a:srgbClr val="000000"/>
                </a:solidFill>
                <a:effectLst/>
                <a:latin typeface="Times New Roman"/>
              </a:rPr>
              <a:t>Eury</a:t>
            </a:r>
            <a:r>
              <a:rPr lang="en-US" b="0" i="0" dirty="0" smtClean="0">
                <a:solidFill>
                  <a:srgbClr val="000000"/>
                </a:solidFill>
                <a:effectLst/>
                <a:latin typeface="Times New Roman"/>
              </a:rPr>
              <a:t> were chatting about their mutual hatred for Hercules, Hera came up with a plan - a plan to kill Hercules!</a:t>
            </a:r>
          </a:p>
          <a:p>
            <a:endParaRPr lang="el-GR"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494189"/>
            <a:ext cx="7143750" cy="136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38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91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700808"/>
            <a:ext cx="320992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036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0">
            <a:schemeClr val="accent1"/>
          </a:lnRef>
          <a:fillRef idx="3">
            <a:schemeClr val="accent1"/>
          </a:fillRef>
          <a:effectRef idx="3">
            <a:schemeClr val="accent1"/>
          </a:effectRef>
          <a:fontRef idx="minor">
            <a:schemeClr val="lt1"/>
          </a:fontRef>
        </p:style>
        <p:txBody>
          <a:bodyPr/>
          <a:lstStyle/>
          <a:p>
            <a:r>
              <a:rPr lang="en-US" b="0" i="0" dirty="0" smtClean="0">
                <a:solidFill>
                  <a:srgbClr val="000000"/>
                </a:solidFill>
                <a:effectLst/>
                <a:latin typeface="Times New Roman"/>
              </a:rPr>
              <a:t>Hera helped </a:t>
            </a:r>
            <a:r>
              <a:rPr lang="en-US" b="0" i="0" dirty="0" err="1" smtClean="0">
                <a:solidFill>
                  <a:srgbClr val="000000"/>
                </a:solidFill>
                <a:effectLst/>
                <a:latin typeface="Times New Roman"/>
              </a:rPr>
              <a:t>Eury</a:t>
            </a:r>
            <a:r>
              <a:rPr lang="en-US" b="0" i="0" dirty="0" smtClean="0">
                <a:solidFill>
                  <a:srgbClr val="000000"/>
                </a:solidFill>
                <a:effectLst/>
                <a:latin typeface="Times New Roman"/>
              </a:rPr>
              <a:t> design 12 Labors (missions or tasks) that Hercules had to complete. Supposedly, when Hercules had completed the 12 Labors, he would earn his immortality, or so Hera promised. </a:t>
            </a:r>
            <a:endParaRPr lang="en-US" dirty="0">
              <a:solidFill>
                <a:srgbClr val="000000"/>
              </a:solidFill>
              <a:latin typeface="Times New Roman"/>
            </a:endParaRPr>
          </a:p>
          <a:p>
            <a:r>
              <a:rPr lang="en-US" b="0" i="0" dirty="0" smtClean="0">
                <a:solidFill>
                  <a:srgbClr val="000000"/>
                </a:solidFill>
                <a:effectLst/>
                <a:latin typeface="Times New Roman"/>
              </a:rPr>
              <a:t>But really, Hera and </a:t>
            </a:r>
            <a:r>
              <a:rPr lang="en-US" b="0" i="0" dirty="0" err="1" smtClean="0">
                <a:solidFill>
                  <a:srgbClr val="000000"/>
                </a:solidFill>
                <a:effectLst/>
                <a:latin typeface="Times New Roman"/>
              </a:rPr>
              <a:t>Eury</a:t>
            </a:r>
            <a:r>
              <a:rPr lang="en-US" b="0" i="0" dirty="0" smtClean="0">
                <a:solidFill>
                  <a:srgbClr val="000000"/>
                </a:solidFill>
                <a:effectLst/>
                <a:latin typeface="Times New Roman"/>
              </a:rPr>
              <a:t> were certain that one of their "labors" would surely kill Hercules, probably the very first one.</a:t>
            </a:r>
            <a:endParaRPr lang="el-G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429000"/>
            <a:ext cx="16002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26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n-US" dirty="0"/>
              <a:t>People would go to places like these.  They wanted to know their future. Apollo's helpers would tell the </a:t>
            </a:r>
            <a:r>
              <a:rPr lang="en-US" dirty="0" smtClean="0"/>
              <a:t>future</a:t>
            </a:r>
          </a:p>
          <a:p>
            <a:r>
              <a:rPr lang="en-US" dirty="0" smtClean="0">
                <a:solidFill>
                  <a:srgbClr val="000000"/>
                </a:solidFill>
                <a:latin typeface="Linux Libertine"/>
              </a:rPr>
              <a:t>Pythia (</a:t>
            </a:r>
            <a:r>
              <a:rPr lang="el-GR" smtClean="0">
                <a:solidFill>
                  <a:srgbClr val="000000"/>
                </a:solidFill>
                <a:latin typeface="Linux Libertine"/>
              </a:rPr>
              <a:t>Πυθία) </a:t>
            </a:r>
            <a:endParaRPr lang="en-US">
              <a:solidFill>
                <a:srgbClr val="000000"/>
              </a:solidFill>
              <a:latin typeface="Linux Libertine"/>
            </a:endParaRPr>
          </a:p>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013176"/>
            <a:ext cx="762000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78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en-US" b="0" i="0" dirty="0" smtClean="0">
                <a:solidFill>
                  <a:srgbClr val="000000"/>
                </a:solidFill>
                <a:effectLst/>
                <a:latin typeface="Times New Roman"/>
              </a:rPr>
              <a:t>Hercules was no fool. He asked </a:t>
            </a:r>
            <a:r>
              <a:rPr lang="en-US" b="0" i="0" dirty="0" smtClean="0">
                <a:solidFill>
                  <a:srgbClr val="880088"/>
                </a:solidFill>
                <a:effectLst/>
                <a:latin typeface="Times New Roman"/>
                <a:hlinkClick r:id="rId2"/>
              </a:rPr>
              <a:t>the Oracle at Delphi</a:t>
            </a:r>
            <a:r>
              <a:rPr lang="en-US" b="0" i="0" dirty="0" smtClean="0">
                <a:solidFill>
                  <a:srgbClr val="000000"/>
                </a:solidFill>
                <a:effectLst/>
                <a:latin typeface="Times New Roman"/>
              </a:rPr>
              <a:t> if this was a smart thing to do. The oracle agreed that it was. Actually, the oracle had said, "If you complete 12 Labors, immorality will be yours." Being an oracle, she never explained what she meant by "immortality" - would he live forever in legend or for real? Hercules never asked. (She would not have told him anyway.)</a:t>
            </a:r>
            <a:endParaRPr lang="el-GR" dirty="0"/>
          </a:p>
        </p:txBody>
      </p:sp>
    </p:spTree>
    <p:extLst>
      <p:ext uri="{BB962C8B-B14F-4D97-AF65-F5344CB8AC3E}">
        <p14:creationId xmlns:p14="http://schemas.microsoft.com/office/powerpoint/2010/main" val="2150513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519</Words>
  <Application>Microsoft Office PowerPoint</Application>
  <PresentationFormat>Näytössä katseltava diaesitys (4:3)</PresentationFormat>
  <Paragraphs>27</Paragraphs>
  <Slides>16</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16</vt:i4>
      </vt:variant>
    </vt:vector>
  </HeadingPairs>
  <TitlesOfParts>
    <vt:vector size="22" baseType="lpstr">
      <vt:lpstr>Arial</vt:lpstr>
      <vt:lpstr>Calibri</vt:lpstr>
      <vt:lpstr>Linux Libertine</vt:lpstr>
      <vt:lpstr>Tahoma</vt:lpstr>
      <vt:lpstr>Times New Roman</vt:lpstr>
      <vt:lpstr>Office Theme</vt:lpstr>
      <vt:lpstr> Heracles Roman name: Hercules Greek name: Hercules Ancient Greek Myths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Dodona oracle</vt:lpstr>
      <vt:lpstr>PowerPoint-esitys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KORINA</dc:creator>
  <cp:lastModifiedBy>Malinen Hanna-Kaisa</cp:lastModifiedBy>
  <cp:revision>8</cp:revision>
  <dcterms:created xsi:type="dcterms:W3CDTF">2017-10-25T00:04:44Z</dcterms:created>
  <dcterms:modified xsi:type="dcterms:W3CDTF">2018-01-08T09:09:25Z</dcterms:modified>
</cp:coreProperties>
</file>