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287000" cx="18288000"/>
  <p:notesSz cx="6858000" cy="9144000"/>
  <p:embeddedFontLst>
    <p:embeddedFont>
      <p:font typeface="Hammersmith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jgaJVPqTlFuPJoDDxcXFUIk96I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C3979F-6D20-4484-AD05-CE736CAEDE20}">
  <a:tblStyle styleId="{93C3979F-6D20-4484-AD05-CE736CAEDE2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ammersmithOne-regular.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20.png"/><Relationship Id="rId5"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8.jpg"/><Relationship Id="rId5"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5823" l="3543" r="3543" t="16604"/>
          <a:stretch/>
        </p:blipFill>
        <p:spPr>
          <a:xfrm>
            <a:off x="0" y="0"/>
            <a:ext cx="18288000" cy="102870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458048" y="1028700"/>
            <a:ext cx="5396528" cy="1133271"/>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6911256" y="1595335"/>
            <a:ext cx="3530645" cy="3530645"/>
          </a:xfrm>
          <a:prstGeom prst="rect">
            <a:avLst/>
          </a:prstGeom>
          <a:noFill/>
          <a:ln>
            <a:noFill/>
          </a:ln>
        </p:spPr>
      </p:pic>
      <p:sp>
        <p:nvSpPr>
          <p:cNvPr id="87" name="Google Shape;87;p1"/>
          <p:cNvSpPr txBox="1"/>
          <p:nvPr/>
        </p:nvSpPr>
        <p:spPr>
          <a:xfrm>
            <a:off x="11498581" y="1095375"/>
            <a:ext cx="7045371" cy="5486630"/>
          </a:xfrm>
          <a:prstGeom prst="rect">
            <a:avLst/>
          </a:prstGeom>
          <a:noFill/>
          <a:ln>
            <a:noFill/>
          </a:ln>
        </p:spPr>
        <p:txBody>
          <a:bodyPr anchorCtr="0" anchor="t" bIns="0" lIns="0" spcFirstLastPara="1" rIns="0" wrap="square" tIns="0">
            <a:spAutoFit/>
          </a:bodyPr>
          <a:lstStyle/>
          <a:p>
            <a:pPr indent="0" lvl="0" marL="0" marR="0" rtl="0" algn="l">
              <a:lnSpc>
                <a:spcPct val="108009"/>
              </a:lnSpc>
              <a:spcBef>
                <a:spcPts val="0"/>
              </a:spcBef>
              <a:spcAft>
                <a:spcPts val="0"/>
              </a:spcAft>
              <a:buClr>
                <a:srgbClr val="000000"/>
              </a:buClr>
              <a:buSzPts val="6530"/>
              <a:buFont typeface="Arial"/>
              <a:buNone/>
            </a:pPr>
            <a:r>
              <a:rPr b="1" i="0" lang="en-US" sz="6530" u="none" cap="none" strike="noStrike">
                <a:solidFill>
                  <a:srgbClr val="0070C0"/>
                </a:solidFill>
                <a:latin typeface="Hammersmith One"/>
                <a:ea typeface="Hammersmith One"/>
                <a:cs typeface="Hammersmith One"/>
                <a:sym typeface="Hammersmith One"/>
              </a:rPr>
              <a:t>IMAGENDER- promoting digital IMAge education to contrast GENDER stereotypes</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458048" y="7541664"/>
            <a:ext cx="5382025" cy="2028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6490"/>
              <a:buFont typeface="Arial"/>
              <a:buNone/>
            </a:pPr>
            <a:r>
              <a:rPr b="0" i="0" lang="en-US" sz="6490" u="none" cap="none" strike="noStrike">
                <a:solidFill>
                  <a:srgbClr val="FFFFFF"/>
                </a:solidFill>
                <a:latin typeface="Arial"/>
                <a:ea typeface="Arial"/>
                <a:cs typeface="Arial"/>
                <a:sym typeface="Arial"/>
              </a:rPr>
              <a:t>KoM 11.O5.2022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AFF"/>
        </a:solidFill>
      </p:bgPr>
    </p:bg>
    <p:spTree>
      <p:nvGrpSpPr>
        <p:cNvPr id="250" name="Shape 250"/>
        <p:cNvGrpSpPr/>
        <p:nvPr/>
      </p:nvGrpSpPr>
      <p:grpSpPr>
        <a:xfrm>
          <a:off x="0" y="0"/>
          <a:ext cx="0" cy="0"/>
          <a:chOff x="0" y="0"/>
          <a:chExt cx="0" cy="0"/>
        </a:xfrm>
      </p:grpSpPr>
      <p:sp>
        <p:nvSpPr>
          <p:cNvPr id="251" name="Google Shape;251;p10"/>
          <p:cNvSpPr/>
          <p:nvPr/>
        </p:nvSpPr>
        <p:spPr>
          <a:xfrm>
            <a:off x="0" y="-205295"/>
            <a:ext cx="18288000" cy="2582902"/>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10"/>
          <p:cNvPicPr preferRelativeResize="0"/>
          <p:nvPr/>
        </p:nvPicPr>
        <p:blipFill rotWithShape="1">
          <a:blip r:embed="rId3">
            <a:alphaModFix/>
          </a:blip>
          <a:srcRect b="0" l="0" r="0" t="0"/>
          <a:stretch/>
        </p:blipFill>
        <p:spPr>
          <a:xfrm rot="5400000">
            <a:off x="3275324" y="4138289"/>
            <a:ext cx="1050467" cy="1050467"/>
          </a:xfrm>
          <a:prstGeom prst="rect">
            <a:avLst/>
          </a:prstGeom>
          <a:noFill/>
          <a:ln>
            <a:noFill/>
          </a:ln>
        </p:spPr>
      </p:pic>
      <p:pic>
        <p:nvPicPr>
          <p:cNvPr id="253" name="Google Shape;253;p10"/>
          <p:cNvPicPr preferRelativeResize="0"/>
          <p:nvPr/>
        </p:nvPicPr>
        <p:blipFill rotWithShape="1">
          <a:blip r:embed="rId3">
            <a:alphaModFix/>
          </a:blip>
          <a:srcRect b="0" l="0" r="0" t="0"/>
          <a:stretch/>
        </p:blipFill>
        <p:spPr>
          <a:xfrm rot="5400000">
            <a:off x="9537613" y="4138289"/>
            <a:ext cx="1050467" cy="1050467"/>
          </a:xfrm>
          <a:prstGeom prst="rect">
            <a:avLst/>
          </a:prstGeom>
          <a:noFill/>
          <a:ln>
            <a:noFill/>
          </a:ln>
        </p:spPr>
      </p:pic>
      <p:pic>
        <p:nvPicPr>
          <p:cNvPr id="254" name="Google Shape;254;p10"/>
          <p:cNvPicPr preferRelativeResize="0"/>
          <p:nvPr/>
        </p:nvPicPr>
        <p:blipFill rotWithShape="1">
          <a:blip r:embed="rId4">
            <a:alphaModFix/>
          </a:blip>
          <a:srcRect b="0" l="0" r="0" t="0"/>
          <a:stretch/>
        </p:blipFill>
        <p:spPr>
          <a:xfrm rot="-5601834">
            <a:off x="3807672" y="7769816"/>
            <a:ext cx="2101264" cy="1554935"/>
          </a:xfrm>
          <a:prstGeom prst="rect">
            <a:avLst/>
          </a:prstGeom>
          <a:noFill/>
          <a:ln>
            <a:noFill/>
          </a:ln>
        </p:spPr>
      </p:pic>
      <p:pic>
        <p:nvPicPr>
          <p:cNvPr id="255" name="Google Shape;255;p10"/>
          <p:cNvPicPr preferRelativeResize="0"/>
          <p:nvPr/>
        </p:nvPicPr>
        <p:blipFill rotWithShape="1">
          <a:blip r:embed="rId5">
            <a:alphaModFix/>
          </a:blip>
          <a:srcRect b="0" l="0" r="0" t="0"/>
          <a:stretch/>
        </p:blipFill>
        <p:spPr>
          <a:xfrm>
            <a:off x="15504543" y="1152646"/>
            <a:ext cx="2227675" cy="2227675"/>
          </a:xfrm>
          <a:prstGeom prst="rect">
            <a:avLst/>
          </a:prstGeom>
          <a:noFill/>
          <a:ln>
            <a:noFill/>
          </a:ln>
        </p:spPr>
      </p:pic>
      <p:sp>
        <p:nvSpPr>
          <p:cNvPr id="256" name="Google Shape;256;p10"/>
          <p:cNvSpPr txBox="1"/>
          <p:nvPr/>
        </p:nvSpPr>
        <p:spPr>
          <a:xfrm>
            <a:off x="203218" y="247321"/>
            <a:ext cx="17529000" cy="838835"/>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Clr>
                <a:srgbClr val="000000"/>
              </a:buClr>
              <a:buSzPts val="5199"/>
              <a:buFont typeface="Arial"/>
              <a:buNone/>
            </a:pPr>
            <a:r>
              <a:rPr b="0" i="0" lang="en-US" sz="5199" u="none" cap="none" strike="noStrike">
                <a:solidFill>
                  <a:srgbClr val="FFFFFF"/>
                </a:solidFill>
                <a:latin typeface="Arial"/>
                <a:ea typeface="Arial"/>
                <a:cs typeface="Arial"/>
                <a:sym typeface="Arial"/>
              </a:rPr>
              <a:t>A4-  Testing the methodology in involved countries</a:t>
            </a:r>
            <a:endParaRPr b="0" i="0" sz="1400" u="none" cap="none" strike="noStrike">
              <a:solidFill>
                <a:srgbClr val="000000"/>
              </a:solidFill>
              <a:latin typeface="Arial"/>
              <a:ea typeface="Arial"/>
              <a:cs typeface="Arial"/>
              <a:sym typeface="Arial"/>
            </a:endParaRPr>
          </a:p>
        </p:txBody>
      </p:sp>
      <p:grpSp>
        <p:nvGrpSpPr>
          <p:cNvPr id="257" name="Google Shape;257;p10"/>
          <p:cNvGrpSpPr/>
          <p:nvPr/>
        </p:nvGrpSpPr>
        <p:grpSpPr>
          <a:xfrm>
            <a:off x="336691" y="3197872"/>
            <a:ext cx="2372332" cy="2512378"/>
            <a:chOff x="0" y="19050"/>
            <a:chExt cx="3163110" cy="3349837"/>
          </a:xfrm>
        </p:grpSpPr>
        <p:sp>
          <p:nvSpPr>
            <p:cNvPr id="258" name="Google Shape;258;p10"/>
            <p:cNvSpPr txBox="1"/>
            <p:nvPr/>
          </p:nvSpPr>
          <p:spPr>
            <a:xfrm>
              <a:off x="0" y="1033992"/>
              <a:ext cx="3163110" cy="2334895"/>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Selection of classrooms that will be involved in the pilot action (M8)</a:t>
              </a:r>
              <a:endParaRPr b="0" i="0" sz="1400" u="none" cap="none" strike="noStrike">
                <a:solidFill>
                  <a:srgbClr val="000000"/>
                </a:solidFill>
                <a:latin typeface="Arial"/>
                <a:ea typeface="Arial"/>
                <a:cs typeface="Arial"/>
                <a:sym typeface="Arial"/>
              </a:endParaRPr>
            </a:p>
          </p:txBody>
        </p:sp>
        <p:sp>
          <p:nvSpPr>
            <p:cNvPr id="259" name="Google Shape;259;p10"/>
            <p:cNvSpPr txBox="1"/>
            <p:nvPr/>
          </p:nvSpPr>
          <p:spPr>
            <a:xfrm>
              <a:off x="0" y="19050"/>
              <a:ext cx="3128665"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A4.1</a:t>
              </a:r>
              <a:endParaRPr b="0" i="0" sz="1400" u="none" cap="none" strike="noStrike">
                <a:solidFill>
                  <a:srgbClr val="000000"/>
                </a:solidFill>
                <a:latin typeface="Arial"/>
                <a:ea typeface="Arial"/>
                <a:cs typeface="Arial"/>
                <a:sym typeface="Arial"/>
              </a:endParaRPr>
            </a:p>
          </p:txBody>
        </p:sp>
      </p:grpSp>
      <p:grpSp>
        <p:nvGrpSpPr>
          <p:cNvPr id="260" name="Google Shape;260;p10"/>
          <p:cNvGrpSpPr/>
          <p:nvPr/>
        </p:nvGrpSpPr>
        <p:grpSpPr>
          <a:xfrm>
            <a:off x="5199086" y="2883103"/>
            <a:ext cx="3458907" cy="3871937"/>
            <a:chOff x="0" y="19050"/>
            <a:chExt cx="4611876" cy="5162583"/>
          </a:xfrm>
        </p:grpSpPr>
        <p:sp>
          <p:nvSpPr>
            <p:cNvPr id="261" name="Google Shape;261;p10"/>
            <p:cNvSpPr txBox="1"/>
            <p:nvPr/>
          </p:nvSpPr>
          <p:spPr>
            <a:xfrm>
              <a:off x="0" y="888577"/>
              <a:ext cx="4611876" cy="4293056"/>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In each country, project partners will carry out workshops dedicated to students and their families on digital image education, in order to contrast gender sterotypes perpetuated by media. ( M9-M12).</a:t>
              </a:r>
              <a:endParaRPr b="0" i="0" sz="1400" u="none" cap="none" strike="noStrike">
                <a:solidFill>
                  <a:srgbClr val="000000"/>
                </a:solidFill>
                <a:latin typeface="Arial"/>
                <a:ea typeface="Arial"/>
                <a:cs typeface="Arial"/>
                <a:sym typeface="Arial"/>
              </a:endParaRPr>
            </a:p>
          </p:txBody>
        </p:sp>
        <p:sp>
          <p:nvSpPr>
            <p:cNvPr id="262" name="Google Shape;262;p10"/>
            <p:cNvSpPr txBox="1"/>
            <p:nvPr/>
          </p:nvSpPr>
          <p:spPr>
            <a:xfrm>
              <a:off x="0" y="19050"/>
              <a:ext cx="4561655"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A4.2</a:t>
              </a:r>
              <a:endParaRPr b="0" i="0" sz="1400" u="none" cap="none" strike="noStrike">
                <a:solidFill>
                  <a:srgbClr val="000000"/>
                </a:solidFill>
                <a:latin typeface="Arial"/>
                <a:ea typeface="Arial"/>
                <a:cs typeface="Arial"/>
                <a:sym typeface="Arial"/>
              </a:endParaRPr>
            </a:p>
          </p:txBody>
        </p:sp>
      </p:grpSp>
      <p:grpSp>
        <p:nvGrpSpPr>
          <p:cNvPr id="263" name="Google Shape;263;p10"/>
          <p:cNvGrpSpPr/>
          <p:nvPr/>
        </p:nvGrpSpPr>
        <p:grpSpPr>
          <a:xfrm>
            <a:off x="11122222" y="2868816"/>
            <a:ext cx="6829087" cy="3512865"/>
            <a:chOff x="0" y="19050"/>
            <a:chExt cx="9105449" cy="4683820"/>
          </a:xfrm>
        </p:grpSpPr>
        <p:sp>
          <p:nvSpPr>
            <p:cNvPr id="264" name="Google Shape;264;p10"/>
            <p:cNvSpPr txBox="1"/>
            <p:nvPr/>
          </p:nvSpPr>
          <p:spPr>
            <a:xfrm>
              <a:off x="0" y="888577"/>
              <a:ext cx="9105449" cy="3814293"/>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Evaluation of the Workshops (M13). At the end of A4, an evaluation of the workshops will be conducted with the students and families who took part in them. Following the evaluation, a report will be produced with the conclusions of the workshops that will serve to lay the groundwork for future replicability of the methodology</a:t>
              </a:r>
              <a:endParaRPr b="0" i="0" sz="1400" u="none" cap="none" strike="noStrike">
                <a:solidFill>
                  <a:srgbClr val="000000"/>
                </a:solidFill>
                <a:latin typeface="Arial"/>
                <a:ea typeface="Arial"/>
                <a:cs typeface="Arial"/>
                <a:sym typeface="Arial"/>
              </a:endParaRPr>
            </a:p>
          </p:txBody>
        </p:sp>
        <p:sp>
          <p:nvSpPr>
            <p:cNvPr id="265" name="Google Shape;265;p10"/>
            <p:cNvSpPr txBox="1"/>
            <p:nvPr/>
          </p:nvSpPr>
          <p:spPr>
            <a:xfrm>
              <a:off x="0" y="19050"/>
              <a:ext cx="9105223"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A4.3</a:t>
              </a:r>
              <a:endParaRPr b="0" i="0" sz="1400" u="none" cap="none" strike="noStrike">
                <a:solidFill>
                  <a:srgbClr val="000000"/>
                </a:solidFill>
                <a:latin typeface="Arial"/>
                <a:ea typeface="Arial"/>
                <a:cs typeface="Arial"/>
                <a:sym typeface="Arial"/>
              </a:endParaRPr>
            </a:p>
          </p:txBody>
        </p:sp>
      </p:grpSp>
      <p:sp>
        <p:nvSpPr>
          <p:cNvPr id="266" name="Google Shape;266;p10"/>
          <p:cNvSpPr txBox="1"/>
          <p:nvPr/>
        </p:nvSpPr>
        <p:spPr>
          <a:xfrm>
            <a:off x="5830605" y="6817580"/>
            <a:ext cx="11238195" cy="3514424"/>
          </a:xfrm>
          <a:prstGeom prst="rect">
            <a:avLst/>
          </a:prstGeom>
          <a:noFill/>
          <a:ln>
            <a:noFill/>
          </a:ln>
        </p:spPr>
        <p:txBody>
          <a:bodyPr anchorCtr="0" anchor="t" bIns="0" lIns="0" spcFirstLastPara="1" rIns="0" wrap="square" tIns="0">
            <a:spAutoFit/>
          </a:bodyPr>
          <a:lstStyle/>
          <a:p>
            <a:pPr indent="0" lvl="0" marL="0" marR="0" rtl="0" algn="just">
              <a:lnSpc>
                <a:spcPct val="1373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40033"/>
              </a:lnSpc>
              <a:spcBef>
                <a:spcPts val="0"/>
              </a:spcBef>
              <a:spcAft>
                <a:spcPts val="0"/>
              </a:spcAft>
              <a:buClr>
                <a:srgbClr val="000000"/>
              </a:buClr>
              <a:buSzPts val="1766"/>
              <a:buFont typeface="Arial"/>
              <a:buNone/>
            </a:pPr>
            <a:r>
              <a:rPr b="0" i="0" lang="en-US" sz="1766" u="none" cap="none" strike="noStrike">
                <a:solidFill>
                  <a:srgbClr val="244357"/>
                </a:solidFill>
                <a:latin typeface="Arial"/>
                <a:ea typeface="Arial"/>
                <a:cs typeface="Arial"/>
                <a:sym typeface="Arial"/>
              </a:rPr>
              <a:t>WORKSHOPS WILL BE ADDRESSED TO:</a:t>
            </a:r>
            <a:endParaRPr b="0" i="0" sz="1400" u="none" cap="none" strike="noStrike">
              <a:solidFill>
                <a:srgbClr val="000000"/>
              </a:solidFill>
              <a:latin typeface="Arial"/>
              <a:ea typeface="Arial"/>
              <a:cs typeface="Arial"/>
              <a:sym typeface="Arial"/>
            </a:endParaRPr>
          </a:p>
          <a:p>
            <a:pPr indent="0" lvl="0" marL="0" marR="0" rtl="0" algn="just">
              <a:lnSpc>
                <a:spcPct val="140033"/>
              </a:lnSpc>
              <a:spcBef>
                <a:spcPts val="0"/>
              </a:spcBef>
              <a:spcAft>
                <a:spcPts val="0"/>
              </a:spcAft>
              <a:buClr>
                <a:srgbClr val="000000"/>
              </a:buClr>
              <a:buSzPts val="1766"/>
              <a:buFont typeface="Arial"/>
              <a:buNone/>
            </a:pPr>
            <a:r>
              <a:t/>
            </a:r>
            <a:endParaRPr b="0" i="0" sz="1766" u="none" cap="none" strike="noStrike">
              <a:solidFill>
                <a:srgbClr val="244357"/>
              </a:solidFill>
              <a:latin typeface="Arial"/>
              <a:ea typeface="Arial"/>
              <a:cs typeface="Arial"/>
              <a:sym typeface="Arial"/>
            </a:endParaRPr>
          </a:p>
          <a:p>
            <a:pPr indent="-190722" lvl="1" marL="381443" marR="0" rtl="0" algn="just">
              <a:lnSpc>
                <a:spcPct val="140033"/>
              </a:lnSpc>
              <a:spcBef>
                <a:spcPts val="0"/>
              </a:spcBef>
              <a:spcAft>
                <a:spcPts val="0"/>
              </a:spcAft>
              <a:buClr>
                <a:srgbClr val="244357"/>
              </a:buClr>
              <a:buSzPts val="1766"/>
              <a:buFont typeface="Arial"/>
              <a:buChar char="•"/>
            </a:pPr>
            <a:r>
              <a:rPr b="0" i="0" lang="en-US" sz="1766" u="none" cap="none" strike="noStrike">
                <a:solidFill>
                  <a:srgbClr val="244357"/>
                </a:solidFill>
                <a:latin typeface="Arial"/>
                <a:ea typeface="Arial"/>
                <a:cs typeface="Arial"/>
                <a:sym typeface="Arial"/>
              </a:rPr>
              <a:t>Students (with a focus on students coming from disadvantaged areas) in order to ensure the acquisition of knowledge, competences and skills finalized at contrasting gender stereotypes</a:t>
            </a:r>
            <a:endParaRPr b="0" i="0" sz="1400" u="none" cap="none" strike="noStrike">
              <a:solidFill>
                <a:srgbClr val="000000"/>
              </a:solidFill>
              <a:latin typeface="Arial"/>
              <a:ea typeface="Arial"/>
              <a:cs typeface="Arial"/>
              <a:sym typeface="Arial"/>
            </a:endParaRPr>
          </a:p>
          <a:p>
            <a:pPr indent="-190722" lvl="1" marL="381443" marR="0" rtl="0" algn="just">
              <a:lnSpc>
                <a:spcPct val="140033"/>
              </a:lnSpc>
              <a:spcBef>
                <a:spcPts val="0"/>
              </a:spcBef>
              <a:spcAft>
                <a:spcPts val="0"/>
              </a:spcAft>
              <a:buClr>
                <a:srgbClr val="244357"/>
              </a:buClr>
              <a:buSzPts val="1766"/>
              <a:buFont typeface="Arial"/>
              <a:buChar char="•"/>
            </a:pPr>
            <a:r>
              <a:rPr b="0" i="0" lang="en-US" sz="1766" u="none" cap="none" strike="noStrike">
                <a:solidFill>
                  <a:srgbClr val="244357"/>
                </a:solidFill>
                <a:latin typeface="Arial"/>
                <a:ea typeface="Arial"/>
                <a:cs typeface="Arial"/>
                <a:sym typeface="Arial"/>
              </a:rPr>
              <a:t>Families and local stakeholders: these workshops will have the format of participatory events where different representatives of local community will participate. The aim is to promote social responsibility in the whole local community when talking about digital media literacy as well as to promote cultural awareness in disadvantaged/deprived areas</a:t>
            </a:r>
            <a:endParaRPr b="0" i="0" sz="1400" u="none" cap="none" strike="noStrike">
              <a:solidFill>
                <a:srgbClr val="000000"/>
              </a:solidFill>
              <a:latin typeface="Arial"/>
              <a:ea typeface="Arial"/>
              <a:cs typeface="Arial"/>
              <a:sym typeface="Arial"/>
            </a:endParaRPr>
          </a:p>
          <a:p>
            <a:pPr indent="0" lvl="0" marL="0" marR="0" rtl="0" algn="just">
              <a:lnSpc>
                <a:spcPct val="140033"/>
              </a:lnSpc>
              <a:spcBef>
                <a:spcPts val="0"/>
              </a:spcBef>
              <a:spcAft>
                <a:spcPts val="0"/>
              </a:spcAft>
              <a:buClr>
                <a:srgbClr val="000000"/>
              </a:buClr>
              <a:buSzPts val="1766"/>
              <a:buFont typeface="Arial"/>
              <a:buNone/>
            </a:pPr>
            <a:r>
              <a:t/>
            </a:r>
            <a:endParaRPr b="0" i="0" sz="1766" u="none" cap="none" strike="noStrike">
              <a:solidFill>
                <a:srgbClr val="244357"/>
              </a:solidFill>
              <a:latin typeface="Arial"/>
              <a:ea typeface="Arial"/>
              <a:cs typeface="Arial"/>
              <a:sym typeface="Arial"/>
            </a:endParaRPr>
          </a:p>
        </p:txBody>
      </p:sp>
      <p:sp>
        <p:nvSpPr>
          <p:cNvPr id="267" name="Google Shape;267;p10"/>
          <p:cNvSpPr txBox="1"/>
          <p:nvPr/>
        </p:nvSpPr>
        <p:spPr>
          <a:xfrm>
            <a:off x="203218" y="1160864"/>
            <a:ext cx="15878851" cy="4883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LEADING ORGANISATION : OSNOVNA SKOLA DOBRISE CESARICA (CROATIA)</a:t>
            </a:r>
            <a:endParaRPr b="0" i="0" sz="1400" u="none" cap="none" strike="noStrike">
              <a:solidFill>
                <a:srgbClr val="000000"/>
              </a:solidFill>
              <a:latin typeface="Arial"/>
              <a:ea typeface="Arial"/>
              <a:cs typeface="Arial"/>
              <a:sym typeface="Arial"/>
            </a:endParaRPr>
          </a:p>
        </p:txBody>
      </p:sp>
      <p:sp>
        <p:nvSpPr>
          <p:cNvPr id="268" name="Google Shape;268;p10"/>
          <p:cNvSpPr txBox="1"/>
          <p:nvPr/>
        </p:nvSpPr>
        <p:spPr>
          <a:xfrm>
            <a:off x="203218" y="1848018"/>
            <a:ext cx="6530292" cy="41846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01/12/2023 -  30/05/2024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AFF"/>
        </a:solidFill>
      </p:bgPr>
    </p:bg>
    <p:spTree>
      <p:nvGrpSpPr>
        <p:cNvPr id="272" name="Shape 272"/>
        <p:cNvGrpSpPr/>
        <p:nvPr/>
      </p:nvGrpSpPr>
      <p:grpSpPr>
        <a:xfrm>
          <a:off x="0" y="0"/>
          <a:ext cx="0" cy="0"/>
          <a:chOff x="0" y="0"/>
          <a:chExt cx="0" cy="0"/>
        </a:xfrm>
      </p:grpSpPr>
      <p:sp>
        <p:nvSpPr>
          <p:cNvPr id="273" name="Google Shape;273;p11"/>
          <p:cNvSpPr/>
          <p:nvPr/>
        </p:nvSpPr>
        <p:spPr>
          <a:xfrm>
            <a:off x="0" y="-205295"/>
            <a:ext cx="18288000" cy="2582902"/>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1205205" y="4415445"/>
            <a:ext cx="15525026" cy="4023537"/>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244357"/>
                </a:solidFill>
                <a:latin typeface="Arial"/>
                <a:ea typeface="Arial"/>
                <a:cs typeface="Arial"/>
                <a:sym typeface="Arial"/>
              </a:rPr>
              <a:t>A5 consists of organizing and holding a final project event in each of the partner countries in order to spread awareness of  IMAGEnder project, share results, and engage the local community.</a:t>
            </a:r>
            <a:endParaRPr b="0" i="0" sz="1400" u="none" cap="none" strike="noStrike">
              <a:solidFill>
                <a:srgbClr val="000000"/>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t/>
            </a:r>
            <a:endParaRPr b="0" i="0" sz="2499" u="none" cap="none" strike="noStrike">
              <a:solidFill>
                <a:srgbClr val="244357"/>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244357"/>
                </a:solidFill>
                <a:latin typeface="Arial"/>
                <a:ea typeface="Arial"/>
                <a:cs typeface="Arial"/>
                <a:sym typeface="Arial"/>
              </a:rPr>
              <a:t>In each territory, local events will be co-designed by partners with the involvement of students, teachers, and families who have participated in previous actions.</a:t>
            </a:r>
            <a:endParaRPr b="0" i="0" sz="1400" u="none" cap="none" strike="noStrike">
              <a:solidFill>
                <a:srgbClr val="000000"/>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t/>
            </a:r>
            <a:endParaRPr b="0" i="0" sz="2499" u="none" cap="none" strike="noStrike">
              <a:solidFill>
                <a:srgbClr val="244357"/>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244357"/>
                </a:solidFill>
                <a:latin typeface="Arial"/>
                <a:ea typeface="Arial"/>
                <a:cs typeface="Arial"/>
                <a:sym typeface="Arial"/>
              </a:rPr>
              <a:t>The events will also include the exhibition of the audiovisual content developed during the workshops (A4).</a:t>
            </a:r>
            <a:endParaRPr b="0" i="0" sz="2499" u="none" cap="none" strike="noStrike">
              <a:solidFill>
                <a:srgbClr val="244357"/>
              </a:solidFill>
              <a:latin typeface="Arial"/>
              <a:ea typeface="Arial"/>
              <a:cs typeface="Arial"/>
              <a:sym typeface="Arial"/>
            </a:endParaRPr>
          </a:p>
        </p:txBody>
      </p:sp>
      <p:pic>
        <p:nvPicPr>
          <p:cNvPr id="275" name="Google Shape;275;p11"/>
          <p:cNvPicPr preferRelativeResize="0"/>
          <p:nvPr/>
        </p:nvPicPr>
        <p:blipFill rotWithShape="1">
          <a:blip r:embed="rId3">
            <a:alphaModFix/>
          </a:blip>
          <a:srcRect b="0" l="0" r="0" t="0"/>
          <a:stretch/>
        </p:blipFill>
        <p:spPr>
          <a:xfrm>
            <a:off x="14829889" y="0"/>
            <a:ext cx="2079273" cy="2217891"/>
          </a:xfrm>
          <a:prstGeom prst="rect">
            <a:avLst/>
          </a:prstGeom>
          <a:noFill/>
          <a:ln>
            <a:noFill/>
          </a:ln>
        </p:spPr>
      </p:pic>
      <p:sp>
        <p:nvSpPr>
          <p:cNvPr id="276" name="Google Shape;276;p11"/>
          <p:cNvSpPr txBox="1"/>
          <p:nvPr/>
        </p:nvSpPr>
        <p:spPr>
          <a:xfrm>
            <a:off x="203218" y="193981"/>
            <a:ext cx="17529000" cy="892175"/>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Clr>
                <a:srgbClr val="000000"/>
              </a:buClr>
              <a:buSzPts val="5499"/>
              <a:buFont typeface="Arial"/>
              <a:buNone/>
            </a:pPr>
            <a:r>
              <a:rPr b="0" i="0" lang="en-US" sz="5499" u="none" cap="none" strike="noStrike">
                <a:solidFill>
                  <a:srgbClr val="FFFFFF"/>
                </a:solidFill>
                <a:latin typeface="Arial"/>
                <a:ea typeface="Arial"/>
                <a:cs typeface="Arial"/>
                <a:sym typeface="Arial"/>
              </a:rPr>
              <a:t>A5 - Participatory events</a:t>
            </a:r>
            <a:endParaRPr b="0" i="0" sz="1400" u="none" cap="none" strike="noStrike">
              <a:solidFill>
                <a:srgbClr val="000000"/>
              </a:solidFill>
              <a:latin typeface="Arial"/>
              <a:ea typeface="Arial"/>
              <a:cs typeface="Arial"/>
              <a:sym typeface="Arial"/>
            </a:endParaRPr>
          </a:p>
        </p:txBody>
      </p:sp>
      <p:sp>
        <p:nvSpPr>
          <p:cNvPr id="277" name="Google Shape;277;p11"/>
          <p:cNvSpPr txBox="1"/>
          <p:nvPr/>
        </p:nvSpPr>
        <p:spPr>
          <a:xfrm>
            <a:off x="203218" y="1160864"/>
            <a:ext cx="15878851" cy="4883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LEADING ORGANISATION : MUTALAN KOULU (FINLAND)</a:t>
            </a:r>
            <a:endParaRPr b="0" i="0" sz="1400" u="none" cap="none" strike="noStrike">
              <a:solidFill>
                <a:srgbClr val="000000"/>
              </a:solidFill>
              <a:latin typeface="Arial"/>
              <a:ea typeface="Arial"/>
              <a:cs typeface="Arial"/>
              <a:sym typeface="Arial"/>
            </a:endParaRPr>
          </a:p>
        </p:txBody>
      </p:sp>
      <p:sp>
        <p:nvSpPr>
          <p:cNvPr id="278" name="Google Shape;278;p11"/>
          <p:cNvSpPr txBox="1"/>
          <p:nvPr/>
        </p:nvSpPr>
        <p:spPr>
          <a:xfrm>
            <a:off x="203218" y="1848018"/>
            <a:ext cx="6530292" cy="41846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01/05/2024 - 30/06/2024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p:nvPr/>
        </p:nvSpPr>
        <p:spPr>
          <a:xfrm>
            <a:off x="0" y="-205295"/>
            <a:ext cx="18288000" cy="2582902"/>
          </a:xfrm>
          <a:prstGeom prst="rect">
            <a:avLst/>
          </a:prstGeom>
          <a:solidFill>
            <a:srgbClr val="EE93A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12"/>
          <p:cNvSpPr txBox="1"/>
          <p:nvPr/>
        </p:nvSpPr>
        <p:spPr>
          <a:xfrm>
            <a:off x="754518" y="345568"/>
            <a:ext cx="17529000" cy="1481175"/>
          </a:xfrm>
          <a:prstGeom prst="rect">
            <a:avLst/>
          </a:prstGeom>
          <a:noFill/>
          <a:ln>
            <a:noFill/>
          </a:ln>
        </p:spPr>
        <p:txBody>
          <a:bodyPr anchorCtr="0" anchor="t" bIns="0" lIns="0" spcFirstLastPara="1" rIns="0" wrap="square" tIns="0">
            <a:spAutoFit/>
          </a:bodyPr>
          <a:lstStyle/>
          <a:p>
            <a:pPr indent="0" lvl="0" marL="0" marR="0" rtl="0" algn="l">
              <a:lnSpc>
                <a:spcPct val="131433"/>
              </a:lnSpc>
              <a:spcBef>
                <a:spcPts val="0"/>
              </a:spcBef>
              <a:spcAft>
                <a:spcPts val="0"/>
              </a:spcAft>
              <a:buClr>
                <a:srgbClr val="000000"/>
              </a:buClr>
              <a:buSzPts val="9000"/>
              <a:buFont typeface="Arial"/>
              <a:buNone/>
            </a:pPr>
            <a:r>
              <a:rPr b="0" i="0" lang="en-US" sz="9000" u="none" cap="none" strike="noStrike">
                <a:solidFill>
                  <a:srgbClr val="FFFFFF"/>
                </a:solidFill>
                <a:latin typeface="Arial"/>
                <a:ea typeface="Arial"/>
                <a:cs typeface="Arial"/>
                <a:sym typeface="Arial"/>
              </a:rPr>
              <a:t>GANT</a:t>
            </a:r>
            <a:endParaRPr b="0" i="0" sz="1400" u="none" cap="none" strike="noStrike">
              <a:solidFill>
                <a:srgbClr val="000000"/>
              </a:solidFill>
              <a:latin typeface="Arial"/>
              <a:ea typeface="Arial"/>
              <a:cs typeface="Arial"/>
              <a:sym typeface="Arial"/>
            </a:endParaRPr>
          </a:p>
        </p:txBody>
      </p:sp>
      <p:pic>
        <p:nvPicPr>
          <p:cNvPr descr="Immagine che contiene testo, armadio, schermata&#10;&#10;Descrizione generata automaticamente" id="285" name="Google Shape;285;p12"/>
          <p:cNvPicPr preferRelativeResize="0"/>
          <p:nvPr/>
        </p:nvPicPr>
        <p:blipFill rotWithShape="1">
          <a:blip r:embed="rId3">
            <a:alphaModFix/>
          </a:blip>
          <a:srcRect b="0" l="0" r="0" t="7353"/>
          <a:stretch/>
        </p:blipFill>
        <p:spPr>
          <a:xfrm>
            <a:off x="996950" y="3543300"/>
            <a:ext cx="16686732" cy="480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txBox="1"/>
          <p:nvPr/>
        </p:nvSpPr>
        <p:spPr>
          <a:xfrm>
            <a:off x="9468212" y="4410008"/>
            <a:ext cx="7791088" cy="1495559"/>
          </a:xfrm>
          <a:prstGeom prst="rect">
            <a:avLst/>
          </a:prstGeom>
          <a:noFill/>
          <a:ln>
            <a:noFill/>
          </a:ln>
        </p:spPr>
        <p:txBody>
          <a:bodyPr anchorCtr="0" anchor="t" bIns="0" lIns="0" spcFirstLastPara="1" rIns="0" wrap="square" tIns="0">
            <a:spAutoFit/>
          </a:bodyPr>
          <a:lstStyle/>
          <a:p>
            <a:pPr indent="0" lvl="0" marL="0" marR="0" rtl="0" algn="r">
              <a:lnSpc>
                <a:spcPct val="117000"/>
              </a:lnSpc>
              <a:spcBef>
                <a:spcPts val="0"/>
              </a:spcBef>
              <a:spcAft>
                <a:spcPts val="0"/>
              </a:spcAft>
              <a:buClr>
                <a:srgbClr val="000000"/>
              </a:buClr>
              <a:buSzPts val="10035"/>
              <a:buFont typeface="Arial"/>
              <a:buNone/>
            </a:pPr>
            <a:r>
              <a:rPr b="0" i="0" lang="en-US" sz="10035" u="none" cap="none" strike="noStrike">
                <a:solidFill>
                  <a:srgbClr val="044DA2"/>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pic>
        <p:nvPicPr>
          <p:cNvPr id="291" name="Google Shape;291;p13"/>
          <p:cNvPicPr preferRelativeResize="0"/>
          <p:nvPr/>
        </p:nvPicPr>
        <p:blipFill rotWithShape="1">
          <a:blip r:embed="rId3">
            <a:alphaModFix/>
          </a:blip>
          <a:srcRect b="0" l="0" r="0" t="52453"/>
          <a:stretch/>
        </p:blipFill>
        <p:spPr>
          <a:xfrm>
            <a:off x="799744" y="0"/>
            <a:ext cx="12095778" cy="6229878"/>
          </a:xfrm>
          <a:prstGeom prst="rect">
            <a:avLst/>
          </a:prstGeom>
          <a:noFill/>
          <a:ln>
            <a:noFill/>
          </a:ln>
        </p:spPr>
      </p:pic>
      <p:pic>
        <p:nvPicPr>
          <p:cNvPr id="292" name="Google Shape;292;p13"/>
          <p:cNvPicPr preferRelativeResize="0"/>
          <p:nvPr/>
        </p:nvPicPr>
        <p:blipFill rotWithShape="1">
          <a:blip r:embed="rId4">
            <a:alphaModFix/>
          </a:blip>
          <a:srcRect b="0" l="0" r="0" t="52453"/>
          <a:stretch/>
        </p:blipFill>
        <p:spPr>
          <a:xfrm rot="-5400000">
            <a:off x="-2167791" y="2142141"/>
            <a:ext cx="8403113" cy="3956811"/>
          </a:xfrm>
          <a:prstGeom prst="rect">
            <a:avLst/>
          </a:prstGeom>
          <a:noFill/>
          <a:ln>
            <a:noFill/>
          </a:ln>
        </p:spPr>
      </p:pic>
      <p:pic>
        <p:nvPicPr>
          <p:cNvPr id="293" name="Google Shape;293;p13"/>
          <p:cNvPicPr preferRelativeResize="0"/>
          <p:nvPr/>
        </p:nvPicPr>
        <p:blipFill rotWithShape="1">
          <a:blip r:embed="rId5">
            <a:alphaModFix/>
          </a:blip>
          <a:srcRect b="0" l="0" r="0" t="0"/>
          <a:stretch/>
        </p:blipFill>
        <p:spPr>
          <a:xfrm>
            <a:off x="12895522" y="589901"/>
            <a:ext cx="3530645" cy="3530645"/>
          </a:xfrm>
          <a:prstGeom prst="rect">
            <a:avLst/>
          </a:prstGeom>
          <a:noFill/>
          <a:ln>
            <a:noFill/>
          </a:ln>
        </p:spPr>
      </p:pic>
      <p:pic>
        <p:nvPicPr>
          <p:cNvPr id="294" name="Google Shape;294;p13"/>
          <p:cNvPicPr preferRelativeResize="0"/>
          <p:nvPr/>
        </p:nvPicPr>
        <p:blipFill rotWithShape="1">
          <a:blip r:embed="rId6">
            <a:alphaModFix/>
          </a:blip>
          <a:srcRect b="0" l="0" r="0" t="0"/>
          <a:stretch/>
        </p:blipFill>
        <p:spPr>
          <a:xfrm>
            <a:off x="419772" y="8403113"/>
            <a:ext cx="759944" cy="759944"/>
          </a:xfrm>
          <a:prstGeom prst="rect">
            <a:avLst/>
          </a:prstGeom>
          <a:noFill/>
          <a:ln>
            <a:noFill/>
          </a:ln>
        </p:spPr>
      </p:pic>
      <p:sp>
        <p:nvSpPr>
          <p:cNvPr id="295" name="Google Shape;295;p13"/>
          <p:cNvSpPr txBox="1"/>
          <p:nvPr/>
        </p:nvSpPr>
        <p:spPr>
          <a:xfrm>
            <a:off x="1666250" y="7778141"/>
            <a:ext cx="16865470" cy="1873377"/>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Clr>
                <a:srgbClr val="000000"/>
              </a:buClr>
              <a:buSzPts val="4200"/>
              <a:buFont typeface="Arial"/>
              <a:buNone/>
            </a:pPr>
            <a:r>
              <a:rPr b="0" i="0" lang="en-US" sz="4200" u="none" cap="none" strike="noStrike">
                <a:solidFill>
                  <a:srgbClr val="044DA2"/>
                </a:solidFill>
                <a:latin typeface="Arial"/>
                <a:ea typeface="Arial"/>
                <a:cs typeface="Arial"/>
                <a:sym typeface="Arial"/>
              </a:rPr>
              <a:t>Giacomo Caldarelli - Anonima Impresa Sociale Soc. Coop</a:t>
            </a:r>
            <a:endParaRPr b="0" i="0" sz="1400" u="none" cap="none" strike="noStrike">
              <a:solidFill>
                <a:srgbClr val="000000"/>
              </a:solidFill>
              <a:latin typeface="Arial"/>
              <a:ea typeface="Arial"/>
              <a:cs typeface="Arial"/>
              <a:sym typeface="Arial"/>
            </a:endParaRPr>
          </a:p>
          <a:p>
            <a:pPr indent="0" lvl="0" marL="0" marR="0" rtl="0" algn="l">
              <a:lnSpc>
                <a:spcPct val="116999"/>
              </a:lnSpc>
              <a:spcBef>
                <a:spcPts val="0"/>
              </a:spcBef>
              <a:spcAft>
                <a:spcPts val="0"/>
              </a:spcAft>
              <a:buClr>
                <a:srgbClr val="000000"/>
              </a:buClr>
              <a:buSzPts val="4200"/>
              <a:buFont typeface="Arial"/>
              <a:buNone/>
            </a:pPr>
            <a:r>
              <a:t/>
            </a:r>
            <a:endParaRPr b="0" i="0" sz="4200" u="none" cap="none" strike="noStrike">
              <a:solidFill>
                <a:srgbClr val="044DA2"/>
              </a:solidFill>
              <a:latin typeface="Arial"/>
              <a:ea typeface="Arial"/>
              <a:cs typeface="Arial"/>
              <a:sym typeface="Arial"/>
            </a:endParaRPr>
          </a:p>
          <a:p>
            <a:pPr indent="0" lvl="0" marL="0" marR="0" rtl="0" algn="l">
              <a:lnSpc>
                <a:spcPct val="116999"/>
              </a:lnSpc>
              <a:spcBef>
                <a:spcPts val="0"/>
              </a:spcBef>
              <a:spcAft>
                <a:spcPts val="0"/>
              </a:spcAft>
              <a:buClr>
                <a:srgbClr val="000000"/>
              </a:buClr>
              <a:buSzPts val="4200"/>
              <a:buFont typeface="Arial"/>
              <a:buNone/>
            </a:pPr>
            <a:r>
              <a:rPr b="0" i="0" lang="en-US" sz="4200" u="none" cap="none" strike="noStrike">
                <a:solidFill>
                  <a:srgbClr val="044DA2"/>
                </a:solidFill>
                <a:latin typeface="Arial"/>
                <a:ea typeface="Arial"/>
                <a:cs typeface="Arial"/>
                <a:sym typeface="Arial"/>
              </a:rPr>
              <a:t>giacomo@postmodernissimo.com</a:t>
            </a:r>
            <a:endParaRPr b="0" i="0" sz="1400" u="none" cap="none" strike="noStrike">
              <a:solidFill>
                <a:srgbClr val="000000"/>
              </a:solidFill>
              <a:latin typeface="Arial"/>
              <a:ea typeface="Arial"/>
              <a:cs typeface="Arial"/>
              <a:sym typeface="Arial"/>
            </a:endParaRPr>
          </a:p>
        </p:txBody>
      </p:sp>
      <p:sp>
        <p:nvSpPr>
          <p:cNvPr id="296" name="Google Shape;296;p13"/>
          <p:cNvSpPr txBox="1"/>
          <p:nvPr/>
        </p:nvSpPr>
        <p:spPr>
          <a:xfrm>
            <a:off x="1408672" y="6535697"/>
            <a:ext cx="3956811" cy="93662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0" i="0" lang="en-US" sz="5499" u="none" cap="none" strike="noStrike">
                <a:solidFill>
                  <a:srgbClr val="044DA2"/>
                </a:solidFill>
                <a:latin typeface="Arial"/>
                <a:ea typeface="Arial"/>
                <a:cs typeface="Arial"/>
                <a:sym typeface="Arial"/>
              </a:rPr>
              <a:t>Contact: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0" y="0"/>
            <a:ext cx="7325528" cy="10578984"/>
          </a:xfrm>
          <a:prstGeom prst="rect">
            <a:avLst/>
          </a:prstGeom>
          <a:solidFill>
            <a:srgbClr val="D2E1FB">
              <a:alpha val="6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2"/>
          <p:cNvPicPr preferRelativeResize="0"/>
          <p:nvPr/>
        </p:nvPicPr>
        <p:blipFill rotWithShape="1">
          <a:blip r:embed="rId3">
            <a:alphaModFix/>
          </a:blip>
          <a:srcRect b="0" l="50" r="32" t="0"/>
          <a:stretch/>
        </p:blipFill>
        <p:spPr>
          <a:xfrm>
            <a:off x="7325528" y="-1"/>
            <a:ext cx="10962472" cy="10326143"/>
          </a:xfrm>
          <a:prstGeom prst="rect">
            <a:avLst/>
          </a:prstGeom>
          <a:noFill/>
          <a:ln>
            <a:noFill/>
          </a:ln>
        </p:spPr>
      </p:pic>
      <p:sp>
        <p:nvSpPr>
          <p:cNvPr id="95" name="Google Shape;95;p2"/>
          <p:cNvSpPr txBox="1"/>
          <p:nvPr/>
        </p:nvSpPr>
        <p:spPr>
          <a:xfrm>
            <a:off x="795672" y="2561590"/>
            <a:ext cx="5763786" cy="5097145"/>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Clr>
                <a:srgbClr val="000000"/>
              </a:buClr>
              <a:buSzPts val="6999"/>
              <a:buFont typeface="Arial"/>
              <a:buNone/>
            </a:pPr>
            <a:r>
              <a:rPr b="0" i="0" lang="en-US" sz="6999" u="none" cap="none" strike="noStrike">
                <a:solidFill>
                  <a:srgbClr val="044DA2"/>
                </a:solidFill>
                <a:latin typeface="Arial"/>
                <a:ea typeface="Arial"/>
                <a:cs typeface="Arial"/>
                <a:sym typeface="Arial"/>
              </a:rPr>
              <a:t>IMAGENDER</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4800"/>
              <a:buFont typeface="Arial"/>
              <a:buNone/>
            </a:pPr>
            <a:r>
              <a:rPr b="0" i="0" lang="en-US" sz="4800" u="none" cap="none" strike="noStrike">
                <a:solidFill>
                  <a:srgbClr val="044DA2"/>
                </a:solidFill>
                <a:latin typeface="Arial"/>
                <a:ea typeface="Arial"/>
                <a:cs typeface="Arial"/>
                <a:sym typeface="Arial"/>
              </a:rPr>
              <a:t>promoting digital IMAge education to contrast GENDER stereotypes</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8177601" y="326242"/>
            <a:ext cx="9640218" cy="8639155"/>
          </a:xfrm>
          <a:prstGeom prst="rect">
            <a:avLst/>
          </a:prstGeom>
          <a:noFill/>
          <a:ln>
            <a:noFill/>
          </a:ln>
        </p:spPr>
        <p:txBody>
          <a:bodyPr anchorCtr="0" anchor="t" bIns="0" lIns="0" spcFirstLastPara="1" rIns="0" wrap="square" tIns="0">
            <a:spAutoFit/>
          </a:bodyPr>
          <a:lstStyle/>
          <a:p>
            <a:pPr indent="0" lvl="0" marL="0" marR="0" rtl="0" algn="l">
              <a:lnSpc>
                <a:spcPct val="291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291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26"/>
              </a:lnSpc>
              <a:spcBef>
                <a:spcPts val="0"/>
              </a:spcBef>
              <a:spcAft>
                <a:spcPts val="0"/>
              </a:spcAft>
              <a:buClr>
                <a:srgbClr val="000000"/>
              </a:buClr>
              <a:buSzPts val="3750"/>
              <a:buFont typeface="Arial"/>
              <a:buNone/>
            </a:pPr>
            <a:r>
              <a:rPr b="0" i="0" lang="en-US" sz="3750" u="sng" cap="none" strike="noStrike">
                <a:solidFill>
                  <a:srgbClr val="044DA2"/>
                </a:solidFill>
                <a:latin typeface="Arial"/>
                <a:ea typeface="Arial"/>
                <a:cs typeface="Arial"/>
                <a:sym typeface="Arial"/>
              </a:rPr>
              <a:t>Programme:</a:t>
            </a:r>
            <a:r>
              <a:rPr b="0" i="0" lang="en-US" sz="3750" u="none" cap="none" strike="noStrike">
                <a:solidFill>
                  <a:srgbClr val="044DA2"/>
                </a:solidFill>
                <a:latin typeface="Arial"/>
                <a:ea typeface="Arial"/>
                <a:cs typeface="Arial"/>
                <a:sym typeface="Arial"/>
              </a:rPr>
              <a:t> Erasmus+ School Education</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t/>
            </a:r>
            <a:endParaRPr b="0" i="0" sz="3750" u="none" cap="none" strike="noStrike">
              <a:solidFill>
                <a:srgbClr val="044DA2"/>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rPr b="0" i="0" lang="en-US" sz="3750" u="sng" cap="none" strike="noStrike">
                <a:solidFill>
                  <a:srgbClr val="044DA2"/>
                </a:solidFill>
                <a:latin typeface="Arial"/>
                <a:ea typeface="Arial"/>
                <a:cs typeface="Arial"/>
                <a:sym typeface="Arial"/>
              </a:rPr>
              <a:t>Action:</a:t>
            </a:r>
            <a:r>
              <a:rPr b="0" i="0" lang="en-US" sz="3750" u="none" cap="none" strike="noStrike">
                <a:solidFill>
                  <a:srgbClr val="044DA2"/>
                </a:solidFill>
                <a:latin typeface="Arial"/>
                <a:ea typeface="Arial"/>
                <a:cs typeface="Arial"/>
                <a:sym typeface="Arial"/>
              </a:rPr>
              <a:t> Small-scale partnerships in school education</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t/>
            </a:r>
            <a:endParaRPr b="0" i="0" sz="3750" u="none" cap="none" strike="noStrike">
              <a:solidFill>
                <a:srgbClr val="044DA2"/>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rPr b="0" i="0" lang="en-US" sz="3750" u="sng" cap="none" strike="noStrike">
                <a:solidFill>
                  <a:srgbClr val="044DA2"/>
                </a:solidFill>
                <a:latin typeface="Arial"/>
                <a:ea typeface="Arial"/>
                <a:cs typeface="Arial"/>
                <a:sym typeface="Arial"/>
              </a:rPr>
              <a:t>Start date: </a:t>
            </a:r>
            <a:r>
              <a:rPr b="0" i="0" lang="en-US" sz="3750" u="none" cap="none" strike="noStrike">
                <a:solidFill>
                  <a:srgbClr val="044DA2"/>
                </a:solidFill>
                <a:latin typeface="Arial"/>
                <a:ea typeface="Arial"/>
                <a:cs typeface="Arial"/>
                <a:sym typeface="Arial"/>
              </a:rPr>
              <a:t>01/05/2023</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t/>
            </a:r>
            <a:endParaRPr b="0" i="0" sz="3750" u="none" cap="none" strike="noStrike">
              <a:solidFill>
                <a:srgbClr val="044DA2"/>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rPr b="0" i="0" lang="en-US" sz="3750" u="sng" cap="none" strike="noStrike">
                <a:solidFill>
                  <a:srgbClr val="044DA2"/>
                </a:solidFill>
                <a:latin typeface="Arial"/>
                <a:ea typeface="Arial"/>
                <a:cs typeface="Arial"/>
                <a:sym typeface="Arial"/>
              </a:rPr>
              <a:t>End date:</a:t>
            </a:r>
            <a:r>
              <a:rPr b="0" i="0" lang="en-US" sz="3750" u="none" cap="none" strike="noStrike">
                <a:solidFill>
                  <a:srgbClr val="044DA2"/>
                </a:solidFill>
                <a:latin typeface="Arial"/>
                <a:ea typeface="Arial"/>
                <a:cs typeface="Arial"/>
                <a:sym typeface="Arial"/>
              </a:rPr>
              <a:t> 01/07/2024</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t/>
            </a:r>
            <a:endParaRPr b="0" i="0" sz="3750" u="none" cap="none" strike="noStrike">
              <a:solidFill>
                <a:srgbClr val="044DA2"/>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rPr b="0" i="0" lang="en-US" sz="3750" u="sng" cap="none" strike="noStrike">
                <a:solidFill>
                  <a:srgbClr val="044DA2"/>
                </a:solidFill>
                <a:latin typeface="Arial"/>
                <a:ea typeface="Arial"/>
                <a:cs typeface="Arial"/>
                <a:sym typeface="Arial"/>
              </a:rPr>
              <a:t>Duration:</a:t>
            </a:r>
            <a:r>
              <a:rPr b="0" i="0" lang="en-US" sz="3750" u="none" cap="none" strike="noStrike">
                <a:solidFill>
                  <a:srgbClr val="044DA2"/>
                </a:solidFill>
                <a:latin typeface="Arial"/>
                <a:ea typeface="Arial"/>
                <a:cs typeface="Arial"/>
                <a:sym typeface="Arial"/>
              </a:rPr>
              <a:t>  14 months</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3750"/>
              <a:buFont typeface="Arial"/>
              <a:buNone/>
            </a:pPr>
            <a:r>
              <a:t/>
            </a:r>
            <a:endParaRPr b="0" i="0" sz="3750" u="none" cap="none" strike="noStrike">
              <a:solidFill>
                <a:srgbClr val="044DA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p:nvPr/>
        </p:nvSpPr>
        <p:spPr>
          <a:xfrm>
            <a:off x="0" y="-544065"/>
            <a:ext cx="18288000" cy="2467991"/>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a:off x="912915" y="-2780"/>
            <a:ext cx="13950151" cy="1465585"/>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Clr>
                <a:srgbClr val="000000"/>
              </a:buClr>
              <a:buSzPts val="9099"/>
              <a:buFont typeface="Arial"/>
              <a:buNone/>
            </a:pPr>
            <a:r>
              <a:rPr b="0" i="0" lang="en-US" sz="9099" u="none" cap="none" strike="noStrike">
                <a:solidFill>
                  <a:srgbClr val="FFFFFF"/>
                </a:solidFill>
                <a:latin typeface="Arial"/>
                <a:ea typeface="Arial"/>
                <a:cs typeface="Arial"/>
                <a:sym typeface="Arial"/>
              </a:rPr>
              <a:t>OBJECTIVES</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660246" y="5748333"/>
            <a:ext cx="3697200" cy="37089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To provide teachers and staff organizations, working with socioeconomically disadvantaged children, with </a:t>
            </a:r>
            <a:r>
              <a:rPr b="1" i="0" lang="en-US" sz="2100" u="none" cap="none" strike="noStrike">
                <a:solidFill>
                  <a:srgbClr val="000000"/>
                </a:solidFill>
                <a:latin typeface="Arial"/>
                <a:ea typeface="Arial"/>
                <a:cs typeface="Arial"/>
                <a:sym typeface="Arial"/>
              </a:rPr>
              <a:t>tools and materials for building participatory pathways on contemporary image education</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1580139" y="4410516"/>
            <a:ext cx="1857482" cy="105823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Clr>
                <a:srgbClr val="000000"/>
              </a:buClr>
              <a:buSzPts val="6601"/>
              <a:buFont typeface="Arial"/>
              <a:buNone/>
            </a:pPr>
            <a:r>
              <a:rPr b="0" i="0" lang="en-US" sz="6601" u="none" cap="none" strike="noStrike">
                <a:solidFill>
                  <a:srgbClr val="F47F8F"/>
                </a:solidFill>
                <a:latin typeface="Arial"/>
                <a:ea typeface="Arial"/>
                <a:cs typeface="Arial"/>
                <a:sym typeface="Arial"/>
              </a:rPr>
              <a:t>SO1</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5894741" y="4415874"/>
            <a:ext cx="1966409" cy="1059158"/>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Clr>
                <a:srgbClr val="000000"/>
              </a:buClr>
              <a:buSzPts val="6601"/>
              <a:buFont typeface="Arial"/>
              <a:buNone/>
            </a:pPr>
            <a:r>
              <a:rPr b="0" i="0" lang="en-US" sz="6601" u="none" cap="none" strike="noStrike">
                <a:solidFill>
                  <a:srgbClr val="044DA2"/>
                </a:solidFill>
                <a:latin typeface="Arial"/>
                <a:ea typeface="Arial"/>
                <a:cs typeface="Arial"/>
                <a:sym typeface="Arial"/>
              </a:rPr>
              <a:t>SO2</a:t>
            </a:r>
            <a:endParaRPr b="0" i="0" sz="1400" u="none" cap="none" strike="noStrike">
              <a:solidFill>
                <a:srgbClr val="000000"/>
              </a:solidFill>
              <a:latin typeface="Arial"/>
              <a:ea typeface="Arial"/>
              <a:cs typeface="Arial"/>
              <a:sym typeface="Arial"/>
            </a:endParaRPr>
          </a:p>
        </p:txBody>
      </p:sp>
      <p:pic>
        <p:nvPicPr>
          <p:cNvPr id="106" name="Google Shape;106;p3"/>
          <p:cNvPicPr preferRelativeResize="0"/>
          <p:nvPr/>
        </p:nvPicPr>
        <p:blipFill rotWithShape="1">
          <a:blip r:embed="rId3">
            <a:alphaModFix/>
          </a:blip>
          <a:srcRect b="0" l="0" r="0" t="0"/>
          <a:stretch/>
        </p:blipFill>
        <p:spPr>
          <a:xfrm>
            <a:off x="6168325" y="2642216"/>
            <a:ext cx="1419240" cy="1498238"/>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1799260" y="2642216"/>
            <a:ext cx="1419240" cy="1498238"/>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10468102" y="2642216"/>
            <a:ext cx="1419240" cy="1498238"/>
          </a:xfrm>
          <a:prstGeom prst="rect">
            <a:avLst/>
          </a:prstGeom>
          <a:noFill/>
          <a:ln>
            <a:noFill/>
          </a:ln>
        </p:spPr>
      </p:pic>
      <p:pic>
        <p:nvPicPr>
          <p:cNvPr id="109" name="Google Shape;109;p3"/>
          <p:cNvPicPr preferRelativeResize="0"/>
          <p:nvPr/>
        </p:nvPicPr>
        <p:blipFill rotWithShape="1">
          <a:blip r:embed="rId3">
            <a:alphaModFix/>
          </a:blip>
          <a:srcRect b="0" l="0" r="0" t="0"/>
          <a:stretch/>
        </p:blipFill>
        <p:spPr>
          <a:xfrm>
            <a:off x="15040117" y="2651741"/>
            <a:ext cx="1419240" cy="1498238"/>
          </a:xfrm>
          <a:prstGeom prst="rect">
            <a:avLst/>
          </a:prstGeom>
          <a:noFill/>
          <a:ln>
            <a:noFill/>
          </a:ln>
        </p:spPr>
      </p:pic>
      <p:sp>
        <p:nvSpPr>
          <p:cNvPr id="110" name="Google Shape;110;p3"/>
          <p:cNvSpPr txBox="1"/>
          <p:nvPr/>
        </p:nvSpPr>
        <p:spPr>
          <a:xfrm>
            <a:off x="10286655" y="4415874"/>
            <a:ext cx="1929664" cy="1059158"/>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Clr>
                <a:srgbClr val="000000"/>
              </a:buClr>
              <a:buSzPts val="6601"/>
              <a:buFont typeface="Arial"/>
              <a:buNone/>
            </a:pPr>
            <a:r>
              <a:rPr b="0" i="0" lang="en-US" sz="6601" u="none" cap="none" strike="noStrike">
                <a:solidFill>
                  <a:srgbClr val="F47F8F"/>
                </a:solidFill>
                <a:latin typeface="Arial"/>
                <a:ea typeface="Arial"/>
                <a:cs typeface="Arial"/>
                <a:sym typeface="Arial"/>
              </a:rPr>
              <a:t>SO3</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14863066" y="4415874"/>
            <a:ext cx="1929664" cy="1059158"/>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Clr>
                <a:srgbClr val="000000"/>
              </a:buClr>
              <a:buSzPts val="6601"/>
              <a:buFont typeface="Arial"/>
              <a:buNone/>
            </a:pPr>
            <a:r>
              <a:rPr b="0" i="0" lang="en-US" sz="6601" u="none" cap="none" strike="noStrike">
                <a:solidFill>
                  <a:srgbClr val="044DA2"/>
                </a:solidFill>
                <a:latin typeface="Arial"/>
                <a:ea typeface="Arial"/>
                <a:cs typeface="Arial"/>
                <a:sym typeface="Arial"/>
              </a:rPr>
              <a:t>SO4</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5029312" y="5748333"/>
            <a:ext cx="3697200" cy="29631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To provide teachers and educators with useful knowledge, </a:t>
            </a:r>
            <a:r>
              <a:rPr b="1" i="0" lang="en-US" sz="2100" u="none" cap="none" strike="noStrike">
                <a:solidFill>
                  <a:srgbClr val="000000"/>
                </a:solidFill>
                <a:latin typeface="Arial"/>
                <a:ea typeface="Arial"/>
                <a:cs typeface="Arial"/>
                <a:sym typeface="Arial"/>
              </a:rPr>
              <a:t>skills and abilities to promote media literacy digital media </a:t>
            </a:r>
            <a:r>
              <a:rPr b="0" i="0" lang="en-US" sz="2100" u="none" cap="none" strike="noStrike">
                <a:solidFill>
                  <a:srgbClr val="000000"/>
                </a:solidFill>
                <a:latin typeface="Arial"/>
                <a:ea typeface="Arial"/>
                <a:cs typeface="Arial"/>
                <a:sym typeface="Arial"/>
              </a:rPr>
              <a:t>in the classroom to counter gender stereotypes.</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9402853" y="5748333"/>
            <a:ext cx="3697267" cy="408051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To strengthen literacy and media literacy skills </a:t>
            </a:r>
            <a:r>
              <a:rPr b="0" i="0" lang="en-US" sz="2100" u="none" cap="none" strike="noStrike">
                <a:solidFill>
                  <a:srgbClr val="000000"/>
                </a:solidFill>
                <a:latin typeface="Arial"/>
                <a:ea typeface="Arial"/>
                <a:cs typeface="Arial"/>
                <a:sym typeface="Arial"/>
              </a:rPr>
              <a:t>in socio-economically disadvantaged children and groupings</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socio-economically, particularly those from families where, culturally, women suffer inequalities of treatment related to gender.</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13776395" y="5748333"/>
            <a:ext cx="4103005" cy="37090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To increase social cohesion </a:t>
            </a:r>
            <a:r>
              <a:rPr b="0" i="0" lang="en-US" sz="2100" u="none" cap="none" strike="noStrike">
                <a:solidFill>
                  <a:srgbClr val="000000"/>
                </a:solidFill>
                <a:latin typeface="Arial"/>
                <a:ea typeface="Arial"/>
                <a:cs typeface="Arial"/>
                <a:sym typeface="Arial"/>
              </a:rPr>
              <a:t>through the involvement of schools,organizations involved in education audiovisual and other potential stakeholders in the development of participatory actions that can build moments of growth cultural in disadvantaged areas.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aphicFrame>
        <p:nvGraphicFramePr>
          <p:cNvPr id="119" name="Google Shape;119;p4"/>
          <p:cNvGraphicFramePr/>
          <p:nvPr/>
        </p:nvGraphicFramePr>
        <p:xfrm>
          <a:off x="5081114" y="1028700"/>
          <a:ext cx="3000000" cy="3000000"/>
        </p:xfrm>
        <a:graphic>
          <a:graphicData uri="http://schemas.openxmlformats.org/drawingml/2006/table">
            <a:tbl>
              <a:tblPr>
                <a:noFill/>
                <a:tableStyleId>{93C3979F-6D20-4484-AD05-CE736CAEDE20}</a:tableStyleId>
              </a:tblPr>
              <a:tblGrid>
                <a:gridCol w="2068775"/>
                <a:gridCol w="4171100"/>
                <a:gridCol w="2618625"/>
                <a:gridCol w="3968875"/>
              </a:tblGrid>
              <a:tr h="2429975">
                <a:tc>
                  <a:txBody>
                    <a:bodyPr/>
                    <a:lstStyle/>
                    <a:p>
                      <a:pPr indent="0" lvl="0" marL="0" marR="0" rtl="0" algn="ctr">
                        <a:lnSpc>
                          <a:spcPct val="140010"/>
                        </a:lnSpc>
                        <a:spcBef>
                          <a:spcPts val="0"/>
                        </a:spcBef>
                        <a:spcAft>
                          <a:spcPts val="0"/>
                        </a:spcAft>
                        <a:buClr>
                          <a:srgbClr val="000000"/>
                        </a:buClr>
                        <a:buSzPts val="3699"/>
                        <a:buFont typeface="Arial"/>
                        <a:buNone/>
                      </a:pPr>
                      <a:r>
                        <a:rPr lang="en-US" sz="3699" u="none" cap="none" strike="noStrike">
                          <a:solidFill>
                            <a:srgbClr val="044DA2"/>
                          </a:solidFill>
                          <a:latin typeface="Arial"/>
                          <a:ea typeface="Arial"/>
                          <a:cs typeface="Arial"/>
                          <a:sym typeface="Arial"/>
                        </a:rPr>
                        <a:t>NO</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E1FB"/>
                    </a:solidFill>
                  </a:tcPr>
                </a:tc>
                <a:tc>
                  <a:txBody>
                    <a:bodyPr/>
                    <a:lstStyle/>
                    <a:p>
                      <a:pPr indent="0" lvl="0" marL="0" marR="0" rtl="0" algn="ctr">
                        <a:lnSpc>
                          <a:spcPct val="140010"/>
                        </a:lnSpc>
                        <a:spcBef>
                          <a:spcPts val="0"/>
                        </a:spcBef>
                        <a:spcAft>
                          <a:spcPts val="0"/>
                        </a:spcAft>
                        <a:buClr>
                          <a:srgbClr val="000000"/>
                        </a:buClr>
                        <a:buSzPts val="3699"/>
                        <a:buFont typeface="Arial"/>
                        <a:buNone/>
                      </a:pPr>
                      <a:r>
                        <a:rPr lang="en-US" sz="3699" u="none" cap="none" strike="noStrike">
                          <a:solidFill>
                            <a:srgbClr val="044DA2"/>
                          </a:solidFill>
                          <a:latin typeface="Arial"/>
                          <a:ea typeface="Arial"/>
                          <a:cs typeface="Arial"/>
                          <a:sym typeface="Arial"/>
                        </a:rPr>
                        <a:t>LEGAL NAME</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E1FB"/>
                    </a:solidFill>
                  </a:tcPr>
                </a:tc>
                <a:tc>
                  <a:txBody>
                    <a:bodyPr/>
                    <a:lstStyle/>
                    <a:p>
                      <a:pPr indent="0" lvl="0" marL="0" marR="0" rtl="0" algn="ctr">
                        <a:lnSpc>
                          <a:spcPct val="140010"/>
                        </a:lnSpc>
                        <a:spcBef>
                          <a:spcPts val="0"/>
                        </a:spcBef>
                        <a:spcAft>
                          <a:spcPts val="0"/>
                        </a:spcAft>
                        <a:buClr>
                          <a:srgbClr val="000000"/>
                        </a:buClr>
                        <a:buSzPts val="3699"/>
                        <a:buFont typeface="Arial"/>
                        <a:buNone/>
                      </a:pPr>
                      <a:r>
                        <a:rPr lang="en-US" sz="3699" u="none" cap="none" strike="noStrike">
                          <a:solidFill>
                            <a:srgbClr val="044DA2"/>
                          </a:solidFill>
                          <a:latin typeface="Arial"/>
                          <a:ea typeface="Arial"/>
                          <a:cs typeface="Arial"/>
                          <a:sym typeface="Arial"/>
                        </a:rPr>
                        <a:t>SHORT NAME</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E1FB"/>
                    </a:solidFill>
                  </a:tcPr>
                </a:tc>
                <a:tc>
                  <a:txBody>
                    <a:bodyPr/>
                    <a:lstStyle/>
                    <a:p>
                      <a:pPr indent="0" lvl="0" marL="0" marR="0" rtl="0" algn="ctr">
                        <a:lnSpc>
                          <a:spcPct val="140010"/>
                        </a:lnSpc>
                        <a:spcBef>
                          <a:spcPts val="0"/>
                        </a:spcBef>
                        <a:spcAft>
                          <a:spcPts val="0"/>
                        </a:spcAft>
                        <a:buClr>
                          <a:srgbClr val="000000"/>
                        </a:buClr>
                        <a:buSzPts val="3699"/>
                        <a:buFont typeface="Arial"/>
                        <a:buNone/>
                      </a:pPr>
                      <a:r>
                        <a:rPr lang="en-US" sz="3699" u="none" cap="none" strike="noStrike">
                          <a:solidFill>
                            <a:srgbClr val="044DA2"/>
                          </a:solidFill>
                          <a:latin typeface="Arial"/>
                          <a:ea typeface="Arial"/>
                          <a:cs typeface="Arial"/>
                          <a:sym typeface="Arial"/>
                        </a:rPr>
                        <a:t>COUNTRY</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E1FB"/>
                    </a:solidFill>
                  </a:tcPr>
                </a:tc>
              </a:tr>
              <a:tr h="1795000">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CP</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Anonima Impresa Sociale Soc. Coop.</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AIS</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ITALY</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795000">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P1</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Osnovna skola Dobrise Cesarica</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 OSD Cesarica </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CROATIA</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233300">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P2</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Mutalan koulu</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Mutala School</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FINLAND</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438150">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P3</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Norrköpings Kommun</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CNEMA</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16"/>
                        </a:lnSpc>
                        <a:spcBef>
                          <a:spcPts val="0"/>
                        </a:spcBef>
                        <a:spcAft>
                          <a:spcPts val="0"/>
                        </a:spcAft>
                        <a:buClr>
                          <a:srgbClr val="000000"/>
                        </a:buClr>
                        <a:buSzPts val="2499"/>
                        <a:buFont typeface="Arial"/>
                        <a:buNone/>
                      </a:pPr>
                      <a:r>
                        <a:rPr lang="en-US" sz="2499" u="none" cap="none" strike="noStrike">
                          <a:solidFill>
                            <a:srgbClr val="000000"/>
                          </a:solidFill>
                          <a:latin typeface="Arial"/>
                          <a:ea typeface="Arial"/>
                          <a:cs typeface="Arial"/>
                          <a:sym typeface="Arial"/>
                        </a:rPr>
                        <a:t>SWEDEN</a:t>
                      </a:r>
                      <a:endParaRPr sz="1100" u="none" cap="none" strike="noStrike"/>
                    </a:p>
                  </a:txBody>
                  <a:tcPr marT="190500" marB="190500" marR="190500" marL="1905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bl>
          </a:graphicData>
        </a:graphic>
      </p:graphicFrame>
      <p:sp>
        <p:nvSpPr>
          <p:cNvPr id="120" name="Google Shape;120;p4"/>
          <p:cNvSpPr/>
          <p:nvPr/>
        </p:nvSpPr>
        <p:spPr>
          <a:xfrm rot="-5400000">
            <a:off x="-3909504" y="3909503"/>
            <a:ext cx="10287002" cy="2467991"/>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4"/>
          <p:cNvPicPr preferRelativeResize="0"/>
          <p:nvPr/>
        </p:nvPicPr>
        <p:blipFill rotWithShape="1">
          <a:blip r:embed="rId3">
            <a:alphaModFix/>
          </a:blip>
          <a:srcRect b="0" l="11437" r="11435" t="0"/>
          <a:stretch/>
        </p:blipFill>
        <p:spPr>
          <a:xfrm>
            <a:off x="3346261" y="5707907"/>
            <a:ext cx="1247111" cy="808510"/>
          </a:xfrm>
          <a:prstGeom prst="rect">
            <a:avLst/>
          </a:prstGeom>
          <a:noFill/>
          <a:ln>
            <a:noFill/>
          </a:ln>
        </p:spPr>
      </p:pic>
      <p:pic>
        <p:nvPicPr>
          <p:cNvPr id="122" name="Google Shape;122;p4"/>
          <p:cNvPicPr preferRelativeResize="0"/>
          <p:nvPr/>
        </p:nvPicPr>
        <p:blipFill rotWithShape="1">
          <a:blip r:embed="rId4">
            <a:alphaModFix/>
          </a:blip>
          <a:srcRect b="0" l="8019" r="8019" t="28465"/>
          <a:stretch/>
        </p:blipFill>
        <p:spPr>
          <a:xfrm>
            <a:off x="3346261" y="4062293"/>
            <a:ext cx="1269706" cy="720725"/>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3346261" y="7303707"/>
            <a:ext cx="1269706" cy="807995"/>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3346261" y="8559430"/>
            <a:ext cx="1247111" cy="779444"/>
          </a:xfrm>
          <a:prstGeom prst="rect">
            <a:avLst/>
          </a:prstGeom>
          <a:noFill/>
          <a:ln>
            <a:noFill/>
          </a:ln>
        </p:spPr>
      </p:pic>
      <p:sp>
        <p:nvSpPr>
          <p:cNvPr id="125" name="Google Shape;125;p4"/>
          <p:cNvSpPr txBox="1"/>
          <p:nvPr/>
        </p:nvSpPr>
        <p:spPr>
          <a:xfrm>
            <a:off x="188213" y="892810"/>
            <a:ext cx="2091564" cy="86252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199"/>
              <a:buFont typeface="Arial"/>
              <a:buNone/>
            </a:pPr>
            <a:r>
              <a:rPr b="0" i="0" lang="en-US" sz="6199" u="none" cap="none" strike="noStrike">
                <a:solidFill>
                  <a:srgbClr val="FFFFFF"/>
                </a:solidFill>
                <a:latin typeface="Arial"/>
                <a:ea typeface="Arial"/>
                <a:cs typeface="Arial"/>
                <a:sym typeface="Arial"/>
              </a:rPr>
              <a:t>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5"/>
          <p:cNvGrpSpPr/>
          <p:nvPr/>
        </p:nvGrpSpPr>
        <p:grpSpPr>
          <a:xfrm>
            <a:off x="2015856" y="3833998"/>
            <a:ext cx="2607316" cy="2619003"/>
            <a:chOff x="1813" y="0"/>
            <a:chExt cx="809173" cy="812800"/>
          </a:xfrm>
        </p:grpSpPr>
        <p:sp>
          <p:nvSpPr>
            <p:cNvPr id="131" name="Google Shape;131;p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1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67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5"/>
          <p:cNvSpPr/>
          <p:nvPr/>
        </p:nvSpPr>
        <p:spPr>
          <a:xfrm>
            <a:off x="2173484" y="3997473"/>
            <a:ext cx="2289463" cy="228945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20793" r="-207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 name="Google Shape;134;p5"/>
          <p:cNvGrpSpPr/>
          <p:nvPr/>
        </p:nvGrpSpPr>
        <p:grpSpPr>
          <a:xfrm>
            <a:off x="7794664" y="3833998"/>
            <a:ext cx="2607316" cy="2619003"/>
            <a:chOff x="1813" y="0"/>
            <a:chExt cx="809173" cy="812800"/>
          </a:xfrm>
        </p:grpSpPr>
        <p:sp>
          <p:nvSpPr>
            <p:cNvPr id="135" name="Google Shape;135;p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1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67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5"/>
          <p:cNvSpPr/>
          <p:nvPr/>
        </p:nvSpPr>
        <p:spPr>
          <a:xfrm>
            <a:off x="7952293" y="3997473"/>
            <a:ext cx="2289463" cy="228945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5"/>
          <p:cNvGrpSpPr/>
          <p:nvPr/>
        </p:nvGrpSpPr>
        <p:grpSpPr>
          <a:xfrm>
            <a:off x="13575968" y="3833998"/>
            <a:ext cx="2607316" cy="2619003"/>
            <a:chOff x="1813" y="0"/>
            <a:chExt cx="809173" cy="812800"/>
          </a:xfrm>
        </p:grpSpPr>
        <p:sp>
          <p:nvSpPr>
            <p:cNvPr id="139" name="Google Shape;139;p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1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67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5"/>
          <p:cNvSpPr/>
          <p:nvPr/>
        </p:nvSpPr>
        <p:spPr>
          <a:xfrm>
            <a:off x="13733596" y="3997473"/>
            <a:ext cx="2289463" cy="228945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0916" r="-2091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txBox="1"/>
          <p:nvPr/>
        </p:nvSpPr>
        <p:spPr>
          <a:xfrm>
            <a:off x="1028700" y="1019175"/>
            <a:ext cx="16230600" cy="14859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Clr>
                <a:srgbClr val="000000"/>
              </a:buClr>
              <a:buSzPts val="9699"/>
              <a:buFont typeface="Arial"/>
              <a:buNone/>
            </a:pPr>
            <a:r>
              <a:rPr b="0" i="0" lang="en-US" sz="9699" u="none" cap="none" strike="noStrike">
                <a:solidFill>
                  <a:srgbClr val="EE93A1"/>
                </a:solidFill>
                <a:latin typeface="Arial"/>
                <a:ea typeface="Arial"/>
                <a:cs typeface="Arial"/>
                <a:sym typeface="Arial"/>
              </a:rPr>
              <a:t>TARGET GROUP</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1026153" y="7033986"/>
            <a:ext cx="4584125" cy="117348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600"/>
              <a:buFont typeface="Arial"/>
              <a:buNone/>
            </a:pPr>
            <a:r>
              <a:rPr b="0" i="0" lang="en-US" sz="3600" u="none" cap="none" strike="noStrike">
                <a:solidFill>
                  <a:srgbClr val="044DA2"/>
                </a:solidFill>
                <a:latin typeface="Arial"/>
                <a:ea typeface="Arial"/>
                <a:cs typeface="Arial"/>
                <a:sym typeface="Arial"/>
              </a:rPr>
              <a:t>SCHOOL STUDENTS </a:t>
            </a:r>
            <a:endParaRPr b="0" i="0" sz="1400" u="none" cap="none" strike="noStrike">
              <a:solidFill>
                <a:srgbClr val="000000"/>
              </a:solidFill>
              <a:latin typeface="Arial"/>
              <a:ea typeface="Arial"/>
              <a:cs typeface="Arial"/>
              <a:sym typeface="Arial"/>
            </a:endParaRPr>
          </a:p>
        </p:txBody>
      </p:sp>
      <p:sp>
        <p:nvSpPr>
          <p:cNvPr id="144" name="Google Shape;144;p5"/>
          <p:cNvSpPr txBox="1"/>
          <p:nvPr/>
        </p:nvSpPr>
        <p:spPr>
          <a:xfrm>
            <a:off x="6851938" y="7329261"/>
            <a:ext cx="4584125" cy="58293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600"/>
              <a:buFont typeface="Arial"/>
              <a:buNone/>
            </a:pPr>
            <a:r>
              <a:rPr b="0" i="0" lang="en-US" sz="3600" u="none" cap="none" strike="noStrike">
                <a:solidFill>
                  <a:srgbClr val="044DA2"/>
                </a:solidFill>
                <a:latin typeface="Arial"/>
                <a:ea typeface="Arial"/>
                <a:cs typeface="Arial"/>
                <a:sym typeface="Arial"/>
              </a:rPr>
              <a:t>TEACHERS </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1067603" y="8415097"/>
            <a:ext cx="4501224" cy="4857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(direct beneficiaries)</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6934838" y="8415097"/>
            <a:ext cx="4501224" cy="4857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(direct beneficiaries)</a:t>
            </a:r>
            <a:endParaRPr b="0" i="0" sz="1400" u="none" cap="none" strike="noStrike">
              <a:solidFill>
                <a:srgbClr val="000000"/>
              </a:solidFill>
              <a:latin typeface="Arial"/>
              <a:ea typeface="Arial"/>
              <a:cs typeface="Arial"/>
              <a:sym typeface="Arial"/>
            </a:endParaRPr>
          </a:p>
        </p:txBody>
      </p:sp>
      <p:sp>
        <p:nvSpPr>
          <p:cNvPr id="147" name="Google Shape;147;p5"/>
          <p:cNvSpPr txBox="1"/>
          <p:nvPr/>
        </p:nvSpPr>
        <p:spPr>
          <a:xfrm>
            <a:off x="12674312" y="7033986"/>
            <a:ext cx="4584125" cy="117348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600"/>
              <a:buFont typeface="Arial"/>
              <a:buNone/>
            </a:pPr>
            <a:r>
              <a:rPr b="0" i="0" lang="en-US" sz="3600" u="none" cap="none" strike="noStrike">
                <a:solidFill>
                  <a:srgbClr val="044DA2"/>
                </a:solidFill>
                <a:latin typeface="Arial"/>
                <a:ea typeface="Arial"/>
                <a:cs typeface="Arial"/>
                <a:sym typeface="Arial"/>
              </a:rPr>
              <a:t>LOCAL COMMUNITY</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a:off x="12493043" y="8415097"/>
            <a:ext cx="4884870" cy="4857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(indirect beneficiaries)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0" y="-544065"/>
            <a:ext cx="18288000" cy="2467991"/>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txBox="1"/>
          <p:nvPr/>
        </p:nvSpPr>
        <p:spPr>
          <a:xfrm>
            <a:off x="1028700" y="175190"/>
            <a:ext cx="13950151" cy="1465585"/>
          </a:xfrm>
          <a:prstGeom prst="rect">
            <a:avLst/>
          </a:prstGeom>
          <a:noFill/>
          <a:ln>
            <a:noFill/>
          </a:ln>
        </p:spPr>
        <p:txBody>
          <a:bodyPr anchorCtr="0" anchor="t" bIns="0" lIns="0" spcFirstLastPara="1" rIns="0" wrap="square" tIns="0">
            <a:spAutoFit/>
          </a:bodyPr>
          <a:lstStyle/>
          <a:p>
            <a:pPr indent="0" lvl="0" marL="0" marR="0" rtl="0" algn="l">
              <a:lnSpc>
                <a:spcPct val="130003"/>
              </a:lnSpc>
              <a:spcBef>
                <a:spcPts val="0"/>
              </a:spcBef>
              <a:spcAft>
                <a:spcPts val="0"/>
              </a:spcAft>
              <a:buClr>
                <a:srgbClr val="000000"/>
              </a:buClr>
              <a:buSzPts val="9099"/>
              <a:buFont typeface="Arial"/>
              <a:buNone/>
            </a:pPr>
            <a:r>
              <a:rPr b="0" i="0" lang="en-US" sz="9099" u="none" cap="none" strike="noStrike">
                <a:solidFill>
                  <a:srgbClr val="FFFFFF"/>
                </a:solidFill>
                <a:latin typeface="Arial"/>
                <a:ea typeface="Arial"/>
                <a:cs typeface="Arial"/>
                <a:sym typeface="Arial"/>
              </a:rPr>
              <a:t>WORK PACKAGES</a:t>
            </a:r>
            <a:endParaRPr b="0" i="0" sz="1400" u="none" cap="none" strike="noStrike">
              <a:solidFill>
                <a:srgbClr val="000000"/>
              </a:solidFill>
              <a:latin typeface="Arial"/>
              <a:ea typeface="Arial"/>
              <a:cs typeface="Arial"/>
              <a:sym typeface="Arial"/>
            </a:endParaRPr>
          </a:p>
        </p:txBody>
      </p:sp>
      <p:pic>
        <p:nvPicPr>
          <p:cNvPr id="155" name="Google Shape;155;p6"/>
          <p:cNvPicPr preferRelativeResize="0"/>
          <p:nvPr/>
        </p:nvPicPr>
        <p:blipFill rotWithShape="1">
          <a:blip r:embed="rId3">
            <a:alphaModFix amt="36000"/>
          </a:blip>
          <a:srcRect b="0" l="0" r="0" t="0"/>
          <a:stretch/>
        </p:blipFill>
        <p:spPr>
          <a:xfrm>
            <a:off x="3624256" y="2145600"/>
            <a:ext cx="2531565" cy="2531565"/>
          </a:xfrm>
          <a:prstGeom prst="rect">
            <a:avLst/>
          </a:prstGeom>
          <a:noFill/>
          <a:ln>
            <a:noFill/>
          </a:ln>
        </p:spPr>
      </p:pic>
      <p:grpSp>
        <p:nvGrpSpPr>
          <p:cNvPr id="156" name="Google Shape;156;p6"/>
          <p:cNvGrpSpPr/>
          <p:nvPr/>
        </p:nvGrpSpPr>
        <p:grpSpPr>
          <a:xfrm>
            <a:off x="3970564" y="2491909"/>
            <a:ext cx="1838950" cy="1838950"/>
            <a:chOff x="47130" y="47130"/>
            <a:chExt cx="718541" cy="718541"/>
          </a:xfrm>
        </p:grpSpPr>
        <p:sp>
          <p:nvSpPr>
            <p:cNvPr id="157" name="Google Shape;157;p6"/>
            <p:cNvSpPr/>
            <p:nvPr/>
          </p:nvSpPr>
          <p:spPr>
            <a:xfrm>
              <a:off x="47130" y="47130"/>
              <a:ext cx="718541" cy="718541"/>
            </a:xfrm>
            <a:custGeom>
              <a:rect b="b" l="l" r="r" t="t"/>
              <a:pathLst>
                <a:path extrusionOk="0" h="718541" w="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FFFFFF"/>
                  </a:solidFill>
                  <a:latin typeface="Arial"/>
                  <a:ea typeface="Arial"/>
                  <a:cs typeface="Arial"/>
                  <a:sym typeface="Arial"/>
                </a:rPr>
                <a:t>WP1</a:t>
              </a:r>
              <a:endParaRPr b="0" i="0" sz="1400" u="none" cap="none" strike="noStrike">
                <a:solidFill>
                  <a:srgbClr val="000000"/>
                </a:solidFill>
                <a:latin typeface="Arial"/>
                <a:ea typeface="Arial"/>
                <a:cs typeface="Arial"/>
                <a:sym typeface="Arial"/>
              </a:endParaRPr>
            </a:p>
          </p:txBody>
        </p:sp>
      </p:grpSp>
      <p:cxnSp>
        <p:nvCxnSpPr>
          <p:cNvPr id="159" name="Google Shape;159;p6"/>
          <p:cNvCxnSpPr/>
          <p:nvPr/>
        </p:nvCxnSpPr>
        <p:spPr>
          <a:xfrm>
            <a:off x="5772316" y="3411383"/>
            <a:ext cx="2354009" cy="0"/>
          </a:xfrm>
          <a:prstGeom prst="straightConnector1">
            <a:avLst/>
          </a:prstGeom>
          <a:noFill/>
          <a:ln cap="flat" cmpd="sng" w="238125">
            <a:solidFill>
              <a:srgbClr val="F47F8F"/>
            </a:solidFill>
            <a:prstDash val="solid"/>
            <a:round/>
            <a:headEnd len="sm" w="sm" type="none"/>
            <a:tailEnd len="med" w="med" type="triangle"/>
          </a:ln>
        </p:spPr>
      </p:cxnSp>
      <p:pic>
        <p:nvPicPr>
          <p:cNvPr id="160" name="Google Shape;160;p6"/>
          <p:cNvPicPr preferRelativeResize="0"/>
          <p:nvPr/>
        </p:nvPicPr>
        <p:blipFill rotWithShape="1">
          <a:blip r:embed="rId4">
            <a:alphaModFix amt="36000"/>
          </a:blip>
          <a:srcRect b="0" l="0" r="0" t="0"/>
          <a:stretch/>
        </p:blipFill>
        <p:spPr>
          <a:xfrm>
            <a:off x="7742820" y="2145600"/>
            <a:ext cx="2531565" cy="2531565"/>
          </a:xfrm>
          <a:prstGeom prst="rect">
            <a:avLst/>
          </a:prstGeom>
          <a:noFill/>
          <a:ln>
            <a:noFill/>
          </a:ln>
        </p:spPr>
      </p:pic>
      <p:grpSp>
        <p:nvGrpSpPr>
          <p:cNvPr id="161" name="Google Shape;161;p6"/>
          <p:cNvGrpSpPr/>
          <p:nvPr/>
        </p:nvGrpSpPr>
        <p:grpSpPr>
          <a:xfrm>
            <a:off x="8089128" y="2491909"/>
            <a:ext cx="1838950" cy="1838950"/>
            <a:chOff x="47130" y="47130"/>
            <a:chExt cx="718541" cy="718541"/>
          </a:xfrm>
        </p:grpSpPr>
        <p:sp>
          <p:nvSpPr>
            <p:cNvPr id="162" name="Google Shape;162;p6"/>
            <p:cNvSpPr/>
            <p:nvPr/>
          </p:nvSpPr>
          <p:spPr>
            <a:xfrm>
              <a:off x="47130" y="47130"/>
              <a:ext cx="718541" cy="718541"/>
            </a:xfrm>
            <a:custGeom>
              <a:rect b="b" l="l" r="r" t="t"/>
              <a:pathLst>
                <a:path extrusionOk="0" h="718541" w="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44D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FFFFFF"/>
                  </a:solidFill>
                  <a:latin typeface="Arial"/>
                  <a:ea typeface="Arial"/>
                  <a:cs typeface="Arial"/>
                  <a:sym typeface="Arial"/>
                </a:rPr>
                <a:t>WP2</a:t>
              </a:r>
              <a:endParaRPr b="0" i="0" sz="1400" u="none" cap="none" strike="noStrike">
                <a:solidFill>
                  <a:srgbClr val="000000"/>
                </a:solidFill>
                <a:latin typeface="Arial"/>
                <a:ea typeface="Arial"/>
                <a:cs typeface="Arial"/>
                <a:sym typeface="Arial"/>
              </a:endParaRPr>
            </a:p>
          </p:txBody>
        </p:sp>
      </p:grpSp>
      <p:pic>
        <p:nvPicPr>
          <p:cNvPr id="164" name="Google Shape;164;p6"/>
          <p:cNvPicPr preferRelativeResize="0"/>
          <p:nvPr/>
        </p:nvPicPr>
        <p:blipFill rotWithShape="1">
          <a:blip r:embed="rId5">
            <a:alphaModFix amt="36000"/>
          </a:blip>
          <a:srcRect b="0" l="0" r="0" t="0"/>
          <a:stretch/>
        </p:blipFill>
        <p:spPr>
          <a:xfrm>
            <a:off x="11861384" y="2145600"/>
            <a:ext cx="2531565" cy="2531565"/>
          </a:xfrm>
          <a:prstGeom prst="rect">
            <a:avLst/>
          </a:prstGeom>
          <a:noFill/>
          <a:ln>
            <a:noFill/>
          </a:ln>
        </p:spPr>
      </p:pic>
      <p:grpSp>
        <p:nvGrpSpPr>
          <p:cNvPr id="165" name="Google Shape;165;p6"/>
          <p:cNvGrpSpPr/>
          <p:nvPr/>
        </p:nvGrpSpPr>
        <p:grpSpPr>
          <a:xfrm>
            <a:off x="12207692" y="2491909"/>
            <a:ext cx="1838950" cy="1838950"/>
            <a:chOff x="47130" y="47130"/>
            <a:chExt cx="718541" cy="718541"/>
          </a:xfrm>
        </p:grpSpPr>
        <p:sp>
          <p:nvSpPr>
            <p:cNvPr id="166" name="Google Shape;166;p6"/>
            <p:cNvSpPr/>
            <p:nvPr/>
          </p:nvSpPr>
          <p:spPr>
            <a:xfrm>
              <a:off x="47130" y="47130"/>
              <a:ext cx="718541" cy="718541"/>
            </a:xfrm>
            <a:custGeom>
              <a:rect b="b" l="l" r="r" t="t"/>
              <a:pathLst>
                <a:path extrusionOk="0" h="718541" w="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D2E1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FFFFFF"/>
                  </a:solidFill>
                  <a:latin typeface="Arial"/>
                  <a:ea typeface="Arial"/>
                  <a:cs typeface="Arial"/>
                  <a:sym typeface="Arial"/>
                </a:rPr>
                <a:t>WP3</a:t>
              </a:r>
              <a:endParaRPr b="0" i="0" sz="1400" u="none" cap="none" strike="noStrike">
                <a:solidFill>
                  <a:srgbClr val="000000"/>
                </a:solidFill>
                <a:latin typeface="Arial"/>
                <a:ea typeface="Arial"/>
                <a:cs typeface="Arial"/>
                <a:sym typeface="Arial"/>
              </a:endParaRPr>
            </a:p>
          </p:txBody>
        </p:sp>
      </p:grpSp>
      <p:cxnSp>
        <p:nvCxnSpPr>
          <p:cNvPr id="168" name="Google Shape;168;p6"/>
          <p:cNvCxnSpPr/>
          <p:nvPr/>
        </p:nvCxnSpPr>
        <p:spPr>
          <a:xfrm>
            <a:off x="9890880" y="3411383"/>
            <a:ext cx="2354009" cy="0"/>
          </a:xfrm>
          <a:prstGeom prst="straightConnector1">
            <a:avLst/>
          </a:prstGeom>
          <a:noFill/>
          <a:ln cap="flat" cmpd="sng" w="238125">
            <a:solidFill>
              <a:srgbClr val="F47F8F"/>
            </a:solidFill>
            <a:prstDash val="solid"/>
            <a:round/>
            <a:headEnd len="sm" w="sm" type="none"/>
            <a:tailEnd len="med" w="med" type="triangle"/>
          </a:ln>
        </p:spPr>
      </p:cxnSp>
      <p:pic>
        <p:nvPicPr>
          <p:cNvPr id="169" name="Google Shape;169;p6"/>
          <p:cNvPicPr preferRelativeResize="0"/>
          <p:nvPr/>
        </p:nvPicPr>
        <p:blipFill rotWithShape="1">
          <a:blip r:embed="rId4">
            <a:alphaModFix amt="36000"/>
          </a:blip>
          <a:srcRect b="0" l="0" r="0" t="0"/>
          <a:stretch/>
        </p:blipFill>
        <p:spPr>
          <a:xfrm>
            <a:off x="10591660" y="6667052"/>
            <a:ext cx="2531565" cy="2531565"/>
          </a:xfrm>
          <a:prstGeom prst="rect">
            <a:avLst/>
          </a:prstGeom>
          <a:noFill/>
          <a:ln>
            <a:noFill/>
          </a:ln>
        </p:spPr>
      </p:pic>
      <p:grpSp>
        <p:nvGrpSpPr>
          <p:cNvPr id="170" name="Google Shape;170;p6"/>
          <p:cNvGrpSpPr/>
          <p:nvPr/>
        </p:nvGrpSpPr>
        <p:grpSpPr>
          <a:xfrm>
            <a:off x="10937969" y="7037125"/>
            <a:ext cx="1838951" cy="1838951"/>
            <a:chOff x="47130" y="47130"/>
            <a:chExt cx="718541" cy="718541"/>
          </a:xfrm>
        </p:grpSpPr>
        <p:sp>
          <p:nvSpPr>
            <p:cNvPr id="171" name="Google Shape;171;p6"/>
            <p:cNvSpPr/>
            <p:nvPr/>
          </p:nvSpPr>
          <p:spPr>
            <a:xfrm>
              <a:off x="47130" y="47130"/>
              <a:ext cx="718541" cy="718541"/>
            </a:xfrm>
            <a:custGeom>
              <a:rect b="b" l="l" r="r" t="t"/>
              <a:pathLst>
                <a:path extrusionOk="0" h="718541" w="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44D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FFFFFF"/>
                  </a:solidFill>
                  <a:latin typeface="Arial"/>
                  <a:ea typeface="Arial"/>
                  <a:cs typeface="Arial"/>
                  <a:sym typeface="Arial"/>
                </a:rPr>
                <a:t>WP5</a:t>
              </a:r>
              <a:endParaRPr b="0" i="0" sz="1400" u="none" cap="none" strike="noStrike">
                <a:solidFill>
                  <a:srgbClr val="000000"/>
                </a:solidFill>
                <a:latin typeface="Arial"/>
                <a:ea typeface="Arial"/>
                <a:cs typeface="Arial"/>
                <a:sym typeface="Arial"/>
              </a:endParaRPr>
            </a:p>
          </p:txBody>
        </p:sp>
      </p:grpSp>
      <p:sp>
        <p:nvSpPr>
          <p:cNvPr id="173" name="Google Shape;173;p6"/>
          <p:cNvSpPr txBox="1"/>
          <p:nvPr/>
        </p:nvSpPr>
        <p:spPr>
          <a:xfrm>
            <a:off x="3826800" y="4768516"/>
            <a:ext cx="2103332" cy="12890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044DA2"/>
                </a:solidFill>
                <a:latin typeface="Arial"/>
                <a:ea typeface="Arial"/>
                <a:cs typeface="Arial"/>
                <a:sym typeface="Arial"/>
              </a:rPr>
              <a:t>A1 -  PROJECT MANAGEMENT AND DISSEMINATION</a:t>
            </a:r>
            <a:endParaRPr b="0" i="0" sz="1400" u="none" cap="none" strike="noStrike">
              <a:solidFill>
                <a:srgbClr val="000000"/>
              </a:solidFill>
              <a:latin typeface="Arial"/>
              <a:ea typeface="Arial"/>
              <a:cs typeface="Arial"/>
              <a:sym typeface="Arial"/>
            </a:endParaRPr>
          </a:p>
        </p:txBody>
      </p:sp>
      <p:sp>
        <p:nvSpPr>
          <p:cNvPr id="174" name="Google Shape;174;p6"/>
          <p:cNvSpPr txBox="1"/>
          <p:nvPr/>
        </p:nvSpPr>
        <p:spPr>
          <a:xfrm>
            <a:off x="7742820" y="4930441"/>
            <a:ext cx="2531565" cy="12890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044DA2"/>
                </a:solidFill>
                <a:latin typeface="Arial"/>
                <a:ea typeface="Arial"/>
                <a:cs typeface="Arial"/>
                <a:sym typeface="Arial"/>
              </a:rPr>
              <a:t>A2 - ELABORATION OF THE DIGITAL IMAGE EDUCATION BOOKLET</a:t>
            </a:r>
            <a:endParaRPr b="0" i="0" sz="1400" u="none" cap="none" strike="noStrike">
              <a:solidFill>
                <a:srgbClr val="000000"/>
              </a:solidFill>
              <a:latin typeface="Arial"/>
              <a:ea typeface="Arial"/>
              <a:cs typeface="Arial"/>
              <a:sym typeface="Arial"/>
            </a:endParaRPr>
          </a:p>
        </p:txBody>
      </p:sp>
      <p:sp>
        <p:nvSpPr>
          <p:cNvPr id="175" name="Google Shape;175;p6"/>
          <p:cNvSpPr txBox="1"/>
          <p:nvPr/>
        </p:nvSpPr>
        <p:spPr>
          <a:xfrm>
            <a:off x="11890413" y="4930441"/>
            <a:ext cx="2473507" cy="12890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044DA2"/>
                </a:solidFill>
                <a:latin typeface="Arial"/>
                <a:ea typeface="Arial"/>
                <a:cs typeface="Arial"/>
                <a:sym typeface="Arial"/>
              </a:rPr>
              <a:t>A3 - TRANSNATIONAL TRAINING OF EDUCATORS</a:t>
            </a:r>
            <a:endParaRPr b="0" i="0" sz="1400" u="none" cap="none" strike="noStrike">
              <a:solidFill>
                <a:srgbClr val="000000"/>
              </a:solidFill>
              <a:latin typeface="Arial"/>
              <a:ea typeface="Arial"/>
              <a:cs typeface="Arial"/>
              <a:sym typeface="Arial"/>
            </a:endParaRPr>
          </a:p>
        </p:txBody>
      </p:sp>
      <p:sp>
        <p:nvSpPr>
          <p:cNvPr id="176" name="Google Shape;176;p6"/>
          <p:cNvSpPr txBox="1"/>
          <p:nvPr/>
        </p:nvSpPr>
        <p:spPr>
          <a:xfrm>
            <a:off x="6139492" y="9335575"/>
            <a:ext cx="3626673" cy="965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044DA2"/>
                </a:solidFill>
                <a:latin typeface="Arial"/>
                <a:ea typeface="Arial"/>
                <a:cs typeface="Arial"/>
                <a:sym typeface="Arial"/>
              </a:rPr>
              <a:t>A4 - TESTING THE METHODOLOGY IN PARTNER COUNTRIES </a:t>
            </a:r>
            <a:endParaRPr b="0" i="0" sz="1400" u="none" cap="none" strike="noStrike">
              <a:solidFill>
                <a:srgbClr val="000000"/>
              </a:solidFill>
              <a:latin typeface="Arial"/>
              <a:ea typeface="Arial"/>
              <a:cs typeface="Arial"/>
              <a:sym typeface="Arial"/>
            </a:endParaRPr>
          </a:p>
        </p:txBody>
      </p:sp>
      <p:pic>
        <p:nvPicPr>
          <p:cNvPr id="177" name="Google Shape;177;p6"/>
          <p:cNvPicPr preferRelativeResize="0"/>
          <p:nvPr/>
        </p:nvPicPr>
        <p:blipFill rotWithShape="1">
          <a:blip r:embed="rId3">
            <a:alphaModFix amt="36000"/>
          </a:blip>
          <a:srcRect b="0" l="0" r="0" t="0"/>
          <a:stretch/>
        </p:blipFill>
        <p:spPr>
          <a:xfrm>
            <a:off x="6792732" y="6678934"/>
            <a:ext cx="2531565" cy="2531565"/>
          </a:xfrm>
          <a:prstGeom prst="rect">
            <a:avLst/>
          </a:prstGeom>
          <a:noFill/>
          <a:ln>
            <a:noFill/>
          </a:ln>
        </p:spPr>
      </p:pic>
      <p:grpSp>
        <p:nvGrpSpPr>
          <p:cNvPr id="178" name="Google Shape;178;p6"/>
          <p:cNvGrpSpPr/>
          <p:nvPr/>
        </p:nvGrpSpPr>
        <p:grpSpPr>
          <a:xfrm>
            <a:off x="7141269" y="7013360"/>
            <a:ext cx="1838950" cy="1838951"/>
            <a:chOff x="47130" y="47130"/>
            <a:chExt cx="718541" cy="718541"/>
          </a:xfrm>
        </p:grpSpPr>
        <p:sp>
          <p:nvSpPr>
            <p:cNvPr id="179" name="Google Shape;179;p6"/>
            <p:cNvSpPr/>
            <p:nvPr/>
          </p:nvSpPr>
          <p:spPr>
            <a:xfrm>
              <a:off x="47130" y="47130"/>
              <a:ext cx="718541" cy="718541"/>
            </a:xfrm>
            <a:custGeom>
              <a:rect b="b" l="l" r="r" t="t"/>
              <a:pathLst>
                <a:path extrusionOk="0" h="718541" w="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FFFFFF"/>
                  </a:solidFill>
                  <a:latin typeface="Arial"/>
                  <a:ea typeface="Arial"/>
                  <a:cs typeface="Arial"/>
                  <a:sym typeface="Arial"/>
                </a:rPr>
                <a:t>WP4</a:t>
              </a:r>
              <a:endParaRPr b="0" i="0" sz="1400" u="none" cap="none" strike="noStrike">
                <a:solidFill>
                  <a:srgbClr val="000000"/>
                </a:solidFill>
                <a:latin typeface="Arial"/>
                <a:ea typeface="Arial"/>
                <a:cs typeface="Arial"/>
                <a:sym typeface="Arial"/>
              </a:endParaRPr>
            </a:p>
          </p:txBody>
        </p:sp>
      </p:grpSp>
      <p:sp>
        <p:nvSpPr>
          <p:cNvPr id="181" name="Google Shape;181;p6"/>
          <p:cNvSpPr txBox="1"/>
          <p:nvPr/>
        </p:nvSpPr>
        <p:spPr>
          <a:xfrm>
            <a:off x="9930977" y="9497500"/>
            <a:ext cx="3626673" cy="6413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044DA2"/>
                </a:solidFill>
                <a:latin typeface="Arial"/>
                <a:ea typeface="Arial"/>
                <a:cs typeface="Arial"/>
                <a:sym typeface="Arial"/>
              </a:rPr>
              <a:t>A5 - PARTICIPATORY EVENTS </a:t>
            </a:r>
            <a:endParaRPr b="0" i="0" sz="1400" u="none" cap="none" strike="noStrike">
              <a:solidFill>
                <a:srgbClr val="000000"/>
              </a:solidFill>
              <a:latin typeface="Arial"/>
              <a:ea typeface="Arial"/>
              <a:cs typeface="Arial"/>
              <a:sym typeface="Arial"/>
            </a:endParaRPr>
          </a:p>
        </p:txBody>
      </p:sp>
      <p:cxnSp>
        <p:nvCxnSpPr>
          <p:cNvPr id="182" name="Google Shape;182;p6"/>
          <p:cNvCxnSpPr/>
          <p:nvPr/>
        </p:nvCxnSpPr>
        <p:spPr>
          <a:xfrm flipH="1" rot="10800000">
            <a:off x="9172168" y="7952321"/>
            <a:ext cx="1884258" cy="57714"/>
          </a:xfrm>
          <a:prstGeom prst="straightConnector1">
            <a:avLst/>
          </a:prstGeom>
          <a:noFill/>
          <a:ln cap="flat" cmpd="sng" w="238125">
            <a:solidFill>
              <a:srgbClr val="F47F8F"/>
            </a:solidFill>
            <a:prstDash val="solid"/>
            <a:round/>
            <a:headEnd len="sm" w="sm" type="none"/>
            <a:tailEnd len="med" w="med" type="triangle"/>
          </a:ln>
        </p:spPr>
      </p:cxnSp>
      <p:cxnSp>
        <p:nvCxnSpPr>
          <p:cNvPr id="183" name="Google Shape;183;p6"/>
          <p:cNvCxnSpPr/>
          <p:nvPr/>
        </p:nvCxnSpPr>
        <p:spPr>
          <a:xfrm>
            <a:off x="4709831" y="7905470"/>
            <a:ext cx="2239489" cy="0"/>
          </a:xfrm>
          <a:prstGeom prst="straightConnector1">
            <a:avLst/>
          </a:prstGeom>
          <a:noFill/>
          <a:ln cap="flat" cmpd="sng" w="238125">
            <a:solidFill>
              <a:srgbClr val="F47F8F"/>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AFF"/>
        </a:solidFill>
      </p:bgPr>
    </p:bg>
    <p:spTree>
      <p:nvGrpSpPr>
        <p:cNvPr id="187" name="Shape 187"/>
        <p:cNvGrpSpPr/>
        <p:nvPr/>
      </p:nvGrpSpPr>
      <p:grpSpPr>
        <a:xfrm>
          <a:off x="0" y="0"/>
          <a:ext cx="0" cy="0"/>
          <a:chOff x="0" y="0"/>
          <a:chExt cx="0" cy="0"/>
        </a:xfrm>
      </p:grpSpPr>
      <p:sp>
        <p:nvSpPr>
          <p:cNvPr id="188" name="Google Shape;188;p7"/>
          <p:cNvSpPr/>
          <p:nvPr/>
        </p:nvSpPr>
        <p:spPr>
          <a:xfrm>
            <a:off x="0" y="-205295"/>
            <a:ext cx="18288000" cy="2582902"/>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7"/>
          <p:cNvPicPr preferRelativeResize="0"/>
          <p:nvPr/>
        </p:nvPicPr>
        <p:blipFill rotWithShape="1">
          <a:blip r:embed="rId3">
            <a:alphaModFix/>
          </a:blip>
          <a:srcRect b="0" l="0" r="0" t="0"/>
          <a:stretch/>
        </p:blipFill>
        <p:spPr>
          <a:xfrm rot="5400000">
            <a:off x="4299459" y="6192449"/>
            <a:ext cx="1050467" cy="1050467"/>
          </a:xfrm>
          <a:prstGeom prst="rect">
            <a:avLst/>
          </a:prstGeom>
          <a:noFill/>
          <a:ln>
            <a:noFill/>
          </a:ln>
        </p:spPr>
      </p:pic>
      <p:pic>
        <p:nvPicPr>
          <p:cNvPr id="190" name="Google Shape;190;p7"/>
          <p:cNvPicPr preferRelativeResize="0"/>
          <p:nvPr/>
        </p:nvPicPr>
        <p:blipFill rotWithShape="1">
          <a:blip r:embed="rId4">
            <a:alphaModFix/>
          </a:blip>
          <a:srcRect b="0" l="0" r="0" t="0"/>
          <a:stretch/>
        </p:blipFill>
        <p:spPr>
          <a:xfrm rot="5400000">
            <a:off x="7523143" y="4820960"/>
            <a:ext cx="1050467" cy="1050467"/>
          </a:xfrm>
          <a:prstGeom prst="rect">
            <a:avLst/>
          </a:prstGeom>
          <a:noFill/>
          <a:ln>
            <a:noFill/>
          </a:ln>
        </p:spPr>
      </p:pic>
      <p:pic>
        <p:nvPicPr>
          <p:cNvPr id="191" name="Google Shape;191;p7"/>
          <p:cNvPicPr preferRelativeResize="0"/>
          <p:nvPr/>
        </p:nvPicPr>
        <p:blipFill rotWithShape="1">
          <a:blip r:embed="rId5">
            <a:alphaModFix/>
          </a:blip>
          <a:srcRect b="0" l="0" r="0" t="0"/>
          <a:stretch/>
        </p:blipFill>
        <p:spPr>
          <a:xfrm>
            <a:off x="15821411" y="611187"/>
            <a:ext cx="2200701" cy="2200701"/>
          </a:xfrm>
          <a:prstGeom prst="rect">
            <a:avLst/>
          </a:prstGeom>
          <a:noFill/>
          <a:ln>
            <a:noFill/>
          </a:ln>
        </p:spPr>
      </p:pic>
      <p:sp>
        <p:nvSpPr>
          <p:cNvPr id="192" name="Google Shape;192;p7"/>
          <p:cNvSpPr txBox="1"/>
          <p:nvPr/>
        </p:nvSpPr>
        <p:spPr>
          <a:xfrm>
            <a:off x="203218" y="136525"/>
            <a:ext cx="17311253" cy="892175"/>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Clr>
                <a:srgbClr val="000000"/>
              </a:buClr>
              <a:buSzPts val="5499"/>
              <a:buFont typeface="Arial"/>
              <a:buNone/>
            </a:pPr>
            <a:r>
              <a:rPr b="0" i="0" lang="en-US" sz="5499" u="none" cap="none" strike="noStrike">
                <a:solidFill>
                  <a:srgbClr val="FFFFFF"/>
                </a:solidFill>
                <a:latin typeface="Arial"/>
                <a:ea typeface="Arial"/>
                <a:cs typeface="Arial"/>
                <a:sym typeface="Arial"/>
              </a:rPr>
              <a:t>A1 - Project Management and dissemination</a:t>
            </a:r>
            <a:endParaRPr b="0" i="0" sz="1400" u="none" cap="none" strike="noStrike">
              <a:solidFill>
                <a:srgbClr val="000000"/>
              </a:solidFill>
              <a:latin typeface="Arial"/>
              <a:ea typeface="Arial"/>
              <a:cs typeface="Arial"/>
              <a:sym typeface="Arial"/>
            </a:endParaRPr>
          </a:p>
        </p:txBody>
      </p:sp>
      <p:grpSp>
        <p:nvGrpSpPr>
          <p:cNvPr id="193" name="Google Shape;193;p7"/>
          <p:cNvGrpSpPr/>
          <p:nvPr/>
        </p:nvGrpSpPr>
        <p:grpSpPr>
          <a:xfrm>
            <a:off x="180619" y="3476633"/>
            <a:ext cx="3914053" cy="6036628"/>
            <a:chOff x="0" y="19050"/>
            <a:chExt cx="5218737" cy="8048837"/>
          </a:xfrm>
        </p:grpSpPr>
        <p:sp>
          <p:nvSpPr>
            <p:cNvPr id="194" name="Google Shape;194;p7"/>
            <p:cNvSpPr txBox="1"/>
            <p:nvPr/>
          </p:nvSpPr>
          <p:spPr>
            <a:xfrm>
              <a:off x="0" y="1033992"/>
              <a:ext cx="5218737" cy="7033895"/>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Kick-off meeting.</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The objective of the meeting will be to establish the project team, present the detailed work plan with specific task assignments for each partner, the procedures for project management, financial and reporting rules, the principles of monitoring and evaluation plans, and the plan for</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communication and dissemination.</a:t>
              </a:r>
              <a:endParaRPr b="0" i="0" sz="1400" u="none" cap="none" strike="noStrike">
                <a:solidFill>
                  <a:srgbClr val="000000"/>
                </a:solidFill>
                <a:latin typeface="Arial"/>
                <a:ea typeface="Arial"/>
                <a:cs typeface="Arial"/>
                <a:sym typeface="Arial"/>
              </a:endParaRPr>
            </a:p>
          </p:txBody>
        </p:sp>
        <p:sp>
          <p:nvSpPr>
            <p:cNvPr id="195" name="Google Shape;195;p7"/>
            <p:cNvSpPr txBox="1"/>
            <p:nvPr/>
          </p:nvSpPr>
          <p:spPr>
            <a:xfrm>
              <a:off x="0" y="19050"/>
              <a:ext cx="5161907"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A1.1</a:t>
              </a:r>
              <a:endParaRPr b="0" i="0" sz="1400" u="none" cap="none" strike="noStrike">
                <a:solidFill>
                  <a:srgbClr val="000000"/>
                </a:solidFill>
                <a:latin typeface="Arial"/>
                <a:ea typeface="Arial"/>
                <a:cs typeface="Arial"/>
                <a:sym typeface="Arial"/>
              </a:endParaRPr>
            </a:p>
          </p:txBody>
        </p:sp>
      </p:grpSp>
      <p:grpSp>
        <p:nvGrpSpPr>
          <p:cNvPr id="196" name="Google Shape;196;p7"/>
          <p:cNvGrpSpPr/>
          <p:nvPr/>
        </p:nvGrpSpPr>
        <p:grpSpPr>
          <a:xfrm>
            <a:off x="5554713" y="5360482"/>
            <a:ext cx="2253664" cy="2750979"/>
            <a:chOff x="0" y="19050"/>
            <a:chExt cx="3004885" cy="3667972"/>
          </a:xfrm>
        </p:grpSpPr>
        <p:sp>
          <p:nvSpPr>
            <p:cNvPr id="197" name="Google Shape;197;p7"/>
            <p:cNvSpPr txBox="1"/>
            <p:nvPr/>
          </p:nvSpPr>
          <p:spPr>
            <a:xfrm>
              <a:off x="0" y="888577"/>
              <a:ext cx="3004885" cy="2798445"/>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Establishment of project management and communication procedures. </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0" y="19050"/>
              <a:ext cx="3004810"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A1.2</a:t>
              </a:r>
              <a:endParaRPr b="0" i="0" sz="1400" u="none" cap="none" strike="noStrike">
                <a:solidFill>
                  <a:srgbClr val="000000"/>
                </a:solidFill>
                <a:latin typeface="Arial"/>
                <a:ea typeface="Arial"/>
                <a:cs typeface="Arial"/>
                <a:sym typeface="Arial"/>
              </a:endParaRPr>
            </a:p>
          </p:txBody>
        </p:sp>
      </p:grpSp>
      <p:grpSp>
        <p:nvGrpSpPr>
          <p:cNvPr id="199" name="Google Shape;199;p7"/>
          <p:cNvGrpSpPr/>
          <p:nvPr/>
        </p:nvGrpSpPr>
        <p:grpSpPr>
          <a:xfrm>
            <a:off x="8858844" y="2603676"/>
            <a:ext cx="3303064" cy="6026374"/>
            <a:chOff x="0" y="19050"/>
            <a:chExt cx="4404085" cy="8035165"/>
          </a:xfrm>
        </p:grpSpPr>
        <p:sp>
          <p:nvSpPr>
            <p:cNvPr id="200" name="Google Shape;200;p7"/>
            <p:cNvSpPr txBox="1"/>
            <p:nvPr/>
          </p:nvSpPr>
          <p:spPr>
            <a:xfrm>
              <a:off x="0" y="888577"/>
              <a:ext cx="4404085" cy="7165638"/>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Communication and coordination among project partners. This task will be led by </a:t>
              </a:r>
              <a:r>
                <a:rPr b="1" i="0" lang="en-US" sz="2024" u="none" cap="none" strike="noStrike">
                  <a:solidFill>
                    <a:srgbClr val="244357"/>
                  </a:solidFill>
                  <a:latin typeface="Arial"/>
                  <a:ea typeface="Arial"/>
                  <a:cs typeface="Arial"/>
                  <a:sym typeface="Arial"/>
                </a:rPr>
                <a:t>OSDC</a:t>
              </a:r>
              <a:r>
                <a:rPr b="0" i="0" lang="en-US" sz="2024" u="none" cap="none" strike="noStrike">
                  <a:solidFill>
                    <a:srgbClr val="244357"/>
                  </a:solidFill>
                  <a:latin typeface="Arial"/>
                  <a:ea typeface="Arial"/>
                  <a:cs typeface="Arial"/>
                  <a:sym typeface="Arial"/>
                </a:rPr>
                <a:t>. In addition to regular communication activities (email,</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sharing platform, instant messaging.), </a:t>
              </a:r>
              <a:r>
                <a:rPr b="1" i="0" lang="en-US" sz="2024" u="none" cap="none" strike="noStrike">
                  <a:solidFill>
                    <a:srgbClr val="244357"/>
                  </a:solidFill>
                  <a:latin typeface="Arial"/>
                  <a:ea typeface="Arial"/>
                  <a:cs typeface="Arial"/>
                  <a:sym typeface="Arial"/>
                </a:rPr>
                <a:t>monthly virtual meetings </a:t>
              </a:r>
              <a:r>
                <a:rPr b="0" i="0" lang="en-US" sz="2024" u="none" cap="none" strike="noStrike">
                  <a:solidFill>
                    <a:srgbClr val="244357"/>
                  </a:solidFill>
                  <a:latin typeface="Arial"/>
                  <a:ea typeface="Arial"/>
                  <a:cs typeface="Arial"/>
                  <a:sym typeface="Arial"/>
                </a:rPr>
                <a:t>will be held in order to ensure proper coordination and monitoring of project activities.</a:t>
              </a:r>
              <a:endParaRPr b="0" i="0" sz="1400" u="none" cap="none" strike="noStrike">
                <a:solidFill>
                  <a:srgbClr val="000000"/>
                </a:solidFill>
                <a:latin typeface="Arial"/>
                <a:ea typeface="Arial"/>
                <a:cs typeface="Arial"/>
                <a:sym typeface="Arial"/>
              </a:endParaRPr>
            </a:p>
          </p:txBody>
        </p:sp>
        <p:sp>
          <p:nvSpPr>
            <p:cNvPr id="201" name="Google Shape;201;p7"/>
            <p:cNvSpPr txBox="1"/>
            <p:nvPr/>
          </p:nvSpPr>
          <p:spPr>
            <a:xfrm>
              <a:off x="0" y="19050"/>
              <a:ext cx="4403975"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A1.3</a:t>
              </a:r>
              <a:endParaRPr b="0" i="0" sz="1400" u="none" cap="none" strike="noStrike">
                <a:solidFill>
                  <a:srgbClr val="000000"/>
                </a:solidFill>
                <a:latin typeface="Arial"/>
                <a:ea typeface="Arial"/>
                <a:cs typeface="Arial"/>
                <a:sym typeface="Arial"/>
              </a:endParaRPr>
            </a:p>
          </p:txBody>
        </p:sp>
      </p:grpSp>
      <p:grpSp>
        <p:nvGrpSpPr>
          <p:cNvPr id="202" name="Google Shape;202;p7"/>
          <p:cNvGrpSpPr/>
          <p:nvPr/>
        </p:nvGrpSpPr>
        <p:grpSpPr>
          <a:xfrm>
            <a:off x="13853624" y="3338939"/>
            <a:ext cx="3935574" cy="2046129"/>
            <a:chOff x="0" y="19050"/>
            <a:chExt cx="5247431" cy="2728172"/>
          </a:xfrm>
        </p:grpSpPr>
        <p:sp>
          <p:nvSpPr>
            <p:cNvPr id="203" name="Google Shape;203;p7"/>
            <p:cNvSpPr txBox="1"/>
            <p:nvPr/>
          </p:nvSpPr>
          <p:spPr>
            <a:xfrm>
              <a:off x="0" y="888577"/>
              <a:ext cx="5247431" cy="1858645"/>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Implementation of project management, monitoring, evaluation, and reporting activities</a:t>
              </a:r>
              <a:endParaRPr b="0" i="0" sz="1400" u="none" cap="none" strike="noStrike">
                <a:solidFill>
                  <a:srgbClr val="000000"/>
                </a:solidFill>
                <a:latin typeface="Arial"/>
                <a:ea typeface="Arial"/>
                <a:cs typeface="Arial"/>
                <a:sym typeface="Arial"/>
              </a:endParaRPr>
            </a:p>
          </p:txBody>
        </p:sp>
        <p:sp>
          <p:nvSpPr>
            <p:cNvPr id="204" name="Google Shape;204;p7"/>
            <p:cNvSpPr txBox="1"/>
            <p:nvPr/>
          </p:nvSpPr>
          <p:spPr>
            <a:xfrm>
              <a:off x="0" y="19050"/>
              <a:ext cx="5247301"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A1.4</a:t>
              </a:r>
              <a:endParaRPr b="0" i="0" sz="1400" u="none" cap="none" strike="noStrike">
                <a:solidFill>
                  <a:srgbClr val="000000"/>
                </a:solidFill>
                <a:latin typeface="Arial"/>
                <a:ea typeface="Arial"/>
                <a:cs typeface="Arial"/>
                <a:sym typeface="Arial"/>
              </a:endParaRPr>
            </a:p>
          </p:txBody>
        </p:sp>
      </p:grpSp>
      <p:pic>
        <p:nvPicPr>
          <p:cNvPr id="205" name="Google Shape;205;p7"/>
          <p:cNvPicPr preferRelativeResize="0"/>
          <p:nvPr/>
        </p:nvPicPr>
        <p:blipFill rotWithShape="1">
          <a:blip r:embed="rId3">
            <a:alphaModFix/>
          </a:blip>
          <a:srcRect b="0" l="0" r="0" t="0"/>
          <a:stretch/>
        </p:blipFill>
        <p:spPr>
          <a:xfrm rot="5400000">
            <a:off x="12390508" y="3791119"/>
            <a:ext cx="1050467" cy="1050467"/>
          </a:xfrm>
          <a:prstGeom prst="rect">
            <a:avLst/>
          </a:prstGeom>
          <a:noFill/>
          <a:ln>
            <a:noFill/>
          </a:ln>
        </p:spPr>
      </p:pic>
      <p:pic>
        <p:nvPicPr>
          <p:cNvPr id="206" name="Google Shape;206;p7"/>
          <p:cNvPicPr preferRelativeResize="0"/>
          <p:nvPr/>
        </p:nvPicPr>
        <p:blipFill rotWithShape="1">
          <a:blip r:embed="rId4">
            <a:alphaModFix/>
          </a:blip>
          <a:srcRect b="0" l="0" r="0" t="0"/>
          <a:stretch/>
        </p:blipFill>
        <p:spPr>
          <a:xfrm rot="10800000">
            <a:off x="15727394" y="5608787"/>
            <a:ext cx="1050467" cy="1050467"/>
          </a:xfrm>
          <a:prstGeom prst="rect">
            <a:avLst/>
          </a:prstGeom>
          <a:noFill/>
          <a:ln>
            <a:noFill/>
          </a:ln>
        </p:spPr>
      </p:pic>
      <p:grpSp>
        <p:nvGrpSpPr>
          <p:cNvPr id="207" name="Google Shape;207;p7"/>
          <p:cNvGrpSpPr/>
          <p:nvPr/>
        </p:nvGrpSpPr>
        <p:grpSpPr>
          <a:xfrm>
            <a:off x="13440975" y="6562566"/>
            <a:ext cx="4629278" cy="2794719"/>
            <a:chOff x="0" y="19050"/>
            <a:chExt cx="6172371" cy="3726292"/>
          </a:xfrm>
        </p:grpSpPr>
        <p:sp>
          <p:nvSpPr>
            <p:cNvPr id="208" name="Google Shape;208;p7"/>
            <p:cNvSpPr txBox="1"/>
            <p:nvPr/>
          </p:nvSpPr>
          <p:spPr>
            <a:xfrm>
              <a:off x="0" y="888577"/>
              <a:ext cx="6172371" cy="2856765"/>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Communication activities  ( project's social media , logo and</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graphic identity, implementation of communication and dissemination activities for the duration of the project.) </a:t>
              </a:r>
              <a:endParaRPr b="0" i="0" sz="1400" u="none" cap="none" strike="noStrike">
                <a:solidFill>
                  <a:srgbClr val="000000"/>
                </a:solidFill>
                <a:latin typeface="Arial"/>
                <a:ea typeface="Arial"/>
                <a:cs typeface="Arial"/>
                <a:sym typeface="Arial"/>
              </a:endParaRPr>
            </a:p>
          </p:txBody>
        </p:sp>
        <p:sp>
          <p:nvSpPr>
            <p:cNvPr id="209" name="Google Shape;209;p7"/>
            <p:cNvSpPr txBox="1"/>
            <p:nvPr/>
          </p:nvSpPr>
          <p:spPr>
            <a:xfrm>
              <a:off x="0" y="19050"/>
              <a:ext cx="6172217"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A1.5</a:t>
              </a:r>
              <a:endParaRPr b="0" i="0" sz="1400" u="none" cap="none" strike="noStrike">
                <a:solidFill>
                  <a:srgbClr val="000000"/>
                </a:solidFill>
                <a:latin typeface="Arial"/>
                <a:ea typeface="Arial"/>
                <a:cs typeface="Arial"/>
                <a:sym typeface="Arial"/>
              </a:endParaRPr>
            </a:p>
          </p:txBody>
        </p:sp>
      </p:grpSp>
      <p:sp>
        <p:nvSpPr>
          <p:cNvPr id="210" name="Google Shape;210;p7"/>
          <p:cNvSpPr txBox="1"/>
          <p:nvPr/>
        </p:nvSpPr>
        <p:spPr>
          <a:xfrm>
            <a:off x="203218" y="1160864"/>
            <a:ext cx="15878851" cy="5059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LEADING ORGANISATION : ANONIMA IMPRESA SOCIALE SOC. COOP. (ITALY)</a:t>
            </a:r>
            <a:endParaRPr b="0" i="0" sz="1400" u="none" cap="none" strike="noStrike">
              <a:solidFill>
                <a:srgbClr val="000000"/>
              </a:solidFill>
              <a:latin typeface="Arial"/>
              <a:ea typeface="Arial"/>
              <a:cs typeface="Arial"/>
              <a:sym typeface="Arial"/>
            </a:endParaRPr>
          </a:p>
        </p:txBody>
      </p:sp>
      <p:sp>
        <p:nvSpPr>
          <p:cNvPr id="211" name="Google Shape;211;p7"/>
          <p:cNvSpPr txBox="1"/>
          <p:nvPr/>
        </p:nvSpPr>
        <p:spPr>
          <a:xfrm>
            <a:off x="203218" y="1848018"/>
            <a:ext cx="6530292" cy="41846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01/05/2023 -  30/06/2024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AFF"/>
        </a:solidFill>
      </p:bgPr>
    </p:bg>
    <p:spTree>
      <p:nvGrpSpPr>
        <p:cNvPr id="215" name="Shape 215"/>
        <p:cNvGrpSpPr/>
        <p:nvPr/>
      </p:nvGrpSpPr>
      <p:grpSpPr>
        <a:xfrm>
          <a:off x="0" y="0"/>
          <a:ext cx="0" cy="0"/>
          <a:chOff x="0" y="0"/>
          <a:chExt cx="0" cy="0"/>
        </a:xfrm>
      </p:grpSpPr>
      <p:sp>
        <p:nvSpPr>
          <p:cNvPr id="216" name="Google Shape;216;p8"/>
          <p:cNvSpPr/>
          <p:nvPr/>
        </p:nvSpPr>
        <p:spPr>
          <a:xfrm>
            <a:off x="0" y="-205295"/>
            <a:ext cx="18288000" cy="2582902"/>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8"/>
          <p:cNvPicPr preferRelativeResize="0"/>
          <p:nvPr/>
        </p:nvPicPr>
        <p:blipFill rotWithShape="1">
          <a:blip r:embed="rId3">
            <a:alphaModFix/>
          </a:blip>
          <a:srcRect b="0" l="0" r="0" t="0"/>
          <a:stretch/>
        </p:blipFill>
        <p:spPr>
          <a:xfrm rot="5400000">
            <a:off x="3437860" y="5028753"/>
            <a:ext cx="1050467" cy="1050467"/>
          </a:xfrm>
          <a:prstGeom prst="rect">
            <a:avLst/>
          </a:prstGeom>
          <a:noFill/>
          <a:ln>
            <a:noFill/>
          </a:ln>
        </p:spPr>
      </p:pic>
      <p:pic>
        <p:nvPicPr>
          <p:cNvPr id="218" name="Google Shape;218;p8"/>
          <p:cNvPicPr preferRelativeResize="0"/>
          <p:nvPr/>
        </p:nvPicPr>
        <p:blipFill rotWithShape="1">
          <a:blip r:embed="rId4">
            <a:alphaModFix/>
          </a:blip>
          <a:srcRect b="0" l="0" r="0" t="0"/>
          <a:stretch/>
        </p:blipFill>
        <p:spPr>
          <a:xfrm rot="5400000">
            <a:off x="7661170" y="6638930"/>
            <a:ext cx="1050467" cy="1050467"/>
          </a:xfrm>
          <a:prstGeom prst="rect">
            <a:avLst/>
          </a:prstGeom>
          <a:noFill/>
          <a:ln>
            <a:noFill/>
          </a:ln>
        </p:spPr>
      </p:pic>
      <p:pic>
        <p:nvPicPr>
          <p:cNvPr id="219" name="Google Shape;219;p8"/>
          <p:cNvPicPr preferRelativeResize="0"/>
          <p:nvPr/>
        </p:nvPicPr>
        <p:blipFill rotWithShape="1">
          <a:blip r:embed="rId3">
            <a:alphaModFix/>
          </a:blip>
          <a:srcRect b="0" l="0" r="0" t="0"/>
          <a:stretch/>
        </p:blipFill>
        <p:spPr>
          <a:xfrm rot="5400000">
            <a:off x="12157655" y="4602447"/>
            <a:ext cx="1050467" cy="1050467"/>
          </a:xfrm>
          <a:prstGeom prst="rect">
            <a:avLst/>
          </a:prstGeom>
          <a:noFill/>
          <a:ln>
            <a:noFill/>
          </a:ln>
        </p:spPr>
      </p:pic>
      <p:pic>
        <p:nvPicPr>
          <p:cNvPr id="220" name="Google Shape;220;p8"/>
          <p:cNvPicPr preferRelativeResize="0"/>
          <p:nvPr/>
        </p:nvPicPr>
        <p:blipFill rotWithShape="1">
          <a:blip r:embed="rId5">
            <a:alphaModFix/>
          </a:blip>
          <a:srcRect b="0" l="0" r="0" t="0"/>
          <a:stretch/>
        </p:blipFill>
        <p:spPr>
          <a:xfrm>
            <a:off x="14659057" y="896620"/>
            <a:ext cx="2600243" cy="2600243"/>
          </a:xfrm>
          <a:prstGeom prst="rect">
            <a:avLst/>
          </a:prstGeom>
          <a:noFill/>
          <a:ln>
            <a:noFill/>
          </a:ln>
        </p:spPr>
      </p:pic>
      <p:sp>
        <p:nvSpPr>
          <p:cNvPr id="221" name="Google Shape;221;p8"/>
          <p:cNvSpPr txBox="1"/>
          <p:nvPr/>
        </p:nvSpPr>
        <p:spPr>
          <a:xfrm>
            <a:off x="213837" y="111125"/>
            <a:ext cx="17751585" cy="7854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4900"/>
              <a:buFont typeface="Arial"/>
              <a:buNone/>
            </a:pPr>
            <a:r>
              <a:rPr b="0" i="0" lang="en-US" sz="4900" u="none" cap="none" strike="noStrike">
                <a:solidFill>
                  <a:srgbClr val="FFFFFF"/>
                </a:solidFill>
                <a:latin typeface="Arial"/>
                <a:ea typeface="Arial"/>
                <a:cs typeface="Arial"/>
                <a:sym typeface="Arial"/>
              </a:rPr>
              <a:t>A2 - Elaboration of the digital image education booklet</a:t>
            </a:r>
            <a:endParaRPr b="0" i="0" sz="1400" u="none" cap="none" strike="noStrike">
              <a:solidFill>
                <a:srgbClr val="000000"/>
              </a:solidFill>
              <a:latin typeface="Arial"/>
              <a:ea typeface="Arial"/>
              <a:cs typeface="Arial"/>
              <a:sym typeface="Arial"/>
            </a:endParaRPr>
          </a:p>
        </p:txBody>
      </p:sp>
      <p:grpSp>
        <p:nvGrpSpPr>
          <p:cNvPr id="222" name="Google Shape;222;p8"/>
          <p:cNvGrpSpPr/>
          <p:nvPr/>
        </p:nvGrpSpPr>
        <p:grpSpPr>
          <a:xfrm>
            <a:off x="322578" y="3469926"/>
            <a:ext cx="2372332" cy="5058217"/>
            <a:chOff x="0" y="19050"/>
            <a:chExt cx="3163110" cy="6744289"/>
          </a:xfrm>
        </p:grpSpPr>
        <p:sp>
          <p:nvSpPr>
            <p:cNvPr id="223" name="Google Shape;223;p8"/>
            <p:cNvSpPr txBox="1"/>
            <p:nvPr/>
          </p:nvSpPr>
          <p:spPr>
            <a:xfrm>
              <a:off x="0" y="1033992"/>
              <a:ext cx="3163110" cy="5729347"/>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1" i="0" lang="en-US" sz="2024" u="none" cap="none" strike="noStrike">
                  <a:solidFill>
                    <a:srgbClr val="244357"/>
                  </a:solidFill>
                  <a:latin typeface="Arial"/>
                  <a:ea typeface="Arial"/>
                  <a:cs typeface="Arial"/>
                  <a:sym typeface="Arial"/>
                </a:rPr>
                <a:t>Research</a:t>
              </a:r>
              <a:r>
                <a:rPr b="0" i="0" lang="en-US" sz="2024" u="none" cap="none" strike="noStrike">
                  <a:solidFill>
                    <a:srgbClr val="244357"/>
                  </a:solidFill>
                  <a:latin typeface="Arial"/>
                  <a:ea typeface="Arial"/>
                  <a:cs typeface="Arial"/>
                  <a:sym typeface="Arial"/>
                </a:rPr>
                <a:t> on the needs for improving students' and teachers' media literacy skills to  fight  gender stereotypes and </a:t>
              </a:r>
              <a:r>
                <a:rPr b="1" i="0" lang="en-US" sz="2024" u="none" cap="none" strike="noStrike">
                  <a:solidFill>
                    <a:srgbClr val="244357"/>
                  </a:solidFill>
                  <a:latin typeface="Arial"/>
                  <a:ea typeface="Arial"/>
                  <a:cs typeface="Arial"/>
                  <a:sym typeface="Arial"/>
                </a:rPr>
                <a:t>collection of best practices </a:t>
              </a:r>
              <a:r>
                <a:rPr b="0" i="0" lang="en-US" sz="2024" u="none" cap="none" strike="noStrike">
                  <a:solidFill>
                    <a:srgbClr val="244357"/>
                  </a:solidFill>
                  <a:latin typeface="Arial"/>
                  <a:ea typeface="Arial"/>
                  <a:cs typeface="Arial"/>
                  <a:sym typeface="Arial"/>
                </a:rPr>
                <a:t>at the national level.     (M1-M2)</a:t>
              </a:r>
              <a:endParaRPr b="0" i="0" sz="1400" u="none" cap="none" strike="noStrike">
                <a:solidFill>
                  <a:srgbClr val="000000"/>
                </a:solidFill>
                <a:latin typeface="Arial"/>
                <a:ea typeface="Arial"/>
                <a:cs typeface="Arial"/>
                <a:sym typeface="Arial"/>
              </a:endParaRPr>
            </a:p>
          </p:txBody>
        </p:sp>
        <p:sp>
          <p:nvSpPr>
            <p:cNvPr id="224" name="Google Shape;224;p8"/>
            <p:cNvSpPr txBox="1"/>
            <p:nvPr/>
          </p:nvSpPr>
          <p:spPr>
            <a:xfrm>
              <a:off x="0" y="19050"/>
              <a:ext cx="3128665"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A2.1</a:t>
              </a:r>
              <a:endParaRPr b="0" i="0" sz="1400" u="none" cap="none" strike="noStrike">
                <a:solidFill>
                  <a:srgbClr val="000000"/>
                </a:solidFill>
                <a:latin typeface="Arial"/>
                <a:ea typeface="Arial"/>
                <a:cs typeface="Arial"/>
                <a:sym typeface="Arial"/>
              </a:endParaRPr>
            </a:p>
          </p:txBody>
        </p:sp>
      </p:grpSp>
      <p:grpSp>
        <p:nvGrpSpPr>
          <p:cNvPr id="225" name="Google Shape;225;p8"/>
          <p:cNvGrpSpPr/>
          <p:nvPr/>
        </p:nvGrpSpPr>
        <p:grpSpPr>
          <a:xfrm>
            <a:off x="4755028" y="4616735"/>
            <a:ext cx="2502001" cy="3512865"/>
            <a:chOff x="0" y="19050"/>
            <a:chExt cx="3336001" cy="4683820"/>
          </a:xfrm>
        </p:grpSpPr>
        <p:sp>
          <p:nvSpPr>
            <p:cNvPr id="226" name="Google Shape;226;p8"/>
            <p:cNvSpPr txBox="1"/>
            <p:nvPr/>
          </p:nvSpPr>
          <p:spPr>
            <a:xfrm>
              <a:off x="0" y="888577"/>
              <a:ext cx="3336001" cy="3814293"/>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Preparation of the </a:t>
              </a:r>
              <a:r>
                <a:rPr b="1" i="0" lang="en-US" sz="2024" u="none" cap="none" strike="noStrike">
                  <a:solidFill>
                    <a:srgbClr val="244357"/>
                  </a:solidFill>
                  <a:latin typeface="Arial"/>
                  <a:ea typeface="Arial"/>
                  <a:cs typeface="Arial"/>
                  <a:sym typeface="Arial"/>
                </a:rPr>
                <a:t>research report </a:t>
              </a:r>
              <a:r>
                <a:rPr b="0" i="0" lang="en-US" sz="2024" u="none" cap="none" strike="noStrike">
                  <a:solidFill>
                    <a:srgbClr val="244357"/>
                  </a:solidFill>
                  <a:latin typeface="Arial"/>
                  <a:ea typeface="Arial"/>
                  <a:cs typeface="Arial"/>
                  <a:sym typeface="Arial"/>
                </a:rPr>
                <a:t>with the results, collection of best practices and a cross-national analysis of the topic (M3)</a:t>
              </a:r>
              <a:endParaRPr b="0" i="0" sz="1400" u="none" cap="none" strike="noStrike">
                <a:solidFill>
                  <a:srgbClr val="000000"/>
                </a:solidFill>
                <a:latin typeface="Arial"/>
                <a:ea typeface="Arial"/>
                <a:cs typeface="Arial"/>
                <a:sym typeface="Arial"/>
              </a:endParaRPr>
            </a:p>
          </p:txBody>
        </p:sp>
        <p:sp>
          <p:nvSpPr>
            <p:cNvPr id="227" name="Google Shape;227;p8"/>
            <p:cNvSpPr txBox="1"/>
            <p:nvPr/>
          </p:nvSpPr>
          <p:spPr>
            <a:xfrm>
              <a:off x="0" y="19050"/>
              <a:ext cx="3299674"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A2.2</a:t>
              </a:r>
              <a:endParaRPr b="0" i="0" sz="1400" u="none" cap="none" strike="noStrike">
                <a:solidFill>
                  <a:srgbClr val="000000"/>
                </a:solidFill>
                <a:latin typeface="Arial"/>
                <a:ea typeface="Arial"/>
                <a:cs typeface="Arial"/>
                <a:sym typeface="Arial"/>
              </a:endParaRPr>
            </a:p>
          </p:txBody>
        </p:sp>
      </p:grpSp>
      <p:grpSp>
        <p:nvGrpSpPr>
          <p:cNvPr id="228" name="Google Shape;228;p8"/>
          <p:cNvGrpSpPr/>
          <p:nvPr/>
        </p:nvGrpSpPr>
        <p:grpSpPr>
          <a:xfrm>
            <a:off x="8978337" y="4468033"/>
            <a:ext cx="2912618" cy="4949155"/>
            <a:chOff x="0" y="19050"/>
            <a:chExt cx="3883491" cy="6598873"/>
          </a:xfrm>
        </p:grpSpPr>
        <p:sp>
          <p:nvSpPr>
            <p:cNvPr id="229" name="Google Shape;229;p8"/>
            <p:cNvSpPr txBox="1"/>
            <p:nvPr/>
          </p:nvSpPr>
          <p:spPr>
            <a:xfrm>
              <a:off x="0" y="888577"/>
              <a:ext cx="3883491" cy="5729346"/>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Elaboration of </a:t>
              </a:r>
              <a:r>
                <a:rPr b="1" i="0" lang="en-US" sz="2024" u="none" cap="none" strike="noStrike">
                  <a:solidFill>
                    <a:srgbClr val="244357"/>
                  </a:solidFill>
                  <a:latin typeface="Arial"/>
                  <a:ea typeface="Arial"/>
                  <a:cs typeface="Arial"/>
                  <a:sym typeface="Arial"/>
                </a:rPr>
                <a:t>training materials</a:t>
              </a:r>
              <a:r>
                <a:rPr b="0" i="0" lang="en-US" sz="2024" u="none" cap="none" strike="noStrike">
                  <a:solidFill>
                    <a:srgbClr val="244357"/>
                  </a:solidFill>
                  <a:latin typeface="Arial"/>
                  <a:ea typeface="Arial"/>
                  <a:cs typeface="Arial"/>
                  <a:sym typeface="Arial"/>
                </a:rPr>
                <a:t>. Project partners will elaborate the digital materials (</a:t>
              </a:r>
              <a:r>
                <a:rPr b="1" i="0" lang="en-US" sz="2024" u="none" cap="none" strike="noStrike">
                  <a:solidFill>
                    <a:srgbClr val="244357"/>
                  </a:solidFill>
                  <a:latin typeface="Arial"/>
                  <a:ea typeface="Arial"/>
                  <a:cs typeface="Arial"/>
                  <a:sym typeface="Arial"/>
                </a:rPr>
                <a:t>images,</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1" i="0" lang="en-US" sz="2024" u="none" cap="none" strike="noStrike">
                  <a:solidFill>
                    <a:srgbClr val="244357"/>
                  </a:solidFill>
                  <a:latin typeface="Arial"/>
                  <a:ea typeface="Arial"/>
                  <a:cs typeface="Arial"/>
                  <a:sym typeface="Arial"/>
                </a:rPr>
                <a:t>tools, etc</a:t>
              </a:r>
              <a:r>
                <a:rPr b="0" i="0" lang="en-US" sz="2024" u="none" cap="none" strike="noStrike">
                  <a:solidFill>
                    <a:srgbClr val="244357"/>
                  </a:solidFill>
                  <a:latin typeface="Arial"/>
                  <a:ea typeface="Arial"/>
                  <a:cs typeface="Arial"/>
                  <a:sym typeface="Arial"/>
                </a:rPr>
                <a:t>.) necessary for the development of a training course on digital image education against stereotypes gender at school (M4-M5).</a:t>
              </a:r>
              <a:endParaRPr b="0" i="0" sz="1400" u="none" cap="none" strike="noStrike">
                <a:solidFill>
                  <a:srgbClr val="000000"/>
                </a:solidFill>
                <a:latin typeface="Arial"/>
                <a:ea typeface="Arial"/>
                <a:cs typeface="Arial"/>
                <a:sym typeface="Arial"/>
              </a:endParaRPr>
            </a:p>
          </p:txBody>
        </p:sp>
        <p:sp>
          <p:nvSpPr>
            <p:cNvPr id="230" name="Google Shape;230;p8"/>
            <p:cNvSpPr txBox="1"/>
            <p:nvPr/>
          </p:nvSpPr>
          <p:spPr>
            <a:xfrm>
              <a:off x="0" y="19050"/>
              <a:ext cx="3883394"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A2.3</a:t>
              </a:r>
              <a:endParaRPr b="0" i="0" sz="1400" u="none" cap="none" strike="noStrike">
                <a:solidFill>
                  <a:srgbClr val="000000"/>
                </a:solidFill>
                <a:latin typeface="Arial"/>
                <a:ea typeface="Arial"/>
                <a:cs typeface="Arial"/>
                <a:sym typeface="Arial"/>
              </a:endParaRPr>
            </a:p>
          </p:txBody>
        </p:sp>
      </p:grpSp>
      <p:grpSp>
        <p:nvGrpSpPr>
          <p:cNvPr id="231" name="Google Shape;231;p8"/>
          <p:cNvGrpSpPr/>
          <p:nvPr/>
        </p:nvGrpSpPr>
        <p:grpSpPr>
          <a:xfrm>
            <a:off x="13341851" y="3240778"/>
            <a:ext cx="4623571" cy="5667301"/>
            <a:chOff x="0" y="19050"/>
            <a:chExt cx="6164762" cy="7556400"/>
          </a:xfrm>
        </p:grpSpPr>
        <p:sp>
          <p:nvSpPr>
            <p:cNvPr id="232" name="Google Shape;232;p8"/>
            <p:cNvSpPr txBox="1"/>
            <p:nvPr/>
          </p:nvSpPr>
          <p:spPr>
            <a:xfrm>
              <a:off x="0" y="888577"/>
              <a:ext cx="6164762" cy="6686873"/>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Development of the </a:t>
              </a:r>
              <a:r>
                <a:rPr b="1" i="0" lang="en-US" sz="2024" u="none" cap="none" strike="noStrike">
                  <a:solidFill>
                    <a:srgbClr val="244357"/>
                  </a:solidFill>
                  <a:latin typeface="Arial"/>
                  <a:ea typeface="Arial"/>
                  <a:cs typeface="Arial"/>
                  <a:sym typeface="Arial"/>
                </a:rPr>
                <a:t>Booklet:</a:t>
              </a:r>
              <a:r>
                <a:rPr b="0" i="0" lang="en-US" sz="2024" u="none" cap="none" strike="noStrike">
                  <a:solidFill>
                    <a:srgbClr val="244357"/>
                  </a:solidFill>
                  <a:latin typeface="Arial"/>
                  <a:ea typeface="Arial"/>
                  <a:cs typeface="Arial"/>
                  <a:sym typeface="Arial"/>
                </a:rPr>
                <a:t> based on the research results (A2.1-A2.2) and on the training material created by the partners</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(A2.3) the main output of the project will be elaborated: the </a:t>
              </a:r>
              <a:r>
                <a:rPr b="1" i="0" lang="en-US" sz="2024" u="none" cap="none" strike="noStrike">
                  <a:solidFill>
                    <a:srgbClr val="244357"/>
                  </a:solidFill>
                  <a:latin typeface="Arial"/>
                  <a:ea typeface="Arial"/>
                  <a:cs typeface="Arial"/>
                  <a:sym typeface="Arial"/>
                </a:rPr>
                <a:t>Digital Image Education Booklet.</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t/>
              </a:r>
              <a:endParaRPr b="1" i="0" sz="2024" u="none" cap="none" strike="noStrike">
                <a:solidFill>
                  <a:srgbClr val="244357"/>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The purpose of the booklet is to provide teachers and educators with useful tools to apply the methodology promoted by the</a:t>
              </a:r>
              <a:endParaRPr b="0" i="0" sz="1400" u="none" cap="none" strike="noStrike">
                <a:solidFill>
                  <a:srgbClr val="000000"/>
                </a:solidFill>
                <a:latin typeface="Arial"/>
                <a:ea typeface="Arial"/>
                <a:cs typeface="Arial"/>
                <a:sym typeface="Arial"/>
              </a:endParaRPr>
            </a:p>
            <a:p>
              <a:pPr indent="0" lvl="0" marL="0" marR="0" rtl="0" algn="just">
                <a:lnSpc>
                  <a:spcPct val="140019"/>
                </a:lnSpc>
                <a:spcBef>
                  <a:spcPts val="0"/>
                </a:spcBef>
                <a:spcAft>
                  <a:spcPts val="0"/>
                </a:spcAft>
                <a:buClr>
                  <a:srgbClr val="000000"/>
                </a:buClr>
                <a:buSzPts val="2024"/>
                <a:buFont typeface="Arial"/>
                <a:buNone/>
              </a:pPr>
              <a:r>
                <a:rPr b="0" i="0" lang="en-US" sz="2024" u="none" cap="none" strike="noStrike">
                  <a:solidFill>
                    <a:srgbClr val="244357"/>
                  </a:solidFill>
                  <a:latin typeface="Arial"/>
                  <a:ea typeface="Arial"/>
                  <a:cs typeface="Arial"/>
                  <a:sym typeface="Arial"/>
                </a:rPr>
                <a:t>project within their own school contexts. (M5-M7)</a:t>
              </a:r>
              <a:endParaRPr b="0" i="0" sz="1400" u="none" cap="none" strike="noStrike">
                <a:solidFill>
                  <a:srgbClr val="000000"/>
                </a:solidFill>
                <a:latin typeface="Arial"/>
                <a:ea typeface="Arial"/>
                <a:cs typeface="Arial"/>
                <a:sym typeface="Arial"/>
              </a:endParaRPr>
            </a:p>
          </p:txBody>
        </p:sp>
        <p:sp>
          <p:nvSpPr>
            <p:cNvPr id="233" name="Google Shape;233;p8"/>
            <p:cNvSpPr txBox="1"/>
            <p:nvPr/>
          </p:nvSpPr>
          <p:spPr>
            <a:xfrm>
              <a:off x="0" y="19050"/>
              <a:ext cx="6164608" cy="68368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244357"/>
                  </a:solidFill>
                  <a:latin typeface="Arial"/>
                  <a:ea typeface="Arial"/>
                  <a:cs typeface="Arial"/>
                  <a:sym typeface="Arial"/>
                </a:rPr>
                <a:t>A2.4</a:t>
              </a:r>
              <a:endParaRPr b="0" i="0" sz="1400" u="none" cap="none" strike="noStrike">
                <a:solidFill>
                  <a:srgbClr val="000000"/>
                </a:solidFill>
                <a:latin typeface="Arial"/>
                <a:ea typeface="Arial"/>
                <a:cs typeface="Arial"/>
                <a:sym typeface="Arial"/>
              </a:endParaRPr>
            </a:p>
          </p:txBody>
        </p:sp>
      </p:grpSp>
      <p:sp>
        <p:nvSpPr>
          <p:cNvPr id="234" name="Google Shape;234;p8"/>
          <p:cNvSpPr txBox="1"/>
          <p:nvPr/>
        </p:nvSpPr>
        <p:spPr>
          <a:xfrm>
            <a:off x="203218" y="1160864"/>
            <a:ext cx="15878851" cy="4883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LEADING ORGANISATION : NORRKÖPINGS KOMMUN (SWEDEN)</a:t>
            </a:r>
            <a:endParaRPr b="0" i="0" sz="1400" u="none" cap="none" strike="noStrike">
              <a:solidFill>
                <a:srgbClr val="000000"/>
              </a:solidFill>
              <a:latin typeface="Arial"/>
              <a:ea typeface="Arial"/>
              <a:cs typeface="Arial"/>
              <a:sym typeface="Arial"/>
            </a:endParaRPr>
          </a:p>
        </p:txBody>
      </p:sp>
      <p:sp>
        <p:nvSpPr>
          <p:cNvPr id="235" name="Google Shape;235;p8"/>
          <p:cNvSpPr txBox="1"/>
          <p:nvPr/>
        </p:nvSpPr>
        <p:spPr>
          <a:xfrm>
            <a:off x="203218" y="1848018"/>
            <a:ext cx="6530292" cy="41846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01/05/2023 -  31/10/2023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AFF"/>
        </a:solidFill>
      </p:bgPr>
    </p:bg>
    <p:spTree>
      <p:nvGrpSpPr>
        <p:cNvPr id="239" name="Shape 239"/>
        <p:cNvGrpSpPr/>
        <p:nvPr/>
      </p:nvGrpSpPr>
      <p:grpSpPr>
        <a:xfrm>
          <a:off x="0" y="0"/>
          <a:ext cx="0" cy="0"/>
          <a:chOff x="0" y="0"/>
          <a:chExt cx="0" cy="0"/>
        </a:xfrm>
      </p:grpSpPr>
      <p:sp>
        <p:nvSpPr>
          <p:cNvPr id="240" name="Google Shape;240;p9"/>
          <p:cNvSpPr/>
          <p:nvPr/>
        </p:nvSpPr>
        <p:spPr>
          <a:xfrm>
            <a:off x="0" y="-205295"/>
            <a:ext cx="18288000" cy="2582902"/>
          </a:xfrm>
          <a:prstGeom prst="rect">
            <a:avLst/>
          </a:prstGeom>
          <a:solidFill>
            <a:srgbClr val="EE93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1" name="Google Shape;241;p9"/>
          <p:cNvPicPr preferRelativeResize="0"/>
          <p:nvPr/>
        </p:nvPicPr>
        <p:blipFill rotWithShape="1">
          <a:blip r:embed="rId3">
            <a:alphaModFix/>
          </a:blip>
          <a:srcRect b="0" l="0" r="0" t="0"/>
          <a:stretch/>
        </p:blipFill>
        <p:spPr>
          <a:xfrm>
            <a:off x="14790956" y="975943"/>
            <a:ext cx="2582226" cy="2162614"/>
          </a:xfrm>
          <a:prstGeom prst="rect">
            <a:avLst/>
          </a:prstGeom>
          <a:noFill/>
          <a:ln>
            <a:noFill/>
          </a:ln>
        </p:spPr>
      </p:pic>
      <p:sp>
        <p:nvSpPr>
          <p:cNvPr id="242" name="Google Shape;242;p9"/>
          <p:cNvSpPr txBox="1"/>
          <p:nvPr/>
        </p:nvSpPr>
        <p:spPr>
          <a:xfrm>
            <a:off x="203218" y="185376"/>
            <a:ext cx="19855115" cy="7854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4900"/>
              <a:buFont typeface="Arial"/>
              <a:buNone/>
            </a:pPr>
            <a:r>
              <a:rPr b="0" i="0" lang="en-US" sz="4900" u="none" cap="none" strike="noStrike">
                <a:solidFill>
                  <a:srgbClr val="FFFFFF"/>
                </a:solidFill>
                <a:latin typeface="Arial"/>
                <a:ea typeface="Arial"/>
                <a:cs typeface="Arial"/>
                <a:sym typeface="Arial"/>
              </a:rPr>
              <a:t>A3 - Transnational training of teachers and educators</a:t>
            </a:r>
            <a:endParaRPr b="0" i="0" sz="1400" u="none" cap="none" strike="noStrike">
              <a:solidFill>
                <a:srgbClr val="000000"/>
              </a:solidFill>
              <a:latin typeface="Arial"/>
              <a:ea typeface="Arial"/>
              <a:cs typeface="Arial"/>
              <a:sym typeface="Arial"/>
            </a:endParaRPr>
          </a:p>
        </p:txBody>
      </p:sp>
      <p:sp>
        <p:nvSpPr>
          <p:cNvPr id="243" name="Google Shape;243;p9"/>
          <p:cNvSpPr txBox="1"/>
          <p:nvPr/>
        </p:nvSpPr>
        <p:spPr>
          <a:xfrm>
            <a:off x="1381487" y="3772764"/>
            <a:ext cx="15525026" cy="1779333"/>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244357"/>
                </a:solidFill>
                <a:latin typeface="Arial"/>
                <a:ea typeface="Arial"/>
                <a:cs typeface="Arial"/>
                <a:sym typeface="Arial"/>
              </a:rPr>
              <a:t>2 TRAINERS, from each project partners, will participate to the Face2Face training in Perugia where they will learn about the project methodology and they will gather skills and competences necessary to create digital image education paths at school.</a:t>
            </a:r>
            <a:endParaRPr b="0" i="0" sz="1400" u="none" cap="none" strike="noStrike">
              <a:solidFill>
                <a:srgbClr val="000000"/>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t/>
            </a:r>
            <a:endParaRPr b="0" i="0" sz="2499" u="none" cap="none" strike="noStrike">
              <a:solidFill>
                <a:srgbClr val="244357"/>
              </a:solidFill>
              <a:latin typeface="Arial"/>
              <a:ea typeface="Arial"/>
              <a:cs typeface="Arial"/>
              <a:sym typeface="Arial"/>
            </a:endParaRPr>
          </a:p>
        </p:txBody>
      </p:sp>
      <p:sp>
        <p:nvSpPr>
          <p:cNvPr id="244" name="Google Shape;244;p9"/>
          <p:cNvSpPr txBox="1"/>
          <p:nvPr/>
        </p:nvSpPr>
        <p:spPr>
          <a:xfrm>
            <a:off x="1381487" y="5998959"/>
            <a:ext cx="15525026" cy="3574697"/>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244357"/>
                </a:solidFill>
                <a:latin typeface="Arial"/>
                <a:ea typeface="Arial"/>
                <a:cs typeface="Arial"/>
                <a:sym typeface="Arial"/>
              </a:rPr>
              <a:t>At the end of the training, teachers and educators will have gained knowledge, skills and abilities in terms of:</a:t>
            </a:r>
            <a:endParaRPr b="0" i="0" sz="1400" u="none" cap="none" strike="noStrike">
              <a:solidFill>
                <a:srgbClr val="000000"/>
              </a:solidFill>
              <a:latin typeface="Arial"/>
              <a:ea typeface="Arial"/>
              <a:cs typeface="Arial"/>
              <a:sym typeface="Arial"/>
            </a:endParaRPr>
          </a:p>
          <a:p>
            <a:pPr indent="0" lvl="0" marL="0" marR="0" rtl="0" algn="just">
              <a:lnSpc>
                <a:spcPct val="140016"/>
              </a:lnSpc>
              <a:spcBef>
                <a:spcPts val="0"/>
              </a:spcBef>
              <a:spcAft>
                <a:spcPts val="0"/>
              </a:spcAft>
              <a:buClr>
                <a:srgbClr val="000000"/>
              </a:buClr>
              <a:buSzPts val="2499"/>
              <a:buFont typeface="Arial"/>
              <a:buNone/>
            </a:pPr>
            <a:r>
              <a:t/>
            </a:r>
            <a:endParaRPr b="0" i="0" sz="2499" u="none" cap="none" strike="noStrike">
              <a:solidFill>
                <a:srgbClr val="244357"/>
              </a:solidFill>
              <a:latin typeface="Arial"/>
              <a:ea typeface="Arial"/>
              <a:cs typeface="Arial"/>
              <a:sym typeface="Arial"/>
            </a:endParaRPr>
          </a:p>
          <a:p>
            <a:pPr indent="-269873" lvl="1" marL="539749" marR="0" rtl="0" algn="just">
              <a:lnSpc>
                <a:spcPct val="140016"/>
              </a:lnSpc>
              <a:spcBef>
                <a:spcPts val="0"/>
              </a:spcBef>
              <a:spcAft>
                <a:spcPts val="0"/>
              </a:spcAft>
              <a:buClr>
                <a:srgbClr val="244357"/>
              </a:buClr>
              <a:buSzPts val="2499"/>
              <a:buFont typeface="Arial"/>
              <a:buChar char="•"/>
            </a:pPr>
            <a:r>
              <a:rPr b="1" i="0" lang="en-US" sz="2499" u="none" cap="none" strike="noStrike">
                <a:solidFill>
                  <a:srgbClr val="244357"/>
                </a:solidFill>
                <a:latin typeface="Arial"/>
                <a:ea typeface="Arial"/>
                <a:cs typeface="Arial"/>
                <a:sym typeface="Arial"/>
              </a:rPr>
              <a:t>importance of media literacy </a:t>
            </a:r>
            <a:r>
              <a:rPr b="0" i="0" lang="en-US" sz="2499" u="none" cap="none" strike="noStrike">
                <a:solidFill>
                  <a:srgbClr val="244357"/>
                </a:solidFill>
                <a:latin typeface="Arial"/>
                <a:ea typeface="Arial"/>
                <a:cs typeface="Arial"/>
                <a:sym typeface="Arial"/>
              </a:rPr>
              <a:t>for students in order to combat gender stereotypes.</a:t>
            </a:r>
            <a:endParaRPr b="0" i="0" sz="1400" u="none" cap="none" strike="noStrike">
              <a:solidFill>
                <a:srgbClr val="000000"/>
              </a:solidFill>
              <a:latin typeface="Arial"/>
              <a:ea typeface="Arial"/>
              <a:cs typeface="Arial"/>
              <a:sym typeface="Arial"/>
            </a:endParaRPr>
          </a:p>
          <a:p>
            <a:pPr indent="-269873" lvl="1" marL="539749" marR="0" rtl="0" algn="just">
              <a:lnSpc>
                <a:spcPct val="140016"/>
              </a:lnSpc>
              <a:spcBef>
                <a:spcPts val="0"/>
              </a:spcBef>
              <a:spcAft>
                <a:spcPts val="0"/>
              </a:spcAft>
              <a:buClr>
                <a:srgbClr val="244357"/>
              </a:buClr>
              <a:buSzPts val="2499"/>
              <a:buFont typeface="Arial"/>
              <a:buChar char="•"/>
            </a:pPr>
            <a:r>
              <a:rPr b="0" i="0" lang="en-US" sz="2499" u="none" cap="none" strike="noStrike">
                <a:solidFill>
                  <a:srgbClr val="244357"/>
                </a:solidFill>
                <a:latin typeface="Arial"/>
                <a:ea typeface="Arial"/>
                <a:cs typeface="Arial"/>
                <a:sym typeface="Arial"/>
              </a:rPr>
              <a:t> Starting with the analysis of good practices, participants </a:t>
            </a:r>
            <a:r>
              <a:rPr b="1" i="0" lang="en-US" sz="2499" u="none" cap="none" strike="noStrike">
                <a:solidFill>
                  <a:srgbClr val="244357"/>
                </a:solidFill>
                <a:latin typeface="Arial"/>
                <a:ea typeface="Arial"/>
                <a:cs typeface="Arial"/>
                <a:sym typeface="Arial"/>
              </a:rPr>
              <a:t>will test on themselves and compare themselves  with engaging tools and methodologies </a:t>
            </a:r>
            <a:r>
              <a:rPr b="0" i="0" lang="en-US" sz="2499" u="none" cap="none" strike="noStrike">
                <a:solidFill>
                  <a:srgbClr val="244357"/>
                </a:solidFill>
                <a:latin typeface="Arial"/>
                <a:ea typeface="Arial"/>
                <a:cs typeface="Arial"/>
                <a:sym typeface="Arial"/>
              </a:rPr>
              <a:t>for students such as for example, PBL-Problem Based Learning and Design Thinking teaching strategies combined with the use of tools digital image post-production and online visual content creation.</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203218" y="1160864"/>
            <a:ext cx="15878851" cy="4883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LEADING ORGANISATION : ANONIMA IMPRESA SOCIALE SOC. COOP</a:t>
            </a:r>
            <a:endParaRPr b="0" i="0" sz="1400" u="none" cap="none" strike="noStrike">
              <a:solidFill>
                <a:srgbClr val="000000"/>
              </a:solidFill>
              <a:latin typeface="Arial"/>
              <a:ea typeface="Arial"/>
              <a:cs typeface="Arial"/>
              <a:sym typeface="Arial"/>
            </a:endParaRPr>
          </a:p>
        </p:txBody>
      </p:sp>
      <p:sp>
        <p:nvSpPr>
          <p:cNvPr id="246" name="Google Shape;246;p9"/>
          <p:cNvSpPr txBox="1"/>
          <p:nvPr/>
        </p:nvSpPr>
        <p:spPr>
          <a:xfrm>
            <a:off x="203218" y="1848018"/>
            <a:ext cx="6530292" cy="41846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900"/>
              <a:buFont typeface="Arial"/>
              <a:buNone/>
            </a:pPr>
            <a:r>
              <a:rPr b="0" i="0" lang="en-US" sz="2900" u="none" cap="none" strike="noStrike">
                <a:solidFill>
                  <a:srgbClr val="044DA2"/>
                </a:solidFill>
                <a:latin typeface="Arial"/>
                <a:ea typeface="Arial"/>
                <a:cs typeface="Arial"/>
                <a:sym typeface="Arial"/>
              </a:rPr>
              <a:t>01/11/2023 - 30/11/2023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