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71" r:id="rId7"/>
    <p:sldId id="264" r:id="rId8"/>
    <p:sldId id="265" r:id="rId9"/>
    <p:sldId id="272" r:id="rId10"/>
    <p:sldId id="258" r:id="rId11"/>
    <p:sldId id="259" r:id="rId12"/>
    <p:sldId id="260" r:id="rId13"/>
    <p:sldId id="262" r:id="rId14"/>
    <p:sldId id="266" r:id="rId15"/>
    <p:sldId id="263" r:id="rId16"/>
    <p:sldId id="267" r:id="rId17"/>
    <p:sldId id="273" r:id="rId18"/>
    <p:sldId id="274" r:id="rId19"/>
    <p:sldId id="276" r:id="rId20"/>
    <p:sldId id="275" r:id="rId21"/>
    <p:sldId id="261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50FD6-73E2-4967-8E2C-C3739B7788B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3EEBD26-2248-45A3-9B7D-77350B0F17C8}">
      <dgm:prSet/>
      <dgm:spPr/>
      <dgm:t>
        <a:bodyPr/>
        <a:lstStyle/>
        <a:p>
          <a:r>
            <a:rPr lang="fi-FI" dirty="0"/>
            <a:t>Lapsi ei saa tehdä työtä, joka vahingoittaa hänen terveyttään tai koulunkäyntiään.</a:t>
          </a:r>
          <a:endParaRPr lang="en-US" dirty="0"/>
        </a:p>
      </dgm:t>
    </dgm:pt>
    <dgm:pt modelId="{BC534808-04E3-43BD-AC92-F39CCD57D840}" type="parTrans" cxnId="{ED92BDC0-1053-4E6C-A7EF-7D5CF623A470}">
      <dgm:prSet/>
      <dgm:spPr/>
      <dgm:t>
        <a:bodyPr/>
        <a:lstStyle/>
        <a:p>
          <a:endParaRPr lang="en-US"/>
        </a:p>
      </dgm:t>
    </dgm:pt>
    <dgm:pt modelId="{DDB348D2-EDB6-442A-9FCC-E701F111FABE}" type="sibTrans" cxnId="{ED92BDC0-1053-4E6C-A7EF-7D5CF623A470}">
      <dgm:prSet/>
      <dgm:spPr/>
      <dgm:t>
        <a:bodyPr/>
        <a:lstStyle/>
        <a:p>
          <a:endParaRPr lang="en-US"/>
        </a:p>
      </dgm:t>
    </dgm:pt>
    <dgm:pt modelId="{F59FFCA3-26AC-4E46-93B8-1BEE1913734D}">
      <dgm:prSet/>
      <dgm:spPr/>
      <dgm:t>
        <a:bodyPr/>
        <a:lstStyle/>
        <a:p>
          <a:r>
            <a:rPr lang="fi-FI" dirty="0"/>
            <a:t>Lapsen mielipide tulee ottaa huomioon häntä koskevissa asioissa.</a:t>
          </a:r>
        </a:p>
      </dgm:t>
    </dgm:pt>
    <dgm:pt modelId="{3E41B748-A669-4A1A-9346-4961B90E71DD}" type="parTrans" cxnId="{47F7D03F-80B0-4C3B-B9F7-59BE4EA1BE55}">
      <dgm:prSet/>
      <dgm:spPr/>
      <dgm:t>
        <a:bodyPr/>
        <a:lstStyle/>
        <a:p>
          <a:endParaRPr lang="en-US"/>
        </a:p>
      </dgm:t>
    </dgm:pt>
    <dgm:pt modelId="{FCB652FE-4DF7-460B-882B-35A0F899DF6A}" type="sibTrans" cxnId="{47F7D03F-80B0-4C3B-B9F7-59BE4EA1BE55}">
      <dgm:prSet/>
      <dgm:spPr/>
      <dgm:t>
        <a:bodyPr/>
        <a:lstStyle/>
        <a:p>
          <a:endParaRPr lang="en-US"/>
        </a:p>
      </dgm:t>
    </dgm:pt>
    <dgm:pt modelId="{FD60837B-4C1F-434E-838F-F896599E400C}">
      <dgm:prSet/>
      <dgm:spPr/>
      <dgm:t>
        <a:bodyPr/>
        <a:lstStyle/>
        <a:p>
          <a:r>
            <a:rPr lang="fi-FI" dirty="0"/>
            <a:t>Lapsella on oikeus omaan uskontoon, kieleen ja kulttuuriin.</a:t>
          </a:r>
        </a:p>
      </dgm:t>
    </dgm:pt>
    <dgm:pt modelId="{30B9530A-6A57-4590-9018-9C4BCC069303}" type="parTrans" cxnId="{8D4628BE-FE6B-4721-8ACF-F53363B8B54C}">
      <dgm:prSet/>
      <dgm:spPr/>
      <dgm:t>
        <a:bodyPr/>
        <a:lstStyle/>
        <a:p>
          <a:endParaRPr lang="fi-FI"/>
        </a:p>
      </dgm:t>
    </dgm:pt>
    <dgm:pt modelId="{6B2D24CB-26DF-4881-8189-64E81015E54B}" type="sibTrans" cxnId="{8D4628BE-FE6B-4721-8ACF-F53363B8B54C}">
      <dgm:prSet/>
      <dgm:spPr/>
      <dgm:t>
        <a:bodyPr/>
        <a:lstStyle/>
        <a:p>
          <a:endParaRPr lang="fi-FI"/>
        </a:p>
      </dgm:t>
    </dgm:pt>
    <dgm:pt modelId="{20C48B01-80F0-4D88-B994-F09C53251201}">
      <dgm:prSet/>
      <dgm:spPr/>
      <dgm:t>
        <a:bodyPr/>
        <a:lstStyle/>
        <a:p>
          <a:r>
            <a:rPr lang="fi-FI"/>
            <a:t>Ja monia muita!</a:t>
          </a:r>
        </a:p>
      </dgm:t>
    </dgm:pt>
    <dgm:pt modelId="{EFE917C9-A0DD-4D79-9C54-9279B5A16363}" type="parTrans" cxnId="{6BE91C74-6EDA-402C-BBFD-CB68C18B7121}">
      <dgm:prSet/>
      <dgm:spPr/>
      <dgm:t>
        <a:bodyPr/>
        <a:lstStyle/>
        <a:p>
          <a:endParaRPr lang="fi-FI"/>
        </a:p>
      </dgm:t>
    </dgm:pt>
    <dgm:pt modelId="{1930DF79-DB92-4024-B03D-A05B0BBC3227}" type="sibTrans" cxnId="{6BE91C74-6EDA-402C-BBFD-CB68C18B7121}">
      <dgm:prSet/>
      <dgm:spPr/>
      <dgm:t>
        <a:bodyPr/>
        <a:lstStyle/>
        <a:p>
          <a:endParaRPr lang="fi-FI"/>
        </a:p>
      </dgm:t>
    </dgm:pt>
    <dgm:pt modelId="{EF84D825-31EC-4605-A21F-52CA026542AC}">
      <dgm:prSet/>
      <dgm:spPr/>
      <dgm:t>
        <a:bodyPr/>
        <a:lstStyle/>
        <a:p>
          <a:r>
            <a:rPr lang="fi-FI" b="0" i="0"/>
            <a:t>Lasta ei saa syrjiä hänen tai hänen vanhempiensa ulkonäön, alkuperän, mielipiteiden tai muiden ominaisuuksien vuoksi.</a:t>
          </a:r>
          <a:endParaRPr lang="fi-FI"/>
        </a:p>
      </dgm:t>
    </dgm:pt>
    <dgm:pt modelId="{9B1271D8-B2AE-413D-A08F-F1054BADB799}" type="parTrans" cxnId="{AEC93479-2061-4A39-B5FC-6836684AAB86}">
      <dgm:prSet/>
      <dgm:spPr/>
      <dgm:t>
        <a:bodyPr/>
        <a:lstStyle/>
        <a:p>
          <a:endParaRPr lang="fi-FI"/>
        </a:p>
      </dgm:t>
    </dgm:pt>
    <dgm:pt modelId="{F38A5A73-BC02-4AA2-8522-C947228E5231}" type="sibTrans" cxnId="{AEC93479-2061-4A39-B5FC-6836684AAB86}">
      <dgm:prSet/>
      <dgm:spPr/>
      <dgm:t>
        <a:bodyPr/>
        <a:lstStyle/>
        <a:p>
          <a:endParaRPr lang="fi-FI"/>
        </a:p>
      </dgm:t>
    </dgm:pt>
    <dgm:pt modelId="{5CFE1728-E136-4ABD-AA3B-BBA7FE930367}">
      <dgm:prSet/>
      <dgm:spPr/>
      <dgm:t>
        <a:bodyPr/>
        <a:lstStyle/>
        <a:p>
          <a:pPr>
            <a:buFont typeface="+mj-lt"/>
            <a:buAutoNum type="arabicPeriod"/>
          </a:pPr>
          <a:r>
            <a:rPr lang="fi-FI" b="0" i="0"/>
            <a:t>Lapsilla on oikeus järjestäytyä ja toimia yhdistyksissä.</a:t>
          </a:r>
        </a:p>
      </dgm:t>
    </dgm:pt>
    <dgm:pt modelId="{655B56DB-70E8-42C2-99DE-B1AEA0FD8FA1}" type="parTrans" cxnId="{C0038B6D-891B-4BDC-A431-551D2FEFA15A}">
      <dgm:prSet/>
      <dgm:spPr/>
      <dgm:t>
        <a:bodyPr/>
        <a:lstStyle/>
        <a:p>
          <a:endParaRPr lang="fi-FI"/>
        </a:p>
      </dgm:t>
    </dgm:pt>
    <dgm:pt modelId="{21115696-F1BF-40EB-A736-A720D3C909C1}" type="sibTrans" cxnId="{C0038B6D-891B-4BDC-A431-551D2FEFA15A}">
      <dgm:prSet/>
      <dgm:spPr/>
      <dgm:t>
        <a:bodyPr/>
        <a:lstStyle/>
        <a:p>
          <a:endParaRPr lang="fi-FI"/>
        </a:p>
      </dgm:t>
    </dgm:pt>
    <dgm:pt modelId="{19D75C17-F8AB-465F-9BB4-2013BE164CD6}" type="pres">
      <dgm:prSet presAssocID="{54850FD6-73E2-4967-8E2C-C3739B7788B7}" presName="linear" presStyleCnt="0">
        <dgm:presLayoutVars>
          <dgm:animLvl val="lvl"/>
          <dgm:resizeHandles val="exact"/>
        </dgm:presLayoutVars>
      </dgm:prSet>
      <dgm:spPr/>
    </dgm:pt>
    <dgm:pt modelId="{D3CBF22D-EA94-4D53-8B86-2B2B0EB22A07}" type="pres">
      <dgm:prSet presAssocID="{03EEBD26-2248-45A3-9B7D-77350B0F17C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797CBA5-78FA-48A5-A14A-F470312FEE93}" type="pres">
      <dgm:prSet presAssocID="{DDB348D2-EDB6-442A-9FCC-E701F111FABE}" presName="spacer" presStyleCnt="0"/>
      <dgm:spPr/>
    </dgm:pt>
    <dgm:pt modelId="{B29587DF-CA05-406C-B249-5BA44D0A85D5}" type="pres">
      <dgm:prSet presAssocID="{F59FFCA3-26AC-4E46-93B8-1BEE1913734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DDCF097-B5EB-4676-8A89-75B4CFB76067}" type="pres">
      <dgm:prSet presAssocID="{FCB652FE-4DF7-460B-882B-35A0F899DF6A}" presName="spacer" presStyleCnt="0"/>
      <dgm:spPr/>
    </dgm:pt>
    <dgm:pt modelId="{F0264970-55E6-476A-A841-959B21471C28}" type="pres">
      <dgm:prSet presAssocID="{5CFE1728-E136-4ABD-AA3B-BBA7FE93036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8BF5F0F-507D-4269-86F5-F32D16552017}" type="pres">
      <dgm:prSet presAssocID="{21115696-F1BF-40EB-A736-A720D3C909C1}" presName="spacer" presStyleCnt="0"/>
      <dgm:spPr/>
    </dgm:pt>
    <dgm:pt modelId="{E38E188A-180C-43E9-855A-8D4CF0660145}" type="pres">
      <dgm:prSet presAssocID="{EF84D825-31EC-4605-A21F-52CA026542A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2971869-C02E-43BF-AAAC-7D96A4D1F879}" type="pres">
      <dgm:prSet presAssocID="{F38A5A73-BC02-4AA2-8522-C947228E5231}" presName="spacer" presStyleCnt="0"/>
      <dgm:spPr/>
    </dgm:pt>
    <dgm:pt modelId="{8E78F7EE-769D-4832-99AE-A60F50235260}" type="pres">
      <dgm:prSet presAssocID="{FD60837B-4C1F-434E-838F-F896599E400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197C9E0-9A4D-4ECD-AFD2-190D3B615084}" type="pres">
      <dgm:prSet presAssocID="{6B2D24CB-26DF-4881-8189-64E81015E54B}" presName="spacer" presStyleCnt="0"/>
      <dgm:spPr/>
    </dgm:pt>
    <dgm:pt modelId="{A148A96D-2AB0-4119-890B-0B65B32E0FBC}" type="pres">
      <dgm:prSet presAssocID="{20C48B01-80F0-4D88-B994-F09C5325120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C6BE418-3024-4D76-ADD3-111FC11F075B}" type="presOf" srcId="{54850FD6-73E2-4967-8E2C-C3739B7788B7}" destId="{19D75C17-F8AB-465F-9BB4-2013BE164CD6}" srcOrd="0" destOrd="0" presId="urn:microsoft.com/office/officeart/2005/8/layout/vList2"/>
    <dgm:cxn modelId="{06CAD735-67C5-4380-881D-8E9E72368197}" type="presOf" srcId="{EF84D825-31EC-4605-A21F-52CA026542AC}" destId="{E38E188A-180C-43E9-855A-8D4CF0660145}" srcOrd="0" destOrd="0" presId="urn:microsoft.com/office/officeart/2005/8/layout/vList2"/>
    <dgm:cxn modelId="{47F7D03F-80B0-4C3B-B9F7-59BE4EA1BE55}" srcId="{54850FD6-73E2-4967-8E2C-C3739B7788B7}" destId="{F59FFCA3-26AC-4E46-93B8-1BEE1913734D}" srcOrd="1" destOrd="0" parTransId="{3E41B748-A669-4A1A-9346-4961B90E71DD}" sibTransId="{FCB652FE-4DF7-460B-882B-35A0F899DF6A}"/>
    <dgm:cxn modelId="{6F1F6E5C-395C-42C5-AC4E-733635C33B9B}" type="presOf" srcId="{20C48B01-80F0-4D88-B994-F09C53251201}" destId="{A148A96D-2AB0-4119-890B-0B65B32E0FBC}" srcOrd="0" destOrd="0" presId="urn:microsoft.com/office/officeart/2005/8/layout/vList2"/>
    <dgm:cxn modelId="{26C40468-7711-4238-8E22-415B53350B90}" type="presOf" srcId="{F59FFCA3-26AC-4E46-93B8-1BEE1913734D}" destId="{B29587DF-CA05-406C-B249-5BA44D0A85D5}" srcOrd="0" destOrd="0" presId="urn:microsoft.com/office/officeart/2005/8/layout/vList2"/>
    <dgm:cxn modelId="{2C4FB668-CA98-4B3E-8351-4547170CA839}" type="presOf" srcId="{FD60837B-4C1F-434E-838F-F896599E400C}" destId="{8E78F7EE-769D-4832-99AE-A60F50235260}" srcOrd="0" destOrd="0" presId="urn:microsoft.com/office/officeart/2005/8/layout/vList2"/>
    <dgm:cxn modelId="{C0038B6D-891B-4BDC-A431-551D2FEFA15A}" srcId="{54850FD6-73E2-4967-8E2C-C3739B7788B7}" destId="{5CFE1728-E136-4ABD-AA3B-BBA7FE930367}" srcOrd="2" destOrd="0" parTransId="{655B56DB-70E8-42C2-99DE-B1AEA0FD8FA1}" sibTransId="{21115696-F1BF-40EB-A736-A720D3C909C1}"/>
    <dgm:cxn modelId="{6BE91C74-6EDA-402C-BBFD-CB68C18B7121}" srcId="{54850FD6-73E2-4967-8E2C-C3739B7788B7}" destId="{20C48B01-80F0-4D88-B994-F09C53251201}" srcOrd="5" destOrd="0" parTransId="{EFE917C9-A0DD-4D79-9C54-9279B5A16363}" sibTransId="{1930DF79-DB92-4024-B03D-A05B0BBC3227}"/>
    <dgm:cxn modelId="{AEC93479-2061-4A39-B5FC-6836684AAB86}" srcId="{54850FD6-73E2-4967-8E2C-C3739B7788B7}" destId="{EF84D825-31EC-4605-A21F-52CA026542AC}" srcOrd="3" destOrd="0" parTransId="{9B1271D8-B2AE-413D-A08F-F1054BADB799}" sibTransId="{F38A5A73-BC02-4AA2-8522-C947228E5231}"/>
    <dgm:cxn modelId="{E9F91CAF-178E-435B-99D1-F327138F3445}" type="presOf" srcId="{5CFE1728-E136-4ABD-AA3B-BBA7FE930367}" destId="{F0264970-55E6-476A-A841-959B21471C28}" srcOrd="0" destOrd="0" presId="urn:microsoft.com/office/officeart/2005/8/layout/vList2"/>
    <dgm:cxn modelId="{8D4628BE-FE6B-4721-8ACF-F53363B8B54C}" srcId="{54850FD6-73E2-4967-8E2C-C3739B7788B7}" destId="{FD60837B-4C1F-434E-838F-F896599E400C}" srcOrd="4" destOrd="0" parTransId="{30B9530A-6A57-4590-9018-9C4BCC069303}" sibTransId="{6B2D24CB-26DF-4881-8189-64E81015E54B}"/>
    <dgm:cxn modelId="{ED92BDC0-1053-4E6C-A7EF-7D5CF623A470}" srcId="{54850FD6-73E2-4967-8E2C-C3739B7788B7}" destId="{03EEBD26-2248-45A3-9B7D-77350B0F17C8}" srcOrd="0" destOrd="0" parTransId="{BC534808-04E3-43BD-AC92-F39CCD57D840}" sibTransId="{DDB348D2-EDB6-442A-9FCC-E701F111FABE}"/>
    <dgm:cxn modelId="{3024DFF6-C040-434D-9B85-AEB19B2EECBE}" type="presOf" srcId="{03EEBD26-2248-45A3-9B7D-77350B0F17C8}" destId="{D3CBF22D-EA94-4D53-8B86-2B2B0EB22A07}" srcOrd="0" destOrd="0" presId="urn:microsoft.com/office/officeart/2005/8/layout/vList2"/>
    <dgm:cxn modelId="{DB442845-09D6-4E73-9F47-DC10F238A847}" type="presParOf" srcId="{19D75C17-F8AB-465F-9BB4-2013BE164CD6}" destId="{D3CBF22D-EA94-4D53-8B86-2B2B0EB22A07}" srcOrd="0" destOrd="0" presId="urn:microsoft.com/office/officeart/2005/8/layout/vList2"/>
    <dgm:cxn modelId="{00479D5F-41FC-4196-9624-3CE2FA1943FC}" type="presParOf" srcId="{19D75C17-F8AB-465F-9BB4-2013BE164CD6}" destId="{1797CBA5-78FA-48A5-A14A-F470312FEE93}" srcOrd="1" destOrd="0" presId="urn:microsoft.com/office/officeart/2005/8/layout/vList2"/>
    <dgm:cxn modelId="{7BF9CF22-BDCB-427B-90DF-199757E098B4}" type="presParOf" srcId="{19D75C17-F8AB-465F-9BB4-2013BE164CD6}" destId="{B29587DF-CA05-406C-B249-5BA44D0A85D5}" srcOrd="2" destOrd="0" presId="urn:microsoft.com/office/officeart/2005/8/layout/vList2"/>
    <dgm:cxn modelId="{E44F4878-CD3D-462E-B27F-A18F5B473EBB}" type="presParOf" srcId="{19D75C17-F8AB-465F-9BB4-2013BE164CD6}" destId="{2DDCF097-B5EB-4676-8A89-75B4CFB76067}" srcOrd="3" destOrd="0" presId="urn:microsoft.com/office/officeart/2005/8/layout/vList2"/>
    <dgm:cxn modelId="{2F271C53-1137-4CCB-B63B-B88C840061D8}" type="presParOf" srcId="{19D75C17-F8AB-465F-9BB4-2013BE164CD6}" destId="{F0264970-55E6-476A-A841-959B21471C28}" srcOrd="4" destOrd="0" presId="urn:microsoft.com/office/officeart/2005/8/layout/vList2"/>
    <dgm:cxn modelId="{E57A8FE8-84B2-43B8-870B-C61D7A41EA27}" type="presParOf" srcId="{19D75C17-F8AB-465F-9BB4-2013BE164CD6}" destId="{C8BF5F0F-507D-4269-86F5-F32D16552017}" srcOrd="5" destOrd="0" presId="urn:microsoft.com/office/officeart/2005/8/layout/vList2"/>
    <dgm:cxn modelId="{FF7EA831-61DF-46D3-AD6F-3E766FBDECB4}" type="presParOf" srcId="{19D75C17-F8AB-465F-9BB4-2013BE164CD6}" destId="{E38E188A-180C-43E9-855A-8D4CF0660145}" srcOrd="6" destOrd="0" presId="urn:microsoft.com/office/officeart/2005/8/layout/vList2"/>
    <dgm:cxn modelId="{4C913AD1-0648-408A-BAC9-AC6AC94308F1}" type="presParOf" srcId="{19D75C17-F8AB-465F-9BB4-2013BE164CD6}" destId="{02971869-C02E-43BF-AAAC-7D96A4D1F879}" srcOrd="7" destOrd="0" presId="urn:microsoft.com/office/officeart/2005/8/layout/vList2"/>
    <dgm:cxn modelId="{3F9DCD9A-23C9-47D0-B5DB-28C2769B78E5}" type="presParOf" srcId="{19D75C17-F8AB-465F-9BB4-2013BE164CD6}" destId="{8E78F7EE-769D-4832-99AE-A60F50235260}" srcOrd="8" destOrd="0" presId="urn:microsoft.com/office/officeart/2005/8/layout/vList2"/>
    <dgm:cxn modelId="{B6DF7613-E8F3-4BDB-A77C-89BF41E51B00}" type="presParOf" srcId="{19D75C17-F8AB-465F-9BB4-2013BE164CD6}" destId="{D197C9E0-9A4D-4ECD-AFD2-190D3B615084}" srcOrd="9" destOrd="0" presId="urn:microsoft.com/office/officeart/2005/8/layout/vList2"/>
    <dgm:cxn modelId="{87F56FE2-3870-4731-9C69-B02DF02DAA80}" type="presParOf" srcId="{19D75C17-F8AB-465F-9BB4-2013BE164CD6}" destId="{A148A96D-2AB0-4119-890B-0B65B32E0FB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BF22D-EA94-4D53-8B86-2B2B0EB22A07}">
      <dsp:nvSpPr>
        <dsp:cNvPr id="0" name=""/>
        <dsp:cNvSpPr/>
      </dsp:nvSpPr>
      <dsp:spPr>
        <a:xfrm>
          <a:off x="0" y="348083"/>
          <a:ext cx="6263640" cy="7558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Lapsi ei saa tehdä työtä, joka vahingoittaa hänen terveyttään tai koulunkäyntiään.</a:t>
          </a:r>
          <a:endParaRPr lang="en-US" sz="1900" kern="1200" dirty="0"/>
        </a:p>
      </dsp:txBody>
      <dsp:txXfrm>
        <a:off x="36896" y="384979"/>
        <a:ext cx="6189848" cy="682028"/>
      </dsp:txXfrm>
    </dsp:sp>
    <dsp:sp modelId="{B29587DF-CA05-406C-B249-5BA44D0A85D5}">
      <dsp:nvSpPr>
        <dsp:cNvPr id="0" name=""/>
        <dsp:cNvSpPr/>
      </dsp:nvSpPr>
      <dsp:spPr>
        <a:xfrm>
          <a:off x="0" y="1158624"/>
          <a:ext cx="6263640" cy="75582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Lapsen mielipide tulee ottaa huomioon häntä koskevissa asioissa.</a:t>
          </a:r>
        </a:p>
      </dsp:txBody>
      <dsp:txXfrm>
        <a:off x="36896" y="1195520"/>
        <a:ext cx="6189848" cy="682028"/>
      </dsp:txXfrm>
    </dsp:sp>
    <dsp:sp modelId="{F0264970-55E6-476A-A841-959B21471C28}">
      <dsp:nvSpPr>
        <dsp:cNvPr id="0" name=""/>
        <dsp:cNvSpPr/>
      </dsp:nvSpPr>
      <dsp:spPr>
        <a:xfrm>
          <a:off x="0" y="1969164"/>
          <a:ext cx="6263640" cy="75582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i-FI" sz="1900" b="0" i="0" kern="1200"/>
            <a:t>Lapsilla on oikeus järjestäytyä ja toimia yhdistyksissä.</a:t>
          </a:r>
        </a:p>
      </dsp:txBody>
      <dsp:txXfrm>
        <a:off x="36896" y="2006060"/>
        <a:ext cx="6189848" cy="682028"/>
      </dsp:txXfrm>
    </dsp:sp>
    <dsp:sp modelId="{E38E188A-180C-43E9-855A-8D4CF0660145}">
      <dsp:nvSpPr>
        <dsp:cNvPr id="0" name=""/>
        <dsp:cNvSpPr/>
      </dsp:nvSpPr>
      <dsp:spPr>
        <a:xfrm>
          <a:off x="0" y="2779704"/>
          <a:ext cx="6263640" cy="75582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0" i="0" kern="1200"/>
            <a:t>Lasta ei saa syrjiä hänen tai hänen vanhempiensa ulkonäön, alkuperän, mielipiteiden tai muiden ominaisuuksien vuoksi.</a:t>
          </a:r>
          <a:endParaRPr lang="fi-FI" sz="1900" kern="1200"/>
        </a:p>
      </dsp:txBody>
      <dsp:txXfrm>
        <a:off x="36896" y="2816600"/>
        <a:ext cx="6189848" cy="682028"/>
      </dsp:txXfrm>
    </dsp:sp>
    <dsp:sp modelId="{8E78F7EE-769D-4832-99AE-A60F50235260}">
      <dsp:nvSpPr>
        <dsp:cNvPr id="0" name=""/>
        <dsp:cNvSpPr/>
      </dsp:nvSpPr>
      <dsp:spPr>
        <a:xfrm>
          <a:off x="0" y="3590244"/>
          <a:ext cx="6263640" cy="75582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Lapsella on oikeus omaan uskontoon, kieleen ja kulttuuriin.</a:t>
          </a:r>
        </a:p>
      </dsp:txBody>
      <dsp:txXfrm>
        <a:off x="36896" y="3627140"/>
        <a:ext cx="6189848" cy="682028"/>
      </dsp:txXfrm>
    </dsp:sp>
    <dsp:sp modelId="{A148A96D-2AB0-4119-890B-0B65B32E0FBC}">
      <dsp:nvSpPr>
        <dsp:cNvPr id="0" name=""/>
        <dsp:cNvSpPr/>
      </dsp:nvSpPr>
      <dsp:spPr>
        <a:xfrm>
          <a:off x="0" y="4400784"/>
          <a:ext cx="6263640" cy="7558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Ja monia muita!</a:t>
          </a:r>
        </a:p>
      </dsp:txBody>
      <dsp:txXfrm>
        <a:off x="36896" y="4437680"/>
        <a:ext cx="6189848" cy="68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F5020D-2B60-4A92-AA62-1D2EF2616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909BEFB-6AD6-4A85-A322-78596277F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9F034F-CC4A-49E8-BB0D-6960384D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76F840-FCC7-42C4-AA69-C0D1A1E5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CC644CB-1B1F-44A5-862E-CB1012C2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01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D5CB4A-2B22-4A3F-88C6-E0BBFC9A1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E36C558-8CDB-48F4-8B42-12C44DF48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5A8BC0-DC61-4A4F-B6B0-B697300E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D7B4E0-75AD-4677-BC67-30EA03F4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3DDB5B-F4A0-453F-974D-63387496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737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5608DAF-8415-4882-B564-D6161161D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21293BC-3AAB-4815-AF36-0E8D9E4FE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88E2D3-B617-4C47-AFCE-4BA877E06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4A9A18-7762-43AC-8F11-0FDA3109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583E11-61D0-4A69-A8A0-E6CA54ED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51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F9EA51-F51E-4A18-B263-A8700FC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2BD5A5-12C2-48B9-AADF-9125A1AE6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DB1D9BE-A865-4F7E-BB0E-09F96BD6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5D7E811-AFE4-47B7-A5F4-15B2942D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B67E7C-4A32-494C-B8B3-BE78DA6F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867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66A741-4F54-418F-97B7-83525691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07F1AF-B85B-4203-8EB3-FB34E984D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F28B893-A3F8-4AEC-AEBA-7E9E19A4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96E708-60CA-496B-9303-3EBEEBEB8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3050DF-7FBA-4EB7-98B3-06E4A575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813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E8937F-EB1C-478D-BDB0-36681110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237B7E-8CD8-44C5-90F8-7BD7812A5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7592F39-C75E-4DDD-B3E3-EF0AFB698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8C67CD-A51E-4B44-8238-B4D06AFB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C9A566-8904-41FA-AC81-AE31CD26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4B13655-F083-41E7-B2F9-DCBA6B15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014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780A78-B315-49D8-81E4-85F550E1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BF54028-221F-4EAA-A3A7-63701720C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ED6FBA-B29D-48DF-A853-A0C023356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FA32F4A-7934-4136-BD0D-310F5F08D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74651D5-94F6-4080-9EF4-ECD59EC6E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DF70DE7-617E-46F2-8A34-411A7783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2C215EC-2020-4258-83FF-3556CEBE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F0F954C-2936-4D58-B159-66532E89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5485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78108C-1B27-441B-91E3-B3201A5F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C336F67-F8FC-48D0-B17E-284769D67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8EC8FB-FB96-4B5B-828F-56F79A3B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97EBAC-0017-42DF-BF11-42080AEE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80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B2E6551-171F-46B5-BEA6-1E123625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CF1DA6-8257-4E5C-96A8-A740AD33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81DB250-D7C2-4B3F-B424-AE45ABA7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193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F75E8D-FB88-4C0D-B5F3-14DA6F93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4E21E3-8F65-4047-89F3-866C3AD80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8FD90D6-CDA6-4B2C-BDA4-EB4381BEC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FFDADE-8D78-4CA1-A930-2935833A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33C0CC5-043B-4914-ABA9-B6CED535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E0C0A42-CEC8-43F7-972F-FBF7AD82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97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122C35-BB1B-4975-B912-BFEE1E1D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5F6075B-CAAF-4CDC-902A-67B584DD5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261BE54-2BC6-412A-8982-362144E68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D69A40-969E-4664-A027-13C60567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3E75F9-9A94-4FFC-B9B6-2AE9C582B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23CC8F2-3CE7-4698-A656-C806C026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386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FAA8646-1F45-4187-BC24-758DFAF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3511D0A-245C-40E7-915B-5D454497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41CF40A-04FA-404E-86CE-DF98FE16F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BE83-09E7-47A9-850A-5C9B04B3152F}" type="datetimeFigureOut">
              <a:rPr lang="fi-FI" smtClean="0"/>
              <a:t>9.11.2022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B5751C-F6F5-48B2-8771-A1EE412B5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7AC689-ABCA-44E8-84CB-4C6A3184D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31AF1-DE87-4CE9-8437-978BBFCFC9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04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ECD303-D352-49A2-80AC-959C4F74A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94" r="-33" b="12759"/>
          <a:stretch/>
        </p:blipFill>
        <p:spPr>
          <a:xfrm>
            <a:off x="469601" y="446567"/>
            <a:ext cx="11212798" cy="50322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59A03FD-0931-4A46-AE40-A3594C8A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574" y="4912945"/>
            <a:ext cx="11210925" cy="164734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Lapsen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oikeuksien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viikko</a:t>
            </a:r>
            <a:r>
              <a:rPr lang="en-US" sz="4800" b="1" dirty="0"/>
              <a:t>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tsikko 1">
            <a:extLst>
              <a:ext uri="{FF2B5EF4-FFF2-40B4-BE49-F238E27FC236}">
                <a16:creationId xmlns:a16="http://schemas.microsoft.com/office/drawing/2014/main" id="{DD465B9C-1163-B5A1-DDD4-EBE977D55155}"/>
              </a:ext>
            </a:extLst>
          </p:cNvPr>
          <p:cNvSpPr txBox="1">
            <a:spLocks/>
          </p:cNvSpPr>
          <p:nvPr/>
        </p:nvSpPr>
        <p:spPr>
          <a:xfrm>
            <a:off x="3956393" y="6039293"/>
            <a:ext cx="3571458" cy="567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14.-20.11.2022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132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794000"/>
            <a:ext cx="3804920" cy="24279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>
                <a:solidFill>
                  <a:srgbClr val="202124"/>
                </a:solidFill>
              </a:rPr>
              <a:t>Lapsella on oikeus kotiin ja perheeseen.</a:t>
            </a:r>
            <a:endParaRPr lang="fi-FI" sz="36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BA83702-46B1-4576-A7B4-85D93BE01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840" y="822960"/>
            <a:ext cx="7618808" cy="5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" y="2265680"/>
            <a:ext cx="3804920" cy="24279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i-FI" sz="3600">
                <a:solidFill>
                  <a:srgbClr val="202124"/>
                </a:solidFill>
              </a:rPr>
              <a:t>Lapsella on o</a:t>
            </a:r>
            <a:r>
              <a:rPr lang="fi-FI" sz="3600" i="0">
                <a:solidFill>
                  <a:srgbClr val="202124"/>
                </a:solidFill>
                <a:effectLst/>
              </a:rPr>
              <a:t>ikeus elää vanhempansa tai muun turvallisen aikuisen kanssa.</a:t>
            </a:r>
            <a:endParaRPr lang="fi-FI" sz="36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3EDFDC2-1022-4CAD-B938-06EED460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961" y="1066800"/>
            <a:ext cx="7396480" cy="50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794000"/>
            <a:ext cx="3804920" cy="24279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>
                <a:solidFill>
                  <a:srgbClr val="202124"/>
                </a:solidFill>
              </a:rPr>
              <a:t>Lapsella on oikeus käydä koulua.</a:t>
            </a:r>
            <a:endParaRPr lang="fi-FI" sz="360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A516347-9C62-4F3A-9133-4139B18A6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38" y="1056640"/>
            <a:ext cx="7588478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794000"/>
            <a:ext cx="3804920" cy="24279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>
                <a:solidFill>
                  <a:srgbClr val="202124"/>
                </a:solidFill>
              </a:rPr>
              <a:t>Lapsella on oikeus nimeen. </a:t>
            </a:r>
            <a:endParaRPr lang="fi-FI" sz="3600"/>
          </a:p>
        </p:txBody>
      </p:sp>
      <p:pic>
        <p:nvPicPr>
          <p:cNvPr id="4098" name="Picture 2" descr="Ilmaisia valokuvia aiheesta Muotokuva">
            <a:extLst>
              <a:ext uri="{FF2B5EF4-FFF2-40B4-BE49-F238E27FC236}">
                <a16:creationId xmlns:a16="http://schemas.microsoft.com/office/drawing/2014/main" id="{56E218E1-D1F7-3F98-4967-10302169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4" y="1295400"/>
            <a:ext cx="6541682" cy="436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1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5010" y="2634512"/>
            <a:ext cx="3804920" cy="242792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i-FI" sz="4300" dirty="0">
                <a:solidFill>
                  <a:srgbClr val="202124"/>
                </a:solidFill>
              </a:rPr>
              <a:t>Lapsella on oikeus kertoa oma mielipide</a:t>
            </a:r>
            <a:r>
              <a:rPr lang="fi-FI" sz="4300" dirty="0"/>
              <a:t>.</a:t>
            </a:r>
          </a:p>
          <a:p>
            <a:pPr marL="0" indent="0" algn="ctr">
              <a:buNone/>
            </a:pPr>
            <a:endParaRPr lang="fi-FI" sz="3600" dirty="0">
              <a:solidFill>
                <a:srgbClr val="202124"/>
              </a:solidFill>
            </a:endParaRPr>
          </a:p>
          <a:p>
            <a:pPr marL="0" indent="0" algn="ctr">
              <a:buNone/>
            </a:pPr>
            <a:r>
              <a:rPr lang="fi-FI" dirty="0">
                <a:solidFill>
                  <a:srgbClr val="202124"/>
                </a:solidFill>
              </a:rPr>
              <a:t>Muita ei kuitenkaan saa loukata tahallaan.</a:t>
            </a:r>
          </a:p>
        </p:txBody>
      </p:sp>
      <p:pic>
        <p:nvPicPr>
          <p:cNvPr id="5122" name="Picture 2" descr="Ilmaisia valokuvia aiheesta Lapsen">
            <a:extLst>
              <a:ext uri="{FF2B5EF4-FFF2-40B4-BE49-F238E27FC236}">
                <a16:creationId xmlns:a16="http://schemas.microsoft.com/office/drawing/2014/main" id="{351B72B9-99F9-A577-A562-EC9D7309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" y="711165"/>
            <a:ext cx="7074195" cy="50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794000"/>
            <a:ext cx="3804920" cy="242792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fi-FI" sz="3600" dirty="0"/>
              <a:t>Lapsella on oikeus yksityisyyteen ja kirjesalaisuuteen.</a:t>
            </a:r>
            <a:endParaRPr lang="en-US" sz="3600" dirty="0"/>
          </a:p>
        </p:txBody>
      </p:sp>
      <p:pic>
        <p:nvPicPr>
          <p:cNvPr id="6146" name="Picture 2" descr="Ilmaisia valokuvia aiheesta Tyttö">
            <a:extLst>
              <a:ext uri="{FF2B5EF4-FFF2-40B4-BE49-F238E27FC236}">
                <a16:creationId xmlns:a16="http://schemas.microsoft.com/office/drawing/2014/main" id="{0D703EAE-22D2-A549-1126-A5581B6D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34" y="1167809"/>
            <a:ext cx="6717119" cy="447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" y="2711302"/>
            <a:ext cx="3804920" cy="1982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 dirty="0">
                <a:solidFill>
                  <a:srgbClr val="202124"/>
                </a:solidFill>
              </a:rPr>
              <a:t>Lapsella on o</a:t>
            </a:r>
            <a:r>
              <a:rPr lang="fi-FI" sz="3600" i="0" dirty="0">
                <a:solidFill>
                  <a:srgbClr val="202124"/>
                </a:solidFill>
                <a:effectLst/>
              </a:rPr>
              <a:t>ikeus saada tietoa.</a:t>
            </a:r>
            <a:endParaRPr lang="fi-FI" sz="3600" dirty="0"/>
          </a:p>
        </p:txBody>
      </p:sp>
      <p:pic>
        <p:nvPicPr>
          <p:cNvPr id="8194" name="Picture 2" descr="Ilmaisia valokuvia aiheesta Lapset">
            <a:extLst>
              <a:ext uri="{FF2B5EF4-FFF2-40B4-BE49-F238E27FC236}">
                <a16:creationId xmlns:a16="http://schemas.microsoft.com/office/drawing/2014/main" id="{7BA40102-E487-7DF8-94E5-196B0D24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16" y="1212224"/>
            <a:ext cx="7158983" cy="48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794000"/>
            <a:ext cx="3804920" cy="242792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fi-FI" sz="3600" dirty="0"/>
              <a:t>Lasta tulee suojella kaikenlaiselta kiusaamiselta ja väkivallalta.</a:t>
            </a:r>
            <a:endParaRPr lang="en-US" sz="3600" dirty="0"/>
          </a:p>
        </p:txBody>
      </p:sp>
      <p:pic>
        <p:nvPicPr>
          <p:cNvPr id="7170" name="Picture 2" descr="Ilmaisia valokuvia aiheesta Nainen">
            <a:extLst>
              <a:ext uri="{FF2B5EF4-FFF2-40B4-BE49-F238E27FC236}">
                <a16:creationId xmlns:a16="http://schemas.microsoft.com/office/drawing/2014/main" id="{C91C4664-D7C8-9139-944E-E6E7945D6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11" y="1342360"/>
            <a:ext cx="6533116" cy="440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E7AAA65-370B-4D1E-B264-DEABDA81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fi-FI" sz="6000">
                <a:solidFill>
                  <a:schemeClr val="bg1"/>
                </a:solidFill>
              </a:rPr>
              <a:t>Sen lisäksi…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B72BDD50-73CF-467C-80E8-571AEC9E8B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16303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73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CBF22D-EA94-4D53-8B86-2B2B0EB2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D3CBF22D-EA94-4D53-8B86-2B2B0EB2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D3CBF22D-EA94-4D53-8B86-2B2B0EB2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9587DF-CA05-406C-B249-5BA44D0A8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B29587DF-CA05-406C-B249-5BA44D0A8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B29587DF-CA05-406C-B249-5BA44D0A8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264970-55E6-476A-A841-959B21471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F0264970-55E6-476A-A841-959B21471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F0264970-55E6-476A-A841-959B21471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8E188A-180C-43E9-855A-8D4CF0660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E38E188A-180C-43E9-855A-8D4CF0660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E38E188A-180C-43E9-855A-8D4CF0660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78F7EE-769D-4832-99AE-A60F50235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8E78F7EE-769D-4832-99AE-A60F50235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8E78F7EE-769D-4832-99AE-A60F502352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48A96D-2AB0-4119-890B-0B65B32E0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A148A96D-2AB0-4119-890B-0B65B32E0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A148A96D-2AB0-4119-890B-0B65B32E0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6F4A57C-E3C6-4B8D-9597-C12D0F6E8002}"/>
              </a:ext>
            </a:extLst>
          </p:cNvPr>
          <p:cNvSpPr txBox="1"/>
          <p:nvPr/>
        </p:nvSpPr>
        <p:spPr>
          <a:xfrm>
            <a:off x="6945063" y="940751"/>
            <a:ext cx="49527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/>
              <a:t>Tämän vuoden teema on: </a:t>
            </a:r>
          </a:p>
          <a:p>
            <a:pPr algn="ctr"/>
            <a:endParaRPr lang="fi-FI" sz="2800" i="1" dirty="0"/>
          </a:p>
          <a:p>
            <a:pPr algn="ctr"/>
            <a:r>
              <a:rPr lang="fi-FI" sz="2800" b="1" i="1" dirty="0"/>
              <a:t>Lapsella on oikeus </a:t>
            </a:r>
          </a:p>
          <a:p>
            <a:pPr algn="ctr"/>
            <a:r>
              <a:rPr lang="fi-FI" sz="2800" b="1" i="1" dirty="0"/>
              <a:t>turvallisuuteen.</a:t>
            </a:r>
          </a:p>
          <a:p>
            <a:pPr algn="ctr"/>
            <a:endParaRPr lang="fi-FI" sz="2800" i="1" dirty="0"/>
          </a:p>
          <a:p>
            <a:pPr algn="ctr"/>
            <a:r>
              <a:rPr lang="fi-FI" sz="2800" i="0" dirty="0">
                <a:solidFill>
                  <a:srgbClr val="000000"/>
                </a:solidFill>
                <a:effectLst/>
              </a:rPr>
              <a:t>Teemaviikko kutsuu kaikkia aikuisia ja lapsia yhdessä pohtimaan turvallisuutta sekä sitä, miten se lasten elämässä toteutuu ja miten me jokainen voimme sitä aktiivisesti vahvistaa.</a:t>
            </a:r>
            <a:endParaRPr lang="fi-FI" sz="2800" i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6DE9F9A-C597-8C78-1330-7A7F361E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5" y="2322328"/>
            <a:ext cx="5747784" cy="19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7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4CBD32F-007D-415D-BEA5-B53F739B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Mitä lapsen oikeuksia tiedät?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8DAB746-3571-0D74-4F71-499ABA06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14" y="1297172"/>
            <a:ext cx="7429722" cy="41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7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40C172-9944-4C5C-956C-E1FC12DE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/>
              <a:t>Lapsen oikeuksien sopimus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8CF107-940B-4DB3-8752-71283478B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34" y="2322581"/>
            <a:ext cx="5701748" cy="3124062"/>
          </a:xfrm>
        </p:spPr>
        <p:txBody>
          <a:bodyPr/>
          <a:lstStyle/>
          <a:p>
            <a:pPr algn="ctr"/>
            <a:r>
              <a:rPr lang="fi-FI" dirty="0"/>
              <a:t>Yhdistyneiden kansakuntien vuonna 1989 laatima sopimus</a:t>
            </a:r>
          </a:p>
          <a:p>
            <a:pPr algn="ctr"/>
            <a:r>
              <a:rPr lang="fi-FI" dirty="0"/>
              <a:t>Maailman laajimmin hyväksytty ihmisoikeussopimus</a:t>
            </a:r>
          </a:p>
          <a:p>
            <a:pPr algn="ctr"/>
            <a:r>
              <a:rPr lang="fi-FI" dirty="0"/>
              <a:t>Vaikutus monen maan lainsäädäntöön</a:t>
            </a:r>
          </a:p>
          <a:p>
            <a:pPr algn="ctr"/>
            <a:endParaRPr lang="fi-FI" dirty="0"/>
          </a:p>
        </p:txBody>
      </p:sp>
      <p:pic>
        <p:nvPicPr>
          <p:cNvPr id="5" name="Kuva 4" descr="Maapallo: Amerikka tasaisella täytöllä">
            <a:extLst>
              <a:ext uri="{FF2B5EF4-FFF2-40B4-BE49-F238E27FC236}">
                <a16:creationId xmlns:a16="http://schemas.microsoft.com/office/drawing/2014/main" id="{E37E008C-1FA1-4DA5-86FF-85EC500BA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8658" y="1983629"/>
            <a:ext cx="3363181" cy="33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9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EC55DED-575F-D7C2-6189-6C04D4BE1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" b="2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6393252-1A0B-D319-D453-038974BFF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2" r="2" b="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A6E8E1-CC6B-4783-B745-9717B372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53" y="2753832"/>
            <a:ext cx="5044951" cy="17542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Jokainen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alle 18-vuotias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lapsi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(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Artikla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1)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BAE547A-27A8-DCAE-11A9-1DD4F435194B}"/>
              </a:ext>
            </a:extLst>
          </p:cNvPr>
          <p:cNvSpPr txBox="1"/>
          <p:nvPr/>
        </p:nvSpPr>
        <p:spPr>
          <a:xfrm>
            <a:off x="350875" y="595423"/>
            <a:ext cx="4327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2800" dirty="0"/>
              <a:t>Ennen kuin aloitamme lapsen oikeuksien käsittelyn, on hyvä muistaa, että…</a:t>
            </a:r>
          </a:p>
        </p:txBody>
      </p:sp>
    </p:spTree>
    <p:extLst>
      <p:ext uri="{BB962C8B-B14F-4D97-AF65-F5344CB8AC3E}">
        <p14:creationId xmlns:p14="http://schemas.microsoft.com/office/powerpoint/2010/main" val="34372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5BA101-C3C9-C769-77FB-98078D8E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lapsen oikeus on kyseessä?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2B8E04-85C9-A550-4884-5AE20DB47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71730"/>
            <a:ext cx="10515600" cy="1403498"/>
          </a:xfrm>
        </p:spPr>
        <p:txBody>
          <a:bodyPr>
            <a:normAutofit/>
          </a:bodyPr>
          <a:lstStyle/>
          <a:p>
            <a:r>
              <a:rPr lang="fi-FI" sz="2400" dirty="0"/>
              <a:t>Voitte arvuutella luokassa. </a:t>
            </a:r>
          </a:p>
          <a:p>
            <a:r>
              <a:rPr lang="fi-FI" sz="2400" dirty="0"/>
              <a:t>Ensin tulee esiin kuva ja liikkumalla nuolella eteenpäin selviää, mikä oikeus oli kyseessä.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010807-2FB1-FCAA-C16C-DADA2539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7" y="1535223"/>
            <a:ext cx="9611833" cy="32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1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0947"/>
            <a:ext cx="4101548" cy="3066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200" dirty="0">
                <a:solidFill>
                  <a:srgbClr val="202124"/>
                </a:solidFill>
              </a:rPr>
              <a:t>Lapsella on o</a:t>
            </a:r>
            <a:r>
              <a:rPr lang="fi-FI" sz="3200" i="0" dirty="0">
                <a:solidFill>
                  <a:srgbClr val="202124"/>
                </a:solidFill>
                <a:effectLst/>
              </a:rPr>
              <a:t>ikeus lepoon, leikkiin ja vapaa-aikaan. </a:t>
            </a:r>
            <a:endParaRPr lang="fi-FI" sz="32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53DFE57-9AA7-42A1-9FE4-75886264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676" y="0"/>
            <a:ext cx="4528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155907"/>
            <a:ext cx="3804920" cy="3066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200" dirty="0">
                <a:solidFill>
                  <a:srgbClr val="202124"/>
                </a:solidFill>
              </a:rPr>
              <a:t>Lapsella on o</a:t>
            </a:r>
            <a:r>
              <a:rPr lang="fi-FI" sz="3200" i="0" dirty="0">
                <a:solidFill>
                  <a:srgbClr val="202124"/>
                </a:solidFill>
                <a:effectLst/>
              </a:rPr>
              <a:t>ikeus elää mahdollisimman terveenä. </a:t>
            </a:r>
          </a:p>
          <a:p>
            <a:pPr marL="0" indent="0" algn="ctr">
              <a:buNone/>
            </a:pPr>
            <a:r>
              <a:rPr lang="fi-FI" sz="3200" i="0" dirty="0">
                <a:solidFill>
                  <a:srgbClr val="202124"/>
                </a:solidFill>
                <a:effectLst/>
              </a:rPr>
              <a:t>Hänellä on oikeus saada hoitoa ja apua sairastuessaan.</a:t>
            </a:r>
            <a:endParaRPr lang="fi-FI" sz="32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09891E3-81F9-4619-B88B-9184DA58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520" y="1188720"/>
            <a:ext cx="6817450" cy="46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6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F313E6-3DB8-45BB-A87B-1EFED78B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794000"/>
            <a:ext cx="3804920" cy="24279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3600" dirty="0">
                <a:solidFill>
                  <a:srgbClr val="202124"/>
                </a:solidFill>
              </a:rPr>
              <a:t>Lapsella on o</a:t>
            </a:r>
            <a:r>
              <a:rPr lang="fi-FI" sz="3600" i="0" dirty="0">
                <a:solidFill>
                  <a:srgbClr val="202124"/>
                </a:solidFill>
                <a:effectLst/>
              </a:rPr>
              <a:t>ikeus ruokaan.</a:t>
            </a:r>
            <a:endParaRPr lang="fi-FI" sz="36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4590011-D6FE-4358-A055-52F70682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316" y="1016000"/>
            <a:ext cx="7217094" cy="46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2A97101A9964E8FC2A08445FA25CE" ma:contentTypeVersion="12" ma:contentTypeDescription="Create a new document." ma:contentTypeScope="" ma:versionID="0cdc9c89f078e9869d9de5bc31031e9e">
  <xsd:schema xmlns:xsd="http://www.w3.org/2001/XMLSchema" xmlns:xs="http://www.w3.org/2001/XMLSchema" xmlns:p="http://schemas.microsoft.com/office/2006/metadata/properties" xmlns:ns3="15bb2634-968d-4338-a22f-216301b2d37b" xmlns:ns4="481ccd30-cb67-4c47-8f89-96f74ad4856e" targetNamespace="http://schemas.microsoft.com/office/2006/metadata/properties" ma:root="true" ma:fieldsID="f44d51f1d2cc5a0a1f5cf00b6a1f9888" ns3:_="" ns4:_="">
    <xsd:import namespace="15bb2634-968d-4338-a22f-216301b2d37b"/>
    <xsd:import namespace="481ccd30-cb67-4c47-8f89-96f74ad485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b2634-968d-4338-a22f-216301b2d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ccd30-cb67-4c47-8f89-96f74ad485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E250BA-0042-4CDC-A212-AEABD62772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9F9AFF-D4E4-4E9F-A1BD-261F596F3CED}">
  <ds:schemaRefs>
    <ds:schemaRef ds:uri="15bb2634-968d-4338-a22f-216301b2d37b"/>
    <ds:schemaRef ds:uri="481ccd30-cb67-4c47-8f89-96f74ad485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CB471E-77CA-4594-98FA-263EDD2474D0}">
  <ds:schemaRefs>
    <ds:schemaRef ds:uri="15bb2634-968d-4338-a22f-216301b2d37b"/>
    <ds:schemaRef ds:uri="481ccd30-cb67-4c47-8f89-96f74ad485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Laajakuva</PresentationFormat>
  <Paragraphs>39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Office-teema</vt:lpstr>
      <vt:lpstr>Lapsen oikeuksien viikko </vt:lpstr>
      <vt:lpstr>PowerPoint-esitys</vt:lpstr>
      <vt:lpstr>Mitä lapsen oikeuksia tiedät?</vt:lpstr>
      <vt:lpstr>Lapsen oikeuksien sopimus</vt:lpstr>
      <vt:lpstr>Jokainen alle 18-vuotias on lapsi. (Artikla 1)</vt:lpstr>
      <vt:lpstr>Mikä lapsen oikeus on kyseessä?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Sen lisäksi…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Lapsen oikeuksien viikko</dc:title>
  <dc:creator>Martikainen Sanni-Kaisa</dc:creator>
  <cp:lastModifiedBy>Martikainen Sanni-Kaisa</cp:lastModifiedBy>
  <cp:revision>12</cp:revision>
  <dcterms:created xsi:type="dcterms:W3CDTF">2021-11-17T18:59:23Z</dcterms:created>
  <dcterms:modified xsi:type="dcterms:W3CDTF">2022-11-09T19:54:23Z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0x01010072A2A97101A9964E8FC2A08445FA25CE</vt:lpwstr>
  </property>
</Properties>
</file>