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4" r:id="rId2"/>
    <p:sldId id="272" r:id="rId3"/>
    <p:sldId id="282" r:id="rId4"/>
    <p:sldId id="276" r:id="rId5"/>
    <p:sldId id="273" r:id="rId6"/>
    <p:sldId id="277" r:id="rId7"/>
    <p:sldId id="280" r:id="rId8"/>
    <p:sldId id="265" r:id="rId9"/>
    <p:sldId id="278" r:id="rId10"/>
    <p:sldId id="279" r:id="rId11"/>
    <p:sldId id="281" r:id="rId12"/>
    <p:sldId id="271" r:id="rId13"/>
    <p:sldId id="284" r:id="rId14"/>
    <p:sldId id="283" r:id="rId15"/>
    <p:sldId id="274" r:id="rId1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pilietis.eu/wp-content/uploads/2019/10/Uzduoties_kortele_Bankas-tavo-delne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sijungusi.lt/naujienos/senjore-is-kauno-rajono-savo-skaitmeniniais-igudziais-neketina-nusileisti-anukams-mokysis-zaisti-minecraft/" TargetMode="External"/><Relationship Id="rId2" Type="http://schemas.openxmlformats.org/officeDocument/2006/relationships/hyperlink" Target="https://www.prisijungusi.lt/naujienos/bibliotekininke-is-raseiniu-skaitmenines-zinios-vienai-ukininkei-palengvino-veikla-ukininkaujant-o-kitai-senjorei-leido-padainuoti-duetu-su-megstamu-atlikej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1LjEJp-200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youtu.be/96qbWZUL-O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youtu.be/sDWB6IKc6xQ" TargetMode="External"/><Relationship Id="rId4" Type="http://schemas.openxmlformats.org/officeDocument/2006/relationships/hyperlink" Target="https://youtu.be/oH9DW57LwK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pilietis.eu/wp-content/uploads/2019/10/Protu_manksta-Technologiju_vitaminai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pilietis.eu/wp-content/uploads/2019/10/Bendravimo_mados.-Tiesa_ar_mela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8371688" cy="1084072"/>
          </a:xfrm>
        </p:spPr>
        <p:txBody>
          <a:bodyPr anchor="t">
            <a:noAutofit/>
          </a:bodyPr>
          <a:lstStyle/>
          <a:p>
            <a:r>
              <a:rPr lang="en-US" sz="2800" dirty="0"/>
              <a:t>NORDPLUS NPAD-2021/10187 - DIGITAL SUPPORT: Guidelines towards making daily life more easy in digital world </a:t>
            </a:r>
            <a:endParaRPr lang="lt-LT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615253"/>
            <a:ext cx="11175281" cy="3631097"/>
          </a:xfrm>
        </p:spPr>
        <p:txBody>
          <a:bodyPr anchor="t">
            <a:normAutofit lnSpcReduction="10000"/>
          </a:bodyPr>
          <a:lstStyle/>
          <a:p>
            <a:r>
              <a:rPr lang="en-US" b="1" i="0" dirty="0"/>
              <a:t>PARTNER MEETING</a:t>
            </a:r>
            <a:r>
              <a:rPr lang="lt-LT" b="1" i="0" dirty="0"/>
              <a:t>, </a:t>
            </a:r>
            <a:r>
              <a:rPr lang="en-US" sz="2400" b="1" i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Jyväskylä</a:t>
            </a:r>
            <a:r>
              <a:rPr lang="lt-LT" sz="2400" dirty="0">
                <a:solidFill>
                  <a:srgbClr val="35353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 </a:t>
            </a:r>
            <a:r>
              <a:rPr lang="en-US" b="1" i="0" dirty="0"/>
              <a:t>29-30 September 2022</a:t>
            </a:r>
          </a:p>
          <a:p>
            <a:r>
              <a:rPr lang="en-US" b="1" i="0" dirty="0" err="1"/>
              <a:t>Dr.Jurgita</a:t>
            </a:r>
            <a:r>
              <a:rPr lang="en-US" b="1" i="0" dirty="0"/>
              <a:t> </a:t>
            </a:r>
            <a:r>
              <a:rPr lang="en-US" b="1" i="0" dirty="0" err="1"/>
              <a:t>Rotomskien</a:t>
            </a:r>
            <a:r>
              <a:rPr lang="lt-LT" b="1" i="0" dirty="0"/>
              <a:t>ė</a:t>
            </a:r>
          </a:p>
          <a:p>
            <a:endParaRPr lang="lt-LT" b="1" i="0" dirty="0"/>
          </a:p>
          <a:p>
            <a:endParaRPr lang="lt-LT" b="1" i="0" dirty="0"/>
          </a:p>
          <a:p>
            <a:r>
              <a:rPr lang="en-US" sz="4000" b="1" dirty="0"/>
              <a:t>Lithuanian practices: training in libraries</a:t>
            </a:r>
            <a:r>
              <a:rPr lang="lt-LT" sz="4000" b="1" dirty="0"/>
              <a:t>-videos</a:t>
            </a:r>
            <a:r>
              <a:rPr lang="en-US" sz="4000" b="1" dirty="0"/>
              <a:t>, brain exercise - knowledge test games, tutor training</a:t>
            </a:r>
            <a:endParaRPr lang="lt-LT" sz="4000" b="1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79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brain exercise - knowledge test games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209687"/>
            <a:ext cx="11175281" cy="4036664"/>
          </a:xfrm>
        </p:spPr>
        <p:txBody>
          <a:bodyPr anchor="t">
            <a:normAutofit/>
          </a:bodyPr>
          <a:lstStyle/>
          <a:p>
            <a:r>
              <a:rPr lang="en-US" sz="2800" b="1" dirty="0"/>
              <a:t>A practical task intended for seniors, inviting them to concentrate and think about how to solve a specific situation</a:t>
            </a:r>
            <a:r>
              <a:rPr lang="lt-LT" sz="2800" b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800" dirty="0"/>
              <a:t> Situational test (</a:t>
            </a:r>
            <a:r>
              <a:rPr lang="en-US" sz="2800" dirty="0"/>
              <a:t>The bank in your hands</a:t>
            </a:r>
            <a:r>
              <a:rPr lang="lt-LT" sz="2800" dirty="0"/>
              <a:t>): </a:t>
            </a:r>
            <a:r>
              <a:rPr lang="lt-LT" sz="2800" dirty="0">
                <a:hlinkClick r:id="rId2"/>
              </a:rPr>
              <a:t>https://www.epilietis.eu/wp-content/uploads/2019/10/Uzduoties_kortele_Bankas-tavo-delne.pdf</a:t>
            </a:r>
            <a:r>
              <a:rPr lang="lt-LT" sz="2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This is a continuous activity that will help  absorb the information about e</a:t>
            </a:r>
            <a:r>
              <a:rPr lang="lt-LT" sz="2800" dirty="0"/>
              <a:t>-</a:t>
            </a:r>
            <a:r>
              <a:rPr lang="en-US" sz="2800" dirty="0"/>
              <a:t> banking and its application.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Game: "Situation Test“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Rules of the game "Situation Test".</a:t>
            </a:r>
            <a:endParaRPr lang="lt-LT" sz="24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3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 </a:t>
            </a:r>
            <a:r>
              <a:rPr lang="en-US" sz="3200" dirty="0"/>
              <a:t>brain exercise - knowledge test games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3095625"/>
            <a:ext cx="11307912" cy="3150726"/>
          </a:xfrm>
        </p:spPr>
        <p:txBody>
          <a:bodyPr anchor="t">
            <a:noAutofit/>
          </a:bodyPr>
          <a:lstStyle/>
          <a:p>
            <a:r>
              <a:rPr lang="en-US" sz="3200" b="1" u="sng" dirty="0"/>
              <a:t>Questions to be answered</a:t>
            </a:r>
            <a:r>
              <a:rPr lang="en-US" sz="3200" u="sng" dirty="0"/>
              <a:t>:</a:t>
            </a:r>
            <a:endParaRPr lang="lt-LT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Is it </a:t>
            </a:r>
            <a:r>
              <a:rPr lang="lt-LT" sz="3200" dirty="0"/>
              <a:t>„OK“</a:t>
            </a:r>
            <a:r>
              <a:rPr lang="en-US" sz="3200" dirty="0"/>
              <a:t> to present tests/games in </a:t>
            </a:r>
            <a:r>
              <a:rPr lang="en-US" sz="3200" dirty="0" err="1"/>
              <a:t>powerpoint</a:t>
            </a:r>
            <a:r>
              <a:rPr lang="en-US" sz="3200" dirty="0"/>
              <a:t>?</a:t>
            </a:r>
            <a:endParaRPr lang="lt-LT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Do we have to provide the rules of the game? They are very simple</a:t>
            </a:r>
            <a:endParaRPr lang="lt-LT" sz="32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554248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13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lt-LT" sz="3200" dirty="0">
                <a:solidFill>
                  <a:srgbClr val="000000"/>
                </a:solidFill>
              </a:rPr>
              <a:t>new technologies or </a:t>
            </a:r>
            <a:r>
              <a:rPr lang="en-US" sz="3200" dirty="0">
                <a:solidFill>
                  <a:srgbClr val="000000"/>
                </a:solidFill>
              </a:rPr>
              <a:t> tutor training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615253"/>
            <a:ext cx="11175281" cy="3631097"/>
          </a:xfrm>
        </p:spPr>
        <p:txBody>
          <a:bodyPr anchor="t">
            <a:normAutofit/>
          </a:bodyPr>
          <a:lstStyle/>
          <a:p>
            <a:r>
              <a:rPr lang="en-US" sz="2800" b="1" u="sng" dirty="0"/>
              <a:t>Two upcoming good practices at our university to choose from</a:t>
            </a:r>
            <a:r>
              <a:rPr lang="lt-LT" sz="2800" b="1" u="sng" dirty="0"/>
              <a:t> </a:t>
            </a:r>
            <a:r>
              <a:rPr lang="en-US" sz="2800" b="1" dirty="0"/>
              <a:t>:</a:t>
            </a:r>
            <a:endParaRPr lang="lt-LT" sz="2800" b="1" dirty="0"/>
          </a:p>
          <a:p>
            <a:pPr marL="514350" indent="-514350">
              <a:buFont typeface="+mj-lt"/>
              <a:buAutoNum type="arabicPeriod"/>
            </a:pPr>
            <a:r>
              <a:rPr lang="lt-LT" sz="2800" dirty="0"/>
              <a:t>I</a:t>
            </a:r>
            <a:r>
              <a:rPr lang="en-US" sz="2800" dirty="0"/>
              <a:t>introducing microcomputing to IOT (Internet of Things) technologies - the goal is to engage younger seniors with a background in digital technologies</a:t>
            </a:r>
            <a:r>
              <a:rPr lang="lt-LT" sz="2800" dirty="0"/>
              <a:t>;</a:t>
            </a: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educational material will be prepared</a:t>
            </a:r>
            <a:endParaRPr lang="lt-LT" sz="2400" dirty="0">
              <a:solidFill>
                <a:srgbClr val="000000"/>
              </a:solidFill>
            </a:endParaRPr>
          </a:p>
          <a:p>
            <a:pPr marL="514350" lvl="0" indent="-5143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 the lesson </a:t>
            </a:r>
            <a:r>
              <a:rPr lang="lt-LT" sz="2400" dirty="0">
                <a:solidFill>
                  <a:srgbClr val="000000"/>
                </a:solidFill>
              </a:rPr>
              <a:t>could</a:t>
            </a:r>
            <a:r>
              <a:rPr lang="en-US" sz="2400" dirty="0">
                <a:solidFill>
                  <a:srgbClr val="000000"/>
                </a:solidFill>
              </a:rPr>
              <a:t> be recorded</a:t>
            </a:r>
            <a:r>
              <a:rPr lang="lt-LT" sz="2400" dirty="0">
                <a:solidFill>
                  <a:srgbClr val="000000"/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endParaRPr lang="lt-LT" sz="2800" dirty="0"/>
          </a:p>
          <a:p>
            <a:endParaRPr lang="lt-LT" b="1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38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 new technologies or </a:t>
            </a:r>
            <a:r>
              <a:rPr lang="en-US" sz="3200" dirty="0">
                <a:solidFill>
                  <a:srgbClr val="000000"/>
                </a:solidFill>
              </a:rPr>
              <a:t> tutor training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062480"/>
            <a:ext cx="11175281" cy="4183871"/>
          </a:xfrm>
        </p:spPr>
        <p:txBody>
          <a:bodyPr anchor="t">
            <a:normAutofit/>
          </a:bodyPr>
          <a:lstStyle/>
          <a:p>
            <a:r>
              <a:rPr lang="en-US" sz="2800" b="1" u="sng" dirty="0"/>
              <a:t>Two upcoming good practices at our university to choose from</a:t>
            </a:r>
            <a:r>
              <a:rPr lang="lt-LT" sz="2800" b="1" u="sng" dirty="0"/>
              <a:t> </a:t>
            </a:r>
            <a:r>
              <a:rPr lang="en-US" sz="2800" b="1" u="sng" dirty="0"/>
              <a:t>:</a:t>
            </a:r>
            <a:endParaRPr lang="lt-LT" sz="2800" b="1" u="sng" dirty="0"/>
          </a:p>
          <a:p>
            <a:r>
              <a:rPr lang="en-US" sz="2800" dirty="0">
                <a:solidFill>
                  <a:srgbClr val="000000"/>
                </a:solidFill>
              </a:rPr>
              <a:t>2. Senior t</a:t>
            </a:r>
            <a:r>
              <a:rPr lang="lt-LT" sz="2800" dirty="0">
                <a:solidFill>
                  <a:srgbClr val="000000"/>
                </a:solidFill>
              </a:rPr>
              <a:t>utors</a:t>
            </a:r>
            <a:r>
              <a:rPr lang="en-US" sz="2800" dirty="0">
                <a:solidFill>
                  <a:srgbClr val="000000"/>
                </a:solidFill>
              </a:rPr>
              <a:t> training. </a:t>
            </a:r>
            <a:r>
              <a:rPr lang="lt-LT" sz="2800" dirty="0">
                <a:solidFill>
                  <a:srgbClr val="000000"/>
                </a:solidFill>
              </a:rPr>
              <a:t>T</a:t>
            </a:r>
            <a:r>
              <a:rPr lang="en-US" sz="2800" dirty="0">
                <a:solidFill>
                  <a:srgbClr val="000000"/>
                </a:solidFill>
              </a:rPr>
              <a:t>raining will take place remotely</a:t>
            </a:r>
            <a:r>
              <a:rPr lang="lt-LT" sz="2800" dirty="0">
                <a:solidFill>
                  <a:srgbClr val="000000"/>
                </a:solidFill>
              </a:rPr>
              <a:t>:</a:t>
            </a:r>
            <a:endParaRPr lang="lt-L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/>
              <a:t> </a:t>
            </a:r>
            <a:r>
              <a:rPr lang="en-US" sz="2400" dirty="0"/>
              <a:t>activity record in Lithuanian language. How to translate?</a:t>
            </a:r>
            <a:endParaRPr lang="lt-L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there is an option</a:t>
            </a:r>
            <a:r>
              <a:rPr lang="lt-LT" sz="2400" dirty="0"/>
              <a:t> </a:t>
            </a:r>
            <a:r>
              <a:rPr lang="en-US" sz="2400" dirty="0"/>
              <a:t>to film how lecturers work together with trained senior teachers - is it appropriate?</a:t>
            </a:r>
            <a:endParaRPr lang="lt-LT" sz="2400" dirty="0"/>
          </a:p>
          <a:p>
            <a:endParaRPr lang="lt-LT" b="1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04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additional options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1800226"/>
            <a:ext cx="11175281" cy="4733924"/>
          </a:xfrm>
        </p:spPr>
        <p:txBody>
          <a:bodyPr anchor="t">
            <a:normAutofit fontScale="92500"/>
          </a:bodyPr>
          <a:lstStyle/>
          <a:p>
            <a:r>
              <a:rPr lang="en-US" sz="2800" b="1" u="sng" dirty="0"/>
              <a:t>Interview with seniors who participated in the "Connected Lithuania" project:</a:t>
            </a:r>
            <a:endParaRPr lang="lt-LT" sz="28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/>
              <a:t>„</a:t>
            </a:r>
            <a:r>
              <a:rPr lang="en-US" sz="2800" dirty="0"/>
              <a:t>A librarian from </a:t>
            </a:r>
            <a:r>
              <a:rPr lang="en-US" sz="2800" dirty="0" err="1"/>
              <a:t>Raseiniai</a:t>
            </a:r>
            <a:r>
              <a:rPr lang="en-US" sz="2800" dirty="0"/>
              <a:t>: "Digital knowledge made farming easier for one farmer, and allowed another senior to sing a duet with her favorite artist"</a:t>
            </a:r>
            <a:r>
              <a:rPr lang="lt-LT" sz="2800" dirty="0"/>
              <a:t>:</a:t>
            </a:r>
          </a:p>
          <a:p>
            <a:r>
              <a:rPr lang="lt-LT" dirty="0">
                <a:hlinkClick r:id="rId2"/>
              </a:rPr>
              <a:t>https://www.prisijungusi.lt/naujienos/bibliotekininke-is-raseiniu-skaitmenines-zinios-vienai-ukininkei-palengvino-veikla-ukininkaujant-o-kitai-senjorei-leido-padainuoti-duetu-su-megstamu-atlikeju/</a:t>
            </a:r>
            <a:endParaRPr lang="lt-L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2800" dirty="0"/>
              <a:t>„</a:t>
            </a:r>
            <a:r>
              <a:rPr lang="en-US" sz="2800" dirty="0"/>
              <a:t>A senior citizen from the Kaunas district does not intend to pass on her digital skills to her grandchildren: she will learn to play Minecraft</a:t>
            </a:r>
            <a:r>
              <a:rPr lang="lt-LT" sz="2800" dirty="0"/>
              <a:t> </a:t>
            </a:r>
            <a:r>
              <a:rPr lang="lt-LT" sz="2400" dirty="0"/>
              <a:t>“:  </a:t>
            </a:r>
          </a:p>
          <a:p>
            <a:r>
              <a:rPr lang="lt-LT" dirty="0">
                <a:hlinkClick r:id="rId3"/>
              </a:rPr>
              <a:t>https://www.prisijungusi.lt/naujienos/senjore-is-kauno-rajono-savo-skaitmeniniais-igudziais-neketina-nusileisti-anukams-mokysis-zaisti-minecraft/</a:t>
            </a:r>
            <a:endParaRPr lang="lt-LT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2400" dirty="0"/>
          </a:p>
          <a:p>
            <a:endParaRPr lang="lt-LT" b="1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9067800" y="638176"/>
            <a:ext cx="1954389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1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062481"/>
            <a:ext cx="11175281" cy="4183870"/>
          </a:xfrm>
        </p:spPr>
        <p:txBody>
          <a:bodyPr anchor="t">
            <a:normAutofit/>
          </a:bodyPr>
          <a:lstStyle/>
          <a:p>
            <a:endParaRPr lang="lt-LT" b="1" dirty="0"/>
          </a:p>
          <a:p>
            <a:r>
              <a:rPr lang="en-US" sz="4000" b="1" dirty="0"/>
              <a:t>We look forward to seeing you in Vilnius</a:t>
            </a:r>
            <a:endParaRPr lang="lt-LT" sz="4000" b="1" dirty="0"/>
          </a:p>
          <a:p>
            <a:endParaRPr lang="lt-LT" b="1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16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 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Joint project of MCTAU with "Window to the Future"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218" y="2209686"/>
            <a:ext cx="11326933" cy="4343514"/>
          </a:xfrm>
        </p:spPr>
        <p:txBody>
          <a:bodyPr anchor="t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lt-LT" sz="3200" dirty="0">
              <a:highlight>
                <a:srgbClr val="FFFF00"/>
              </a:highlight>
            </a:endParaRPr>
          </a:p>
          <a:p>
            <a:pPr lvl="0"/>
            <a:r>
              <a:rPr lang="lt-LT" sz="3200" b="1" dirty="0">
                <a:solidFill>
                  <a:srgbClr val="000000"/>
                </a:solidFill>
              </a:rPr>
              <a:t>MCTAU </a:t>
            </a:r>
            <a:r>
              <a:rPr lang="en-US" sz="3200" b="1" dirty="0">
                <a:solidFill>
                  <a:srgbClr val="000000"/>
                </a:solidFill>
              </a:rPr>
              <a:t>together with "Window to the Future" carried out the project "Connected Lithuania"</a:t>
            </a:r>
            <a:r>
              <a:rPr lang="lt-LT" sz="3200" b="1" dirty="0">
                <a:solidFill>
                  <a:srgbClr val="000000"/>
                </a:solidFill>
              </a:rPr>
              <a:t>  </a:t>
            </a:r>
            <a:r>
              <a:rPr lang="en-US" sz="3200" b="1" dirty="0">
                <a:solidFill>
                  <a:srgbClr val="000000"/>
                </a:solidFill>
              </a:rPr>
              <a:t>for</a:t>
            </a:r>
            <a:r>
              <a:rPr lang="lt-LT" sz="3200" b="1" dirty="0">
                <a:solidFill>
                  <a:srgbClr val="000000"/>
                </a:solidFill>
              </a:rPr>
              <a:t>  </a:t>
            </a:r>
            <a:r>
              <a:rPr lang="en-US" sz="3200" b="1" dirty="0">
                <a:solidFill>
                  <a:srgbClr val="000000"/>
                </a:solidFill>
              </a:rPr>
              <a:t>several years</a:t>
            </a:r>
            <a:r>
              <a:rPr lang="lt-LT" sz="3200" b="1" dirty="0">
                <a:solidFill>
                  <a:srgbClr val="000000"/>
                </a:solidFill>
              </a:rPr>
              <a:t>:</a:t>
            </a:r>
          </a:p>
          <a:p>
            <a:r>
              <a:rPr lang="en-US" sz="3200" dirty="0"/>
              <a:t>Anyone interested could watch video broadcasts on different topics every day for several weeks, ask questions and practice. </a:t>
            </a:r>
          </a:p>
          <a:p>
            <a:pPr lvl="0"/>
            <a:endParaRPr lang="lt-LT" sz="3200" b="1" dirty="0">
              <a:solidFill>
                <a:srgbClr val="000000"/>
              </a:solidFill>
            </a:endParaRPr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  <p:pic>
        <p:nvPicPr>
          <p:cNvPr id="1028" name="Picture 4" descr="Nėra nuotraukos aprašo.">
            <a:extLst>
              <a:ext uri="{FF2B5EF4-FFF2-40B4-BE49-F238E27FC236}">
                <a16:creationId xmlns:a16="http://schemas.microsoft.com/office/drawing/2014/main" id="{BFE28615-73AC-4AD3-B9E9-F17897AC9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254" y="1549762"/>
            <a:ext cx="1319848" cy="131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3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Joint project of MCTAU with "Window to the Future„</a:t>
            </a:r>
            <a:r>
              <a:rPr lang="lt-LT" sz="3200" dirty="0">
                <a:solidFill>
                  <a:srgbClr val="000000"/>
                </a:solidFill>
              </a:rPr>
              <a:t> 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69" y="2729919"/>
            <a:ext cx="11175281" cy="3629024"/>
          </a:xfrm>
        </p:spPr>
        <p:txBody>
          <a:bodyPr anchor="t">
            <a:noAutofit/>
          </a:bodyPr>
          <a:lstStyle/>
          <a:p>
            <a:r>
              <a:rPr lang="lt-LT" sz="3200" b="1" dirty="0"/>
              <a:t>Project „Connected Lithuania“                          : </a:t>
            </a:r>
          </a:p>
          <a:p>
            <a:r>
              <a:rPr lang="en-US" sz="3200" dirty="0"/>
              <a:t>In 2020, even in the height of the pandemic, campaign events were held in 383 libraries, and 4,336 participants took part in them. Another 7,485 seniors watched the broadcasts separately online.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223FD3-FEEE-48FC-9346-E5CC2F077C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2960" y="2877215"/>
            <a:ext cx="1914310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3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Joint project of MCTAU with "Window to the Future„</a:t>
            </a:r>
            <a:r>
              <a:rPr lang="lt-LT" sz="3200" dirty="0">
                <a:solidFill>
                  <a:srgbClr val="000000"/>
                </a:solidFill>
              </a:rPr>
              <a:t> 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217" y="2392161"/>
            <a:ext cx="11175281" cy="3629024"/>
          </a:xfrm>
        </p:spPr>
        <p:txBody>
          <a:bodyPr anchor="t">
            <a:noAutofit/>
          </a:bodyPr>
          <a:lstStyle/>
          <a:p>
            <a:r>
              <a:rPr lang="lt-LT" sz="3200" b="1" dirty="0"/>
              <a:t>Project „Connected Lithuania“                        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Educational videos on various topics of digital technologies were created during the project</a:t>
            </a:r>
            <a:r>
              <a:rPr lang="lt-LT" sz="32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/>
              <a:t>T</a:t>
            </a:r>
            <a:r>
              <a:rPr lang="en-US" sz="3200" dirty="0" err="1"/>
              <a:t>ests</a:t>
            </a:r>
            <a:r>
              <a:rPr lang="en-US" sz="3200" dirty="0"/>
              <a:t>/games prepared to test and improve knowledge acquisition</a:t>
            </a:r>
            <a:r>
              <a:rPr lang="lt-LT" sz="3200" dirty="0"/>
              <a:t>;</a:t>
            </a:r>
          </a:p>
          <a:p>
            <a:endParaRPr lang="en-US" sz="32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DDB27B-EE08-4E8B-BBC5-6C89FB1E9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2531775"/>
            <a:ext cx="1914310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0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training in libraries</a:t>
            </a:r>
            <a:r>
              <a:rPr lang="lt-LT" sz="3200" dirty="0">
                <a:solidFill>
                  <a:srgbClr val="000000"/>
                </a:solidFill>
              </a:rPr>
              <a:t> videos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209687"/>
            <a:ext cx="11307912" cy="4036664"/>
          </a:xfrm>
        </p:spPr>
        <p:txBody>
          <a:bodyPr anchor="t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/>
              <a:t>How to count steps</a:t>
            </a:r>
            <a:r>
              <a:rPr lang="lt-LT" sz="32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lt-LT" u="sng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https://youtu.be/96qbWZUL-Os</a:t>
            </a:r>
            <a:r>
              <a:rPr lang="lt-LT" sz="32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How to edit photos</a:t>
            </a:r>
            <a:r>
              <a:rPr lang="lt-LT" sz="3200" dirty="0"/>
              <a:t>: </a:t>
            </a:r>
            <a:r>
              <a:rPr lang="lt-LT" u="sng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https://youtu.be/-1LjEJp-200</a:t>
            </a:r>
            <a:r>
              <a:rPr lang="lt-LT" sz="32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How to order goods to the parcel terminal:</a:t>
            </a:r>
            <a:r>
              <a:rPr lang="lt-LT" sz="3200" dirty="0"/>
              <a:t> </a:t>
            </a:r>
            <a:r>
              <a:rPr lang="lt-LT" u="sng" dirty="0">
                <a:hlinkClick r:id="rId4"/>
              </a:rPr>
              <a:t>https://youtu.be/oH9DW57LwKg</a:t>
            </a:r>
            <a:r>
              <a:rPr lang="lt-LT" sz="32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200" dirty="0"/>
              <a:t>What are cookies: </a:t>
            </a:r>
            <a:r>
              <a:rPr lang="lt-LT" u="sng" dirty="0">
                <a:hlinkClick r:id="rId5"/>
              </a:rPr>
              <a:t>https://youtu.be/sDWB6IKc6xQ</a:t>
            </a:r>
            <a:r>
              <a:rPr lang="lt-LT" u="sng" dirty="0"/>
              <a:t>:</a:t>
            </a:r>
            <a:endParaRPr lang="lt-LT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t-LT" sz="32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554248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9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 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training in libraries</a:t>
            </a:r>
            <a:r>
              <a:rPr lang="lt-LT" sz="3200" dirty="0">
                <a:solidFill>
                  <a:srgbClr val="000000"/>
                </a:solidFill>
              </a:rPr>
              <a:t> videos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209687"/>
            <a:ext cx="11307912" cy="4036664"/>
          </a:xfrm>
        </p:spPr>
        <p:txBody>
          <a:bodyPr anchor="t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is a qualified electronic signature</a:t>
            </a:r>
            <a:r>
              <a:rPr lang="lt-LT" sz="3200" dirty="0"/>
              <a:t>: </a:t>
            </a:r>
            <a:r>
              <a:rPr lang="lt-LT" u="sng" dirty="0">
                <a:solidFill>
                  <a:schemeClr val="accent2">
                    <a:lumMod val="75000"/>
                  </a:schemeClr>
                </a:solidFill>
              </a:rPr>
              <a:t>https://www.youtube.com/watch?v=qUiYqn34iHs</a:t>
            </a:r>
            <a:r>
              <a:rPr lang="lt-LT" sz="32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Where to use an electronic signature</a:t>
            </a:r>
            <a:r>
              <a:rPr lang="lt-LT" sz="3200" dirty="0"/>
              <a:t>: </a:t>
            </a:r>
            <a:r>
              <a:rPr lang="lt-LT" u="sng" dirty="0">
                <a:solidFill>
                  <a:schemeClr val="accent2">
                    <a:lumMod val="75000"/>
                  </a:schemeClr>
                </a:solidFill>
              </a:rPr>
              <a:t>https://youtu.be/9WGaZW-hH-I</a:t>
            </a:r>
            <a:r>
              <a:rPr lang="lt-LT" sz="32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How to sign with an electronic signature:</a:t>
            </a:r>
            <a:r>
              <a:rPr lang="lt-LT" sz="3200" dirty="0"/>
              <a:t> </a:t>
            </a:r>
            <a:r>
              <a:rPr lang="lt-LT" u="sng" dirty="0">
                <a:solidFill>
                  <a:schemeClr val="accent2">
                    <a:lumMod val="75000"/>
                  </a:schemeClr>
                </a:solidFill>
              </a:rPr>
              <a:t>https://youtu.be/K9fQMsKmxQY</a:t>
            </a:r>
            <a:r>
              <a:rPr lang="lt-LT" sz="3200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lt-LT" sz="32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554248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2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training in libraries</a:t>
            </a:r>
            <a:r>
              <a:rPr lang="lt-LT" sz="3200" dirty="0">
                <a:solidFill>
                  <a:srgbClr val="000000"/>
                </a:solidFill>
              </a:rPr>
              <a:t> videos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209687"/>
            <a:ext cx="11307912" cy="4036664"/>
          </a:xfrm>
        </p:spPr>
        <p:txBody>
          <a:bodyPr anchor="t">
            <a:noAutofit/>
          </a:bodyPr>
          <a:lstStyle/>
          <a:p>
            <a:r>
              <a:rPr lang="en-US" sz="3200" b="1" u="sng" dirty="0"/>
              <a:t>Questions to be answered</a:t>
            </a:r>
            <a:r>
              <a:rPr lang="en-US" sz="3200" u="sng" dirty="0"/>
              <a:t>:</a:t>
            </a:r>
            <a:endParaRPr lang="lt-LT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do the videos have to be remade in English</a:t>
            </a:r>
            <a:endParaRPr lang="lt-LT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whether subtitles are needed, which is technologically easier</a:t>
            </a:r>
            <a:endParaRPr lang="lt-LT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Is a detailed description of the video content enough?</a:t>
            </a:r>
            <a:endParaRPr lang="lt-LT" sz="3200" dirty="0"/>
          </a:p>
          <a:p>
            <a:endParaRPr lang="lt-LT" sz="32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554248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4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brain exercise - knowledge test games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209687"/>
            <a:ext cx="11175281" cy="4036664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800" b="1" dirty="0"/>
              <a:t>Brain exercise. A practical task for seniors, inviting them to answer questions at all stages of the game together with team members</a:t>
            </a:r>
            <a:r>
              <a:rPr lang="lt-LT" sz="2800" b="1" dirty="0"/>
              <a:t> on three topics: </a:t>
            </a:r>
            <a:r>
              <a:rPr lang="en-US" sz="2800" b="1" dirty="0"/>
              <a:t>MY HEALTH ONLINE, ELECTRONIC PRESCRIPTION and SMART PHARMACY</a:t>
            </a:r>
            <a:r>
              <a:rPr lang="lt-LT" sz="2800" b="1" dirty="0"/>
              <a:t>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800" dirty="0"/>
              <a:t> Situational test (</a:t>
            </a:r>
            <a:r>
              <a:rPr lang="en-US" sz="2800" dirty="0"/>
              <a:t>The bank in your hands</a:t>
            </a:r>
            <a:r>
              <a:rPr lang="lt-LT" sz="2800" dirty="0"/>
              <a:t>): </a:t>
            </a:r>
            <a:r>
              <a:rPr lang="lt-LT" sz="2800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https://www.epilietis.eu/wp-content/uploads/2019/10/Protu_manksta-Technologiju_vitaminai.pdf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Game rules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Game: Brain Exercise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Answer table for the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Game scoreboard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8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18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A5929-E784-4058-BAE2-5E279FF29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69" y="978408"/>
            <a:ext cx="8037733" cy="1084072"/>
          </a:xfrm>
        </p:spPr>
        <p:txBody>
          <a:bodyPr anchor="t">
            <a:noAutofit/>
          </a:bodyPr>
          <a:lstStyle/>
          <a:p>
            <a:r>
              <a:rPr lang="lt-LT" sz="3200" dirty="0">
                <a:solidFill>
                  <a:srgbClr val="000000"/>
                </a:solidFill>
              </a:rPr>
              <a:t>Lithuanian </a:t>
            </a:r>
            <a:r>
              <a:rPr lang="en-US" sz="3200" dirty="0"/>
              <a:t>practices</a:t>
            </a:r>
            <a:r>
              <a:rPr lang="lt-LT" sz="3200" dirty="0">
                <a:solidFill>
                  <a:srgbClr val="000000"/>
                </a:solidFill>
              </a:rPr>
              <a:t>: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brain exercise - knowledge test games</a:t>
            </a:r>
            <a:endParaRPr lang="lt-LT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3F8F9-8DC6-4C6B-B514-88B39A9F2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2209687"/>
            <a:ext cx="11307912" cy="4036664"/>
          </a:xfrm>
        </p:spPr>
        <p:txBody>
          <a:bodyPr anchor="t">
            <a:normAutofit/>
          </a:bodyPr>
          <a:lstStyle/>
          <a:p>
            <a:r>
              <a:rPr lang="en-US" sz="2800" b="1" dirty="0"/>
              <a:t>A practical task for seniors, inviting the audience to discuss and decide whether the given statements are true or false </a:t>
            </a:r>
            <a:r>
              <a:rPr lang="lt-LT" sz="2800" b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Quiz"FASHIONS</a:t>
            </a:r>
            <a:r>
              <a:rPr lang="en-US" sz="2800" dirty="0"/>
              <a:t> OF COMMUNICATION.TRUTH OR LIE?’: </a:t>
            </a:r>
            <a:r>
              <a:rPr lang="en-US" sz="2800" dirty="0">
                <a:hlinkClick r:id="rId2"/>
              </a:rPr>
              <a:t>https://www.epilietis.eu/wp-content/uploads/2019/10/Bendravimo_mados.-Tiesa_ar_melas.pdf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Game: "Truth or Lie“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Rules of the game "Truth or lie".</a:t>
            </a:r>
            <a:endParaRPr lang="lt-LT" sz="2400" dirty="0"/>
          </a:p>
        </p:txBody>
      </p:sp>
      <p:pic>
        <p:nvPicPr>
          <p:cNvPr id="4" name="Picture 1" descr="tau">
            <a:extLst>
              <a:ext uri="{FF2B5EF4-FFF2-40B4-BE49-F238E27FC236}">
                <a16:creationId xmlns:a16="http://schemas.microsoft.com/office/drawing/2014/main" id="{FAE1C0D1-AE55-4A80-BDC9-5AD2DFE9C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28579"/>
          <a:stretch/>
        </p:blipFill>
        <p:spPr bwMode="auto">
          <a:xfrm>
            <a:off x="8991600" y="1005640"/>
            <a:ext cx="2306320" cy="120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Kuva 4">
            <a:extLst>
              <a:ext uri="{FF2B5EF4-FFF2-40B4-BE49-F238E27FC236}">
                <a16:creationId xmlns:a16="http://schemas.microsoft.com/office/drawing/2014/main" id="{3EBE22A3-752A-483A-A154-A42107802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4760" y="6203660"/>
            <a:ext cx="1681022" cy="4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45772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Bierstadt</vt:lpstr>
      <vt:lpstr>Arial</vt:lpstr>
      <vt:lpstr>Times New Roman</vt:lpstr>
      <vt:lpstr>GestaltVTI</vt:lpstr>
      <vt:lpstr>NORDPLUS NPAD-2021/10187 - DIGITAL SUPPORT: Guidelines towards making daily life more easy in digital world </vt:lpstr>
      <vt:lpstr>Lithuanian practices : Joint project of MCTAU with "Window to the Future"</vt:lpstr>
      <vt:lpstr>Lithuanian practices: Joint project of MCTAU with "Window to the Future„ </vt:lpstr>
      <vt:lpstr>Lithuanian practices: Joint project of MCTAU with "Window to the Future„ </vt:lpstr>
      <vt:lpstr>Lithuanian practices: training in libraries videos</vt:lpstr>
      <vt:lpstr>Lithuanian practices : training in libraries videos</vt:lpstr>
      <vt:lpstr>Lithuanian practices: training in libraries videos</vt:lpstr>
      <vt:lpstr>Lithuanian practices: brain exercise - knowledge test games</vt:lpstr>
      <vt:lpstr>Lithuanian practices: brain exercise - knowledge test games</vt:lpstr>
      <vt:lpstr>Lithuanian practices: brain exercise - knowledge test games</vt:lpstr>
      <vt:lpstr>Lithuanian practices:  brain exercise - knowledge test games</vt:lpstr>
      <vt:lpstr>Lithuanian practices: new technologies or  tutor training</vt:lpstr>
      <vt:lpstr>Lithuanian practices: new technologies or  tutor training</vt:lpstr>
      <vt:lpstr>Lithuanian practices: additional options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seniors learn digital skills in the Nordics and Baltic?</dc:title>
  <dc:creator>Jurgita</dc:creator>
  <cp:lastModifiedBy>Jurgita</cp:lastModifiedBy>
  <cp:revision>66</cp:revision>
  <dcterms:created xsi:type="dcterms:W3CDTF">2022-04-20T10:21:07Z</dcterms:created>
  <dcterms:modified xsi:type="dcterms:W3CDTF">2022-09-26T11:39:59Z</dcterms:modified>
</cp:coreProperties>
</file>