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546" r:id="rId5"/>
    <p:sldId id="257" r:id="rId6"/>
    <p:sldId id="547" r:id="rId7"/>
    <p:sldId id="548" r:id="rId8"/>
    <p:sldId id="549" r:id="rId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9AC742-2B1C-4240-8BEB-D407E9099962}" v="32" dt="2026-03-30T06:36:35.0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7" d="100"/>
          <a:sy n="57" d="100"/>
        </p:scale>
        <p:origin x="12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6F9D46-1E75-4002-B9EA-4B285766ED09}" type="datetimeFigureOut">
              <a:rPr lang="fi-FI" smtClean="0"/>
              <a:t>12.5.2026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86EF31-E764-4EAA-B069-38B2EBB0FF91}" type="slidenum">
              <a:rPr lang="fi-FI" smtClean="0"/>
              <a:t>‹#›</a:t>
            </a:fld>
            <a:endParaRPr lang="fi-FI"/>
          </a:p>
        </p:txBody>
      </p:sp>
    </p:spTree>
    <p:extLst>
      <p:ext uri="{BB962C8B-B14F-4D97-AF65-F5344CB8AC3E}">
        <p14:creationId xmlns:p14="http://schemas.microsoft.com/office/powerpoint/2010/main" val="248532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A4B014-1C3C-444E-BEB0-80A86FFA00FC}" type="slidenum">
              <a:rPr kumimoji="0" lang="fi-FI"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i-FI"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92440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59576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37035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43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61964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9536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438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39144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7437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26941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17223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69435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5/12/2026</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26014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45F81"/>
        </a:solidFill>
        <a:effectLst/>
      </p:bgPr>
    </p:bg>
    <p:spTree>
      <p:nvGrpSpPr>
        <p:cNvPr id="1" name=""/>
        <p:cNvGrpSpPr/>
        <p:nvPr/>
      </p:nvGrpSpPr>
      <p:grpSpPr>
        <a:xfrm>
          <a:off x="0" y="0"/>
          <a:ext cx="0" cy="0"/>
          <a:chOff x="0" y="0"/>
          <a:chExt cx="0" cy="0"/>
        </a:xfrm>
      </p:grpSpPr>
      <p:sp>
        <p:nvSpPr>
          <p:cNvPr id="2" name="Freeform 2"/>
          <p:cNvSpPr/>
          <p:nvPr/>
        </p:nvSpPr>
        <p:spPr>
          <a:xfrm>
            <a:off x="685800" y="685800"/>
            <a:ext cx="1282757" cy="1217215"/>
          </a:xfrm>
          <a:custGeom>
            <a:avLst/>
            <a:gdLst/>
            <a:ahLst/>
            <a:cxnLst/>
            <a:rect l="l" t="t" r="r" b="b"/>
            <a:pathLst>
              <a:path w="1924136" h="1825822">
                <a:moveTo>
                  <a:pt x="0" y="0"/>
                </a:moveTo>
                <a:lnTo>
                  <a:pt x="1924136" y="0"/>
                </a:lnTo>
                <a:lnTo>
                  <a:pt x="1924136" y="1825822"/>
                </a:lnTo>
                <a:lnTo>
                  <a:pt x="0" y="1825822"/>
                </a:lnTo>
                <a:lnTo>
                  <a:pt x="0" y="0"/>
                </a:lnTo>
                <a:close/>
              </a:path>
            </a:pathLst>
          </a:custGeom>
          <a:blipFill>
            <a:blip r:embed="rId3"/>
            <a:stretch>
              <a:fillRect/>
            </a:stretch>
          </a:blipFill>
        </p:spPr>
        <p:txBody>
          <a:bodyPr/>
          <a:lstStyle/>
          <a:p>
            <a:pPr defTabSz="609630"/>
            <a:endParaRPr lang="fi-FI" sz="1200">
              <a:solidFill>
                <a:prstClr val="black"/>
              </a:solidFill>
              <a:latin typeface="Calibri"/>
            </a:endParaRPr>
          </a:p>
        </p:txBody>
      </p:sp>
      <p:sp>
        <p:nvSpPr>
          <p:cNvPr id="3" name="Freeform 3"/>
          <p:cNvSpPr/>
          <p:nvPr/>
        </p:nvSpPr>
        <p:spPr>
          <a:xfrm>
            <a:off x="-152400" y="5131121"/>
            <a:ext cx="12598400" cy="1853879"/>
          </a:xfrm>
          <a:custGeom>
            <a:avLst/>
            <a:gdLst/>
            <a:ahLst/>
            <a:cxnLst/>
            <a:rect l="l" t="t" r="r" b="b"/>
            <a:pathLst>
              <a:path w="20702890" h="4968694">
                <a:moveTo>
                  <a:pt x="0" y="0"/>
                </a:moveTo>
                <a:lnTo>
                  <a:pt x="20702890" y="0"/>
                </a:lnTo>
                <a:lnTo>
                  <a:pt x="20702890" y="4968694"/>
                </a:lnTo>
                <a:lnTo>
                  <a:pt x="0" y="4968694"/>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pPr defTabSz="609630"/>
            <a:endParaRPr lang="fi-FI" sz="1200">
              <a:solidFill>
                <a:prstClr val="black"/>
              </a:solidFill>
              <a:latin typeface="Calibri"/>
            </a:endParaRPr>
          </a:p>
        </p:txBody>
      </p:sp>
      <p:sp>
        <p:nvSpPr>
          <p:cNvPr id="4" name="Freeform 4"/>
          <p:cNvSpPr/>
          <p:nvPr/>
        </p:nvSpPr>
        <p:spPr>
          <a:xfrm>
            <a:off x="320537" y="5683870"/>
            <a:ext cx="2925331" cy="669169"/>
          </a:xfrm>
          <a:custGeom>
            <a:avLst/>
            <a:gdLst/>
            <a:ahLst/>
            <a:cxnLst/>
            <a:rect l="l" t="t" r="r" b="b"/>
            <a:pathLst>
              <a:path w="4387997" h="1003754">
                <a:moveTo>
                  <a:pt x="0" y="0"/>
                </a:moveTo>
                <a:lnTo>
                  <a:pt x="4387997" y="0"/>
                </a:lnTo>
                <a:lnTo>
                  <a:pt x="4387997" y="1003755"/>
                </a:lnTo>
                <a:lnTo>
                  <a:pt x="0" y="1003755"/>
                </a:lnTo>
                <a:lnTo>
                  <a:pt x="0" y="0"/>
                </a:lnTo>
                <a:close/>
              </a:path>
            </a:pathLst>
          </a:custGeom>
          <a:blipFill>
            <a:blip r:embed="rId5"/>
            <a:stretch>
              <a:fillRect/>
            </a:stretch>
          </a:blipFill>
        </p:spPr>
        <p:txBody>
          <a:bodyPr/>
          <a:lstStyle/>
          <a:p>
            <a:pPr defTabSz="609630"/>
            <a:endParaRPr lang="fi-FI" sz="1200">
              <a:solidFill>
                <a:prstClr val="black"/>
              </a:solidFill>
              <a:latin typeface="Calibri"/>
            </a:endParaRPr>
          </a:p>
        </p:txBody>
      </p:sp>
      <p:sp>
        <p:nvSpPr>
          <p:cNvPr id="5" name="Freeform 5"/>
          <p:cNvSpPr/>
          <p:nvPr/>
        </p:nvSpPr>
        <p:spPr>
          <a:xfrm>
            <a:off x="3130558" y="5218803"/>
            <a:ext cx="1568549" cy="1568549"/>
          </a:xfrm>
          <a:custGeom>
            <a:avLst/>
            <a:gdLst/>
            <a:ahLst/>
            <a:cxnLst/>
            <a:rect l="l" t="t" r="r" b="b"/>
            <a:pathLst>
              <a:path w="2352824" h="2352824">
                <a:moveTo>
                  <a:pt x="0" y="0"/>
                </a:moveTo>
                <a:lnTo>
                  <a:pt x="2352824" y="0"/>
                </a:lnTo>
                <a:lnTo>
                  <a:pt x="2352824" y="2352824"/>
                </a:lnTo>
                <a:lnTo>
                  <a:pt x="0" y="2352824"/>
                </a:lnTo>
                <a:lnTo>
                  <a:pt x="0" y="0"/>
                </a:lnTo>
                <a:close/>
              </a:path>
            </a:pathLst>
          </a:custGeom>
          <a:blipFill>
            <a:blip r:embed="rId6"/>
            <a:stretch>
              <a:fillRect/>
            </a:stretch>
          </a:blipFill>
        </p:spPr>
        <p:txBody>
          <a:bodyPr/>
          <a:lstStyle/>
          <a:p>
            <a:pPr defTabSz="609630"/>
            <a:endParaRPr lang="fi-FI" sz="1200">
              <a:solidFill>
                <a:prstClr val="black"/>
              </a:solidFill>
              <a:latin typeface="Calibri"/>
            </a:endParaRPr>
          </a:p>
        </p:txBody>
      </p:sp>
      <p:sp>
        <p:nvSpPr>
          <p:cNvPr id="6" name="Freeform 6"/>
          <p:cNvSpPr/>
          <p:nvPr/>
        </p:nvSpPr>
        <p:spPr>
          <a:xfrm>
            <a:off x="4859863" y="5698334"/>
            <a:ext cx="2468399" cy="640241"/>
          </a:xfrm>
          <a:custGeom>
            <a:avLst/>
            <a:gdLst/>
            <a:ahLst/>
            <a:cxnLst/>
            <a:rect l="l" t="t" r="r" b="b"/>
            <a:pathLst>
              <a:path w="3702598" h="960361">
                <a:moveTo>
                  <a:pt x="0" y="0"/>
                </a:moveTo>
                <a:lnTo>
                  <a:pt x="3702598" y="0"/>
                </a:lnTo>
                <a:lnTo>
                  <a:pt x="3702598" y="960361"/>
                </a:lnTo>
                <a:lnTo>
                  <a:pt x="0" y="960361"/>
                </a:lnTo>
                <a:lnTo>
                  <a:pt x="0" y="0"/>
                </a:lnTo>
                <a:close/>
              </a:path>
            </a:pathLst>
          </a:custGeom>
          <a:blipFill>
            <a:blip r:embed="rId7"/>
            <a:stretch>
              <a:fillRect/>
            </a:stretch>
          </a:blipFill>
        </p:spPr>
        <p:txBody>
          <a:bodyPr/>
          <a:lstStyle/>
          <a:p>
            <a:pPr defTabSz="609630"/>
            <a:endParaRPr lang="fi-FI" sz="1200">
              <a:solidFill>
                <a:prstClr val="black"/>
              </a:solidFill>
              <a:latin typeface="Calibri"/>
            </a:endParaRPr>
          </a:p>
        </p:txBody>
      </p:sp>
      <p:sp>
        <p:nvSpPr>
          <p:cNvPr id="7" name="Freeform 7"/>
          <p:cNvSpPr/>
          <p:nvPr/>
        </p:nvSpPr>
        <p:spPr>
          <a:xfrm>
            <a:off x="10426256" y="5536432"/>
            <a:ext cx="1155065" cy="933293"/>
          </a:xfrm>
          <a:custGeom>
            <a:avLst/>
            <a:gdLst/>
            <a:ahLst/>
            <a:cxnLst/>
            <a:rect l="l" t="t" r="r" b="b"/>
            <a:pathLst>
              <a:path w="1732598" h="1399939">
                <a:moveTo>
                  <a:pt x="0" y="0"/>
                </a:moveTo>
                <a:lnTo>
                  <a:pt x="1732598" y="0"/>
                </a:lnTo>
                <a:lnTo>
                  <a:pt x="1732598" y="1399939"/>
                </a:lnTo>
                <a:lnTo>
                  <a:pt x="0" y="1399939"/>
                </a:lnTo>
                <a:lnTo>
                  <a:pt x="0" y="0"/>
                </a:lnTo>
                <a:close/>
              </a:path>
            </a:pathLst>
          </a:custGeom>
          <a:blipFill>
            <a:blip r:embed="rId8"/>
            <a:stretch>
              <a:fillRect/>
            </a:stretch>
          </a:blipFill>
        </p:spPr>
        <p:txBody>
          <a:bodyPr/>
          <a:lstStyle/>
          <a:p>
            <a:pPr defTabSz="609630"/>
            <a:endParaRPr lang="fi-FI" sz="1200">
              <a:solidFill>
                <a:prstClr val="black"/>
              </a:solidFill>
              <a:latin typeface="Calibri"/>
            </a:endParaRPr>
          </a:p>
        </p:txBody>
      </p:sp>
      <p:sp>
        <p:nvSpPr>
          <p:cNvPr id="8" name="Freeform 8"/>
          <p:cNvSpPr/>
          <p:nvPr/>
        </p:nvSpPr>
        <p:spPr>
          <a:xfrm>
            <a:off x="8017694" y="5403211"/>
            <a:ext cx="1719130" cy="1199733"/>
          </a:xfrm>
          <a:custGeom>
            <a:avLst/>
            <a:gdLst/>
            <a:ahLst/>
            <a:cxnLst/>
            <a:rect l="l" t="t" r="r" b="b"/>
            <a:pathLst>
              <a:path w="2578695" h="1799600">
                <a:moveTo>
                  <a:pt x="0" y="0"/>
                </a:moveTo>
                <a:lnTo>
                  <a:pt x="2578695" y="0"/>
                </a:lnTo>
                <a:lnTo>
                  <a:pt x="2578695" y="1799600"/>
                </a:lnTo>
                <a:lnTo>
                  <a:pt x="0" y="1799600"/>
                </a:lnTo>
                <a:lnTo>
                  <a:pt x="0" y="0"/>
                </a:lnTo>
                <a:close/>
              </a:path>
            </a:pathLst>
          </a:custGeom>
          <a:blipFill>
            <a:blip r:embed="rId9"/>
            <a:stretch>
              <a:fillRect/>
            </a:stretch>
          </a:blipFill>
        </p:spPr>
        <p:txBody>
          <a:bodyPr/>
          <a:lstStyle/>
          <a:p>
            <a:pPr defTabSz="609630"/>
            <a:endParaRPr lang="fi-FI" sz="1200">
              <a:solidFill>
                <a:prstClr val="black"/>
              </a:solidFill>
              <a:latin typeface="Calibri"/>
            </a:endParaRPr>
          </a:p>
        </p:txBody>
      </p:sp>
      <p:sp>
        <p:nvSpPr>
          <p:cNvPr id="9" name="TextBox 9"/>
          <p:cNvSpPr txBox="1"/>
          <p:nvPr/>
        </p:nvSpPr>
        <p:spPr>
          <a:xfrm>
            <a:off x="320537" y="2425984"/>
            <a:ext cx="11260785" cy="1579215"/>
          </a:xfrm>
          <a:prstGeom prst="rect">
            <a:avLst/>
          </a:prstGeom>
        </p:spPr>
        <p:txBody>
          <a:bodyPr wrap="square" lIns="0" tIns="0" rIns="0" bIns="0" rtlCol="0" anchor="t">
            <a:spAutoFit/>
          </a:bodyPr>
          <a:lstStyle/>
          <a:p>
            <a:pPr algn="r" defTabSz="609630">
              <a:lnSpc>
                <a:spcPts val="6066"/>
              </a:lnSpc>
            </a:pPr>
            <a:r>
              <a:rPr lang="fi-FI" sz="6000" dirty="0">
                <a:solidFill>
                  <a:schemeClr val="bg1"/>
                </a:solidFill>
                <a:latin typeface="Aptos Display" panose="02110004020202020204"/>
                <a:ea typeface="+mj-ea"/>
                <a:cs typeface="+mj-cs"/>
              </a:rPr>
              <a:t>ŽINIASKLAIDOS RAŠTINGUMAS 
SOCIALINIUOSE TINKLUOSE</a:t>
            </a:r>
            <a:endParaRPr lang="en-US" sz="6666" b="1" spc="-186" dirty="0">
              <a:solidFill>
                <a:schemeClr val="bg1"/>
              </a:solidFill>
              <a:latin typeface="Source Sans Pro Bold"/>
              <a:ea typeface="Source Sans Pro Bold"/>
              <a:cs typeface="Source Sans Pro Bold"/>
              <a:sym typeface="Source Sans Pro Bold"/>
            </a:endParaRPr>
          </a:p>
        </p:txBody>
      </p:sp>
      <p:sp>
        <p:nvSpPr>
          <p:cNvPr id="10" name="TextBox 10"/>
          <p:cNvSpPr txBox="1"/>
          <p:nvPr/>
        </p:nvSpPr>
        <p:spPr>
          <a:xfrm>
            <a:off x="2788920" y="4255019"/>
            <a:ext cx="8717280" cy="348813"/>
          </a:xfrm>
          <a:prstGeom prst="rect">
            <a:avLst/>
          </a:prstGeom>
        </p:spPr>
        <p:txBody>
          <a:bodyPr wrap="square" lIns="0" tIns="0" rIns="0" bIns="0" rtlCol="0" anchor="t">
            <a:spAutoFit/>
          </a:bodyPr>
          <a:lstStyle/>
          <a:p>
            <a:pPr algn="r" defTabSz="609630">
              <a:lnSpc>
                <a:spcPts val="2666"/>
              </a:lnSpc>
              <a:spcBef>
                <a:spcPct val="0"/>
              </a:spcBef>
            </a:pPr>
            <a:r>
              <a:rPr lang="en-US" sz="2666" b="1" spc="197" dirty="0" err="1">
                <a:solidFill>
                  <a:srgbClr val="E7C58C"/>
                </a:solidFill>
                <a:latin typeface="Source Sans Pro Bold"/>
                <a:ea typeface="Source Sans Pro Bold"/>
                <a:cs typeface="Source Sans Pro Bold"/>
                <a:sym typeface="Source Sans Pro Bold"/>
              </a:rPr>
              <a:t>Sklandesnis</a:t>
            </a:r>
            <a:r>
              <a:rPr lang="en-US" sz="2666" b="1" spc="197" dirty="0">
                <a:solidFill>
                  <a:srgbClr val="E7C58C"/>
                </a:solidFill>
                <a:latin typeface="Source Sans Pro Bold"/>
                <a:ea typeface="Source Sans Pro Bold"/>
                <a:cs typeface="Source Sans Pro Bold"/>
                <a:sym typeface="Source Sans Pro Bold"/>
              </a:rPr>
              <a:t> </a:t>
            </a:r>
            <a:r>
              <a:rPr lang="en-US" sz="2666" b="1" spc="197" dirty="0" err="1">
                <a:solidFill>
                  <a:srgbClr val="E7C58C"/>
                </a:solidFill>
                <a:latin typeface="Source Sans Pro Bold"/>
                <a:ea typeface="Source Sans Pro Bold"/>
                <a:cs typeface="Source Sans Pro Bold"/>
                <a:sym typeface="Source Sans Pro Bold"/>
              </a:rPr>
              <a:t>ir</a:t>
            </a:r>
            <a:r>
              <a:rPr lang="en-US" sz="2666" b="1" spc="197" dirty="0">
                <a:solidFill>
                  <a:srgbClr val="E7C58C"/>
                </a:solidFill>
                <a:latin typeface="Source Sans Pro Bold"/>
                <a:ea typeface="Source Sans Pro Bold"/>
                <a:cs typeface="Source Sans Pro Bold"/>
                <a:sym typeface="Source Sans Pro Bold"/>
              </a:rPr>
              <a:t> </a:t>
            </a:r>
            <a:r>
              <a:rPr lang="en-US" sz="2666" b="1" spc="197" dirty="0" err="1">
                <a:solidFill>
                  <a:srgbClr val="E7C58C"/>
                </a:solidFill>
                <a:latin typeface="Source Sans Pro Bold"/>
                <a:ea typeface="Source Sans Pro Bold"/>
                <a:cs typeface="Source Sans Pro Bold"/>
                <a:sym typeface="Source Sans Pro Bold"/>
              </a:rPr>
              <a:t>saugesnis</a:t>
            </a:r>
            <a:r>
              <a:rPr lang="en-US" sz="2666" b="1" spc="197" dirty="0">
                <a:solidFill>
                  <a:srgbClr val="E7C58C"/>
                </a:solidFill>
                <a:latin typeface="Source Sans Pro Bold"/>
                <a:ea typeface="Source Sans Pro Bold"/>
                <a:cs typeface="Source Sans Pro Bold"/>
                <a:sym typeface="Source Sans Pro Bold"/>
              </a:rPr>
              <a:t> </a:t>
            </a:r>
            <a:r>
              <a:rPr lang="en-US" sz="2666" b="1" spc="197" dirty="0" err="1">
                <a:solidFill>
                  <a:srgbClr val="E7C58C"/>
                </a:solidFill>
                <a:latin typeface="Source Sans Pro Bold"/>
                <a:ea typeface="Source Sans Pro Bold"/>
                <a:cs typeface="Source Sans Pro Bold"/>
                <a:sym typeface="Source Sans Pro Bold"/>
              </a:rPr>
              <a:t>keitimasis</a:t>
            </a:r>
            <a:r>
              <a:rPr lang="en-US" sz="2666" b="1" spc="197" dirty="0">
                <a:solidFill>
                  <a:srgbClr val="E7C58C"/>
                </a:solidFill>
                <a:latin typeface="Source Sans Pro Bold"/>
                <a:ea typeface="Source Sans Pro Bold"/>
                <a:cs typeface="Source Sans Pro Bold"/>
                <a:sym typeface="Source Sans Pro Bold"/>
              </a:rPr>
              <a:t> </a:t>
            </a:r>
            <a:r>
              <a:rPr lang="en-US" sz="2666" b="1" spc="197" dirty="0" err="1">
                <a:solidFill>
                  <a:srgbClr val="E7C58C"/>
                </a:solidFill>
                <a:latin typeface="Source Sans Pro Bold"/>
                <a:ea typeface="Source Sans Pro Bold"/>
                <a:cs typeface="Source Sans Pro Bold"/>
                <a:sym typeface="Source Sans Pro Bold"/>
              </a:rPr>
              <a:t>informacija</a:t>
            </a:r>
            <a:endParaRPr lang="en-US" sz="2666" b="1" spc="197" dirty="0">
              <a:solidFill>
                <a:srgbClr val="E7C58C"/>
              </a:solidFill>
              <a:latin typeface="Source Sans Pro Bold"/>
              <a:ea typeface="Source Sans Pro Bold"/>
              <a:cs typeface="Source Sans Pro Bold"/>
              <a:sym typeface="Source Sans Pro Bold"/>
            </a:endParaRPr>
          </a:p>
        </p:txBody>
      </p:sp>
      <p:sp>
        <p:nvSpPr>
          <p:cNvPr id="11" name="TextBox 11"/>
          <p:cNvSpPr txBox="1"/>
          <p:nvPr/>
        </p:nvSpPr>
        <p:spPr>
          <a:xfrm>
            <a:off x="1968557" y="1058196"/>
            <a:ext cx="2999120" cy="512961"/>
          </a:xfrm>
          <a:prstGeom prst="rect">
            <a:avLst/>
          </a:prstGeom>
        </p:spPr>
        <p:txBody>
          <a:bodyPr lIns="0" tIns="0" rIns="0" bIns="0" rtlCol="0" anchor="t">
            <a:spAutoFit/>
          </a:bodyPr>
          <a:lstStyle/>
          <a:p>
            <a:pPr defTabSz="609630">
              <a:lnSpc>
                <a:spcPts val="1979"/>
              </a:lnSpc>
            </a:pPr>
            <a:r>
              <a:rPr lang="en-US" sz="1832">
                <a:solidFill>
                  <a:srgbClr val="FFFFFF"/>
                </a:solidFill>
                <a:latin typeface="Source Sans Pro"/>
                <a:ea typeface="Source Sans Pro"/>
                <a:cs typeface="Source Sans Pro"/>
                <a:sym typeface="Source Sans Pro"/>
              </a:rPr>
              <a:t>Navigating Mis- and Disinformation at an Older Age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685800" y="2209800"/>
            <a:ext cx="8596851" cy="3677930"/>
          </a:xfrm>
          <a:prstGeom prst="rect">
            <a:avLst/>
          </a:prstGeom>
        </p:spPr>
        <p:txBody>
          <a:bodyPr wrap="square" lIns="0" tIns="0" rIns="0" bIns="0" rtlCol="0" anchor="t">
            <a:spAutoFit/>
          </a:bodyPr>
          <a:lstStyle/>
          <a:p>
            <a:pPr marL="457200" indent="-457200">
              <a:spcBef>
                <a:spcPts val="600"/>
              </a:spcBef>
              <a:buFont typeface="Arial" panose="020B0604020202020204" pitchFamily="34" charset="0"/>
              <a:buChar char="•"/>
            </a:pPr>
            <a:r>
              <a:rPr lang="lt-LT" sz="2800" dirty="0">
                <a:solidFill>
                  <a:srgbClr val="145F81"/>
                </a:solidFill>
                <a:latin typeface="Source Sans Pro"/>
                <a:ea typeface="Source Sans Pro"/>
                <a:cs typeface="Source Sans Pro"/>
                <a:sym typeface="Source Sans Pro"/>
              </a:rPr>
              <a:t>Bendruomenės žiniasklaida, kurioje kiekvienas gali kurti ir dalytis turiniu.
Gali būti sunku atskirti informaciją, nuomones ir reklamą.
Vartotojams reikia gebėjimo atsakingai suprasti, vertinti ir kurti turinį.
Kiekvienas vartotojas prisideda prie to, kokia informacija plinta internete.</a:t>
            </a:r>
            <a:endParaRPr lang="en-US" sz="2800" dirty="0">
              <a:solidFill>
                <a:srgbClr val="145F81"/>
              </a:solidFill>
              <a:latin typeface="Source Sans Pro"/>
              <a:ea typeface="Source Sans Pro"/>
              <a:cs typeface="Source Sans Pro"/>
              <a:sym typeface="Source Sans Pro"/>
            </a:endParaRPr>
          </a:p>
        </p:txBody>
      </p:sp>
      <p:sp>
        <p:nvSpPr>
          <p:cNvPr id="3" name="TextBox 3"/>
          <p:cNvSpPr txBox="1"/>
          <p:nvPr/>
        </p:nvSpPr>
        <p:spPr>
          <a:xfrm>
            <a:off x="685800" y="609601"/>
            <a:ext cx="6437376" cy="1341265"/>
          </a:xfrm>
          <a:prstGeom prst="rect">
            <a:avLst/>
          </a:prstGeom>
        </p:spPr>
        <p:txBody>
          <a:bodyPr wrap="square" lIns="0" tIns="0" rIns="0" bIns="0" rtlCol="0" anchor="t">
            <a:spAutoFit/>
          </a:bodyPr>
          <a:lstStyle/>
          <a:p>
            <a:pPr>
              <a:lnSpc>
                <a:spcPts val="5421"/>
              </a:lnSpc>
            </a:pPr>
            <a:r>
              <a:rPr lang="lt-LT" sz="3872" b="1" dirty="0">
                <a:solidFill>
                  <a:srgbClr val="145F81"/>
                </a:solidFill>
                <a:latin typeface="Source Sans Pro Bold"/>
                <a:ea typeface="Source Sans Pro Bold"/>
                <a:cs typeface="Source Sans Pro Bold"/>
                <a:sym typeface="Source Sans Pro Bold"/>
              </a:rPr>
              <a:t>Socialinės žiniasklaidos pobūdis</a:t>
            </a:r>
            <a:endParaRPr lang="en-US" sz="3872" b="1" dirty="0">
              <a:solidFill>
                <a:srgbClr val="145F81"/>
              </a:solidFill>
              <a:latin typeface="Source Sans Pro Bold"/>
              <a:ea typeface="Source Sans Pro Bold"/>
              <a:cs typeface="Source Sans Pro Bold"/>
              <a:sym typeface="Source Sans Pro Bold"/>
            </a:endParaRPr>
          </a:p>
        </p:txBody>
      </p:sp>
      <p:sp>
        <p:nvSpPr>
          <p:cNvPr id="4" name="Freeform 4"/>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5" name="Freeform 3">
            <a:extLst>
              <a:ext uri="{FF2B5EF4-FFF2-40B4-BE49-F238E27FC236}">
                <a16:creationId xmlns:a16="http://schemas.microsoft.com/office/drawing/2014/main" id="{8D6D99EE-09DC-6896-0BA0-9A74739BD343}"/>
              </a:ext>
            </a:extLst>
          </p:cNvPr>
          <p:cNvSpPr/>
          <p:nvPr/>
        </p:nvSpPr>
        <p:spPr>
          <a:xfrm>
            <a:off x="9282651" y="2356332"/>
            <a:ext cx="2223549" cy="2145336"/>
          </a:xfrm>
          <a:custGeom>
            <a:avLst/>
            <a:gdLst/>
            <a:ahLst/>
            <a:cxnLst/>
            <a:rect l="l" t="t" r="r" b="b"/>
            <a:pathLst>
              <a:path w="4083939" h="4114800">
                <a:moveTo>
                  <a:pt x="0" y="0"/>
                </a:moveTo>
                <a:lnTo>
                  <a:pt x="4083939" y="0"/>
                </a:lnTo>
                <a:lnTo>
                  <a:pt x="4083939" y="4114800"/>
                </a:lnTo>
                <a:lnTo>
                  <a:pt x="0" y="4114800"/>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B7013-E092-6DD5-8D39-DAD72BB8C8E7}"/>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AF6D1F5-D3BB-174C-2031-06C0527E13D3}"/>
              </a:ext>
            </a:extLst>
          </p:cNvPr>
          <p:cNvSpPr txBox="1"/>
          <p:nvPr/>
        </p:nvSpPr>
        <p:spPr>
          <a:xfrm>
            <a:off x="685800" y="1826828"/>
            <a:ext cx="9015984" cy="4924425"/>
          </a:xfrm>
          <a:prstGeom prst="rect">
            <a:avLst/>
          </a:prstGeom>
        </p:spPr>
        <p:txBody>
          <a:bodyPr wrap="square" lIns="0" tIns="0" rIns="0" bIns="0" rtlCol="0" anchor="t">
            <a:spAutoFit/>
          </a:bodyPr>
          <a:lstStyle/>
          <a:p>
            <a:pPr>
              <a:spcBef>
                <a:spcPts val="600"/>
              </a:spcBef>
            </a:pPr>
            <a:r>
              <a:rPr lang="lt-LT" sz="2800" b="1" dirty="0">
                <a:solidFill>
                  <a:srgbClr val="145F81"/>
                </a:solidFill>
                <a:latin typeface="Source Sans Pro"/>
                <a:ea typeface="Source Sans Pro"/>
                <a:cs typeface="Source Sans Pro"/>
                <a:sym typeface="Source Sans Pro"/>
              </a:rPr>
              <a:t>Informacijos patikimumas:</a:t>
            </a:r>
            <a:r>
              <a:rPr lang="lt-LT" sz="2800" dirty="0">
                <a:solidFill>
                  <a:srgbClr val="145F81"/>
                </a:solidFill>
                <a:latin typeface="Source Sans Pro"/>
                <a:ea typeface="Source Sans Pro"/>
                <a:cs typeface="Source Sans Pro"/>
                <a:sym typeface="Source Sans Pro"/>
              </a:rPr>
              <a:t>
Nustatykite, kas ir kokiu tikslu sukūrė turinį.
Palyginkite informaciją iš kelių šaltinių.
</a:t>
            </a:r>
            <a:r>
              <a:rPr lang="lt-LT" sz="2800" b="1" dirty="0">
                <a:solidFill>
                  <a:srgbClr val="145F81"/>
                </a:solidFill>
                <a:latin typeface="Source Sans Pro"/>
                <a:ea typeface="Source Sans Pro"/>
                <a:cs typeface="Source Sans Pro"/>
                <a:sym typeface="Source Sans Pro"/>
              </a:rPr>
              <a:t>Algoritmai ir matomumas:</a:t>
            </a:r>
            <a:r>
              <a:rPr lang="lt-LT" sz="2800" dirty="0">
                <a:solidFill>
                  <a:srgbClr val="145F81"/>
                </a:solidFill>
                <a:latin typeface="Source Sans Pro"/>
                <a:ea typeface="Source Sans Pro"/>
                <a:cs typeface="Source Sans Pro"/>
                <a:sym typeface="Source Sans Pro"/>
              </a:rPr>
              <a:t>
Jūsų veikla formuoja tai, ką matote. 
Kuo daugiau sąveikausite su tam tikrų tipų turiniu, tuo daugiau panašaus turinio jums bus rodoma. 
</a:t>
            </a:r>
            <a:r>
              <a:rPr lang="lt-LT" sz="2800" b="1" dirty="0">
                <a:solidFill>
                  <a:srgbClr val="145F81"/>
                </a:solidFill>
                <a:latin typeface="Source Sans Pro"/>
                <a:ea typeface="Source Sans Pro"/>
                <a:cs typeface="Source Sans Pro"/>
                <a:sym typeface="Source Sans Pro"/>
              </a:rPr>
              <a:t>Reklama ir įtaka:</a:t>
            </a:r>
            <a:r>
              <a:rPr lang="lt-LT" sz="2800" dirty="0">
                <a:solidFill>
                  <a:srgbClr val="145F81"/>
                </a:solidFill>
                <a:latin typeface="Source Sans Pro"/>
                <a:ea typeface="Source Sans Pro"/>
                <a:cs typeface="Source Sans Pro"/>
                <a:sym typeface="Source Sans Pro"/>
              </a:rPr>
              <a:t>
Išmokite atskirti skelbimus, nuomones ir faktus.
Visada paklauskite savęs: kam naudinga, jei aš tuo tikiu?</a:t>
            </a:r>
            <a:endParaRPr lang="en-US" sz="240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9C9927D4-A721-2271-2C78-D06B2DA7289B}"/>
              </a:ext>
            </a:extLst>
          </p:cNvPr>
          <p:cNvSpPr txBox="1"/>
          <p:nvPr/>
        </p:nvSpPr>
        <p:spPr>
          <a:xfrm>
            <a:off x="685800" y="609601"/>
            <a:ext cx="6437376" cy="648767"/>
          </a:xfrm>
          <a:prstGeom prst="rect">
            <a:avLst/>
          </a:prstGeom>
        </p:spPr>
        <p:txBody>
          <a:bodyPr wrap="square" lIns="0" tIns="0" rIns="0" bIns="0" rtlCol="0" anchor="t">
            <a:spAutoFit/>
          </a:bodyPr>
          <a:lstStyle/>
          <a:p>
            <a:pPr>
              <a:lnSpc>
                <a:spcPts val="5421"/>
              </a:lnSpc>
            </a:pPr>
            <a:r>
              <a:rPr lang="lt-LT" sz="3872" b="1" dirty="0">
                <a:solidFill>
                  <a:srgbClr val="145F81"/>
                </a:solidFill>
                <a:latin typeface="Source Sans Pro Bold"/>
                <a:ea typeface="Source Sans Pro Bold"/>
                <a:cs typeface="Source Sans Pro Bold"/>
                <a:sym typeface="Source Sans Pro Bold"/>
              </a:rPr>
              <a:t>Atkreipkite dėmesį į tai</a:t>
            </a:r>
            <a:endParaRPr lang="en-US" sz="3872"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7EBC67A6-024D-F078-1E56-32AF7019F40A}"/>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5" name="Freeform 10">
            <a:extLst>
              <a:ext uri="{FF2B5EF4-FFF2-40B4-BE49-F238E27FC236}">
                <a16:creationId xmlns:a16="http://schemas.microsoft.com/office/drawing/2014/main" id="{760D0EFC-B7EF-86B0-F0BB-99F750455480}"/>
              </a:ext>
            </a:extLst>
          </p:cNvPr>
          <p:cNvSpPr/>
          <p:nvPr/>
        </p:nvSpPr>
        <p:spPr>
          <a:xfrm>
            <a:off x="9746630" y="2403064"/>
            <a:ext cx="1527464" cy="1527464"/>
          </a:xfrm>
          <a:custGeom>
            <a:avLst/>
            <a:gdLst/>
            <a:ahLst/>
            <a:cxnLst/>
            <a:rect l="l" t="t" r="r" b="b"/>
            <a:pathLst>
              <a:path w="1527464" h="1527464">
                <a:moveTo>
                  <a:pt x="0" y="0"/>
                </a:moveTo>
                <a:lnTo>
                  <a:pt x="1527464" y="0"/>
                </a:lnTo>
                <a:lnTo>
                  <a:pt x="1527464" y="1527463"/>
                </a:lnTo>
                <a:lnTo>
                  <a:pt x="0" y="1527463"/>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Tree>
    <p:extLst>
      <p:ext uri="{BB962C8B-B14F-4D97-AF65-F5344CB8AC3E}">
        <p14:creationId xmlns:p14="http://schemas.microsoft.com/office/powerpoint/2010/main" val="1378814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B4CF4-1B20-C667-DBE3-2264A3B66D9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DEA08D82-72E2-051E-2AC8-6BD3D6EF04D0}"/>
              </a:ext>
            </a:extLst>
          </p:cNvPr>
          <p:cNvSpPr txBox="1"/>
          <p:nvPr/>
        </p:nvSpPr>
        <p:spPr>
          <a:xfrm>
            <a:off x="685800" y="1826828"/>
            <a:ext cx="8828724" cy="4185761"/>
          </a:xfrm>
          <a:prstGeom prst="rect">
            <a:avLst/>
          </a:prstGeom>
        </p:spPr>
        <p:txBody>
          <a:bodyPr wrap="square" lIns="0" tIns="0" rIns="0" bIns="0" rtlCol="0" anchor="t">
            <a:spAutoFit/>
          </a:bodyPr>
          <a:lstStyle/>
          <a:p>
            <a:pPr marL="457200" indent="-457200">
              <a:spcBef>
                <a:spcPts val="600"/>
              </a:spcBef>
              <a:buFont typeface="Arial" panose="020B0604020202020204" pitchFamily="34" charset="0"/>
              <a:buChar char="•"/>
            </a:pPr>
            <a:r>
              <a:rPr lang="lt-LT" sz="2800" dirty="0">
                <a:solidFill>
                  <a:srgbClr val="145F81"/>
                </a:solidFill>
                <a:latin typeface="Source Sans Pro"/>
                <a:ea typeface="Source Sans Pro"/>
                <a:cs typeface="Source Sans Pro"/>
                <a:sym typeface="Source Sans Pro"/>
              </a:rPr>
              <a:t>Gerai pagalvokite, kokia asmenine informacija dalijatės. 
Visada paprašykite leidimo prieš skelbdami nuotraukas ar kitą informaciją apie kitus. 
Išmokite atpažinti netikrus profilius, sukčiavimo pranešimus ir netinkamą turinį.
Patikrinkite privatumo nustatymus: kas gali matyti jūsų įrašus, kas gali su jumis susisiekti?
Įgalinkite dviejų veiksnių autentifikavimą, kad užtikrintumėte papildomą apsaugą.</a:t>
            </a:r>
            <a:endParaRPr lang="en-US" sz="280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4FCF1E20-F8FD-E4D7-B000-BFC8D2DD3BA5}"/>
              </a:ext>
            </a:extLst>
          </p:cNvPr>
          <p:cNvSpPr txBox="1"/>
          <p:nvPr/>
        </p:nvSpPr>
        <p:spPr>
          <a:xfrm>
            <a:off x="685800" y="609601"/>
            <a:ext cx="7380514" cy="648767"/>
          </a:xfrm>
          <a:prstGeom prst="rect">
            <a:avLst/>
          </a:prstGeom>
        </p:spPr>
        <p:txBody>
          <a:bodyPr wrap="square" lIns="0" tIns="0" rIns="0" bIns="0" rtlCol="0" anchor="t">
            <a:spAutoFit/>
          </a:bodyPr>
          <a:lstStyle/>
          <a:p>
            <a:pPr>
              <a:lnSpc>
                <a:spcPts val="5421"/>
              </a:lnSpc>
            </a:pPr>
            <a:r>
              <a:rPr lang="en-US" sz="3872" b="1" dirty="0" err="1">
                <a:solidFill>
                  <a:srgbClr val="145F81"/>
                </a:solidFill>
                <a:latin typeface="Source Sans Pro Bold"/>
                <a:ea typeface="Source Sans Pro Bold"/>
                <a:cs typeface="Source Sans Pro Bold"/>
                <a:sym typeface="Source Sans Pro Bold"/>
              </a:rPr>
              <a:t>Saugos</a:t>
            </a:r>
            <a:r>
              <a:rPr lang="en-US" sz="3872" b="1" dirty="0">
                <a:solidFill>
                  <a:srgbClr val="145F81"/>
                </a:solidFill>
                <a:latin typeface="Source Sans Pro Bold"/>
                <a:ea typeface="Source Sans Pro Bold"/>
                <a:cs typeface="Source Sans Pro Bold"/>
                <a:sym typeface="Source Sans Pro Bold"/>
              </a:rPr>
              <a:t> </a:t>
            </a:r>
            <a:r>
              <a:rPr lang="en-US" sz="3872" b="1" dirty="0" err="1">
                <a:solidFill>
                  <a:srgbClr val="145F81"/>
                </a:solidFill>
                <a:latin typeface="Source Sans Pro Bold"/>
                <a:ea typeface="Source Sans Pro Bold"/>
                <a:cs typeface="Source Sans Pro Bold"/>
                <a:sym typeface="Source Sans Pro Bold"/>
              </a:rPr>
              <a:t>ir</a:t>
            </a:r>
            <a:r>
              <a:rPr lang="en-US" sz="3872" b="1" dirty="0">
                <a:solidFill>
                  <a:srgbClr val="145F81"/>
                </a:solidFill>
                <a:latin typeface="Source Sans Pro Bold"/>
                <a:ea typeface="Source Sans Pro Bold"/>
                <a:cs typeface="Source Sans Pro Bold"/>
                <a:sym typeface="Source Sans Pro Bold"/>
              </a:rPr>
              <a:t> </a:t>
            </a:r>
            <a:r>
              <a:rPr lang="en-US" sz="3872" b="1" dirty="0" err="1">
                <a:solidFill>
                  <a:srgbClr val="145F81"/>
                </a:solidFill>
                <a:latin typeface="Source Sans Pro Bold"/>
                <a:ea typeface="Source Sans Pro Bold"/>
                <a:cs typeface="Source Sans Pro Bold"/>
                <a:sym typeface="Source Sans Pro Bold"/>
              </a:rPr>
              <a:t>privatumo</a:t>
            </a:r>
            <a:r>
              <a:rPr lang="en-US" sz="3872" b="1" dirty="0">
                <a:solidFill>
                  <a:srgbClr val="145F81"/>
                </a:solidFill>
                <a:latin typeface="Source Sans Pro Bold"/>
                <a:ea typeface="Source Sans Pro Bold"/>
                <a:cs typeface="Source Sans Pro Bold"/>
                <a:sym typeface="Source Sans Pro Bold"/>
              </a:rPr>
              <a:t> </a:t>
            </a:r>
            <a:r>
              <a:rPr lang="en-US" sz="3872" b="1" dirty="0" err="1">
                <a:solidFill>
                  <a:srgbClr val="145F81"/>
                </a:solidFill>
                <a:latin typeface="Source Sans Pro Bold"/>
                <a:ea typeface="Source Sans Pro Bold"/>
                <a:cs typeface="Source Sans Pro Bold"/>
                <a:sym typeface="Source Sans Pro Bold"/>
              </a:rPr>
              <a:t>valdymas</a:t>
            </a:r>
            <a:endParaRPr lang="en-US" sz="3872"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564F41BC-2F8E-EB34-8ABC-07724FC61EF4}"/>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5" name="Freeform 9">
            <a:extLst>
              <a:ext uri="{FF2B5EF4-FFF2-40B4-BE49-F238E27FC236}">
                <a16:creationId xmlns:a16="http://schemas.microsoft.com/office/drawing/2014/main" id="{D80A5194-5FA0-8397-5021-B3191DEDD7E2}"/>
              </a:ext>
            </a:extLst>
          </p:cNvPr>
          <p:cNvSpPr/>
          <p:nvPr/>
        </p:nvSpPr>
        <p:spPr>
          <a:xfrm>
            <a:off x="9895055" y="3150780"/>
            <a:ext cx="1537855" cy="1537855"/>
          </a:xfrm>
          <a:custGeom>
            <a:avLst/>
            <a:gdLst/>
            <a:ahLst/>
            <a:cxnLst/>
            <a:rect l="l" t="t" r="r" b="b"/>
            <a:pathLst>
              <a:path w="1537855" h="1537855">
                <a:moveTo>
                  <a:pt x="0" y="0"/>
                </a:moveTo>
                <a:lnTo>
                  <a:pt x="1537854" y="0"/>
                </a:lnTo>
                <a:lnTo>
                  <a:pt x="1537854" y="1537855"/>
                </a:lnTo>
                <a:lnTo>
                  <a:pt x="0" y="1537855"/>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fi-FI"/>
          </a:p>
        </p:txBody>
      </p:sp>
    </p:spTree>
    <p:extLst>
      <p:ext uri="{BB962C8B-B14F-4D97-AF65-F5344CB8AC3E}">
        <p14:creationId xmlns:p14="http://schemas.microsoft.com/office/powerpoint/2010/main" val="1419100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46D6C-5716-D2E8-D5EE-BE7456A2A58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AC0AF563-9F5F-A1A4-A770-955239AFAEDD}"/>
              </a:ext>
            </a:extLst>
          </p:cNvPr>
          <p:cNvSpPr txBox="1"/>
          <p:nvPr/>
        </p:nvSpPr>
        <p:spPr>
          <a:xfrm>
            <a:off x="685800" y="1826828"/>
            <a:ext cx="8046720" cy="4108817"/>
          </a:xfrm>
          <a:prstGeom prst="rect">
            <a:avLst/>
          </a:prstGeom>
        </p:spPr>
        <p:txBody>
          <a:bodyPr wrap="square" lIns="0" tIns="0" rIns="0" bIns="0" rtlCol="0" anchor="t">
            <a:spAutoFit/>
          </a:bodyPr>
          <a:lstStyle/>
          <a:p>
            <a:pPr marL="457200" indent="-457200">
              <a:spcBef>
                <a:spcPts val="600"/>
              </a:spcBef>
              <a:buFont typeface="Arial" panose="020B0604020202020204" pitchFamily="34" charset="0"/>
              <a:buChar char="•"/>
            </a:pPr>
            <a:r>
              <a:rPr lang="lt-LT" sz="2800" dirty="0">
                <a:solidFill>
                  <a:srgbClr val="145F81"/>
                </a:solidFill>
                <a:latin typeface="Source Sans Pro"/>
                <a:ea typeface="Source Sans Pro"/>
                <a:cs typeface="Source Sans Pro"/>
                <a:sym typeface="Source Sans Pro"/>
              </a:rPr>
              <a:t>Informacija greitai plinta socialiniuose tinkluose – patikrinkite ir pagalvokite prieš dalindamiesi.
Galite nesutikti, bet būkite išmintingi ir pasirinkite savo kovas. 
Troliai siekia išprovokuoti ir kurstyti konfliktą – neimkite masalo. 
Empatija, konstruktyvus dialogas ir pagarba kitų privatumui yra žiniasklaidos priemonių naudojimo raštingumo dalis.</a:t>
            </a:r>
            <a:endParaRPr lang="en-US" sz="2800" dirty="0">
              <a:solidFill>
                <a:srgbClr val="145F81"/>
              </a:solidFill>
              <a:latin typeface="Source Sans Pro"/>
              <a:ea typeface="Source Sans Pro"/>
              <a:cs typeface="Source Sans Pro"/>
              <a:sym typeface="Source Sans Pro"/>
            </a:endParaRPr>
          </a:p>
        </p:txBody>
      </p:sp>
      <p:sp>
        <p:nvSpPr>
          <p:cNvPr id="3" name="TextBox 3">
            <a:extLst>
              <a:ext uri="{FF2B5EF4-FFF2-40B4-BE49-F238E27FC236}">
                <a16:creationId xmlns:a16="http://schemas.microsoft.com/office/drawing/2014/main" id="{49EFA481-FAED-C621-C180-A5D43FC3EDE6}"/>
              </a:ext>
            </a:extLst>
          </p:cNvPr>
          <p:cNvSpPr txBox="1"/>
          <p:nvPr/>
        </p:nvSpPr>
        <p:spPr>
          <a:xfrm>
            <a:off x="685800" y="609601"/>
            <a:ext cx="7772400" cy="648767"/>
          </a:xfrm>
          <a:prstGeom prst="rect">
            <a:avLst/>
          </a:prstGeom>
        </p:spPr>
        <p:txBody>
          <a:bodyPr wrap="square" lIns="0" tIns="0" rIns="0" bIns="0" rtlCol="0" anchor="t">
            <a:spAutoFit/>
          </a:bodyPr>
          <a:lstStyle/>
          <a:p>
            <a:pPr>
              <a:lnSpc>
                <a:spcPts val="5421"/>
              </a:lnSpc>
            </a:pPr>
            <a:r>
              <a:rPr lang="lt-LT" sz="3872" b="1" dirty="0">
                <a:solidFill>
                  <a:srgbClr val="145F81"/>
                </a:solidFill>
                <a:latin typeface="Source Sans Pro Bold"/>
                <a:ea typeface="Source Sans Pro Bold"/>
                <a:cs typeface="Source Sans Pro Bold"/>
                <a:sym typeface="Source Sans Pro Bold"/>
              </a:rPr>
              <a:t>Sąveika ir atsakomybė</a:t>
            </a:r>
            <a:endParaRPr lang="en-US" sz="3872" b="1" dirty="0">
              <a:solidFill>
                <a:srgbClr val="145F81"/>
              </a:solidFill>
              <a:latin typeface="Source Sans Pro Bold"/>
              <a:ea typeface="Source Sans Pro Bold"/>
              <a:cs typeface="Source Sans Pro Bold"/>
              <a:sym typeface="Source Sans Pro Bold"/>
            </a:endParaRPr>
          </a:p>
        </p:txBody>
      </p:sp>
      <p:sp>
        <p:nvSpPr>
          <p:cNvPr id="4" name="Freeform 4">
            <a:extLst>
              <a:ext uri="{FF2B5EF4-FFF2-40B4-BE49-F238E27FC236}">
                <a16:creationId xmlns:a16="http://schemas.microsoft.com/office/drawing/2014/main" id="{6C87A9AF-B970-4C13-9CC6-DE10D76AE8D2}"/>
              </a:ext>
            </a:extLst>
          </p:cNvPr>
          <p:cNvSpPr/>
          <p:nvPr/>
        </p:nvSpPr>
        <p:spPr>
          <a:xfrm>
            <a:off x="9514524" y="685800"/>
            <a:ext cx="1991676" cy="455596"/>
          </a:xfrm>
          <a:custGeom>
            <a:avLst/>
            <a:gdLst/>
            <a:ahLst/>
            <a:cxnLst/>
            <a:rect l="l" t="t" r="r" b="b"/>
            <a:pathLst>
              <a:path w="2987514" h="683394">
                <a:moveTo>
                  <a:pt x="0" y="0"/>
                </a:moveTo>
                <a:lnTo>
                  <a:pt x="2987514" y="0"/>
                </a:lnTo>
                <a:lnTo>
                  <a:pt x="2987514" y="683394"/>
                </a:lnTo>
                <a:lnTo>
                  <a:pt x="0" y="683394"/>
                </a:lnTo>
                <a:lnTo>
                  <a:pt x="0" y="0"/>
                </a:lnTo>
                <a:close/>
              </a:path>
            </a:pathLst>
          </a:custGeom>
          <a:blipFill>
            <a:blip r:embed="rId2"/>
            <a:stretch>
              <a:fillRect/>
            </a:stretch>
          </a:blipFill>
        </p:spPr>
        <p:txBody>
          <a:bodyPr/>
          <a:lstStyle/>
          <a:p>
            <a:endParaRPr lang="fi-FI" sz="1200"/>
          </a:p>
        </p:txBody>
      </p:sp>
      <p:sp>
        <p:nvSpPr>
          <p:cNvPr id="5" name="Freeform 2">
            <a:extLst>
              <a:ext uri="{FF2B5EF4-FFF2-40B4-BE49-F238E27FC236}">
                <a16:creationId xmlns:a16="http://schemas.microsoft.com/office/drawing/2014/main" id="{FE6484E8-CE22-DC6F-4217-11FC3EF69DA3}"/>
              </a:ext>
            </a:extLst>
          </p:cNvPr>
          <p:cNvSpPr/>
          <p:nvPr/>
        </p:nvSpPr>
        <p:spPr>
          <a:xfrm>
            <a:off x="9499493" y="2095993"/>
            <a:ext cx="1810216" cy="2666014"/>
          </a:xfrm>
          <a:custGeom>
            <a:avLst/>
            <a:gdLst/>
            <a:ahLst/>
            <a:cxnLst/>
            <a:rect l="l" t="t" r="r" b="b"/>
            <a:pathLst>
              <a:path w="2850669" h="3905026">
                <a:moveTo>
                  <a:pt x="0" y="0"/>
                </a:moveTo>
                <a:lnTo>
                  <a:pt x="2850669" y="0"/>
                </a:lnTo>
                <a:lnTo>
                  <a:pt x="2850669" y="3905026"/>
                </a:lnTo>
                <a:lnTo>
                  <a:pt x="0" y="3905026"/>
                </a:lnTo>
                <a:lnTo>
                  <a:pt x="0" y="0"/>
                </a:lnTo>
                <a:close/>
              </a:path>
            </a:pathLst>
          </a:custGeom>
          <a:blipFill>
            <a:blip r:embed="rId3"/>
            <a:stretch>
              <a:fillRect/>
            </a:stretch>
          </a:blipFill>
        </p:spPr>
        <p:txBody>
          <a:bodyPr/>
          <a:lstStyle/>
          <a:p>
            <a:endParaRPr lang="fi-FI"/>
          </a:p>
        </p:txBody>
      </p:sp>
    </p:spTree>
    <p:extLst>
      <p:ext uri="{BB962C8B-B14F-4D97-AF65-F5344CB8AC3E}">
        <p14:creationId xmlns:p14="http://schemas.microsoft.com/office/powerpoint/2010/main" val="1211176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eff707d-f623-493d-bac7-b56c0dfe17a9">
      <Terms xmlns="http://schemas.microsoft.com/office/infopath/2007/PartnerControls"/>
    </lcf76f155ced4ddcb4097134ff3c332f>
    <TaxCatchAll xmlns="02ddf22a-210a-4c33-8576-817b91fcb79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F08D5B5447F7B64DBB8AF68AD4B62DFD" ma:contentTypeVersion="19" ma:contentTypeDescription="Luo uusi asiakirja." ma:contentTypeScope="" ma:versionID="c0e8172d32a41e23c4acd0d604697ab6">
  <xsd:schema xmlns:xsd="http://www.w3.org/2001/XMLSchema" xmlns:xs="http://www.w3.org/2001/XMLSchema" xmlns:p="http://schemas.microsoft.com/office/2006/metadata/properties" xmlns:ns2="02ddf22a-210a-4c33-8576-817b91fcb790" xmlns:ns3="ceff707d-f623-493d-bac7-b56c0dfe17a9" targetNamespace="http://schemas.microsoft.com/office/2006/metadata/properties" ma:root="true" ma:fieldsID="0bb93792563e9bb3005517fd81405973" ns2:_="" ns3:_="">
    <xsd:import namespace="02ddf22a-210a-4c33-8576-817b91fcb790"/>
    <xsd:import namespace="ceff707d-f623-493d-bac7-b56c0dfe17a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ddf22a-210a-4c33-8576-817b91fcb790"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Jakamisen tiedot" ma:internalName="SharedWithDetails" ma:readOnly="true">
      <xsd:simpleType>
        <xsd:restriction base="dms:Note">
          <xsd:maxLength value="255"/>
        </xsd:restriction>
      </xsd:simpleType>
    </xsd:element>
    <xsd:element name="TaxCatchAll" ma:index="23" nillable="true" ma:displayName="Taxonomy Catch All Column" ma:hidden="true" ma:list="{e362324b-9413-4969-a123-44dde1e66ae2}" ma:internalName="TaxCatchAll" ma:showField="CatchAllData" ma:web="02ddf22a-210a-4c33-8576-817b91fcb79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eff707d-f623-493d-bac7-b56c0dfe17a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Kuvien tunnisteet" ma:readOnly="false" ma:fieldId="{5cf76f15-5ced-4ddc-b409-7134ff3c332f}" ma:taxonomyMulti="true" ma:sspId="d0420d83-ea60-4e24-9aa7-9868891e3bb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2DC0ECD-EBF8-4480-8556-E3A16FE62F81}">
  <ds:schemaRefs>
    <ds:schemaRef ds:uri="http://schemas.microsoft.com/office/2006/metadata/properties"/>
    <ds:schemaRef ds:uri="http://www.w3.org/2000/xmlns/"/>
    <ds:schemaRef ds:uri="ceff707d-f623-493d-bac7-b56c0dfe17a9"/>
    <ds:schemaRef ds:uri="http://schemas.microsoft.com/office/infopath/2007/PartnerControls"/>
    <ds:schemaRef ds:uri="02ddf22a-210a-4c33-8576-817b91fcb790"/>
    <ds:schemaRef ds:uri="http://www.w3.org/2001/XMLSchema-instance"/>
  </ds:schemaRefs>
</ds:datastoreItem>
</file>

<file path=customXml/itemProps2.xml><?xml version="1.0" encoding="utf-8"?>
<ds:datastoreItem xmlns:ds="http://schemas.openxmlformats.org/officeDocument/2006/customXml" ds:itemID="{0BE05E83-6A50-4B35-B7AD-63917FEBBAB6}">
  <ds:schemaRefs>
    <ds:schemaRef ds:uri="http://schemas.microsoft.com/sharepoint/v3/contenttype/forms"/>
  </ds:schemaRefs>
</ds:datastoreItem>
</file>

<file path=customXml/itemProps3.xml><?xml version="1.0" encoding="utf-8"?>
<ds:datastoreItem xmlns:ds="http://schemas.openxmlformats.org/officeDocument/2006/customXml" ds:itemID="{5F5396A8-845C-4235-8BB7-A243301E43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ddf22a-210a-4c33-8576-817b91fcb790"/>
    <ds:schemaRef ds:uri="ceff707d-f623-493d-bac7-b56c0dfe17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160</TotalTime>
  <Words>270</Words>
  <Application>Microsoft Office PowerPoint</Application>
  <PresentationFormat>Widescreen</PresentationFormat>
  <Paragraphs>12</Paragraphs>
  <Slides>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Aptos</vt:lpstr>
      <vt:lpstr>Aptos Display</vt:lpstr>
      <vt:lpstr>Arial</vt:lpstr>
      <vt:lpstr>Calibri</vt:lpstr>
      <vt:lpstr>Source Sans Pro</vt:lpstr>
      <vt:lpstr>Source Sans Pro 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Manipulation and media literacy in social media</dc:title>
  <dc:creator>Nina Ziessler</dc:creator>
  <cp:lastModifiedBy>jurgita jurgita</cp:lastModifiedBy>
  <cp:revision>6</cp:revision>
  <dcterms:created xsi:type="dcterms:W3CDTF">2025-11-02T20:20:02Z</dcterms:created>
  <dcterms:modified xsi:type="dcterms:W3CDTF">2026-05-12T15:52:22Z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0x010100F08D5B5447F7B64DBB8AF68AD4B62DFD</vt:lpwstr>
  </property>
  <property fmtid="{D5CDD505-2E9C-101B-9397-08002B2CF9AE}" pid="3" name="MediaServiceImageTags">
    <vt:lpwstr/>
  </property>
</Properties>
</file>