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70" r:id="rId3"/>
    <p:sldId id="261" r:id="rId4"/>
    <p:sldId id="262" r:id="rId5"/>
    <p:sldId id="264" r:id="rId6"/>
    <p:sldId id="265" r:id="rId7"/>
    <p:sldId id="266" r:id="rId8"/>
    <p:sldId id="267" r:id="rId9"/>
    <p:sldId id="268" r:id="rId10"/>
    <p:sldId id="269" r:id="rId11"/>
  </p:sldIdLst>
  <p:sldSz cx="18288000" cy="10287000"/>
  <p:notesSz cx="6858000" cy="9144000"/>
  <p:embeddedFontLst>
    <p:embeddedFont>
      <p:font typeface="Source Sans Pro" panose="020B0503030403020204" pitchFamily="34" charset="0"/>
      <p:regular r:id="rId13"/>
      <p:bold r:id="rId14"/>
      <p:italic r:id="rId15"/>
      <p:boldItalic r:id="rId16"/>
    </p:embeddedFont>
    <p:embeddedFont>
      <p:font typeface="Source Sans Pro Bold" panose="020B070303040302020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83C3F4-EF4D-4467-97A7-0A046F60E8DD}" v="20" dt="2026-05-28T08:04:54.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63" autoAdjust="0"/>
  </p:normalViewPr>
  <p:slideViewPr>
    <p:cSldViewPr>
      <p:cViewPr varScale="1">
        <p:scale>
          <a:sx n="39" d="100"/>
          <a:sy n="39" d="100"/>
        </p:scale>
        <p:origin x="5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rgita jurgita" userId="f8bb957ffaa34f8f" providerId="LiveId" clId="{06B0E722-A902-42D3-85AC-5968C8B632B2}"/>
    <pc:docChg chg="delSld modSld">
      <pc:chgData name="jurgita jurgita" userId="f8bb957ffaa34f8f" providerId="LiveId" clId="{06B0E722-A902-42D3-85AC-5968C8B632B2}" dt="2026-05-28T08:07:05.933" v="110" actId="113"/>
      <pc:docMkLst>
        <pc:docMk/>
      </pc:docMkLst>
      <pc:sldChg chg="del">
        <pc:chgData name="jurgita jurgita" userId="f8bb957ffaa34f8f" providerId="LiveId" clId="{06B0E722-A902-42D3-85AC-5968C8B632B2}" dt="2026-05-28T08:06:08" v="47" actId="47"/>
        <pc:sldMkLst>
          <pc:docMk/>
          <pc:sldMk cId="0" sldId="260"/>
        </pc:sldMkLst>
      </pc:sldChg>
      <pc:sldChg chg="modSp mod">
        <pc:chgData name="jurgita jurgita" userId="f8bb957ffaa34f8f" providerId="LiveId" clId="{06B0E722-A902-42D3-85AC-5968C8B632B2}" dt="2026-05-28T07:55:45.673" v="13" actId="113"/>
        <pc:sldMkLst>
          <pc:docMk/>
          <pc:sldMk cId="2131996564" sldId="261"/>
        </pc:sldMkLst>
        <pc:spChg chg="mod">
          <ac:chgData name="jurgita jurgita" userId="f8bb957ffaa34f8f" providerId="LiveId" clId="{06B0E722-A902-42D3-85AC-5968C8B632B2}" dt="2026-05-28T07:55:45.673" v="13" actId="113"/>
          <ac:spMkLst>
            <pc:docMk/>
            <pc:sldMk cId="2131996564" sldId="261"/>
            <ac:spMk id="2" creationId="{736539AA-5731-B4EF-B8A1-7A90FB4961F8}"/>
          </ac:spMkLst>
        </pc:spChg>
      </pc:sldChg>
      <pc:sldChg chg="modSp">
        <pc:chgData name="jurgita jurgita" userId="f8bb957ffaa34f8f" providerId="LiveId" clId="{06B0E722-A902-42D3-85AC-5968C8B632B2}" dt="2026-05-28T07:56:15.207" v="14"/>
        <pc:sldMkLst>
          <pc:docMk/>
          <pc:sldMk cId="2001670706" sldId="262"/>
        </pc:sldMkLst>
        <pc:spChg chg="mod">
          <ac:chgData name="jurgita jurgita" userId="f8bb957ffaa34f8f" providerId="LiveId" clId="{06B0E722-A902-42D3-85AC-5968C8B632B2}" dt="2026-05-28T07:56:15.207" v="14"/>
          <ac:spMkLst>
            <pc:docMk/>
            <pc:sldMk cId="2001670706" sldId="262"/>
            <ac:spMk id="3" creationId="{3FE81D50-03F5-6A13-ACFE-4A2506B76FE0}"/>
          </ac:spMkLst>
        </pc:spChg>
      </pc:sldChg>
      <pc:sldChg chg="modSp mod">
        <pc:chgData name="jurgita jurgita" userId="f8bb957ffaa34f8f" providerId="LiveId" clId="{06B0E722-A902-42D3-85AC-5968C8B632B2}" dt="2026-05-28T07:58:19.818" v="18" actId="14100"/>
        <pc:sldMkLst>
          <pc:docMk/>
          <pc:sldMk cId="1131864424" sldId="264"/>
        </pc:sldMkLst>
        <pc:spChg chg="mod">
          <ac:chgData name="jurgita jurgita" userId="f8bb957ffaa34f8f" providerId="LiveId" clId="{06B0E722-A902-42D3-85AC-5968C8B632B2}" dt="2026-05-28T07:58:19.818" v="18" actId="14100"/>
          <ac:spMkLst>
            <pc:docMk/>
            <pc:sldMk cId="1131864424" sldId="264"/>
            <ac:spMk id="2" creationId="{8D4E2D0B-53FC-78F9-7137-04E94D99FB6C}"/>
          </ac:spMkLst>
        </pc:spChg>
        <pc:spChg chg="mod">
          <ac:chgData name="jurgita jurgita" userId="f8bb957ffaa34f8f" providerId="LiveId" clId="{06B0E722-A902-42D3-85AC-5968C8B632B2}" dt="2026-05-28T07:57:50.278" v="15"/>
          <ac:spMkLst>
            <pc:docMk/>
            <pc:sldMk cId="1131864424" sldId="264"/>
            <ac:spMk id="3" creationId="{8164E299-941E-E899-9766-04F5891452DF}"/>
          </ac:spMkLst>
        </pc:spChg>
      </pc:sldChg>
      <pc:sldChg chg="modSp mod">
        <pc:chgData name="jurgita jurgita" userId="f8bb957ffaa34f8f" providerId="LiveId" clId="{06B0E722-A902-42D3-85AC-5968C8B632B2}" dt="2026-05-28T08:00:24.250" v="24" actId="113"/>
        <pc:sldMkLst>
          <pc:docMk/>
          <pc:sldMk cId="1716947858" sldId="265"/>
        </pc:sldMkLst>
        <pc:spChg chg="mod">
          <ac:chgData name="jurgita jurgita" userId="f8bb957ffaa34f8f" providerId="LiveId" clId="{06B0E722-A902-42D3-85AC-5968C8B632B2}" dt="2026-05-28T08:00:24.250" v="24" actId="113"/>
          <ac:spMkLst>
            <pc:docMk/>
            <pc:sldMk cId="1716947858" sldId="265"/>
            <ac:spMk id="2" creationId="{1B8FCAC2-617A-E5E8-513F-CC32A1F5E5BD}"/>
          </ac:spMkLst>
        </pc:spChg>
      </pc:sldChg>
      <pc:sldChg chg="modSp mod">
        <pc:chgData name="jurgita jurgita" userId="f8bb957ffaa34f8f" providerId="LiveId" clId="{06B0E722-A902-42D3-85AC-5968C8B632B2}" dt="2026-05-28T08:01:11.160" v="30" actId="14100"/>
        <pc:sldMkLst>
          <pc:docMk/>
          <pc:sldMk cId="1534037994" sldId="266"/>
        </pc:sldMkLst>
        <pc:spChg chg="mod">
          <ac:chgData name="jurgita jurgita" userId="f8bb957ffaa34f8f" providerId="LiveId" clId="{06B0E722-A902-42D3-85AC-5968C8B632B2}" dt="2026-05-28T08:01:11.160" v="30" actId="14100"/>
          <ac:spMkLst>
            <pc:docMk/>
            <pc:sldMk cId="1534037994" sldId="266"/>
            <ac:spMk id="2" creationId="{150EB809-7BEB-3F85-44F9-91F4AE47E783}"/>
          </ac:spMkLst>
        </pc:spChg>
        <pc:spChg chg="mod">
          <ac:chgData name="jurgita jurgita" userId="f8bb957ffaa34f8f" providerId="LiveId" clId="{06B0E722-A902-42D3-85AC-5968C8B632B2}" dt="2026-05-28T08:00:39.979" v="25"/>
          <ac:spMkLst>
            <pc:docMk/>
            <pc:sldMk cId="1534037994" sldId="266"/>
            <ac:spMk id="3" creationId="{AB1DC00F-4AF4-C875-D625-1C025375D1F2}"/>
          </ac:spMkLst>
        </pc:spChg>
      </pc:sldChg>
      <pc:sldChg chg="modSp mod">
        <pc:chgData name="jurgita jurgita" userId="f8bb957ffaa34f8f" providerId="LiveId" clId="{06B0E722-A902-42D3-85AC-5968C8B632B2}" dt="2026-05-28T08:03:20.302" v="35" actId="113"/>
        <pc:sldMkLst>
          <pc:docMk/>
          <pc:sldMk cId="3595493499" sldId="267"/>
        </pc:sldMkLst>
        <pc:spChg chg="mod">
          <ac:chgData name="jurgita jurgita" userId="f8bb957ffaa34f8f" providerId="LiveId" clId="{06B0E722-A902-42D3-85AC-5968C8B632B2}" dt="2026-05-28T08:03:20.302" v="35" actId="113"/>
          <ac:spMkLst>
            <pc:docMk/>
            <pc:sldMk cId="3595493499" sldId="267"/>
            <ac:spMk id="2" creationId="{8A8C42B4-AA99-C45A-3A40-FFD42C927C2B}"/>
          </ac:spMkLst>
        </pc:spChg>
      </pc:sldChg>
      <pc:sldChg chg="modSp mod">
        <pc:chgData name="jurgita jurgita" userId="f8bb957ffaa34f8f" providerId="LiveId" clId="{06B0E722-A902-42D3-85AC-5968C8B632B2}" dt="2026-05-28T08:03:56.297" v="38" actId="14100"/>
        <pc:sldMkLst>
          <pc:docMk/>
          <pc:sldMk cId="765474577" sldId="268"/>
        </pc:sldMkLst>
        <pc:spChg chg="mod">
          <ac:chgData name="jurgita jurgita" userId="f8bb957ffaa34f8f" providerId="LiveId" clId="{06B0E722-A902-42D3-85AC-5968C8B632B2}" dt="2026-05-28T08:03:56.297" v="38" actId="14100"/>
          <ac:spMkLst>
            <pc:docMk/>
            <pc:sldMk cId="765474577" sldId="268"/>
            <ac:spMk id="2" creationId="{789A5A87-199A-36DA-0F05-5550E95BB941}"/>
          </ac:spMkLst>
        </pc:spChg>
      </pc:sldChg>
      <pc:sldChg chg="modSp mod">
        <pc:chgData name="jurgita jurgita" userId="f8bb957ffaa34f8f" providerId="LiveId" clId="{06B0E722-A902-42D3-85AC-5968C8B632B2}" dt="2026-05-28T08:07:05.933" v="110" actId="113"/>
        <pc:sldMkLst>
          <pc:docMk/>
          <pc:sldMk cId="3382501379" sldId="269"/>
        </pc:sldMkLst>
        <pc:spChg chg="mod">
          <ac:chgData name="jurgita jurgita" userId="f8bb957ffaa34f8f" providerId="LiveId" clId="{06B0E722-A902-42D3-85AC-5968C8B632B2}" dt="2026-05-28T08:07:05.933" v="110" actId="113"/>
          <ac:spMkLst>
            <pc:docMk/>
            <pc:sldMk cId="3382501379" sldId="269"/>
            <ac:spMk id="2" creationId="{ABC6708B-99B8-6A39-508A-C0F931E9965E}"/>
          </ac:spMkLst>
        </pc:spChg>
        <pc:spChg chg="mod">
          <ac:chgData name="jurgita jurgita" userId="f8bb957ffaa34f8f" providerId="LiveId" clId="{06B0E722-A902-42D3-85AC-5968C8B632B2}" dt="2026-05-28T08:04:35.120" v="39"/>
          <ac:spMkLst>
            <pc:docMk/>
            <pc:sldMk cId="3382501379" sldId="269"/>
            <ac:spMk id="3" creationId="{9CB84C35-6A12-0206-18B7-A3B3E8D31D6E}"/>
          </ac:spMkLst>
        </pc:spChg>
      </pc:sldChg>
      <pc:sldChg chg="modSp mod">
        <pc:chgData name="jurgita jurgita" userId="f8bb957ffaa34f8f" providerId="LiveId" clId="{06B0E722-A902-42D3-85AC-5968C8B632B2}" dt="2026-05-28T07:53:37.805" v="3" actId="20577"/>
        <pc:sldMkLst>
          <pc:docMk/>
          <pc:sldMk cId="1200918679" sldId="270"/>
        </pc:sldMkLst>
        <pc:spChg chg="mod">
          <ac:chgData name="jurgita jurgita" userId="f8bb957ffaa34f8f" providerId="LiveId" clId="{06B0E722-A902-42D3-85AC-5968C8B632B2}" dt="2026-05-28T07:53:37.805" v="3" actId="20577"/>
          <ac:spMkLst>
            <pc:docMk/>
            <pc:sldMk cId="1200918679" sldId="270"/>
            <ac:spMk id="2" creationId="{E0CEFA46-0B54-C175-FCE5-67B9968EF7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C51F4-F516-2B46-9A8B-483EC4452506}" type="datetimeFigureOut">
              <a:rPr lang="fi-FI" smtClean="0"/>
              <a:t>28.5.2026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4B014-1C3C-444E-BEB0-80A86FFA00FC}" type="slidenum">
              <a:rPr lang="fi-FI" smtClean="0"/>
              <a:t>‹#›</a:t>
            </a:fld>
            <a:endParaRPr lang="fi-FI"/>
          </a:p>
        </p:txBody>
      </p:sp>
    </p:spTree>
    <p:extLst>
      <p:ext uri="{BB962C8B-B14F-4D97-AF65-F5344CB8AC3E}">
        <p14:creationId xmlns:p14="http://schemas.microsoft.com/office/powerpoint/2010/main" val="205553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A4B014-1C3C-444E-BEB0-80A86FFA00FC}" type="slidenum">
              <a:rPr lang="fi-FI" smtClean="0"/>
              <a:t>1</a:t>
            </a:fld>
            <a:endParaRPr lang="fi-FI"/>
          </a:p>
        </p:txBody>
      </p:sp>
    </p:spTree>
    <p:extLst>
      <p:ext uri="{BB962C8B-B14F-4D97-AF65-F5344CB8AC3E}">
        <p14:creationId xmlns:p14="http://schemas.microsoft.com/office/powerpoint/2010/main" val="169244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145F81"/>
                </a:solidFill>
                <a:latin typeface="Source Sans Pro"/>
                <a:ea typeface="Source Sans Pro"/>
                <a:cs typeface="Source Sans Pro"/>
                <a:sym typeface="Source Sans Pro"/>
              </a:rPr>
              <a:t>Source - https://www.imperva.com/learn/application-security/2fa-two-factor-authentication/</a:t>
            </a:r>
          </a:p>
          <a:p>
            <a:endParaRPr lang="en-US" dirty="0"/>
          </a:p>
        </p:txBody>
      </p:sp>
      <p:sp>
        <p:nvSpPr>
          <p:cNvPr id="4" name="Slide Number Placeholder 3"/>
          <p:cNvSpPr>
            <a:spLocks noGrp="1"/>
          </p:cNvSpPr>
          <p:nvPr>
            <p:ph type="sldNum" sz="quarter" idx="5"/>
          </p:nvPr>
        </p:nvSpPr>
        <p:spPr/>
        <p:txBody>
          <a:bodyPr/>
          <a:lstStyle/>
          <a:p>
            <a:fld id="{A6A4B014-1C3C-444E-BEB0-80A86FFA00FC}" type="slidenum">
              <a:rPr lang="fi-FI" smtClean="0"/>
              <a:t>4</a:t>
            </a:fld>
            <a:endParaRPr lang="fi-FI"/>
          </a:p>
        </p:txBody>
      </p:sp>
    </p:spTree>
    <p:extLst>
      <p:ext uri="{BB962C8B-B14F-4D97-AF65-F5344CB8AC3E}">
        <p14:creationId xmlns:p14="http://schemas.microsoft.com/office/powerpoint/2010/main" val="134572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F81"/>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1924136" cy="1825822"/>
          </a:xfrm>
          <a:custGeom>
            <a:avLst/>
            <a:gdLst/>
            <a:ahLst/>
            <a:cxnLst/>
            <a:rect l="l" t="t" r="r" b="b"/>
            <a:pathLst>
              <a:path w="1924136" h="1825822">
                <a:moveTo>
                  <a:pt x="0" y="0"/>
                </a:moveTo>
                <a:lnTo>
                  <a:pt x="1924136" y="0"/>
                </a:lnTo>
                <a:lnTo>
                  <a:pt x="1924136" y="1825822"/>
                </a:lnTo>
                <a:lnTo>
                  <a:pt x="0" y="1825822"/>
                </a:lnTo>
                <a:lnTo>
                  <a:pt x="0" y="0"/>
                </a:lnTo>
                <a:close/>
              </a:path>
            </a:pathLst>
          </a:custGeom>
          <a:blipFill>
            <a:blip r:embed="rId3"/>
            <a:stretch>
              <a:fillRect/>
            </a:stretch>
          </a:blipFill>
        </p:spPr>
        <p:txBody>
          <a:bodyPr/>
          <a:lstStyle/>
          <a:p>
            <a:endParaRPr lang="fi-FI"/>
          </a:p>
        </p:txBody>
      </p:sp>
      <p:sp>
        <p:nvSpPr>
          <p:cNvPr id="3" name="Freeform 3"/>
          <p:cNvSpPr/>
          <p:nvPr/>
        </p:nvSpPr>
        <p:spPr>
          <a:xfrm>
            <a:off x="-228600" y="7696681"/>
            <a:ext cx="18897600" cy="2780819"/>
          </a:xfrm>
          <a:custGeom>
            <a:avLst/>
            <a:gdLst/>
            <a:ahLst/>
            <a:cxnLst/>
            <a:rect l="l" t="t" r="r" b="b"/>
            <a:pathLst>
              <a:path w="20702890" h="4968694">
                <a:moveTo>
                  <a:pt x="0" y="0"/>
                </a:moveTo>
                <a:lnTo>
                  <a:pt x="20702890" y="0"/>
                </a:lnTo>
                <a:lnTo>
                  <a:pt x="20702890" y="4968694"/>
                </a:lnTo>
                <a:lnTo>
                  <a:pt x="0" y="496869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i-FI"/>
          </a:p>
        </p:txBody>
      </p:sp>
      <p:sp>
        <p:nvSpPr>
          <p:cNvPr id="4" name="Freeform 4"/>
          <p:cNvSpPr/>
          <p:nvPr/>
        </p:nvSpPr>
        <p:spPr>
          <a:xfrm>
            <a:off x="480804" y="8525804"/>
            <a:ext cx="4387997" cy="1003754"/>
          </a:xfrm>
          <a:custGeom>
            <a:avLst/>
            <a:gdLst/>
            <a:ahLst/>
            <a:cxnLst/>
            <a:rect l="l" t="t" r="r" b="b"/>
            <a:pathLst>
              <a:path w="4387997" h="1003754">
                <a:moveTo>
                  <a:pt x="0" y="0"/>
                </a:moveTo>
                <a:lnTo>
                  <a:pt x="4387997" y="0"/>
                </a:lnTo>
                <a:lnTo>
                  <a:pt x="4387997" y="1003755"/>
                </a:lnTo>
                <a:lnTo>
                  <a:pt x="0" y="1003755"/>
                </a:lnTo>
                <a:lnTo>
                  <a:pt x="0" y="0"/>
                </a:lnTo>
                <a:close/>
              </a:path>
            </a:pathLst>
          </a:custGeom>
          <a:blipFill>
            <a:blip r:embed="rId5"/>
            <a:stretch>
              <a:fillRect/>
            </a:stretch>
          </a:blipFill>
        </p:spPr>
        <p:txBody>
          <a:bodyPr/>
          <a:lstStyle/>
          <a:p>
            <a:endParaRPr lang="fi-FI"/>
          </a:p>
        </p:txBody>
      </p:sp>
      <p:sp>
        <p:nvSpPr>
          <p:cNvPr id="5" name="Freeform 5"/>
          <p:cNvSpPr/>
          <p:nvPr/>
        </p:nvSpPr>
        <p:spPr>
          <a:xfrm>
            <a:off x="4695837" y="7828204"/>
            <a:ext cx="2352824" cy="2352824"/>
          </a:xfrm>
          <a:custGeom>
            <a:avLst/>
            <a:gdLst/>
            <a:ahLst/>
            <a:cxnLst/>
            <a:rect l="l" t="t" r="r" b="b"/>
            <a:pathLst>
              <a:path w="2352824" h="2352824">
                <a:moveTo>
                  <a:pt x="0" y="0"/>
                </a:moveTo>
                <a:lnTo>
                  <a:pt x="2352824" y="0"/>
                </a:lnTo>
                <a:lnTo>
                  <a:pt x="2352824" y="2352824"/>
                </a:lnTo>
                <a:lnTo>
                  <a:pt x="0" y="2352824"/>
                </a:lnTo>
                <a:lnTo>
                  <a:pt x="0" y="0"/>
                </a:lnTo>
                <a:close/>
              </a:path>
            </a:pathLst>
          </a:custGeom>
          <a:blipFill>
            <a:blip r:embed="rId6"/>
            <a:stretch>
              <a:fillRect/>
            </a:stretch>
          </a:blipFill>
        </p:spPr>
        <p:txBody>
          <a:bodyPr/>
          <a:lstStyle/>
          <a:p>
            <a:endParaRPr lang="fi-FI"/>
          </a:p>
        </p:txBody>
      </p:sp>
      <p:sp>
        <p:nvSpPr>
          <p:cNvPr id="6" name="Freeform 6"/>
          <p:cNvSpPr/>
          <p:nvPr/>
        </p:nvSpPr>
        <p:spPr>
          <a:xfrm>
            <a:off x="7289794" y="8547501"/>
            <a:ext cx="3702598" cy="960361"/>
          </a:xfrm>
          <a:custGeom>
            <a:avLst/>
            <a:gdLst/>
            <a:ahLst/>
            <a:cxnLst/>
            <a:rect l="l" t="t" r="r" b="b"/>
            <a:pathLst>
              <a:path w="3702598" h="960361">
                <a:moveTo>
                  <a:pt x="0" y="0"/>
                </a:moveTo>
                <a:lnTo>
                  <a:pt x="3702598" y="0"/>
                </a:lnTo>
                <a:lnTo>
                  <a:pt x="3702598" y="960361"/>
                </a:lnTo>
                <a:lnTo>
                  <a:pt x="0" y="960361"/>
                </a:lnTo>
                <a:lnTo>
                  <a:pt x="0" y="0"/>
                </a:lnTo>
                <a:close/>
              </a:path>
            </a:pathLst>
          </a:custGeom>
          <a:blipFill>
            <a:blip r:embed="rId7"/>
            <a:stretch>
              <a:fillRect/>
            </a:stretch>
          </a:blipFill>
        </p:spPr>
        <p:txBody>
          <a:bodyPr/>
          <a:lstStyle/>
          <a:p>
            <a:endParaRPr lang="fi-FI"/>
          </a:p>
        </p:txBody>
      </p:sp>
      <p:sp>
        <p:nvSpPr>
          <p:cNvPr id="7" name="Freeform 7"/>
          <p:cNvSpPr/>
          <p:nvPr/>
        </p:nvSpPr>
        <p:spPr>
          <a:xfrm>
            <a:off x="15639383" y="8304647"/>
            <a:ext cx="1732598" cy="1399939"/>
          </a:xfrm>
          <a:custGeom>
            <a:avLst/>
            <a:gdLst/>
            <a:ahLst/>
            <a:cxnLst/>
            <a:rect l="l" t="t" r="r" b="b"/>
            <a:pathLst>
              <a:path w="1732598" h="1399939">
                <a:moveTo>
                  <a:pt x="0" y="0"/>
                </a:moveTo>
                <a:lnTo>
                  <a:pt x="1732598" y="0"/>
                </a:lnTo>
                <a:lnTo>
                  <a:pt x="1732598" y="1399939"/>
                </a:lnTo>
                <a:lnTo>
                  <a:pt x="0" y="1399939"/>
                </a:lnTo>
                <a:lnTo>
                  <a:pt x="0" y="0"/>
                </a:lnTo>
                <a:close/>
              </a:path>
            </a:pathLst>
          </a:custGeom>
          <a:blipFill>
            <a:blip r:embed="rId8"/>
            <a:stretch>
              <a:fillRect/>
            </a:stretch>
          </a:blipFill>
        </p:spPr>
        <p:txBody>
          <a:bodyPr/>
          <a:lstStyle/>
          <a:p>
            <a:endParaRPr lang="fi-FI"/>
          </a:p>
        </p:txBody>
      </p:sp>
      <p:sp>
        <p:nvSpPr>
          <p:cNvPr id="8" name="Freeform 8"/>
          <p:cNvSpPr/>
          <p:nvPr/>
        </p:nvSpPr>
        <p:spPr>
          <a:xfrm>
            <a:off x="12026540" y="8104816"/>
            <a:ext cx="2578695" cy="1799600"/>
          </a:xfrm>
          <a:custGeom>
            <a:avLst/>
            <a:gdLst/>
            <a:ahLst/>
            <a:cxnLst/>
            <a:rect l="l" t="t" r="r" b="b"/>
            <a:pathLst>
              <a:path w="2578695" h="1799600">
                <a:moveTo>
                  <a:pt x="0" y="0"/>
                </a:moveTo>
                <a:lnTo>
                  <a:pt x="2578695" y="0"/>
                </a:lnTo>
                <a:lnTo>
                  <a:pt x="2578695" y="1799600"/>
                </a:lnTo>
                <a:lnTo>
                  <a:pt x="0" y="1799600"/>
                </a:lnTo>
                <a:lnTo>
                  <a:pt x="0" y="0"/>
                </a:lnTo>
                <a:close/>
              </a:path>
            </a:pathLst>
          </a:custGeom>
          <a:blipFill>
            <a:blip r:embed="rId9"/>
            <a:stretch>
              <a:fillRect/>
            </a:stretch>
          </a:blipFill>
        </p:spPr>
        <p:txBody>
          <a:bodyPr/>
          <a:lstStyle/>
          <a:p>
            <a:endParaRPr lang="fi-FI"/>
          </a:p>
        </p:txBody>
      </p:sp>
      <p:sp>
        <p:nvSpPr>
          <p:cNvPr id="9" name="TextBox 9"/>
          <p:cNvSpPr txBox="1"/>
          <p:nvPr/>
        </p:nvSpPr>
        <p:spPr>
          <a:xfrm>
            <a:off x="5569538" y="3638976"/>
            <a:ext cx="11802443" cy="1209434"/>
          </a:xfrm>
          <a:prstGeom prst="rect">
            <a:avLst/>
          </a:prstGeom>
        </p:spPr>
        <p:txBody>
          <a:bodyPr lIns="0" tIns="0" rIns="0" bIns="0" rtlCol="0" anchor="t">
            <a:spAutoFit/>
          </a:bodyPr>
          <a:lstStyle/>
          <a:p>
            <a:pPr algn="r">
              <a:lnSpc>
                <a:spcPts val="9099"/>
              </a:lnSpc>
            </a:pPr>
            <a:r>
              <a:rPr lang="lt-LT" sz="9999" b="1" spc="-279" dirty="0">
                <a:solidFill>
                  <a:srgbClr val="FFFFFF"/>
                </a:solidFill>
                <a:latin typeface="Source Sans Pro Bold"/>
                <a:ea typeface="Source Sans Pro Bold"/>
                <a:cs typeface="Source Sans Pro Bold"/>
                <a:sym typeface="Source Sans Pro Bold"/>
              </a:rPr>
              <a:t>Kibernetinė higiena</a:t>
            </a:r>
            <a:endParaRPr lang="en-US" sz="9999" b="1" spc="-279" dirty="0">
              <a:solidFill>
                <a:srgbClr val="FFFFFF"/>
              </a:solidFill>
              <a:latin typeface="Source Sans Pro Bold"/>
              <a:ea typeface="Source Sans Pro Bold"/>
              <a:cs typeface="Source Sans Pro Bold"/>
              <a:sym typeface="Source Sans Pro Bold"/>
            </a:endParaRPr>
          </a:p>
        </p:txBody>
      </p:sp>
      <p:sp>
        <p:nvSpPr>
          <p:cNvPr id="10" name="TextBox 10"/>
          <p:cNvSpPr txBox="1"/>
          <p:nvPr/>
        </p:nvSpPr>
        <p:spPr>
          <a:xfrm>
            <a:off x="7957197" y="6382528"/>
            <a:ext cx="9302103" cy="530225"/>
          </a:xfrm>
          <a:prstGeom prst="rect">
            <a:avLst/>
          </a:prstGeom>
        </p:spPr>
        <p:txBody>
          <a:bodyPr lIns="0" tIns="0" rIns="0" bIns="0" rtlCol="0" anchor="t">
            <a:spAutoFit/>
          </a:bodyPr>
          <a:lstStyle/>
          <a:p>
            <a:pPr marL="0" lvl="0" indent="0" algn="r">
              <a:lnSpc>
                <a:spcPts val="3999"/>
              </a:lnSpc>
              <a:spcBef>
                <a:spcPct val="0"/>
              </a:spcBef>
            </a:pPr>
            <a:r>
              <a:rPr lang="et-EE" sz="3999" b="1" spc="295" dirty="0">
                <a:solidFill>
                  <a:srgbClr val="E7C58C"/>
                </a:solidFill>
                <a:latin typeface="Source Sans Pro Bold"/>
                <a:ea typeface="Source Sans Pro Bold"/>
                <a:cs typeface="Source Sans Pro Bold"/>
                <a:sym typeface="Source Sans Pro Bold"/>
              </a:rPr>
              <a:t>ENAEA 2025</a:t>
            </a:r>
            <a:endParaRPr lang="en-US" sz="3999" b="1" spc="295" dirty="0">
              <a:solidFill>
                <a:srgbClr val="E7C58C"/>
              </a:solidFill>
              <a:latin typeface="Source Sans Pro Bold"/>
              <a:ea typeface="Source Sans Pro Bold"/>
              <a:cs typeface="Source Sans Pro Bold"/>
              <a:sym typeface="Source Sans Pro Bold"/>
            </a:endParaRPr>
          </a:p>
        </p:txBody>
      </p:sp>
      <p:sp>
        <p:nvSpPr>
          <p:cNvPr id="11" name="TextBox 11"/>
          <p:cNvSpPr txBox="1"/>
          <p:nvPr/>
        </p:nvSpPr>
        <p:spPr>
          <a:xfrm>
            <a:off x="2952836" y="1587293"/>
            <a:ext cx="4498680" cy="746737"/>
          </a:xfrm>
          <a:prstGeom prst="rect">
            <a:avLst/>
          </a:prstGeom>
        </p:spPr>
        <p:txBody>
          <a:bodyPr lIns="0" tIns="0" rIns="0" bIns="0" rtlCol="0" anchor="t">
            <a:spAutoFit/>
          </a:bodyPr>
          <a:lstStyle/>
          <a:p>
            <a:pPr marL="0" lvl="0" indent="0" algn="l">
              <a:lnSpc>
                <a:spcPts val="2968"/>
              </a:lnSpc>
            </a:pPr>
            <a:r>
              <a:rPr lang="en-US" sz="2748">
                <a:solidFill>
                  <a:srgbClr val="FFFFFF"/>
                </a:solidFill>
                <a:latin typeface="Source Sans Pro"/>
                <a:ea typeface="Source Sans Pro"/>
                <a:cs typeface="Source Sans Pro"/>
                <a:sym typeface="Source Sans Pro"/>
              </a:rPr>
              <a:t>Navigating Mis- and Disinformation at an Older Age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35FD0-ED18-1C8D-4EB7-0FD1B7FBEF1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BC6708B-99B8-6A39-508A-C0F931E9965E}"/>
              </a:ext>
            </a:extLst>
          </p:cNvPr>
          <p:cNvSpPr txBox="1"/>
          <p:nvPr/>
        </p:nvSpPr>
        <p:spPr>
          <a:xfrm>
            <a:off x="1028700" y="4152900"/>
            <a:ext cx="13220700" cy="3409267"/>
          </a:xfrm>
          <a:prstGeom prst="rect">
            <a:avLst/>
          </a:prstGeom>
        </p:spPr>
        <p:txBody>
          <a:bodyPr wrap="square" lIns="0" tIns="0" rIns="0" bIns="0" rtlCol="0" anchor="t">
            <a:spAutoFit/>
          </a:bodyPr>
          <a:lstStyle/>
          <a:p>
            <a:pPr marL="457200" indent="-457200">
              <a:lnSpc>
                <a:spcPts val="4886"/>
              </a:lnSpc>
              <a:spcAft>
                <a:spcPts val="600"/>
              </a:spcAft>
              <a:buFont typeface="Arial" panose="020B0604020202020204" pitchFamily="34" charset="0"/>
              <a:buChar char="•"/>
            </a:pPr>
            <a:r>
              <a:rPr lang="lt-LT" sz="3490" b="1" dirty="0">
                <a:solidFill>
                  <a:srgbClr val="145F81"/>
                </a:solidFill>
                <a:latin typeface="Source Sans Pro"/>
                <a:ea typeface="Source Sans Pro"/>
                <a:cs typeface="Source Sans Pro"/>
                <a:sym typeface="Source Sans Pro"/>
              </a:rPr>
              <a:t>Naudokite stiprius slaptažodžius</a:t>
            </a:r>
            <a:r>
              <a:rPr lang="lt-LT" sz="3490" dirty="0">
                <a:solidFill>
                  <a:srgbClr val="145F81"/>
                </a:solidFill>
                <a:latin typeface="Source Sans Pro"/>
                <a:ea typeface="Source Sans Pro"/>
                <a:cs typeface="Source Sans Pro"/>
                <a:sym typeface="Source Sans Pro"/>
              </a:rPr>
              <a:t>, kelių dalių autentifikavimą (MFA)
</a:t>
            </a:r>
            <a:r>
              <a:rPr lang="lt-LT" sz="3490" b="1" dirty="0">
                <a:solidFill>
                  <a:srgbClr val="145F81"/>
                </a:solidFill>
                <a:latin typeface="Source Sans Pro"/>
                <a:ea typeface="Source Sans Pro"/>
                <a:cs typeface="Source Sans Pro"/>
                <a:sym typeface="Source Sans Pro"/>
              </a:rPr>
              <a:t>Atnaujinkite</a:t>
            </a:r>
            <a:r>
              <a:rPr lang="lt-LT" sz="3490" dirty="0">
                <a:solidFill>
                  <a:srgbClr val="145F81"/>
                </a:solidFill>
                <a:latin typeface="Source Sans Pro"/>
                <a:ea typeface="Source Sans Pro"/>
                <a:cs typeface="Source Sans Pro"/>
                <a:sym typeface="Source Sans Pro"/>
              </a:rPr>
              <a:t> programinę įrangą
</a:t>
            </a:r>
            <a:r>
              <a:rPr lang="lt-LT" sz="3490" b="1" dirty="0">
                <a:solidFill>
                  <a:srgbClr val="145F81"/>
                </a:solidFill>
                <a:latin typeface="Source Sans Pro"/>
                <a:ea typeface="Source Sans Pro"/>
                <a:cs typeface="Source Sans Pro"/>
                <a:sym typeface="Source Sans Pro"/>
              </a:rPr>
              <a:t>Būkite atsargūs </a:t>
            </a:r>
            <a:r>
              <a:rPr lang="lt-LT" sz="3490" dirty="0">
                <a:solidFill>
                  <a:srgbClr val="145F81"/>
                </a:solidFill>
                <a:latin typeface="Source Sans Pro"/>
                <a:ea typeface="Source Sans Pro"/>
                <a:cs typeface="Source Sans Pro"/>
                <a:sym typeface="Source Sans Pro"/>
              </a:rPr>
              <a:t>dėl netikėtų el. laiškų ir tekstų (sukčiavimas) 
Nustatykite </a:t>
            </a:r>
            <a:r>
              <a:rPr lang="lt-LT" sz="3490" b="1" dirty="0">
                <a:solidFill>
                  <a:srgbClr val="145F81"/>
                </a:solidFill>
                <a:latin typeface="Source Sans Pro"/>
                <a:ea typeface="Source Sans Pro"/>
                <a:cs typeface="Source Sans Pro"/>
                <a:sym typeface="Source Sans Pro"/>
              </a:rPr>
              <a:t>reguliarias atsargines kopijas</a:t>
            </a:r>
            <a:r>
              <a:rPr lang="lt-LT" sz="3490" dirty="0">
                <a:solidFill>
                  <a:srgbClr val="145F81"/>
                </a:solidFill>
                <a:latin typeface="Source Sans Pro"/>
                <a:ea typeface="Source Sans Pro"/>
                <a:cs typeface="Source Sans Pro"/>
                <a:sym typeface="Source Sans Pro"/>
              </a:rPr>
              <a:t>
</a:t>
            </a:r>
            <a:r>
              <a:rPr lang="lt-LT" sz="3490" b="1" dirty="0">
                <a:solidFill>
                  <a:srgbClr val="145F81"/>
                </a:solidFill>
                <a:latin typeface="Source Sans Pro"/>
                <a:ea typeface="Source Sans Pro"/>
                <a:cs typeface="Source Sans Pro"/>
                <a:sym typeface="Source Sans Pro"/>
              </a:rPr>
              <a:t>Užrakinkite</a:t>
            </a:r>
            <a:r>
              <a:rPr lang="lt-LT" sz="3490" dirty="0">
                <a:solidFill>
                  <a:srgbClr val="145F81"/>
                </a:solidFill>
                <a:latin typeface="Source Sans Pro"/>
                <a:ea typeface="Source Sans Pro"/>
                <a:cs typeface="Source Sans Pro"/>
                <a:sym typeface="Source Sans Pro"/>
              </a:rPr>
              <a:t> įrenginius, kai jų nenaudojate</a:t>
            </a:r>
            <a:endParaRPr lang="en-US" sz="3490" b="1" dirty="0">
              <a:solidFill>
                <a:srgbClr val="145F81"/>
              </a:solidFill>
              <a:latin typeface="Source Sans Pro"/>
              <a:ea typeface="Source Sans Pro"/>
              <a:cs typeface="Source Sans Pro"/>
              <a:sym typeface="Source Sans Pro"/>
            </a:endParaRPr>
          </a:p>
        </p:txBody>
      </p:sp>
      <p:sp>
        <p:nvSpPr>
          <p:cNvPr id="3" name="TextBox 3">
            <a:extLst>
              <a:ext uri="{FF2B5EF4-FFF2-40B4-BE49-F238E27FC236}">
                <a16:creationId xmlns:a16="http://schemas.microsoft.com/office/drawing/2014/main" id="{9CB84C35-6A12-0206-18B7-A3B3E8D31D6E}"/>
              </a:ext>
            </a:extLst>
          </p:cNvPr>
          <p:cNvSpPr txBox="1"/>
          <p:nvPr/>
        </p:nvSpPr>
        <p:spPr>
          <a:xfrm>
            <a:off x="1028700" y="914400"/>
            <a:ext cx="16040100" cy="2011897"/>
          </a:xfrm>
          <a:prstGeom prst="rect">
            <a:avLst/>
          </a:prstGeom>
        </p:spPr>
        <p:txBody>
          <a:bodyPr wrap="square" lIns="0" tIns="0" rIns="0" bIns="0" rtlCol="0" anchor="t">
            <a:spAutoFit/>
          </a:bodyPr>
          <a:lstStyle/>
          <a:p>
            <a:pPr>
              <a:lnSpc>
                <a:spcPts val="8131"/>
              </a:lnSpc>
            </a:pPr>
            <a:r>
              <a:rPr lang="lt-LT" sz="5808" b="1" dirty="0">
                <a:solidFill>
                  <a:srgbClr val="145F81"/>
                </a:solidFill>
                <a:latin typeface="Source Sans Pro Bold"/>
                <a:ea typeface="Source Sans Pro Bold"/>
                <a:cs typeface="Source Sans Pro Bold"/>
                <a:sym typeface="Source Sans Pro Bold"/>
              </a:rPr>
              <a:t>5 svarbiausios kibernetinės higienos rekomendacijos</a:t>
            </a:r>
            <a:endParaRPr lang="en-US" sz="5808" b="1" dirty="0">
              <a:solidFill>
                <a:srgbClr val="145F81"/>
              </a:solidFill>
              <a:latin typeface="Source Sans Pro Bold"/>
              <a:ea typeface="Source Sans Pro Bold"/>
              <a:cs typeface="Source Sans Pro Bold"/>
              <a:sym typeface="Source Sans Pro Bold"/>
            </a:endParaRPr>
          </a:p>
        </p:txBody>
      </p:sp>
      <p:sp>
        <p:nvSpPr>
          <p:cNvPr id="4" name="Freeform 4">
            <a:extLst>
              <a:ext uri="{FF2B5EF4-FFF2-40B4-BE49-F238E27FC236}">
                <a16:creationId xmlns:a16="http://schemas.microsoft.com/office/drawing/2014/main" id="{368F7404-454E-A8A1-FD70-4DD967994C44}"/>
              </a:ext>
            </a:extLst>
          </p:cNvPr>
          <p:cNvSpPr/>
          <p:nvPr/>
        </p:nvSpPr>
        <p:spPr>
          <a:xfrm>
            <a:off x="14630400" y="238626"/>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
        <p:nvSpPr>
          <p:cNvPr id="7" name="Freeform 3">
            <a:extLst>
              <a:ext uri="{FF2B5EF4-FFF2-40B4-BE49-F238E27FC236}">
                <a16:creationId xmlns:a16="http://schemas.microsoft.com/office/drawing/2014/main" id="{E893A861-9058-B875-5EA7-891093F2A0F7}"/>
              </a:ext>
            </a:extLst>
          </p:cNvPr>
          <p:cNvSpPr/>
          <p:nvPr/>
        </p:nvSpPr>
        <p:spPr>
          <a:xfrm>
            <a:off x="12801600" y="3619500"/>
            <a:ext cx="4083939" cy="4114800"/>
          </a:xfrm>
          <a:custGeom>
            <a:avLst/>
            <a:gdLst/>
            <a:ahLst/>
            <a:cxnLst/>
            <a:rect l="l" t="t" r="r" b="b"/>
            <a:pathLst>
              <a:path w="4083939" h="4114800">
                <a:moveTo>
                  <a:pt x="0" y="0"/>
                </a:moveTo>
                <a:lnTo>
                  <a:pt x="4083939" y="0"/>
                </a:lnTo>
                <a:lnTo>
                  <a:pt x="4083939"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i-FI"/>
          </a:p>
        </p:txBody>
      </p:sp>
    </p:spTree>
    <p:extLst>
      <p:ext uri="{BB962C8B-B14F-4D97-AF65-F5344CB8AC3E}">
        <p14:creationId xmlns:p14="http://schemas.microsoft.com/office/powerpoint/2010/main" val="338250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B8563-DE25-F1B3-F34D-C7BB2AD1135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0CEFA46-0B54-C175-FCE5-67B9968EF761}"/>
              </a:ext>
            </a:extLst>
          </p:cNvPr>
          <p:cNvSpPr txBox="1"/>
          <p:nvPr/>
        </p:nvSpPr>
        <p:spPr>
          <a:xfrm>
            <a:off x="1028700" y="2356194"/>
            <a:ext cx="14439900" cy="6243376"/>
          </a:xfrm>
          <a:prstGeom prst="rect">
            <a:avLst/>
          </a:prstGeom>
        </p:spPr>
        <p:txBody>
          <a:bodyPr wrap="square" lIns="0" tIns="0" rIns="0" bIns="0" rtlCol="0" anchor="t">
            <a:spAutoFit/>
          </a:bodyPr>
          <a:lstStyle/>
          <a:p>
            <a:pPr marL="457200" indent="-457200">
              <a:lnSpc>
                <a:spcPts val="4886"/>
              </a:lnSpc>
              <a:buFont typeface="Arial" panose="020B0604020202020204" pitchFamily="34" charset="0"/>
              <a:buChar char="•"/>
            </a:pPr>
            <a:r>
              <a:rPr lang="lt-LT" sz="3490" dirty="0">
                <a:solidFill>
                  <a:srgbClr val="145F81"/>
                </a:solidFill>
                <a:latin typeface="Source Sans Pro"/>
                <a:ea typeface="Source Sans Pro"/>
                <a:cs typeface="Source Sans Pro"/>
                <a:sym typeface="Source Sans Pro"/>
              </a:rPr>
              <a:t>Instruktoriai gali pasinaudoti šiuo pristatymu, kad išmokytų senjorus, kaip apsaugoti savo skaitmeninę tapatybę taikant praktines, daugiasluoksnes saugumo priemones. 
Skaidrėse paaiškinamos kai kurios techninės sąvokos, tokios kaip kelių veiksnių autentifikavimas (MFA) ir slaptažodžių tvarkyklių naudojimas sudėtingiems, unikaliems kredencialams tvarkyti, ir palaiko diskusijas apie fizinio įrenginio saugumą.
Sutelkdami dėmesį į "</a:t>
            </a:r>
            <a:r>
              <a:rPr lang="lt-LT" sz="3490" dirty="0" err="1">
                <a:solidFill>
                  <a:srgbClr val="145F81"/>
                </a:solidFill>
                <a:latin typeface="Source Sans Pro"/>
                <a:ea typeface="Source Sans Pro"/>
                <a:cs typeface="Source Sans Pro"/>
                <a:sym typeface="Source Sans Pro"/>
              </a:rPr>
              <a:t>Top</a:t>
            </a:r>
            <a:r>
              <a:rPr lang="lt-LT" sz="3490" dirty="0">
                <a:solidFill>
                  <a:srgbClr val="145F81"/>
                </a:solidFill>
                <a:latin typeface="Source Sans Pro"/>
                <a:ea typeface="Source Sans Pro"/>
                <a:cs typeface="Source Sans Pro"/>
                <a:sym typeface="Source Sans Pro"/>
              </a:rPr>
              <a:t> 5" santrauką, instruktoriai gali užtikrinti, kad besimokantieji išeitų su prioritetiniu pagrindinių įpročių sąrašu, kad jie būtų informuoti ir saugūs.</a:t>
            </a:r>
            <a:endParaRPr lang="et-EE" sz="3490" dirty="0">
              <a:solidFill>
                <a:srgbClr val="145F81"/>
              </a:solidFill>
              <a:latin typeface="Source Sans Pro"/>
              <a:ea typeface="Source Sans Pro"/>
              <a:cs typeface="Source Sans Pro"/>
              <a:sym typeface="Source Sans Pro"/>
            </a:endParaRPr>
          </a:p>
        </p:txBody>
      </p:sp>
      <p:sp>
        <p:nvSpPr>
          <p:cNvPr id="3" name="TextBox 3">
            <a:extLst>
              <a:ext uri="{FF2B5EF4-FFF2-40B4-BE49-F238E27FC236}">
                <a16:creationId xmlns:a16="http://schemas.microsoft.com/office/drawing/2014/main" id="{57EA6873-32EA-9D45-B607-A5748D1F8150}"/>
              </a:ext>
            </a:extLst>
          </p:cNvPr>
          <p:cNvSpPr txBox="1"/>
          <p:nvPr/>
        </p:nvSpPr>
        <p:spPr>
          <a:xfrm>
            <a:off x="1028700" y="914400"/>
            <a:ext cx="7203393" cy="995471"/>
          </a:xfrm>
          <a:prstGeom prst="rect">
            <a:avLst/>
          </a:prstGeom>
        </p:spPr>
        <p:txBody>
          <a:bodyPr lIns="0" tIns="0" rIns="0" bIns="0" rtlCol="0" anchor="t">
            <a:spAutoFit/>
          </a:bodyPr>
          <a:lstStyle/>
          <a:p>
            <a:pPr algn="just">
              <a:lnSpc>
                <a:spcPts val="8131"/>
              </a:lnSpc>
            </a:pPr>
            <a:r>
              <a:rPr lang="en-US" sz="5808" b="1" dirty="0" err="1">
                <a:solidFill>
                  <a:srgbClr val="145F81"/>
                </a:solidFill>
                <a:latin typeface="Source Sans Pro Bold"/>
                <a:ea typeface="Source Sans Pro Bold"/>
                <a:cs typeface="Source Sans Pro Bold"/>
                <a:sym typeface="Source Sans Pro Bold"/>
              </a:rPr>
              <a:t>Instrukcijos</a:t>
            </a:r>
            <a:endParaRPr lang="en-US" sz="5808" b="1" noProof="0" dirty="0">
              <a:solidFill>
                <a:srgbClr val="145F81"/>
              </a:solidFill>
              <a:latin typeface="Source Sans Pro Bold"/>
              <a:ea typeface="Source Sans Pro Bold"/>
              <a:cs typeface="Source Sans Pro Bold"/>
              <a:sym typeface="Source Sans Pro Bold"/>
            </a:endParaRPr>
          </a:p>
        </p:txBody>
      </p:sp>
      <p:sp>
        <p:nvSpPr>
          <p:cNvPr id="4" name="Freeform 4">
            <a:extLst>
              <a:ext uri="{FF2B5EF4-FFF2-40B4-BE49-F238E27FC236}">
                <a16:creationId xmlns:a16="http://schemas.microsoft.com/office/drawing/2014/main" id="{D62CDEDC-E7E0-8D4B-504A-9D53EA7D4D66}"/>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Tree>
    <p:extLst>
      <p:ext uri="{BB962C8B-B14F-4D97-AF65-F5344CB8AC3E}">
        <p14:creationId xmlns:p14="http://schemas.microsoft.com/office/powerpoint/2010/main" val="120091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13CDD-BDC3-66B3-891A-4FF5E0BCCFA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36539AA-5731-B4EF-B8A1-7A90FB4961F8}"/>
              </a:ext>
            </a:extLst>
          </p:cNvPr>
          <p:cNvSpPr txBox="1"/>
          <p:nvPr/>
        </p:nvSpPr>
        <p:spPr>
          <a:xfrm>
            <a:off x="1028700" y="2356194"/>
            <a:ext cx="14439900" cy="4986622"/>
          </a:xfrm>
          <a:prstGeom prst="rect">
            <a:avLst/>
          </a:prstGeom>
        </p:spPr>
        <p:txBody>
          <a:bodyPr wrap="square" lIns="0" tIns="0" rIns="0" bIns="0" rtlCol="0" anchor="t">
            <a:spAutoFit/>
          </a:bodyPr>
          <a:lstStyle/>
          <a:p>
            <a:pPr marL="457200" indent="-457200">
              <a:lnSpc>
                <a:spcPts val="4886"/>
              </a:lnSpc>
              <a:buFont typeface="Arial" panose="020B0604020202020204" pitchFamily="34" charset="0"/>
              <a:buChar char="•"/>
            </a:pPr>
            <a:r>
              <a:rPr lang="lt-LT" sz="3490" dirty="0">
                <a:solidFill>
                  <a:srgbClr val="145F81"/>
                </a:solidFill>
                <a:latin typeface="Source Sans Pro"/>
                <a:ea typeface="Source Sans Pro"/>
                <a:cs typeface="Source Sans Pro"/>
                <a:sym typeface="Source Sans Pro"/>
              </a:rPr>
              <a:t>Kiekvienai paskyrai naudokite </a:t>
            </a:r>
            <a:r>
              <a:rPr lang="lt-LT" sz="3490" b="1" dirty="0">
                <a:solidFill>
                  <a:srgbClr val="145F81"/>
                </a:solidFill>
                <a:latin typeface="Source Sans Pro"/>
                <a:ea typeface="Source Sans Pro"/>
                <a:cs typeface="Source Sans Pro"/>
                <a:sym typeface="Source Sans Pro"/>
              </a:rPr>
              <a:t>skirtingus, sudėtingus slaptažodžius</a:t>
            </a:r>
            <a:r>
              <a:rPr lang="lt-LT" sz="3490" dirty="0">
                <a:solidFill>
                  <a:srgbClr val="145F81"/>
                </a:solidFill>
                <a:latin typeface="Source Sans Pro"/>
                <a:ea typeface="Source Sans Pro"/>
                <a:cs typeface="Source Sans Pro"/>
                <a:sym typeface="Source Sans Pro"/>
              </a:rPr>
              <a:t>. Slaptažodžių tvarkyklė gali padėti juos saugiai sugeneruoti ir saugoti.</a:t>
            </a:r>
          </a:p>
          <a:p>
            <a:pPr marL="457200" indent="-457200">
              <a:lnSpc>
                <a:spcPts val="4886"/>
              </a:lnSpc>
              <a:buFont typeface="Arial" panose="020B0604020202020204" pitchFamily="34" charset="0"/>
              <a:buChar char="•"/>
            </a:pPr>
            <a:r>
              <a:rPr lang="lt-LT" sz="3490" dirty="0">
                <a:solidFill>
                  <a:srgbClr val="145F81"/>
                </a:solidFill>
                <a:latin typeface="Source Sans Pro"/>
                <a:ea typeface="Source Sans Pro"/>
                <a:cs typeface="Source Sans Pro"/>
                <a:sym typeface="Source Sans Pro"/>
              </a:rPr>
              <a:t>Slaptažodžiuose turi būti didžiosios ir mažosios raidės, skaičiai ir specialūs simboliai.</a:t>
            </a:r>
          </a:p>
          <a:p>
            <a:pPr marL="457200" indent="-457200">
              <a:lnSpc>
                <a:spcPts val="4886"/>
              </a:lnSpc>
              <a:buFont typeface="Arial" panose="020B0604020202020204" pitchFamily="34" charset="0"/>
              <a:buChar char="•"/>
            </a:pPr>
            <a:r>
              <a:rPr lang="en-US" sz="3490" b="1" dirty="0" err="1">
                <a:solidFill>
                  <a:srgbClr val="145F81"/>
                </a:solidFill>
                <a:latin typeface="Source Sans Pro"/>
                <a:ea typeface="Source Sans Pro"/>
                <a:cs typeface="Source Sans Pro"/>
                <a:sym typeface="Source Sans Pro"/>
              </a:rPr>
              <a:t>Ilgesni</a:t>
            </a:r>
            <a:r>
              <a:rPr lang="en-US" sz="3490" b="1" dirty="0">
                <a:solidFill>
                  <a:srgbClr val="145F81"/>
                </a:solidFill>
                <a:latin typeface="Source Sans Pro"/>
                <a:ea typeface="Source Sans Pro"/>
                <a:cs typeface="Source Sans Pro"/>
                <a:sym typeface="Source Sans Pro"/>
              </a:rPr>
              <a:t> </a:t>
            </a:r>
            <a:r>
              <a:rPr lang="en-US" sz="3490" b="1" dirty="0" err="1">
                <a:solidFill>
                  <a:srgbClr val="145F81"/>
                </a:solidFill>
                <a:latin typeface="Source Sans Pro"/>
                <a:ea typeface="Source Sans Pro"/>
                <a:cs typeface="Source Sans Pro"/>
                <a:sym typeface="Source Sans Pro"/>
              </a:rPr>
              <a:t>slaptažodžiai</a:t>
            </a:r>
            <a:r>
              <a:rPr lang="en-US" sz="3490" b="1" dirty="0">
                <a:solidFill>
                  <a:srgbClr val="145F81"/>
                </a:solidFill>
                <a:latin typeface="Source Sans Pro"/>
                <a:ea typeface="Source Sans Pro"/>
                <a:cs typeface="Source Sans Pro"/>
                <a:sym typeface="Source Sans Pro"/>
              </a:rPr>
              <a:t> </a:t>
            </a:r>
            <a:r>
              <a:rPr lang="en-US" sz="3490" dirty="0" err="1">
                <a:solidFill>
                  <a:srgbClr val="145F81"/>
                </a:solidFill>
                <a:latin typeface="Source Sans Pro"/>
                <a:ea typeface="Source Sans Pro"/>
                <a:cs typeface="Source Sans Pro"/>
                <a:sym typeface="Source Sans Pro"/>
              </a:rPr>
              <a:t>paprastai</a:t>
            </a:r>
            <a:r>
              <a:rPr lang="en-US" sz="3490" dirty="0">
                <a:solidFill>
                  <a:srgbClr val="145F81"/>
                </a:solidFill>
                <a:latin typeface="Source Sans Pro"/>
                <a:ea typeface="Source Sans Pro"/>
                <a:cs typeface="Source Sans Pro"/>
                <a:sym typeface="Source Sans Pro"/>
              </a:rPr>
              <a:t> </a:t>
            </a:r>
            <a:r>
              <a:rPr lang="en-US" sz="3490" dirty="0" err="1">
                <a:solidFill>
                  <a:srgbClr val="145F81"/>
                </a:solidFill>
                <a:latin typeface="Source Sans Pro"/>
                <a:ea typeface="Source Sans Pro"/>
                <a:cs typeface="Source Sans Pro"/>
                <a:sym typeface="Source Sans Pro"/>
              </a:rPr>
              <a:t>yra</a:t>
            </a:r>
            <a:r>
              <a:rPr lang="en-US" sz="3490" dirty="0">
                <a:solidFill>
                  <a:srgbClr val="145F81"/>
                </a:solidFill>
                <a:latin typeface="Source Sans Pro"/>
                <a:ea typeface="Source Sans Pro"/>
                <a:cs typeface="Source Sans Pro"/>
                <a:sym typeface="Source Sans Pro"/>
              </a:rPr>
              <a:t> </a:t>
            </a:r>
            <a:r>
              <a:rPr lang="en-US" sz="3490" dirty="0" err="1">
                <a:solidFill>
                  <a:srgbClr val="145F81"/>
                </a:solidFill>
                <a:latin typeface="Source Sans Pro"/>
                <a:ea typeface="Source Sans Pro"/>
                <a:cs typeface="Source Sans Pro"/>
                <a:sym typeface="Source Sans Pro"/>
              </a:rPr>
              <a:t>saugesni</a:t>
            </a:r>
            <a:r>
              <a:rPr lang="en-US" sz="3490" dirty="0">
                <a:solidFill>
                  <a:srgbClr val="145F81"/>
                </a:solidFill>
                <a:latin typeface="Source Sans Pro"/>
                <a:ea typeface="Source Sans Pro"/>
                <a:cs typeface="Source Sans Pro"/>
                <a:sym typeface="Source Sans Pro"/>
              </a:rPr>
              <a:t>.</a:t>
            </a:r>
            <a:endParaRPr lang="lt-LT" sz="3490" dirty="0">
              <a:solidFill>
                <a:srgbClr val="145F81"/>
              </a:solidFill>
              <a:latin typeface="Source Sans Pro"/>
              <a:ea typeface="Source Sans Pro"/>
              <a:cs typeface="Source Sans Pro"/>
              <a:sym typeface="Source Sans Pro"/>
            </a:endParaRPr>
          </a:p>
          <a:p>
            <a:pPr marL="457200" indent="-457200">
              <a:lnSpc>
                <a:spcPts val="4886"/>
              </a:lnSpc>
              <a:buFont typeface="Arial" panose="020B0604020202020204" pitchFamily="34" charset="0"/>
              <a:buChar char="•"/>
            </a:pPr>
            <a:r>
              <a:rPr lang="lt-LT" sz="3490" dirty="0">
                <a:solidFill>
                  <a:srgbClr val="145F81"/>
                </a:solidFill>
                <a:latin typeface="Source Sans Pro"/>
                <a:ea typeface="Source Sans Pro"/>
                <a:cs typeface="Source Sans Pro"/>
                <a:sym typeface="Source Sans Pro"/>
              </a:rPr>
              <a:t>Kai įmanoma, įgalinkite </a:t>
            </a:r>
            <a:r>
              <a:rPr lang="lt-LT" sz="3490" b="1" dirty="0">
                <a:solidFill>
                  <a:srgbClr val="145F81"/>
                </a:solidFill>
                <a:latin typeface="Source Sans Pro"/>
                <a:ea typeface="Source Sans Pro"/>
                <a:cs typeface="Source Sans Pro"/>
                <a:sym typeface="Source Sans Pro"/>
              </a:rPr>
              <a:t>kelių veiksnių autentifikavimą </a:t>
            </a:r>
            <a:r>
              <a:rPr lang="lt-LT" sz="3490" dirty="0">
                <a:solidFill>
                  <a:srgbClr val="145F81"/>
                </a:solidFill>
                <a:latin typeface="Source Sans Pro"/>
                <a:ea typeface="Source Sans Pro"/>
                <a:cs typeface="Source Sans Pro"/>
                <a:sym typeface="Source Sans Pro"/>
              </a:rPr>
              <a:t>(MFA). Tai suteikia papildomo saugumo lygio, be slaptažodžio reikia ir antros formos patvirtinimo (pvz., į telefoną išsiųsto kodo).</a:t>
            </a:r>
            <a:endParaRPr lang="en-US" sz="3490" dirty="0">
              <a:solidFill>
                <a:srgbClr val="145F81"/>
              </a:solidFill>
              <a:latin typeface="Source Sans Pro"/>
              <a:ea typeface="Source Sans Pro"/>
              <a:cs typeface="Source Sans Pro"/>
              <a:sym typeface="Source Sans Pro"/>
            </a:endParaRPr>
          </a:p>
        </p:txBody>
      </p:sp>
      <p:sp>
        <p:nvSpPr>
          <p:cNvPr id="3" name="TextBox 3">
            <a:extLst>
              <a:ext uri="{FF2B5EF4-FFF2-40B4-BE49-F238E27FC236}">
                <a16:creationId xmlns:a16="http://schemas.microsoft.com/office/drawing/2014/main" id="{626185C7-AC3C-2D71-6941-0C5E40265F22}"/>
              </a:ext>
            </a:extLst>
          </p:cNvPr>
          <p:cNvSpPr txBox="1"/>
          <p:nvPr/>
        </p:nvSpPr>
        <p:spPr>
          <a:xfrm>
            <a:off x="1028700" y="914400"/>
            <a:ext cx="7203393" cy="995471"/>
          </a:xfrm>
          <a:prstGeom prst="rect">
            <a:avLst/>
          </a:prstGeom>
        </p:spPr>
        <p:txBody>
          <a:bodyPr lIns="0" tIns="0" rIns="0" bIns="0" rtlCol="0" anchor="t">
            <a:spAutoFit/>
          </a:bodyPr>
          <a:lstStyle/>
          <a:p>
            <a:pPr algn="just">
              <a:lnSpc>
                <a:spcPts val="8131"/>
              </a:lnSpc>
            </a:pPr>
            <a:r>
              <a:rPr lang="en-US" sz="5808" b="1" dirty="0" err="1">
                <a:solidFill>
                  <a:srgbClr val="145F81"/>
                </a:solidFill>
                <a:latin typeface="Source Sans Pro Bold"/>
                <a:ea typeface="Source Sans Pro Bold"/>
                <a:cs typeface="Source Sans Pro Bold"/>
                <a:sym typeface="Source Sans Pro Bold"/>
              </a:rPr>
              <a:t>Stiprūs</a:t>
            </a:r>
            <a:r>
              <a:rPr lang="en-US" sz="5808" b="1" dirty="0">
                <a:solidFill>
                  <a:srgbClr val="145F81"/>
                </a:solidFill>
                <a:latin typeface="Source Sans Pro Bold"/>
                <a:ea typeface="Source Sans Pro Bold"/>
                <a:cs typeface="Source Sans Pro Bold"/>
                <a:sym typeface="Source Sans Pro Bold"/>
              </a:rPr>
              <a:t> </a:t>
            </a:r>
            <a:r>
              <a:rPr lang="en-US" sz="5808" b="1" dirty="0" err="1">
                <a:solidFill>
                  <a:srgbClr val="145F81"/>
                </a:solidFill>
                <a:latin typeface="Source Sans Pro Bold"/>
                <a:ea typeface="Source Sans Pro Bold"/>
                <a:cs typeface="Source Sans Pro Bold"/>
                <a:sym typeface="Source Sans Pro Bold"/>
              </a:rPr>
              <a:t>slaptažodžiai</a:t>
            </a:r>
            <a:endParaRPr lang="en-US" sz="5808" b="1" noProof="0" dirty="0">
              <a:solidFill>
                <a:srgbClr val="145F81"/>
              </a:solidFill>
              <a:latin typeface="Source Sans Pro Bold"/>
              <a:ea typeface="Source Sans Pro Bold"/>
              <a:cs typeface="Source Sans Pro Bold"/>
              <a:sym typeface="Source Sans Pro Bold"/>
            </a:endParaRPr>
          </a:p>
        </p:txBody>
      </p:sp>
      <p:sp>
        <p:nvSpPr>
          <p:cNvPr id="4" name="Freeform 4">
            <a:extLst>
              <a:ext uri="{FF2B5EF4-FFF2-40B4-BE49-F238E27FC236}">
                <a16:creationId xmlns:a16="http://schemas.microsoft.com/office/drawing/2014/main" id="{C7242C13-FDDE-565D-66FC-C27DE2D69702}"/>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Tree>
    <p:extLst>
      <p:ext uri="{BB962C8B-B14F-4D97-AF65-F5344CB8AC3E}">
        <p14:creationId xmlns:p14="http://schemas.microsoft.com/office/powerpoint/2010/main" val="213199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335DD-EA4A-BAD0-F7CF-C0F67851038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4C55910-E2AA-81B9-9AE3-77E77B0ACA80}"/>
              </a:ext>
            </a:extLst>
          </p:cNvPr>
          <p:cNvSpPr txBox="1"/>
          <p:nvPr/>
        </p:nvSpPr>
        <p:spPr>
          <a:xfrm>
            <a:off x="1028700" y="2356194"/>
            <a:ext cx="11683912" cy="5614999"/>
          </a:xfrm>
          <a:prstGeom prst="rect">
            <a:avLst/>
          </a:prstGeom>
        </p:spPr>
        <p:txBody>
          <a:bodyPr lIns="0" tIns="0" rIns="0" bIns="0" rtlCol="0" anchor="t">
            <a:spAutoFit/>
          </a:bodyPr>
          <a:lstStyle/>
          <a:p>
            <a:pPr marL="457200" indent="-457200" algn="l">
              <a:lnSpc>
                <a:spcPts val="4886"/>
              </a:lnSpc>
              <a:buFont typeface="Arial" panose="020B0604020202020204" pitchFamily="34" charset="0"/>
              <a:buChar char="•"/>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p:txBody>
      </p:sp>
      <p:sp>
        <p:nvSpPr>
          <p:cNvPr id="3" name="TextBox 3">
            <a:extLst>
              <a:ext uri="{FF2B5EF4-FFF2-40B4-BE49-F238E27FC236}">
                <a16:creationId xmlns:a16="http://schemas.microsoft.com/office/drawing/2014/main" id="{3FE81D50-03F5-6A13-ACFE-4A2506B76FE0}"/>
              </a:ext>
            </a:extLst>
          </p:cNvPr>
          <p:cNvSpPr txBox="1"/>
          <p:nvPr/>
        </p:nvSpPr>
        <p:spPr>
          <a:xfrm>
            <a:off x="1028700" y="914400"/>
            <a:ext cx="11468100" cy="2013885"/>
          </a:xfrm>
          <a:prstGeom prst="rect">
            <a:avLst/>
          </a:prstGeom>
        </p:spPr>
        <p:txBody>
          <a:bodyPr wrap="square" lIns="0" tIns="0" rIns="0" bIns="0" rtlCol="0" anchor="t">
            <a:spAutoFit/>
          </a:bodyPr>
          <a:lstStyle/>
          <a:p>
            <a:pPr algn="just">
              <a:lnSpc>
                <a:spcPts val="8131"/>
              </a:lnSpc>
            </a:pPr>
            <a:r>
              <a:rPr lang="lt-LT" sz="5808" b="1" dirty="0">
                <a:solidFill>
                  <a:srgbClr val="145F81"/>
                </a:solidFill>
                <a:latin typeface="Source Sans Pro Bold"/>
                <a:ea typeface="Source Sans Pro Bold"/>
                <a:cs typeface="Source Sans Pro Bold"/>
                <a:sym typeface="Source Sans Pro Bold"/>
              </a:rPr>
              <a:t>2FA pavyzdys naudojant mobilųjį įrenginį</a:t>
            </a:r>
            <a:endParaRPr lang="en-US" sz="5808" b="1" dirty="0">
              <a:solidFill>
                <a:srgbClr val="145F81"/>
              </a:solidFill>
              <a:latin typeface="Source Sans Pro Bold"/>
              <a:ea typeface="Source Sans Pro Bold"/>
              <a:cs typeface="Source Sans Pro Bold"/>
              <a:sym typeface="Source Sans Pro Bold"/>
            </a:endParaRPr>
          </a:p>
        </p:txBody>
      </p:sp>
      <p:sp>
        <p:nvSpPr>
          <p:cNvPr id="4" name="Freeform 4">
            <a:extLst>
              <a:ext uri="{FF2B5EF4-FFF2-40B4-BE49-F238E27FC236}">
                <a16:creationId xmlns:a16="http://schemas.microsoft.com/office/drawing/2014/main" id="{1311BF12-7109-D2A0-6674-4AF0FFB12F55}"/>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3"/>
            <a:stretch>
              <a:fillRect/>
            </a:stretch>
          </a:blipFill>
        </p:spPr>
        <p:txBody>
          <a:bodyPr/>
          <a:lstStyle/>
          <a:p>
            <a:endParaRPr lang="fi-FI"/>
          </a:p>
        </p:txBody>
      </p:sp>
      <p:pic>
        <p:nvPicPr>
          <p:cNvPr id="7" name="Picture 4" descr="2FA (Two factor authentication) example using a mobile device)">
            <a:extLst>
              <a:ext uri="{FF2B5EF4-FFF2-40B4-BE49-F238E27FC236}">
                <a16:creationId xmlns:a16="http://schemas.microsoft.com/office/drawing/2014/main" id="{47A59749-31BC-CD2D-963B-21AC3EC2F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106192"/>
            <a:ext cx="11239500" cy="5098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7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CD0CD-F709-0117-8273-E2A7D0A52F5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D4E2D0B-53FC-78F9-7137-04E94D99FB6C}"/>
              </a:ext>
            </a:extLst>
          </p:cNvPr>
          <p:cNvSpPr txBox="1"/>
          <p:nvPr/>
        </p:nvSpPr>
        <p:spPr>
          <a:xfrm>
            <a:off x="1028700" y="3771900"/>
            <a:ext cx="15278100" cy="4191532"/>
          </a:xfrm>
          <a:prstGeom prst="rect">
            <a:avLst/>
          </a:prstGeom>
        </p:spPr>
        <p:txBody>
          <a:bodyPr wrap="square" lIns="0" tIns="0" rIns="0" bIns="0" rtlCol="0" anchor="t">
            <a:spAutoFit/>
          </a:bodyPr>
          <a:lstStyle/>
          <a:p>
            <a:pPr marL="457200" indent="-457200">
              <a:lnSpc>
                <a:spcPts val="4886"/>
              </a:lnSpc>
              <a:spcAft>
                <a:spcPts val="1200"/>
              </a:spcAft>
              <a:buFont typeface="Arial" panose="020B0604020202020204" pitchFamily="34" charset="0"/>
              <a:buChar char="•"/>
            </a:pPr>
            <a:r>
              <a:rPr lang="lt-LT" sz="3490" dirty="0">
                <a:solidFill>
                  <a:srgbClr val="145F81"/>
                </a:solidFill>
                <a:latin typeface="Source Sans Pro"/>
                <a:ea typeface="Source Sans Pro"/>
                <a:cs typeface="Source Sans Pro"/>
                <a:sym typeface="Source Sans Pro"/>
              </a:rPr>
              <a:t>Nuolat atnaujinkite operacinę sistemą, programas ir saugos programinę įrangą (antivirusinę, apsaugos nuo kenkėjiškų programų). 
Atnaujinimai paprastai apima svarbius saugos pataisymus.
Atsisiųskite programinę įrangą iš patikimų šaltinių. 
Nenaudokite nemokamų atsisiuntimų iš nežinomų svetainių, nes jose gali būti kenkėjiškų programų.</a:t>
            </a:r>
            <a:endParaRPr lang="en-US" sz="3490" dirty="0">
              <a:solidFill>
                <a:srgbClr val="145F81"/>
              </a:solidFill>
              <a:latin typeface="Source Sans Pro"/>
              <a:ea typeface="Source Sans Pro"/>
              <a:cs typeface="Source Sans Pro"/>
              <a:sym typeface="Source Sans Pro"/>
            </a:endParaRPr>
          </a:p>
        </p:txBody>
      </p:sp>
      <p:sp>
        <p:nvSpPr>
          <p:cNvPr id="3" name="TextBox 3">
            <a:extLst>
              <a:ext uri="{FF2B5EF4-FFF2-40B4-BE49-F238E27FC236}">
                <a16:creationId xmlns:a16="http://schemas.microsoft.com/office/drawing/2014/main" id="{8164E299-941E-E899-9766-04F5891452DF}"/>
              </a:ext>
            </a:extLst>
          </p:cNvPr>
          <p:cNvSpPr txBox="1"/>
          <p:nvPr/>
        </p:nvSpPr>
        <p:spPr>
          <a:xfrm>
            <a:off x="1028700" y="914400"/>
            <a:ext cx="11849100" cy="2011897"/>
          </a:xfrm>
          <a:prstGeom prst="rect">
            <a:avLst/>
          </a:prstGeom>
        </p:spPr>
        <p:txBody>
          <a:bodyPr wrap="square" lIns="0" tIns="0" rIns="0" bIns="0" rtlCol="0" anchor="t">
            <a:spAutoFit/>
          </a:bodyPr>
          <a:lstStyle/>
          <a:p>
            <a:pPr>
              <a:lnSpc>
                <a:spcPts val="8131"/>
              </a:lnSpc>
            </a:pPr>
            <a:r>
              <a:rPr lang="lt-LT" sz="5808" b="1" dirty="0">
                <a:solidFill>
                  <a:srgbClr val="145F81"/>
                </a:solidFill>
                <a:latin typeface="Source Sans Pro Bold"/>
                <a:ea typeface="Source Sans Pro Bold"/>
                <a:cs typeface="Source Sans Pro Bold"/>
                <a:sym typeface="Source Sans Pro Bold"/>
              </a:rPr>
              <a:t>Programinės įrangos atnaujinimai, atsisiuntimai</a:t>
            </a:r>
            <a:endParaRPr lang="en-US" sz="5808" b="1" noProof="0" dirty="0">
              <a:solidFill>
                <a:srgbClr val="145F81"/>
              </a:solidFill>
              <a:latin typeface="Source Sans Pro Bold"/>
              <a:ea typeface="Source Sans Pro Bold"/>
              <a:cs typeface="Source Sans Pro Bold"/>
              <a:sym typeface="Source Sans Pro Bold"/>
            </a:endParaRPr>
          </a:p>
        </p:txBody>
      </p:sp>
      <p:sp>
        <p:nvSpPr>
          <p:cNvPr id="4" name="Freeform 4">
            <a:extLst>
              <a:ext uri="{FF2B5EF4-FFF2-40B4-BE49-F238E27FC236}">
                <a16:creationId xmlns:a16="http://schemas.microsoft.com/office/drawing/2014/main" id="{81754DAB-EB0B-E874-C6C9-39B54C8041AF}"/>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Tree>
    <p:extLst>
      <p:ext uri="{BB962C8B-B14F-4D97-AF65-F5344CB8AC3E}">
        <p14:creationId xmlns:p14="http://schemas.microsoft.com/office/powerpoint/2010/main" val="113186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3990D-CD1E-FDBF-7AFD-95846EFF5A3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B8FCAC2-617A-E5E8-513F-CC32A1F5E5BD}"/>
              </a:ext>
            </a:extLst>
          </p:cNvPr>
          <p:cNvSpPr txBox="1"/>
          <p:nvPr/>
        </p:nvSpPr>
        <p:spPr>
          <a:xfrm>
            <a:off x="1028700" y="2356194"/>
            <a:ext cx="16040100" cy="5845831"/>
          </a:xfrm>
          <a:prstGeom prst="rect">
            <a:avLst/>
          </a:prstGeom>
        </p:spPr>
        <p:txBody>
          <a:bodyPr wrap="square" lIns="0" tIns="0" rIns="0" bIns="0" rtlCol="0" anchor="t">
            <a:spAutoFit/>
          </a:bodyPr>
          <a:lstStyle/>
          <a:p>
            <a:pPr marL="457200" indent="-457200">
              <a:lnSpc>
                <a:spcPts val="4886"/>
              </a:lnSpc>
              <a:spcAft>
                <a:spcPts val="600"/>
              </a:spcAft>
              <a:buFont typeface="Arial" panose="020B0604020202020204" pitchFamily="34" charset="0"/>
              <a:buChar char="•"/>
            </a:pPr>
            <a:r>
              <a:rPr lang="lt-LT" sz="3490" b="1" dirty="0">
                <a:solidFill>
                  <a:srgbClr val="145F81"/>
                </a:solidFill>
                <a:latin typeface="Source Sans Pro"/>
                <a:ea typeface="Source Sans Pro"/>
                <a:cs typeface="Source Sans Pro"/>
                <a:sym typeface="Source Sans Pro"/>
              </a:rPr>
              <a:t>Skeptiškai vertinkite </a:t>
            </a:r>
            <a:r>
              <a:rPr lang="lt-LT" sz="3490" dirty="0">
                <a:solidFill>
                  <a:srgbClr val="145F81"/>
                </a:solidFill>
                <a:latin typeface="Source Sans Pro"/>
                <a:ea typeface="Source Sans Pro"/>
                <a:cs typeface="Source Sans Pro"/>
                <a:sym typeface="Source Sans Pro"/>
              </a:rPr>
              <a:t>įtartinus el. laiškus, pranešimus ar nuorodas (sukčiavimas). Nespauskite nuorodų ir neatidarykite priedų iš nežinomų siuntėjų.
Naudokite saugias svetaines, </a:t>
            </a:r>
            <a:r>
              <a:rPr lang="lt-LT" sz="3490" b="1" dirty="0">
                <a:solidFill>
                  <a:srgbClr val="145F81"/>
                </a:solidFill>
                <a:latin typeface="Source Sans Pro"/>
                <a:ea typeface="Source Sans Pro"/>
                <a:cs typeface="Source Sans Pro"/>
                <a:sym typeface="Source Sans Pro"/>
              </a:rPr>
              <a:t>jei URL prasideda "https://", </a:t>
            </a:r>
            <a:r>
              <a:rPr lang="lt-LT" sz="3490" dirty="0">
                <a:solidFill>
                  <a:srgbClr val="145F81"/>
                </a:solidFill>
                <a:latin typeface="Source Sans Pro"/>
                <a:ea typeface="Source Sans Pro"/>
                <a:cs typeface="Source Sans Pro"/>
                <a:sym typeface="Source Sans Pro"/>
              </a:rPr>
              <a:t>tuomet saugu įvesti asmeninę informaciją. Tai rodo saugų ryšį.
</a:t>
            </a:r>
            <a:r>
              <a:rPr lang="lt-LT" sz="3490" b="1" dirty="0">
                <a:solidFill>
                  <a:srgbClr val="145F81"/>
                </a:solidFill>
                <a:latin typeface="Source Sans Pro"/>
                <a:ea typeface="Source Sans Pro"/>
                <a:cs typeface="Source Sans Pro"/>
                <a:sym typeface="Source Sans Pro"/>
              </a:rPr>
              <a:t>Venkite naudoti viešąjį "</a:t>
            </a:r>
            <a:r>
              <a:rPr lang="lt-LT" sz="3490" b="1" dirty="0" err="1">
                <a:solidFill>
                  <a:srgbClr val="145F81"/>
                </a:solidFill>
                <a:latin typeface="Source Sans Pro"/>
                <a:ea typeface="Source Sans Pro"/>
                <a:cs typeface="Source Sans Pro"/>
                <a:sym typeface="Source Sans Pro"/>
              </a:rPr>
              <a:t>Wi</a:t>
            </a:r>
            <a:r>
              <a:rPr lang="lt-LT" sz="3490" b="1" dirty="0">
                <a:solidFill>
                  <a:srgbClr val="145F81"/>
                </a:solidFill>
                <a:latin typeface="Source Sans Pro"/>
                <a:ea typeface="Source Sans Pro"/>
                <a:cs typeface="Source Sans Pro"/>
                <a:sym typeface="Source Sans Pro"/>
              </a:rPr>
              <a:t>-Fi" jautriai veiklai</a:t>
            </a:r>
            <a:r>
              <a:rPr lang="lt-LT" sz="3490" dirty="0">
                <a:solidFill>
                  <a:srgbClr val="145F81"/>
                </a:solidFill>
                <a:latin typeface="Source Sans Pro"/>
                <a:ea typeface="Source Sans Pro"/>
                <a:cs typeface="Source Sans Pro"/>
                <a:sym typeface="Source Sans Pro"/>
              </a:rPr>
              <a:t>, pvz., internetinei bankininkystei ar apsipirkimui, nes šie tinklai gali būti nesaugūs.
Nustatykite atskiras el. pašto paskyras. Naudokite pirminį, apsaugotą el. paštą tik slaptam, oficialiam bendravimui, o antrinį el. pašto adresą skirkite visoms paslaugų registracijoms.</a:t>
            </a:r>
            <a:endParaRPr lang="en-US" sz="3490" dirty="0">
              <a:solidFill>
                <a:srgbClr val="145F81"/>
              </a:solidFill>
              <a:latin typeface="Source Sans Pro"/>
              <a:ea typeface="Source Sans Pro"/>
              <a:cs typeface="Source Sans Pro"/>
              <a:sym typeface="Source Sans Pro"/>
            </a:endParaRPr>
          </a:p>
        </p:txBody>
      </p:sp>
      <p:sp>
        <p:nvSpPr>
          <p:cNvPr id="3" name="TextBox 3">
            <a:extLst>
              <a:ext uri="{FF2B5EF4-FFF2-40B4-BE49-F238E27FC236}">
                <a16:creationId xmlns:a16="http://schemas.microsoft.com/office/drawing/2014/main" id="{3B262607-E949-2A00-1A25-921885203724}"/>
              </a:ext>
            </a:extLst>
          </p:cNvPr>
          <p:cNvSpPr txBox="1"/>
          <p:nvPr/>
        </p:nvSpPr>
        <p:spPr>
          <a:xfrm>
            <a:off x="1028700" y="914400"/>
            <a:ext cx="12839700" cy="973152"/>
          </a:xfrm>
          <a:prstGeom prst="rect">
            <a:avLst/>
          </a:prstGeom>
        </p:spPr>
        <p:txBody>
          <a:bodyPr wrap="square" lIns="0" tIns="0" rIns="0" bIns="0" rtlCol="0" anchor="t">
            <a:spAutoFit/>
          </a:bodyPr>
          <a:lstStyle/>
          <a:p>
            <a:pPr>
              <a:lnSpc>
                <a:spcPts val="8131"/>
              </a:lnSpc>
            </a:pPr>
            <a:r>
              <a:rPr lang="en-US" sz="5808" b="1" dirty="0" err="1">
                <a:solidFill>
                  <a:srgbClr val="145F81"/>
                </a:solidFill>
                <a:latin typeface="Source Sans Pro Bold"/>
                <a:ea typeface="Source Sans Pro Bold"/>
                <a:cs typeface="Source Sans Pro Bold"/>
                <a:sym typeface="Source Sans Pro Bold"/>
              </a:rPr>
              <a:t>Elgesys</a:t>
            </a:r>
            <a:r>
              <a:rPr lang="en-US" sz="5808" b="1" dirty="0">
                <a:solidFill>
                  <a:srgbClr val="145F81"/>
                </a:solidFill>
                <a:latin typeface="Source Sans Pro Bold"/>
                <a:ea typeface="Source Sans Pro Bold"/>
                <a:cs typeface="Source Sans Pro Bold"/>
                <a:sym typeface="Source Sans Pro Bold"/>
              </a:rPr>
              <a:t> </a:t>
            </a:r>
            <a:r>
              <a:rPr lang="en-US" sz="5808" b="1" dirty="0" err="1">
                <a:solidFill>
                  <a:srgbClr val="145F81"/>
                </a:solidFill>
                <a:latin typeface="Source Sans Pro Bold"/>
                <a:ea typeface="Source Sans Pro Bold"/>
                <a:cs typeface="Source Sans Pro Bold"/>
                <a:sym typeface="Source Sans Pro Bold"/>
              </a:rPr>
              <a:t>internete</a:t>
            </a:r>
            <a:endParaRPr lang="en-US" sz="5808" b="1" noProof="0" dirty="0">
              <a:solidFill>
                <a:srgbClr val="145F81"/>
              </a:solidFill>
              <a:latin typeface="Source Sans Pro Bold"/>
              <a:ea typeface="Source Sans Pro Bold"/>
              <a:cs typeface="Source Sans Pro Bold"/>
              <a:sym typeface="Source Sans Pro Bold"/>
            </a:endParaRPr>
          </a:p>
        </p:txBody>
      </p:sp>
      <p:sp>
        <p:nvSpPr>
          <p:cNvPr id="4" name="Freeform 4">
            <a:extLst>
              <a:ext uri="{FF2B5EF4-FFF2-40B4-BE49-F238E27FC236}">
                <a16:creationId xmlns:a16="http://schemas.microsoft.com/office/drawing/2014/main" id="{BE97BECD-67EE-C03E-B65A-36A44C8A618A}"/>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Tree>
    <p:extLst>
      <p:ext uri="{BB962C8B-B14F-4D97-AF65-F5344CB8AC3E}">
        <p14:creationId xmlns:p14="http://schemas.microsoft.com/office/powerpoint/2010/main" val="171694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82F5F-0635-35A6-DD09-95C5318DAB6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50EB809-7BEB-3F85-44F9-91F4AE47E783}"/>
              </a:ext>
            </a:extLst>
          </p:cNvPr>
          <p:cNvSpPr txBox="1"/>
          <p:nvPr/>
        </p:nvSpPr>
        <p:spPr>
          <a:xfrm>
            <a:off x="1028700" y="3572385"/>
            <a:ext cx="14820900" cy="4666021"/>
          </a:xfrm>
          <a:prstGeom prst="rect">
            <a:avLst/>
          </a:prstGeom>
        </p:spPr>
        <p:txBody>
          <a:bodyPr wrap="square" lIns="0" tIns="0" rIns="0" bIns="0" rtlCol="0" anchor="t">
            <a:spAutoFit/>
          </a:bodyPr>
          <a:lstStyle/>
          <a:p>
            <a:pPr marL="457200" indent="-457200">
              <a:lnSpc>
                <a:spcPts val="4886"/>
              </a:lnSpc>
              <a:spcAft>
                <a:spcPts val="1200"/>
              </a:spcAft>
              <a:buFont typeface="Arial" panose="020B0604020202020204" pitchFamily="34" charset="0"/>
              <a:buChar char="•"/>
            </a:pPr>
            <a:r>
              <a:rPr lang="lt-LT" sz="3490" dirty="0">
                <a:solidFill>
                  <a:srgbClr val="145F81"/>
                </a:solidFill>
                <a:latin typeface="Source Sans Pro"/>
                <a:ea typeface="Source Sans Pro"/>
                <a:cs typeface="Source Sans Pro"/>
                <a:sym typeface="Source Sans Pro"/>
              </a:rPr>
              <a:t>Socialinės žiniasklaidos privatumas – reguliariai tikrinkite ir koreguokite privatumo nustatymus savo socialinės žiniasklaidos paskyrose, kad apribotumėte, kas gali matyti jūsų informaciją.
Bendrinkite asmeninę informaciją tik tada, kai tai būtina ir su patikimais subjektais. 
Atkreipkite dėmesį į tai, ką skelbiate internete, nes gali būti sunku visiškai ištrinti.</a:t>
            </a:r>
            <a:endParaRPr lang="en-US" sz="3490" dirty="0">
              <a:solidFill>
                <a:srgbClr val="145F81"/>
              </a:solidFill>
              <a:latin typeface="Source Sans Pro"/>
              <a:ea typeface="Source Sans Pro"/>
              <a:cs typeface="Source Sans Pro"/>
              <a:sym typeface="Source Sans Pro"/>
            </a:endParaRPr>
          </a:p>
        </p:txBody>
      </p:sp>
      <p:sp>
        <p:nvSpPr>
          <p:cNvPr id="3" name="TextBox 3">
            <a:extLst>
              <a:ext uri="{FF2B5EF4-FFF2-40B4-BE49-F238E27FC236}">
                <a16:creationId xmlns:a16="http://schemas.microsoft.com/office/drawing/2014/main" id="{AB1DC00F-4AF4-C875-D625-1C025375D1F2}"/>
              </a:ext>
            </a:extLst>
          </p:cNvPr>
          <p:cNvSpPr txBox="1"/>
          <p:nvPr/>
        </p:nvSpPr>
        <p:spPr>
          <a:xfrm>
            <a:off x="1028700" y="914400"/>
            <a:ext cx="12839700" cy="2013885"/>
          </a:xfrm>
          <a:prstGeom prst="rect">
            <a:avLst/>
          </a:prstGeom>
        </p:spPr>
        <p:txBody>
          <a:bodyPr wrap="square" lIns="0" tIns="0" rIns="0" bIns="0" rtlCol="0" anchor="t">
            <a:spAutoFit/>
          </a:bodyPr>
          <a:lstStyle/>
          <a:p>
            <a:pPr>
              <a:lnSpc>
                <a:spcPts val="8131"/>
              </a:lnSpc>
            </a:pPr>
            <a:r>
              <a:rPr lang="lt-LT" sz="5808" b="1" dirty="0">
                <a:solidFill>
                  <a:srgbClr val="145F81"/>
                </a:solidFill>
                <a:latin typeface="Source Sans Pro Bold"/>
                <a:ea typeface="Source Sans Pro Bold"/>
                <a:cs typeface="Source Sans Pro Bold"/>
                <a:sym typeface="Source Sans Pro Bold"/>
              </a:rPr>
              <a:t>Privatumo nustatymai ir duomenų mažinimas</a:t>
            </a:r>
            <a:endParaRPr lang="en-US" sz="5808" b="1" dirty="0">
              <a:solidFill>
                <a:srgbClr val="145F81"/>
              </a:solidFill>
              <a:latin typeface="Source Sans Pro Bold"/>
              <a:ea typeface="Source Sans Pro Bold"/>
              <a:cs typeface="Source Sans Pro Bold"/>
              <a:sym typeface="Source Sans Pro Bold"/>
            </a:endParaRPr>
          </a:p>
        </p:txBody>
      </p:sp>
      <p:sp>
        <p:nvSpPr>
          <p:cNvPr id="4" name="Freeform 4">
            <a:extLst>
              <a:ext uri="{FF2B5EF4-FFF2-40B4-BE49-F238E27FC236}">
                <a16:creationId xmlns:a16="http://schemas.microsoft.com/office/drawing/2014/main" id="{7A328D2B-5FCD-6780-A6D4-CBD07267ADDD}"/>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
        <p:nvSpPr>
          <p:cNvPr id="10" name="Freeform 10">
            <a:extLst>
              <a:ext uri="{FF2B5EF4-FFF2-40B4-BE49-F238E27FC236}">
                <a16:creationId xmlns:a16="http://schemas.microsoft.com/office/drawing/2014/main" id="{3944918C-514A-178A-B7AC-8D0339E43C45}"/>
              </a:ext>
            </a:extLst>
          </p:cNvPr>
          <p:cNvSpPr/>
          <p:nvPr/>
        </p:nvSpPr>
        <p:spPr>
          <a:xfrm>
            <a:off x="14554200" y="2356194"/>
            <a:ext cx="1527464" cy="1527464"/>
          </a:xfrm>
          <a:custGeom>
            <a:avLst/>
            <a:gdLst/>
            <a:ahLst/>
            <a:cxnLst/>
            <a:rect l="l" t="t" r="r" b="b"/>
            <a:pathLst>
              <a:path w="1527464" h="1527464">
                <a:moveTo>
                  <a:pt x="0" y="0"/>
                </a:moveTo>
                <a:lnTo>
                  <a:pt x="1527464" y="0"/>
                </a:lnTo>
                <a:lnTo>
                  <a:pt x="1527464" y="1527463"/>
                </a:lnTo>
                <a:lnTo>
                  <a:pt x="0" y="152746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i-FI"/>
          </a:p>
        </p:txBody>
      </p:sp>
    </p:spTree>
    <p:extLst>
      <p:ext uri="{BB962C8B-B14F-4D97-AF65-F5344CB8AC3E}">
        <p14:creationId xmlns:p14="http://schemas.microsoft.com/office/powerpoint/2010/main" val="153403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43A4C-AFA3-8A0B-A8BE-6D0A883709B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A8C42B4-AA99-C45A-3A40-FFD42C927C2B}"/>
              </a:ext>
            </a:extLst>
          </p:cNvPr>
          <p:cNvSpPr txBox="1"/>
          <p:nvPr/>
        </p:nvSpPr>
        <p:spPr>
          <a:xfrm>
            <a:off x="1028700" y="2356194"/>
            <a:ext cx="13243086" cy="5845831"/>
          </a:xfrm>
          <a:prstGeom prst="rect">
            <a:avLst/>
          </a:prstGeom>
        </p:spPr>
        <p:txBody>
          <a:bodyPr wrap="square" lIns="0" tIns="0" rIns="0" bIns="0" rtlCol="0" anchor="t">
            <a:spAutoFit/>
          </a:bodyPr>
          <a:lstStyle/>
          <a:p>
            <a:pPr marL="457200" indent="-457200">
              <a:lnSpc>
                <a:spcPts val="4886"/>
              </a:lnSpc>
              <a:spcAft>
                <a:spcPts val="600"/>
              </a:spcAft>
              <a:buFont typeface="Arial" panose="020B0604020202020204" pitchFamily="34" charset="0"/>
              <a:buChar char="•"/>
            </a:pPr>
            <a:r>
              <a:rPr lang="lt-LT" sz="3490" b="1" dirty="0">
                <a:solidFill>
                  <a:srgbClr val="145F81"/>
                </a:solidFill>
                <a:latin typeface="Source Sans Pro"/>
                <a:ea typeface="Source Sans Pro"/>
                <a:cs typeface="Source Sans Pro"/>
                <a:sym typeface="Source Sans Pro"/>
              </a:rPr>
              <a:t>Užrakinkite įrenginius</a:t>
            </a:r>
            <a:r>
              <a:rPr lang="lt-LT" sz="3490" dirty="0">
                <a:solidFill>
                  <a:srgbClr val="145F81"/>
                </a:solidFill>
                <a:latin typeface="Source Sans Pro"/>
                <a:ea typeface="Source Sans Pro"/>
                <a:cs typeface="Source Sans Pro"/>
                <a:sym typeface="Source Sans Pro"/>
              </a:rPr>
              <a:t>, naudokite stiprius slaptažodžius arba biometrinius užraktus (pirštų atspaudus, veido atpažinimą), kad apsaugotumėte įrenginius.
</a:t>
            </a:r>
            <a:r>
              <a:rPr lang="lt-LT" sz="3490" b="1" dirty="0">
                <a:solidFill>
                  <a:srgbClr val="145F81"/>
                </a:solidFill>
                <a:latin typeface="Source Sans Pro"/>
                <a:ea typeface="Source Sans Pro"/>
                <a:cs typeface="Source Sans Pro"/>
                <a:sym typeface="Source Sans Pro"/>
              </a:rPr>
              <a:t>Įgalinkite šifravimą </a:t>
            </a:r>
            <a:r>
              <a:rPr lang="lt-LT" sz="3490" dirty="0">
                <a:solidFill>
                  <a:srgbClr val="145F81"/>
                </a:solidFill>
                <a:latin typeface="Source Sans Pro"/>
                <a:ea typeface="Source Sans Pro"/>
                <a:cs typeface="Source Sans Pro"/>
                <a:sym typeface="Source Sans Pro"/>
              </a:rPr>
              <a:t>savo įrenginiuose, kad apsaugotumėte duomenis, jei jie būtų pamesti ar pavogti.
</a:t>
            </a:r>
            <a:r>
              <a:rPr lang="lt-LT" sz="3490" b="1" dirty="0">
                <a:solidFill>
                  <a:srgbClr val="145F81"/>
                </a:solidFill>
                <a:latin typeface="Source Sans Pro"/>
                <a:ea typeface="Source Sans Pro"/>
                <a:cs typeface="Source Sans Pro"/>
                <a:sym typeface="Source Sans Pro"/>
              </a:rPr>
              <a:t>Reguliariai kurkite atsargines svarbių duomenų kopijas </a:t>
            </a:r>
            <a:r>
              <a:rPr lang="lt-LT" sz="3490" dirty="0">
                <a:solidFill>
                  <a:srgbClr val="145F81"/>
                </a:solidFill>
                <a:latin typeface="Source Sans Pro"/>
                <a:ea typeface="Source Sans Pro"/>
                <a:cs typeface="Source Sans Pro"/>
                <a:sym typeface="Source Sans Pro"/>
              </a:rPr>
              <a:t>saugioje vietoje (išoriniame diske, debesies saugykloje). 
Atsarginės kopijos užtikrina, kad galėsite atkurti duomenis įrenginio gedimo ar kibernetinės atakos atveju.</a:t>
            </a:r>
            <a:endParaRPr lang="en-US" sz="3490" dirty="0">
              <a:solidFill>
                <a:srgbClr val="145F81"/>
              </a:solidFill>
              <a:latin typeface="Source Sans Pro"/>
              <a:ea typeface="Source Sans Pro"/>
              <a:cs typeface="Source Sans Pro"/>
              <a:sym typeface="Source Sans Pro"/>
            </a:endParaRPr>
          </a:p>
        </p:txBody>
      </p:sp>
      <p:sp>
        <p:nvSpPr>
          <p:cNvPr id="3" name="TextBox 3">
            <a:extLst>
              <a:ext uri="{FF2B5EF4-FFF2-40B4-BE49-F238E27FC236}">
                <a16:creationId xmlns:a16="http://schemas.microsoft.com/office/drawing/2014/main" id="{E2DD1777-7E31-1F09-B3C8-49E852573F5D}"/>
              </a:ext>
            </a:extLst>
          </p:cNvPr>
          <p:cNvSpPr txBox="1"/>
          <p:nvPr/>
        </p:nvSpPr>
        <p:spPr>
          <a:xfrm>
            <a:off x="1028700" y="914400"/>
            <a:ext cx="12839700" cy="973152"/>
          </a:xfrm>
          <a:prstGeom prst="rect">
            <a:avLst/>
          </a:prstGeom>
        </p:spPr>
        <p:txBody>
          <a:bodyPr wrap="square" lIns="0" tIns="0" rIns="0" bIns="0" rtlCol="0" anchor="t">
            <a:spAutoFit/>
          </a:bodyPr>
          <a:lstStyle/>
          <a:p>
            <a:pPr>
              <a:lnSpc>
                <a:spcPts val="8131"/>
              </a:lnSpc>
            </a:pPr>
            <a:r>
              <a:rPr lang="en-US" sz="5808" b="1" dirty="0" err="1">
                <a:solidFill>
                  <a:srgbClr val="145F81"/>
                </a:solidFill>
                <a:latin typeface="Source Sans Pro Bold"/>
                <a:ea typeface="Source Sans Pro Bold"/>
                <a:cs typeface="Source Sans Pro Bold"/>
                <a:sym typeface="Source Sans Pro Bold"/>
              </a:rPr>
              <a:t>Įrenginiai</a:t>
            </a:r>
            <a:endParaRPr lang="en-US" sz="5808" b="1" noProof="0" dirty="0">
              <a:solidFill>
                <a:srgbClr val="145F81"/>
              </a:solidFill>
              <a:latin typeface="Source Sans Pro Bold"/>
              <a:ea typeface="Source Sans Pro Bold"/>
              <a:cs typeface="Source Sans Pro Bold"/>
              <a:sym typeface="Source Sans Pro Bold"/>
            </a:endParaRPr>
          </a:p>
        </p:txBody>
      </p:sp>
      <p:sp>
        <p:nvSpPr>
          <p:cNvPr id="4" name="Freeform 4">
            <a:extLst>
              <a:ext uri="{FF2B5EF4-FFF2-40B4-BE49-F238E27FC236}">
                <a16:creationId xmlns:a16="http://schemas.microsoft.com/office/drawing/2014/main" id="{9BB3AB72-487F-DF63-6047-948C8BF5C3B1}"/>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
        <p:nvSpPr>
          <p:cNvPr id="10" name="Freeform 4">
            <a:extLst>
              <a:ext uri="{FF2B5EF4-FFF2-40B4-BE49-F238E27FC236}">
                <a16:creationId xmlns:a16="http://schemas.microsoft.com/office/drawing/2014/main" id="{BAA0359F-0E88-ACDF-9A1F-AE6E951B533D}"/>
              </a:ext>
            </a:extLst>
          </p:cNvPr>
          <p:cNvSpPr/>
          <p:nvPr/>
        </p:nvSpPr>
        <p:spPr>
          <a:xfrm flipH="1">
            <a:off x="13868400" y="5143500"/>
            <a:ext cx="3850957" cy="4487548"/>
          </a:xfrm>
          <a:custGeom>
            <a:avLst/>
            <a:gdLst/>
            <a:ahLst/>
            <a:cxnLst/>
            <a:rect l="l" t="t" r="r" b="b"/>
            <a:pathLst>
              <a:path w="3317557" h="4114800">
                <a:moveTo>
                  <a:pt x="0" y="0"/>
                </a:moveTo>
                <a:lnTo>
                  <a:pt x="3317557" y="0"/>
                </a:lnTo>
                <a:lnTo>
                  <a:pt x="3317557"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i-FI"/>
          </a:p>
        </p:txBody>
      </p:sp>
    </p:spTree>
    <p:extLst>
      <p:ext uri="{BB962C8B-B14F-4D97-AF65-F5344CB8AC3E}">
        <p14:creationId xmlns:p14="http://schemas.microsoft.com/office/powerpoint/2010/main" val="359549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45750-9115-82CE-4C2C-F09C9E7A3B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89A5A87-199A-36DA-0F05-5550E95BB941}"/>
              </a:ext>
            </a:extLst>
          </p:cNvPr>
          <p:cNvSpPr txBox="1"/>
          <p:nvPr/>
        </p:nvSpPr>
        <p:spPr>
          <a:xfrm>
            <a:off x="1028699" y="2356194"/>
            <a:ext cx="13967915" cy="5845831"/>
          </a:xfrm>
          <a:prstGeom prst="rect">
            <a:avLst/>
          </a:prstGeom>
        </p:spPr>
        <p:txBody>
          <a:bodyPr wrap="square" lIns="0" tIns="0" rIns="0" bIns="0" rtlCol="0" anchor="t">
            <a:spAutoFit/>
          </a:bodyPr>
          <a:lstStyle/>
          <a:p>
            <a:pPr marL="457200" indent="-457200">
              <a:lnSpc>
                <a:spcPts val="4886"/>
              </a:lnSpc>
              <a:spcAft>
                <a:spcPts val="600"/>
              </a:spcAft>
              <a:buFont typeface="Arial" panose="020B0604020202020204" pitchFamily="34" charset="0"/>
              <a:buChar char="•"/>
            </a:pPr>
            <a:r>
              <a:rPr lang="lt-LT" sz="3490" dirty="0">
                <a:solidFill>
                  <a:srgbClr val="145F81"/>
                </a:solidFill>
                <a:latin typeface="Source Sans Pro"/>
                <a:ea typeface="Source Sans Pro"/>
                <a:cs typeface="Source Sans Pro"/>
                <a:sym typeface="Source Sans Pro"/>
              </a:rPr>
              <a:t>Būkite informuoti apie kibernetinio saugumo naujienas, sekite naujausias kibernetinio saugumo naujienas ir tendencijas, kad būtumėte informuoti apie galimas grėsmes.
Reguliariai tikrinkite savo internetines paskyras ir pranešimus apie įtartiną veiklą.
Apsvarstykite galimybę naudoti virtualų privatų tinklą (VPN), kad padidintumėte saugumą ir privatumą, ypač kai naudojate viešąjį "</a:t>
            </a:r>
            <a:r>
              <a:rPr lang="lt-LT" sz="3490" dirty="0" err="1">
                <a:solidFill>
                  <a:srgbClr val="145F81"/>
                </a:solidFill>
                <a:latin typeface="Source Sans Pro"/>
                <a:ea typeface="Source Sans Pro"/>
                <a:cs typeface="Source Sans Pro"/>
                <a:sym typeface="Source Sans Pro"/>
              </a:rPr>
              <a:t>Wi</a:t>
            </a:r>
            <a:r>
              <a:rPr lang="lt-LT" sz="3490" dirty="0">
                <a:solidFill>
                  <a:srgbClr val="145F81"/>
                </a:solidFill>
                <a:latin typeface="Source Sans Pro"/>
                <a:ea typeface="Source Sans Pro"/>
                <a:cs typeface="Source Sans Pro"/>
                <a:sym typeface="Source Sans Pro"/>
              </a:rPr>
              <a:t>-Fi".
Diegdami programas atkreipkite dėmesį į jų prašomus leidimus. Suteikite tik tuos leidimus, kurie reikalingi programos funkcijoms.</a:t>
            </a:r>
            <a:endParaRPr lang="en-US" sz="3490" dirty="0">
              <a:solidFill>
                <a:srgbClr val="145F81"/>
              </a:solidFill>
              <a:latin typeface="Source Sans Pro"/>
              <a:ea typeface="Source Sans Pro"/>
              <a:cs typeface="Source Sans Pro"/>
              <a:sym typeface="Source Sans Pro"/>
            </a:endParaRPr>
          </a:p>
        </p:txBody>
      </p:sp>
      <p:sp>
        <p:nvSpPr>
          <p:cNvPr id="3" name="TextBox 3">
            <a:extLst>
              <a:ext uri="{FF2B5EF4-FFF2-40B4-BE49-F238E27FC236}">
                <a16:creationId xmlns:a16="http://schemas.microsoft.com/office/drawing/2014/main" id="{3B830E05-CDA5-DFA0-B95C-A0495BE4C1BC}"/>
              </a:ext>
            </a:extLst>
          </p:cNvPr>
          <p:cNvSpPr txBox="1"/>
          <p:nvPr/>
        </p:nvSpPr>
        <p:spPr>
          <a:xfrm>
            <a:off x="1028700" y="914400"/>
            <a:ext cx="12839700" cy="973152"/>
          </a:xfrm>
          <a:prstGeom prst="rect">
            <a:avLst/>
          </a:prstGeom>
        </p:spPr>
        <p:txBody>
          <a:bodyPr wrap="square" lIns="0" tIns="0" rIns="0" bIns="0" rtlCol="0" anchor="t">
            <a:spAutoFit/>
          </a:bodyPr>
          <a:lstStyle/>
          <a:p>
            <a:pPr>
              <a:lnSpc>
                <a:spcPts val="8131"/>
              </a:lnSpc>
            </a:pPr>
            <a:r>
              <a:rPr lang="en-US" sz="5808" b="1" dirty="0" err="1">
                <a:solidFill>
                  <a:srgbClr val="145F81"/>
                </a:solidFill>
                <a:latin typeface="Source Sans Pro Bold"/>
                <a:ea typeface="Source Sans Pro Bold"/>
                <a:cs typeface="Source Sans Pro Bold"/>
                <a:sym typeface="Source Sans Pro Bold"/>
              </a:rPr>
              <a:t>Rekomendacijos</a:t>
            </a:r>
            <a:endParaRPr lang="en-US" sz="5808" b="1" noProof="0" dirty="0">
              <a:solidFill>
                <a:srgbClr val="145F81"/>
              </a:solidFill>
              <a:latin typeface="Source Sans Pro Bold"/>
              <a:ea typeface="Source Sans Pro Bold"/>
              <a:cs typeface="Source Sans Pro Bold"/>
              <a:sym typeface="Source Sans Pro Bold"/>
            </a:endParaRPr>
          </a:p>
        </p:txBody>
      </p:sp>
      <p:sp>
        <p:nvSpPr>
          <p:cNvPr id="4" name="Freeform 4">
            <a:extLst>
              <a:ext uri="{FF2B5EF4-FFF2-40B4-BE49-F238E27FC236}">
                <a16:creationId xmlns:a16="http://schemas.microsoft.com/office/drawing/2014/main" id="{C45E3879-AA98-CA2B-7C14-B1880654FB3A}"/>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
        <p:nvSpPr>
          <p:cNvPr id="8" name="Freeform 9">
            <a:extLst>
              <a:ext uri="{FF2B5EF4-FFF2-40B4-BE49-F238E27FC236}">
                <a16:creationId xmlns:a16="http://schemas.microsoft.com/office/drawing/2014/main" id="{E34FEC1B-FD5C-1EAE-0E1B-50ED899FD1CE}"/>
              </a:ext>
            </a:extLst>
          </p:cNvPr>
          <p:cNvSpPr/>
          <p:nvPr/>
        </p:nvSpPr>
        <p:spPr>
          <a:xfrm>
            <a:off x="14996615" y="2356194"/>
            <a:ext cx="1537855" cy="1537855"/>
          </a:xfrm>
          <a:custGeom>
            <a:avLst/>
            <a:gdLst/>
            <a:ahLst/>
            <a:cxnLst/>
            <a:rect l="l" t="t" r="r" b="b"/>
            <a:pathLst>
              <a:path w="1537855" h="1537855">
                <a:moveTo>
                  <a:pt x="0" y="0"/>
                </a:moveTo>
                <a:lnTo>
                  <a:pt x="1537854" y="0"/>
                </a:lnTo>
                <a:lnTo>
                  <a:pt x="1537854" y="1537855"/>
                </a:lnTo>
                <a:lnTo>
                  <a:pt x="0" y="15378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i-FI"/>
          </a:p>
        </p:txBody>
      </p:sp>
    </p:spTree>
    <p:extLst>
      <p:ext uri="{BB962C8B-B14F-4D97-AF65-F5344CB8AC3E}">
        <p14:creationId xmlns:p14="http://schemas.microsoft.com/office/powerpoint/2010/main" val="765474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TotalTime>
  <Words>601</Words>
  <Application>Microsoft Office PowerPoint</Application>
  <PresentationFormat>Custom</PresentationFormat>
  <Paragraphs>33</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Source Sans Pro</vt:lpstr>
      <vt:lpstr>Source Sans Pro Bold</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Canva Nordplus: presentation</dc:title>
  <cp:lastModifiedBy>jurgita jurgita</cp:lastModifiedBy>
  <cp:revision>5</cp:revision>
  <dcterms:created xsi:type="dcterms:W3CDTF">2006-08-16T00:00:00Z</dcterms:created>
  <dcterms:modified xsi:type="dcterms:W3CDTF">2026-05-28T08:07:07Z</dcterms:modified>
  <dc:identifier>DAHDcWFPk08</dc:identifier>
</cp:coreProperties>
</file>