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546" r:id="rId5"/>
    <p:sldId id="257" r:id="rId6"/>
    <p:sldId id="550" r:id="rId7"/>
    <p:sldId id="551" r:id="rId8"/>
    <p:sldId id="547" r:id="rId9"/>
    <p:sldId id="552"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5F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F21FF0-1D8E-448B-954C-171BF3C938F1}" v="96" dt="2026-05-17T15:19:56.8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7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6F9D46-1E75-4002-B9EA-4B285766ED09}" type="datetimeFigureOut">
              <a:rPr lang="fi-FI" smtClean="0"/>
              <a:t>21.5.2026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86EF31-E764-4EAA-B069-38B2EBB0FF91}" type="slidenum">
              <a:rPr lang="fi-FI" smtClean="0"/>
              <a:t>‹#›</a:t>
            </a:fld>
            <a:endParaRPr lang="fi-FI"/>
          </a:p>
        </p:txBody>
      </p:sp>
    </p:spTree>
    <p:extLst>
      <p:ext uri="{BB962C8B-B14F-4D97-AF65-F5344CB8AC3E}">
        <p14:creationId xmlns:p14="http://schemas.microsoft.com/office/powerpoint/2010/main" val="248532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txBody>
          <a:bodyPr/>
          <a:lstStyle/>
          <a:p>
            <a:endParaRPr lang="fi-FI"/>
          </a:p>
        </p:txBody>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A4B014-1C3C-444E-BEB0-80A86FFA00FC}" type="slidenum">
              <a:rPr kumimoji="0" lang="fi-FI"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i-FI"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92440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59576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37035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43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61964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9536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438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39144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7437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6941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17223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69435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5/21/2026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26014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45F81"/>
        </a:solidFill>
        <a:effectLst/>
      </p:bgPr>
    </p:bg>
    <p:spTree>
      <p:nvGrpSpPr>
        <p:cNvPr id="1" name=""/>
        <p:cNvGrpSpPr/>
        <p:nvPr/>
      </p:nvGrpSpPr>
      <p:grpSpPr>
        <a:xfrm>
          <a:off x="0" y="0"/>
          <a:ext cx="0" cy="0"/>
          <a:chOff x="0" y="0"/>
          <a:chExt cx="0" cy="0"/>
        </a:xfrm>
      </p:grpSpPr>
      <p:sp>
        <p:nvSpPr>
          <p:cNvPr id="2" name="Freeform 2"/>
          <p:cNvSpPr/>
          <p:nvPr/>
        </p:nvSpPr>
        <p:spPr>
          <a:xfrm>
            <a:off x="685800" y="685800"/>
            <a:ext cx="1282757" cy="1217215"/>
          </a:xfrm>
          <a:custGeom>
            <a:avLst/>
            <a:gdLst/>
            <a:ahLst/>
            <a:cxnLst/>
            <a:rect l="l" t="t" r="r" b="b"/>
            <a:pathLst>
              <a:path w="1924136" h="1825822">
                <a:moveTo>
                  <a:pt x="0" y="0"/>
                </a:moveTo>
                <a:lnTo>
                  <a:pt x="1924136" y="0"/>
                </a:lnTo>
                <a:lnTo>
                  <a:pt x="1924136" y="1825822"/>
                </a:lnTo>
                <a:lnTo>
                  <a:pt x="0" y="1825822"/>
                </a:lnTo>
                <a:lnTo>
                  <a:pt x="0" y="0"/>
                </a:lnTo>
                <a:close/>
              </a:path>
            </a:pathLst>
          </a:custGeom>
          <a:blipFill>
            <a:blip r:embed="rId3"/>
            <a:stretch>
              <a:fillRect/>
            </a:stretch>
          </a:blipFill>
        </p:spPr>
        <p:txBody>
          <a:bodyPr/>
          <a:lstStyle/>
          <a:p>
            <a:pPr defTabSz="609630"/>
            <a:endParaRPr lang="fi-FI" sz="1200">
              <a:solidFill>
                <a:prstClr val="black"/>
              </a:solidFill>
              <a:latin typeface="Calibri"/>
            </a:endParaRPr>
          </a:p>
        </p:txBody>
      </p:sp>
      <p:sp>
        <p:nvSpPr>
          <p:cNvPr id="3" name="Freeform 3"/>
          <p:cNvSpPr/>
          <p:nvPr/>
        </p:nvSpPr>
        <p:spPr>
          <a:xfrm>
            <a:off x="-152400" y="5131121"/>
            <a:ext cx="12598400" cy="1853879"/>
          </a:xfrm>
          <a:custGeom>
            <a:avLst/>
            <a:gdLst/>
            <a:ahLst/>
            <a:cxnLst/>
            <a:rect l="l" t="t" r="r" b="b"/>
            <a:pathLst>
              <a:path w="20702890" h="4968694">
                <a:moveTo>
                  <a:pt x="0" y="0"/>
                </a:moveTo>
                <a:lnTo>
                  <a:pt x="20702890" y="0"/>
                </a:lnTo>
                <a:lnTo>
                  <a:pt x="20702890" y="4968694"/>
                </a:lnTo>
                <a:lnTo>
                  <a:pt x="0" y="4968694"/>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pPr defTabSz="609630"/>
            <a:endParaRPr lang="fi-FI" sz="1200">
              <a:solidFill>
                <a:prstClr val="black"/>
              </a:solidFill>
              <a:latin typeface="Calibri"/>
            </a:endParaRPr>
          </a:p>
        </p:txBody>
      </p:sp>
      <p:sp>
        <p:nvSpPr>
          <p:cNvPr id="4" name="Freeform 4"/>
          <p:cNvSpPr/>
          <p:nvPr/>
        </p:nvSpPr>
        <p:spPr>
          <a:xfrm>
            <a:off x="320537" y="5683870"/>
            <a:ext cx="2925331" cy="669169"/>
          </a:xfrm>
          <a:custGeom>
            <a:avLst/>
            <a:gdLst/>
            <a:ahLst/>
            <a:cxnLst/>
            <a:rect l="l" t="t" r="r" b="b"/>
            <a:pathLst>
              <a:path w="4387997" h="1003754">
                <a:moveTo>
                  <a:pt x="0" y="0"/>
                </a:moveTo>
                <a:lnTo>
                  <a:pt x="4387997" y="0"/>
                </a:lnTo>
                <a:lnTo>
                  <a:pt x="4387997" y="1003755"/>
                </a:lnTo>
                <a:lnTo>
                  <a:pt x="0" y="1003755"/>
                </a:lnTo>
                <a:lnTo>
                  <a:pt x="0" y="0"/>
                </a:lnTo>
                <a:close/>
              </a:path>
            </a:pathLst>
          </a:custGeom>
          <a:blipFill>
            <a:blip r:embed="rId5"/>
            <a:stretch>
              <a:fillRect/>
            </a:stretch>
          </a:blipFill>
        </p:spPr>
        <p:txBody>
          <a:bodyPr/>
          <a:lstStyle/>
          <a:p>
            <a:pPr defTabSz="609630"/>
            <a:endParaRPr lang="fi-FI" sz="1200">
              <a:solidFill>
                <a:prstClr val="black"/>
              </a:solidFill>
              <a:latin typeface="Calibri"/>
            </a:endParaRPr>
          </a:p>
        </p:txBody>
      </p:sp>
      <p:sp>
        <p:nvSpPr>
          <p:cNvPr id="5" name="Freeform 5"/>
          <p:cNvSpPr/>
          <p:nvPr/>
        </p:nvSpPr>
        <p:spPr>
          <a:xfrm>
            <a:off x="3130558" y="5218803"/>
            <a:ext cx="1568549" cy="1568549"/>
          </a:xfrm>
          <a:custGeom>
            <a:avLst/>
            <a:gdLst/>
            <a:ahLst/>
            <a:cxnLst/>
            <a:rect l="l" t="t" r="r" b="b"/>
            <a:pathLst>
              <a:path w="2352824" h="2352824">
                <a:moveTo>
                  <a:pt x="0" y="0"/>
                </a:moveTo>
                <a:lnTo>
                  <a:pt x="2352824" y="0"/>
                </a:lnTo>
                <a:lnTo>
                  <a:pt x="2352824" y="2352824"/>
                </a:lnTo>
                <a:lnTo>
                  <a:pt x="0" y="2352824"/>
                </a:lnTo>
                <a:lnTo>
                  <a:pt x="0" y="0"/>
                </a:lnTo>
                <a:close/>
              </a:path>
            </a:pathLst>
          </a:custGeom>
          <a:blipFill>
            <a:blip r:embed="rId6"/>
            <a:stretch>
              <a:fillRect/>
            </a:stretch>
          </a:blipFill>
        </p:spPr>
        <p:txBody>
          <a:bodyPr/>
          <a:lstStyle/>
          <a:p>
            <a:pPr defTabSz="609630"/>
            <a:endParaRPr lang="fi-FI" sz="1200">
              <a:solidFill>
                <a:prstClr val="black"/>
              </a:solidFill>
              <a:latin typeface="Calibri"/>
            </a:endParaRPr>
          </a:p>
        </p:txBody>
      </p:sp>
      <p:sp>
        <p:nvSpPr>
          <p:cNvPr id="6" name="Freeform 6"/>
          <p:cNvSpPr/>
          <p:nvPr/>
        </p:nvSpPr>
        <p:spPr>
          <a:xfrm>
            <a:off x="4859863" y="5698334"/>
            <a:ext cx="2468399" cy="640241"/>
          </a:xfrm>
          <a:custGeom>
            <a:avLst/>
            <a:gdLst/>
            <a:ahLst/>
            <a:cxnLst/>
            <a:rect l="l" t="t" r="r" b="b"/>
            <a:pathLst>
              <a:path w="3702598" h="960361">
                <a:moveTo>
                  <a:pt x="0" y="0"/>
                </a:moveTo>
                <a:lnTo>
                  <a:pt x="3702598" y="0"/>
                </a:lnTo>
                <a:lnTo>
                  <a:pt x="3702598" y="960361"/>
                </a:lnTo>
                <a:lnTo>
                  <a:pt x="0" y="960361"/>
                </a:lnTo>
                <a:lnTo>
                  <a:pt x="0" y="0"/>
                </a:lnTo>
                <a:close/>
              </a:path>
            </a:pathLst>
          </a:custGeom>
          <a:blipFill>
            <a:blip r:embed="rId7"/>
            <a:stretch>
              <a:fillRect/>
            </a:stretch>
          </a:blipFill>
        </p:spPr>
        <p:txBody>
          <a:bodyPr/>
          <a:lstStyle/>
          <a:p>
            <a:pPr defTabSz="609630"/>
            <a:endParaRPr lang="fi-FI" sz="1200">
              <a:solidFill>
                <a:prstClr val="black"/>
              </a:solidFill>
              <a:latin typeface="Calibri"/>
            </a:endParaRPr>
          </a:p>
        </p:txBody>
      </p:sp>
      <p:sp>
        <p:nvSpPr>
          <p:cNvPr id="7" name="Freeform 7"/>
          <p:cNvSpPr/>
          <p:nvPr/>
        </p:nvSpPr>
        <p:spPr>
          <a:xfrm>
            <a:off x="10426256" y="5536432"/>
            <a:ext cx="1155065" cy="933293"/>
          </a:xfrm>
          <a:custGeom>
            <a:avLst/>
            <a:gdLst/>
            <a:ahLst/>
            <a:cxnLst/>
            <a:rect l="l" t="t" r="r" b="b"/>
            <a:pathLst>
              <a:path w="1732598" h="1399939">
                <a:moveTo>
                  <a:pt x="0" y="0"/>
                </a:moveTo>
                <a:lnTo>
                  <a:pt x="1732598" y="0"/>
                </a:lnTo>
                <a:lnTo>
                  <a:pt x="1732598" y="1399939"/>
                </a:lnTo>
                <a:lnTo>
                  <a:pt x="0" y="1399939"/>
                </a:lnTo>
                <a:lnTo>
                  <a:pt x="0" y="0"/>
                </a:lnTo>
                <a:close/>
              </a:path>
            </a:pathLst>
          </a:custGeom>
          <a:blipFill>
            <a:blip r:embed="rId8"/>
            <a:stretch>
              <a:fillRect/>
            </a:stretch>
          </a:blipFill>
        </p:spPr>
        <p:txBody>
          <a:bodyPr/>
          <a:lstStyle/>
          <a:p>
            <a:pPr defTabSz="609630"/>
            <a:endParaRPr lang="fi-FI" sz="1200">
              <a:solidFill>
                <a:prstClr val="black"/>
              </a:solidFill>
              <a:latin typeface="Calibri"/>
            </a:endParaRPr>
          </a:p>
        </p:txBody>
      </p:sp>
      <p:sp>
        <p:nvSpPr>
          <p:cNvPr id="8" name="Freeform 8"/>
          <p:cNvSpPr/>
          <p:nvPr/>
        </p:nvSpPr>
        <p:spPr>
          <a:xfrm>
            <a:off x="8017694" y="5403211"/>
            <a:ext cx="1719130" cy="1199733"/>
          </a:xfrm>
          <a:custGeom>
            <a:avLst/>
            <a:gdLst/>
            <a:ahLst/>
            <a:cxnLst/>
            <a:rect l="l" t="t" r="r" b="b"/>
            <a:pathLst>
              <a:path w="2578695" h="1799600">
                <a:moveTo>
                  <a:pt x="0" y="0"/>
                </a:moveTo>
                <a:lnTo>
                  <a:pt x="2578695" y="0"/>
                </a:lnTo>
                <a:lnTo>
                  <a:pt x="2578695" y="1799600"/>
                </a:lnTo>
                <a:lnTo>
                  <a:pt x="0" y="1799600"/>
                </a:lnTo>
                <a:lnTo>
                  <a:pt x="0" y="0"/>
                </a:lnTo>
                <a:close/>
              </a:path>
            </a:pathLst>
          </a:custGeom>
          <a:blipFill>
            <a:blip r:embed="rId9"/>
            <a:stretch>
              <a:fillRect/>
            </a:stretch>
          </a:blipFill>
        </p:spPr>
        <p:txBody>
          <a:bodyPr/>
          <a:lstStyle/>
          <a:p>
            <a:pPr defTabSz="609630"/>
            <a:endParaRPr lang="fi-FI" sz="1200">
              <a:solidFill>
                <a:prstClr val="black"/>
              </a:solidFill>
              <a:latin typeface="Calibri"/>
            </a:endParaRPr>
          </a:p>
        </p:txBody>
      </p:sp>
      <p:sp>
        <p:nvSpPr>
          <p:cNvPr id="9" name="TextBox 9"/>
          <p:cNvSpPr txBox="1"/>
          <p:nvPr/>
        </p:nvSpPr>
        <p:spPr>
          <a:xfrm>
            <a:off x="320537" y="2425984"/>
            <a:ext cx="11260785" cy="1579215"/>
          </a:xfrm>
          <a:prstGeom prst="rect">
            <a:avLst/>
          </a:prstGeom>
        </p:spPr>
        <p:txBody>
          <a:bodyPr wrap="square" lIns="0" tIns="0" rIns="0" bIns="0" rtlCol="0" anchor="t">
            <a:spAutoFit/>
          </a:bodyPr>
          <a:lstStyle/>
          <a:p>
            <a:pPr algn="r" defTabSz="609630">
              <a:lnSpc>
                <a:spcPts val="6066"/>
              </a:lnSpc>
            </a:pPr>
            <a:r>
              <a:rPr lang="fi-FI" sz="6000" dirty="0">
                <a:solidFill>
                  <a:schemeClr val="bg1"/>
                </a:solidFill>
                <a:latin typeface="Aptos Display" panose="02110004020202020204"/>
                <a:ea typeface="+mj-ea"/>
                <a:cs typeface="+mj-cs"/>
              </a:rPr>
              <a:t>ŽINIASKLAIDOS RAŠTINGUMAS 
BINGO</a:t>
            </a:r>
            <a:endParaRPr lang="en-US" sz="6666" b="1" spc="-186" dirty="0">
              <a:solidFill>
                <a:schemeClr val="bg1"/>
              </a:solidFill>
              <a:latin typeface="Source Sans Pro Bold"/>
              <a:ea typeface="Source Sans Pro Bold"/>
              <a:cs typeface="Source Sans Pro Bold"/>
              <a:sym typeface="Source Sans Pro Bold"/>
            </a:endParaRPr>
          </a:p>
        </p:txBody>
      </p:sp>
      <p:sp>
        <p:nvSpPr>
          <p:cNvPr id="10" name="TextBox 10"/>
          <p:cNvSpPr txBox="1"/>
          <p:nvPr/>
        </p:nvSpPr>
        <p:spPr>
          <a:xfrm>
            <a:off x="2788920" y="4255019"/>
            <a:ext cx="8717280" cy="695062"/>
          </a:xfrm>
          <a:prstGeom prst="rect">
            <a:avLst/>
          </a:prstGeom>
        </p:spPr>
        <p:txBody>
          <a:bodyPr wrap="square" lIns="0" tIns="0" rIns="0" bIns="0" rtlCol="0" anchor="t">
            <a:spAutoFit/>
          </a:bodyPr>
          <a:lstStyle/>
          <a:p>
            <a:pPr algn="r" defTabSz="609630">
              <a:lnSpc>
                <a:spcPts val="2666"/>
              </a:lnSpc>
              <a:spcBef>
                <a:spcPct val="0"/>
              </a:spcBef>
            </a:pPr>
            <a:r>
              <a:rPr lang="en-US" sz="2666" b="1" spc="197" dirty="0">
                <a:solidFill>
                  <a:srgbClr val="E7C58C"/>
                </a:solidFill>
                <a:latin typeface="Source Sans Pro Bold"/>
                <a:ea typeface="Source Sans Pro Bold"/>
                <a:cs typeface="Source Sans Pro Bold"/>
                <a:sym typeface="Source Sans Pro Bold"/>
              </a:rPr>
              <a:t>ŽINIASKLAIDOS ŠALIŠKUMAS IR SKAITMENINĖ SAUGA</a:t>
            </a:r>
          </a:p>
        </p:txBody>
      </p:sp>
      <p:sp>
        <p:nvSpPr>
          <p:cNvPr id="11" name="TextBox 11"/>
          <p:cNvSpPr txBox="1"/>
          <p:nvPr/>
        </p:nvSpPr>
        <p:spPr>
          <a:xfrm>
            <a:off x="1968557" y="1058196"/>
            <a:ext cx="2999120" cy="512961"/>
          </a:xfrm>
          <a:prstGeom prst="rect">
            <a:avLst/>
          </a:prstGeom>
        </p:spPr>
        <p:txBody>
          <a:bodyPr lIns="0" tIns="0" rIns="0" bIns="0" rtlCol="0" anchor="t">
            <a:spAutoFit/>
          </a:bodyPr>
          <a:lstStyle/>
          <a:p>
            <a:pPr defTabSz="609630">
              <a:lnSpc>
                <a:spcPts val="1979"/>
              </a:lnSpc>
            </a:pPr>
            <a:r>
              <a:rPr lang="en-US" sz="1832" dirty="0">
                <a:solidFill>
                  <a:srgbClr val="FFFFFF"/>
                </a:solidFill>
                <a:latin typeface="Source Sans Pro"/>
                <a:ea typeface="Source Sans Pro"/>
                <a:cs typeface="Source Sans Pro"/>
                <a:sym typeface="Source Sans Pro"/>
              </a:rPr>
              <a:t>Navigating Mis- and Disinformation at an Older Age</a:t>
            </a:r>
          </a:p>
        </p:txBody>
      </p:sp>
      <p:sp>
        <p:nvSpPr>
          <p:cNvPr id="12" name="Ellipsi 11">
            <a:extLst>
              <a:ext uri="{FF2B5EF4-FFF2-40B4-BE49-F238E27FC236}">
                <a16:creationId xmlns:a16="http://schemas.microsoft.com/office/drawing/2014/main" id="{4CB009A9-B8B5-92B6-547A-89BE4587436F}"/>
              </a:ext>
            </a:extLst>
          </p:cNvPr>
          <p:cNvSpPr/>
          <p:nvPr/>
        </p:nvSpPr>
        <p:spPr>
          <a:xfrm>
            <a:off x="420624" y="3028936"/>
            <a:ext cx="2467542" cy="202297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3" name="Tekstiruutu 12">
            <a:extLst>
              <a:ext uri="{FF2B5EF4-FFF2-40B4-BE49-F238E27FC236}">
                <a16:creationId xmlns:a16="http://schemas.microsoft.com/office/drawing/2014/main" id="{AAA9A0AF-4D80-8D3F-41AD-0EB9186D8550}"/>
              </a:ext>
            </a:extLst>
          </p:cNvPr>
          <p:cNvSpPr txBox="1"/>
          <p:nvPr/>
        </p:nvSpPr>
        <p:spPr>
          <a:xfrm>
            <a:off x="512956" y="3321429"/>
            <a:ext cx="2275964" cy="1446550"/>
          </a:xfrm>
          <a:prstGeom prst="rect">
            <a:avLst/>
          </a:prstGeom>
          <a:noFill/>
        </p:spPr>
        <p:txBody>
          <a:bodyPr wrap="square" rtlCol="0">
            <a:spAutoFit/>
          </a:bodyPr>
          <a:lstStyle/>
          <a:p>
            <a:pPr algn="ctr"/>
            <a:r>
              <a:rPr lang="lt-LT" sz="2200" dirty="0">
                <a:solidFill>
                  <a:srgbClr val="145F81"/>
                </a:solidFill>
                <a:latin typeface="Source Sans Pro" panose="020B0503030403020204" pitchFamily="34" charset="0"/>
                <a:ea typeface="Source Sans Pro" panose="020B0503030403020204" pitchFamily="34" charset="0"/>
              </a:rPr>
              <a:t>Galima naudoti su skaitmeniniais įrenginiais arba be jų</a:t>
            </a:r>
            <a:endParaRPr lang="fi-FI" sz="2200" dirty="0">
              <a:solidFill>
                <a:srgbClr val="145F81"/>
              </a:solidFill>
              <a:latin typeface="Source Sans Pro" panose="020B0503030403020204" pitchFamily="34" charset="0"/>
              <a:ea typeface="Source Sans Pro" panose="020B0503030403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1808540"/>
            <a:ext cx="8732520" cy="4370427"/>
          </a:xfrm>
          <a:prstGeom prst="rect">
            <a:avLst/>
          </a:prstGeom>
        </p:spPr>
        <p:txBody>
          <a:bodyPr wrap="square" lIns="0" tIns="0" rIns="0" bIns="0" rtlCol="0" anchor="t">
            <a:spAutoFit/>
          </a:bodyPr>
          <a:lstStyle/>
          <a:p>
            <a:pPr marL="342900" indent="-342900">
              <a:spcBef>
                <a:spcPts val="600"/>
              </a:spcBef>
              <a:buFont typeface="Arial" panose="020B0604020202020204" pitchFamily="34" charset="0"/>
              <a:buChar char="•"/>
            </a:pPr>
            <a:r>
              <a:rPr lang="lt-LT" sz="2400" dirty="0">
                <a:solidFill>
                  <a:srgbClr val="145F81"/>
                </a:solidFill>
                <a:latin typeface="Source Sans Pro"/>
                <a:ea typeface="Source Sans Pro"/>
                <a:cs typeface="Source Sans Pro"/>
                <a:sym typeface="Source Sans Pro"/>
              </a:rPr>
              <a:t>Šie du bingo gali būti naudojami kaip dirbtuvių dalis įvairiais būdais: savarankiškam darbui, mažose grupėse, su skaitmeniniais įrenginiais arba be jų. Nedvejodami improvizuokite. 
Tikslas – išmokti ir atspindėti svarbius skaitmeninius ir žiniasklaidos įgūdžius kasdieniame gyvenime.
Pasirinkite tinkamą bingo temą: žiniasklaidos šališkumas (nr.1) arba skaitmeninis saugumas (nr.2)
Pasirinkite tinkamą darbo būdą: savarankiškos arba mažos grupės (2–3 žmonės)
Nuspręskite darbo laiką: Pavyzdžiui, iš viso 15 minučių: trys teiginiai, po 5 minutes.</a:t>
            </a:r>
            <a:endParaRPr lang="en-US" sz="2400" dirty="0">
              <a:solidFill>
                <a:srgbClr val="145F81"/>
              </a:solidFill>
              <a:latin typeface="Source Sans Pro"/>
              <a:ea typeface="Source Sans Pro"/>
              <a:cs typeface="Source Sans Pro"/>
              <a:sym typeface="Source Sans Pro"/>
            </a:endParaRPr>
          </a:p>
        </p:txBody>
      </p:sp>
      <p:sp>
        <p:nvSpPr>
          <p:cNvPr id="3" name="TextBox 3"/>
          <p:cNvSpPr txBox="1"/>
          <p:nvPr/>
        </p:nvSpPr>
        <p:spPr>
          <a:xfrm>
            <a:off x="685800" y="609601"/>
            <a:ext cx="6437376" cy="648767"/>
          </a:xfrm>
          <a:prstGeom prst="rect">
            <a:avLst/>
          </a:prstGeom>
        </p:spPr>
        <p:txBody>
          <a:bodyPr wrap="square" lIns="0" tIns="0" rIns="0" bIns="0" rtlCol="0" anchor="t">
            <a:spAutoFit/>
          </a:bodyPr>
          <a:lstStyle/>
          <a:p>
            <a:pPr>
              <a:lnSpc>
                <a:spcPts val="5421"/>
              </a:lnSpc>
            </a:pPr>
            <a:r>
              <a:rPr lang="en-US" sz="3872" b="1" dirty="0">
                <a:solidFill>
                  <a:srgbClr val="145F81"/>
                </a:solidFill>
                <a:latin typeface="Source Sans Pro Bold"/>
                <a:ea typeface="Source Sans Pro Bold"/>
                <a:cs typeface="Source Sans Pro Bold"/>
                <a:sym typeface="Source Sans Pro Bold"/>
              </a:rPr>
              <a:t>Kaip </a:t>
            </a:r>
            <a:r>
              <a:rPr lang="en-US" sz="3872" b="1" dirty="0" err="1">
                <a:solidFill>
                  <a:srgbClr val="145F81"/>
                </a:solidFill>
                <a:latin typeface="Source Sans Pro Bold"/>
                <a:ea typeface="Source Sans Pro Bold"/>
                <a:cs typeface="Source Sans Pro Bold"/>
                <a:sym typeface="Source Sans Pro Bold"/>
              </a:rPr>
              <a:t>naudoti</a:t>
            </a:r>
            <a:r>
              <a:rPr lang="en-US" sz="3872" b="1" dirty="0">
                <a:solidFill>
                  <a:srgbClr val="145F81"/>
                </a:solidFill>
                <a:latin typeface="Source Sans Pro Bold"/>
                <a:ea typeface="Source Sans Pro Bold"/>
                <a:cs typeface="Source Sans Pro Bold"/>
                <a:sym typeface="Source Sans Pro Bold"/>
              </a:rPr>
              <a:t> </a:t>
            </a:r>
            <a:r>
              <a:rPr lang="en-US" sz="3872" b="1" dirty="0" err="1">
                <a:solidFill>
                  <a:srgbClr val="145F81"/>
                </a:solidFill>
                <a:latin typeface="Source Sans Pro Bold"/>
                <a:ea typeface="Source Sans Pro Bold"/>
                <a:cs typeface="Source Sans Pro Bold"/>
                <a:sym typeface="Source Sans Pro Bold"/>
              </a:rPr>
              <a:t>šią</a:t>
            </a:r>
            <a:r>
              <a:rPr lang="en-US" sz="3872" b="1" dirty="0">
                <a:solidFill>
                  <a:srgbClr val="145F81"/>
                </a:solidFill>
                <a:latin typeface="Source Sans Pro Bold"/>
                <a:ea typeface="Source Sans Pro Bold"/>
                <a:cs typeface="Source Sans Pro Bold"/>
                <a:sym typeface="Source Sans Pro Bold"/>
              </a:rPr>
              <a:t> </a:t>
            </a:r>
            <a:r>
              <a:rPr lang="en-US" sz="3872" b="1" dirty="0" err="1">
                <a:solidFill>
                  <a:srgbClr val="145F81"/>
                </a:solidFill>
                <a:latin typeface="Source Sans Pro Bold"/>
                <a:ea typeface="Source Sans Pro Bold"/>
                <a:cs typeface="Source Sans Pro Bold"/>
                <a:sym typeface="Source Sans Pro Bold"/>
              </a:rPr>
              <a:t>medžiagą</a:t>
            </a:r>
            <a:endParaRPr lang="en-US" sz="3872" b="1" dirty="0">
              <a:solidFill>
                <a:srgbClr val="145F81"/>
              </a:solidFill>
              <a:latin typeface="Source Sans Pro Bold"/>
              <a:ea typeface="Source Sans Pro Bold"/>
              <a:cs typeface="Source Sans Pro Bold"/>
              <a:sym typeface="Source Sans Pro Bold"/>
            </a:endParaRPr>
          </a:p>
        </p:txBody>
      </p:sp>
      <p:sp>
        <p:nvSpPr>
          <p:cNvPr id="4" name="Freeform 4"/>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5" name="Freeform 3">
            <a:extLst>
              <a:ext uri="{FF2B5EF4-FFF2-40B4-BE49-F238E27FC236}">
                <a16:creationId xmlns:a16="http://schemas.microsoft.com/office/drawing/2014/main" id="{8D6D99EE-09DC-6896-0BA0-9A74739BD343}"/>
              </a:ext>
            </a:extLst>
          </p:cNvPr>
          <p:cNvSpPr/>
          <p:nvPr/>
        </p:nvSpPr>
        <p:spPr>
          <a:xfrm>
            <a:off x="9282651" y="2356332"/>
            <a:ext cx="2223549" cy="2145336"/>
          </a:xfrm>
          <a:custGeom>
            <a:avLst/>
            <a:gdLst/>
            <a:ahLst/>
            <a:cxnLst/>
            <a:rect l="l" t="t" r="r" b="b"/>
            <a:pathLst>
              <a:path w="4083939" h="4114800">
                <a:moveTo>
                  <a:pt x="0" y="0"/>
                </a:moveTo>
                <a:lnTo>
                  <a:pt x="4083939" y="0"/>
                </a:lnTo>
                <a:lnTo>
                  <a:pt x="4083939" y="4114800"/>
                </a:lnTo>
                <a:lnTo>
                  <a:pt x="0" y="411480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0303C-C7E9-45CA-C07D-854D2E5AA8C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E09F3ED-AE4A-D7F5-D0AB-1BD29A579927}"/>
              </a:ext>
            </a:extLst>
          </p:cNvPr>
          <p:cNvSpPr txBox="1"/>
          <p:nvPr/>
        </p:nvSpPr>
        <p:spPr>
          <a:xfrm>
            <a:off x="685800" y="1826828"/>
            <a:ext cx="8732520" cy="3631763"/>
          </a:xfrm>
          <a:prstGeom prst="rect">
            <a:avLst/>
          </a:prstGeom>
        </p:spPr>
        <p:txBody>
          <a:bodyPr wrap="square" lIns="0" tIns="0" rIns="0" bIns="0" rtlCol="0" anchor="t">
            <a:spAutoFit/>
          </a:bodyPr>
          <a:lstStyle/>
          <a:p>
            <a:pPr marL="342900" indent="-342900">
              <a:spcBef>
                <a:spcPts val="600"/>
              </a:spcBef>
              <a:buFont typeface="Arial" panose="020B0604020202020204" pitchFamily="34" charset="0"/>
              <a:buChar char="•"/>
            </a:pPr>
            <a:r>
              <a:rPr lang="lt-LT" sz="2400" dirty="0">
                <a:solidFill>
                  <a:srgbClr val="145F81"/>
                </a:solidFill>
                <a:latin typeface="Source Sans Pro"/>
                <a:ea typeface="Source Sans Pro"/>
                <a:cs typeface="Source Sans Pro"/>
                <a:sym typeface="Source Sans Pro"/>
              </a:rPr>
              <a:t>Užduotis yra rasti internetines naujienas ar turinį, atitinkantį bingo kortelės teiginius.
Perskaitykite teiginius ant bingo kortelės.
Pasirinkite vieną iš jų ir internete ieškokite aprašymą atitinkančio pavyzdžio. Galite naudoti naujienų svetaines, socialinę žiniasklaidą, skelbimus ar svetaines.
Kai rasite pavyzdį, pažymėkite tą kvadratą.
Kai atliksite tris iš eilės (skersai, žemyn arba įstrižai), pasakykite "Bingo!"</a:t>
            </a:r>
            <a:endParaRPr lang="en-US" sz="240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244A0277-AF23-7AD1-5DB5-AB3278DB3068}"/>
              </a:ext>
            </a:extLst>
          </p:cNvPr>
          <p:cNvSpPr txBox="1"/>
          <p:nvPr/>
        </p:nvSpPr>
        <p:spPr>
          <a:xfrm>
            <a:off x="685800" y="609601"/>
            <a:ext cx="9409176" cy="639727"/>
          </a:xfrm>
          <a:prstGeom prst="rect">
            <a:avLst/>
          </a:prstGeom>
        </p:spPr>
        <p:txBody>
          <a:bodyPr wrap="square" lIns="0" tIns="0" rIns="0" bIns="0" rtlCol="0" anchor="t">
            <a:spAutoFit/>
          </a:bodyPr>
          <a:lstStyle/>
          <a:p>
            <a:pPr>
              <a:lnSpc>
                <a:spcPts val="5421"/>
              </a:lnSpc>
            </a:pPr>
            <a:r>
              <a:rPr lang="en-US" sz="3600" b="1" dirty="0">
                <a:solidFill>
                  <a:srgbClr val="145F81"/>
                </a:solidFill>
                <a:latin typeface="Source Sans Pro Bold"/>
                <a:ea typeface="Source Sans Pro Bold"/>
                <a:cs typeface="Source Sans Pro Bold"/>
                <a:sym typeface="Source Sans Pro Bold"/>
              </a:rPr>
              <a:t>Kaip </a:t>
            </a:r>
            <a:r>
              <a:rPr lang="en-US" sz="3600" b="1" dirty="0" err="1">
                <a:solidFill>
                  <a:srgbClr val="145F81"/>
                </a:solidFill>
                <a:latin typeface="Source Sans Pro Bold"/>
                <a:ea typeface="Source Sans Pro Bold"/>
                <a:cs typeface="Source Sans Pro Bold"/>
                <a:sym typeface="Source Sans Pro Bold"/>
              </a:rPr>
              <a:t>naudoti</a:t>
            </a:r>
            <a:r>
              <a:rPr lang="en-US" sz="3600" b="1" dirty="0">
                <a:solidFill>
                  <a:srgbClr val="145F81"/>
                </a:solidFill>
                <a:latin typeface="Source Sans Pro Bold"/>
                <a:ea typeface="Source Sans Pro Bold"/>
                <a:cs typeface="Source Sans Pro Bold"/>
                <a:sym typeface="Source Sans Pro Bold"/>
              </a:rPr>
              <a:t>: Bingo Nr.1 </a:t>
            </a:r>
            <a:r>
              <a:rPr lang="en-US" sz="3600" b="1" dirty="0" err="1">
                <a:solidFill>
                  <a:srgbClr val="145F81"/>
                </a:solidFill>
                <a:latin typeface="Source Sans Pro Bold"/>
                <a:ea typeface="Source Sans Pro Bold"/>
                <a:cs typeface="Source Sans Pro Bold"/>
                <a:sym typeface="Source Sans Pro Bold"/>
              </a:rPr>
              <a:t>su</a:t>
            </a:r>
            <a:r>
              <a:rPr lang="en-US" sz="3600" b="1" dirty="0">
                <a:solidFill>
                  <a:srgbClr val="145F81"/>
                </a:solidFill>
                <a:latin typeface="Source Sans Pro Bold"/>
                <a:ea typeface="Source Sans Pro Bold"/>
                <a:cs typeface="Source Sans Pro Bold"/>
                <a:sym typeface="Source Sans Pro Bold"/>
              </a:rPr>
              <a:t> </a:t>
            </a:r>
            <a:r>
              <a:rPr lang="en-US" sz="3600" b="1" dirty="0" err="1">
                <a:solidFill>
                  <a:srgbClr val="145F81"/>
                </a:solidFill>
                <a:latin typeface="Source Sans Pro Bold"/>
                <a:ea typeface="Source Sans Pro Bold"/>
                <a:cs typeface="Source Sans Pro Bold"/>
                <a:sym typeface="Source Sans Pro Bold"/>
              </a:rPr>
              <a:t>įrenginiais</a:t>
            </a:r>
            <a:endParaRPr lang="en-US" sz="3600" dirty="0">
              <a:solidFill>
                <a:srgbClr val="145F81"/>
              </a:solidFill>
              <a:latin typeface="Source Sans Pro" panose="020B0503030403020204" pitchFamily="34" charset="0"/>
              <a:ea typeface="Source Sans Pro" panose="020B0503030403020204" pitchFamily="34" charset="0"/>
              <a:cs typeface="Source Sans Pro Bold"/>
              <a:sym typeface="Source Sans Pro Bold"/>
            </a:endParaRPr>
          </a:p>
        </p:txBody>
      </p:sp>
      <p:sp>
        <p:nvSpPr>
          <p:cNvPr id="4" name="Freeform 4">
            <a:extLst>
              <a:ext uri="{FF2B5EF4-FFF2-40B4-BE49-F238E27FC236}">
                <a16:creationId xmlns:a16="http://schemas.microsoft.com/office/drawing/2014/main" id="{8AAB8477-0A64-07E0-A56D-D65D3E4D18F7}"/>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5" name="Freeform 3">
            <a:extLst>
              <a:ext uri="{FF2B5EF4-FFF2-40B4-BE49-F238E27FC236}">
                <a16:creationId xmlns:a16="http://schemas.microsoft.com/office/drawing/2014/main" id="{4D4102AB-2F77-0AF0-2A3D-2A86CB056C0F}"/>
              </a:ext>
            </a:extLst>
          </p:cNvPr>
          <p:cNvSpPr/>
          <p:nvPr/>
        </p:nvSpPr>
        <p:spPr>
          <a:xfrm>
            <a:off x="9282651" y="2356332"/>
            <a:ext cx="2223549" cy="2145336"/>
          </a:xfrm>
          <a:custGeom>
            <a:avLst/>
            <a:gdLst/>
            <a:ahLst/>
            <a:cxnLst/>
            <a:rect l="l" t="t" r="r" b="b"/>
            <a:pathLst>
              <a:path w="4083939" h="4114800">
                <a:moveTo>
                  <a:pt x="0" y="0"/>
                </a:moveTo>
                <a:lnTo>
                  <a:pt x="4083939" y="0"/>
                </a:lnTo>
                <a:lnTo>
                  <a:pt x="4083939" y="4114800"/>
                </a:lnTo>
                <a:lnTo>
                  <a:pt x="0" y="411480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extLst>
      <p:ext uri="{BB962C8B-B14F-4D97-AF65-F5344CB8AC3E}">
        <p14:creationId xmlns:p14="http://schemas.microsoft.com/office/powerpoint/2010/main" val="3012473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8AC4A-D44C-46DD-F644-CB8D8E3F8B8E}"/>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2DACE09-9A8A-D0B7-93BF-749A65E82B34}"/>
              </a:ext>
            </a:extLst>
          </p:cNvPr>
          <p:cNvSpPr txBox="1"/>
          <p:nvPr/>
        </p:nvSpPr>
        <p:spPr>
          <a:xfrm>
            <a:off x="685800" y="1826828"/>
            <a:ext cx="8596851" cy="3339376"/>
          </a:xfrm>
          <a:prstGeom prst="rect">
            <a:avLst/>
          </a:prstGeom>
        </p:spPr>
        <p:txBody>
          <a:bodyPr wrap="square" lIns="0" tIns="0" rIns="0" bIns="0" rtlCol="0" anchor="t">
            <a:spAutoFit/>
          </a:bodyPr>
          <a:lstStyle/>
          <a:p>
            <a:pPr>
              <a:spcBef>
                <a:spcPts val="600"/>
              </a:spcBef>
            </a:pPr>
            <a:r>
              <a:rPr lang="en-US" sz="2400" dirty="0" err="1">
                <a:solidFill>
                  <a:srgbClr val="145F81"/>
                </a:solidFill>
                <a:latin typeface="Source Sans Pro"/>
                <a:ea typeface="Source Sans Pro"/>
                <a:cs typeface="Source Sans Pro"/>
                <a:sym typeface="Source Sans Pro"/>
              </a:rPr>
              <a:t>Užduotis</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yra</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aptarti</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teiginius</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pagrįstus</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savo</a:t>
            </a:r>
            <a:r>
              <a:rPr lang="en-US" sz="2400" dirty="0">
                <a:solidFill>
                  <a:srgbClr val="145F81"/>
                </a:solidFill>
                <a:latin typeface="Source Sans Pro"/>
                <a:ea typeface="Source Sans Pro"/>
                <a:cs typeface="Source Sans Pro"/>
                <a:sym typeface="Source Sans Pro"/>
              </a:rPr>
              <a:t> </a:t>
            </a:r>
            <a:r>
              <a:rPr lang="en-US" sz="2400" dirty="0" err="1">
                <a:solidFill>
                  <a:srgbClr val="145F81"/>
                </a:solidFill>
                <a:latin typeface="Source Sans Pro"/>
                <a:ea typeface="Source Sans Pro"/>
                <a:cs typeface="Source Sans Pro"/>
                <a:sym typeface="Source Sans Pro"/>
              </a:rPr>
              <a:t>patirtimi</a:t>
            </a:r>
            <a:r>
              <a:rPr lang="en-US" sz="2400" dirty="0">
                <a:solidFill>
                  <a:srgbClr val="145F81"/>
                </a:solidFill>
                <a:latin typeface="Source Sans Pro"/>
                <a:ea typeface="Source Sans Pro"/>
                <a:cs typeface="Source Sans Pro"/>
                <a:sym typeface="Source Sans Pro"/>
              </a:rPr>
              <a:t>.</a:t>
            </a:r>
            <a:endParaRPr lang="lt-LT" sz="2400" dirty="0">
              <a:solidFill>
                <a:srgbClr val="145F81"/>
              </a:solidFill>
              <a:latin typeface="Source Sans Pro"/>
              <a:ea typeface="Source Sans Pro"/>
              <a:cs typeface="Source Sans Pro"/>
              <a:sym typeface="Source Sans Pro"/>
            </a:endParaRPr>
          </a:p>
          <a:p>
            <a:pPr>
              <a:spcBef>
                <a:spcPts val="600"/>
              </a:spcBef>
            </a:pPr>
            <a:endParaRPr lang="lt-LT" sz="2400" dirty="0">
              <a:solidFill>
                <a:srgbClr val="145F81"/>
              </a:solidFill>
              <a:latin typeface="Source Sans Pro"/>
              <a:ea typeface="Source Sans Pro"/>
              <a:cs typeface="Source Sans Pro"/>
              <a:sym typeface="Source Sans Pro"/>
            </a:endParaRPr>
          </a:p>
          <a:p>
            <a:pPr marL="457200" indent="-457200">
              <a:spcBef>
                <a:spcPts val="600"/>
              </a:spcBef>
              <a:buFont typeface="+mj-lt"/>
              <a:buAutoNum type="arabicPeriod"/>
            </a:pPr>
            <a:r>
              <a:rPr lang="lt-LT" sz="2400" dirty="0">
                <a:solidFill>
                  <a:srgbClr val="145F81"/>
                </a:solidFill>
                <a:latin typeface="Source Sans Pro"/>
                <a:ea typeface="Source Sans Pro"/>
                <a:cs typeface="Source Sans Pro"/>
                <a:sym typeface="Source Sans Pro"/>
              </a:rPr>
              <a:t>Kiekvienas asmuo žiūri per bingo kortelę. 
Kažkas pradeda nuo to, kad pasirenka teiginį, kuris atrodo pažįstamas ar svarbus. Pasidalykite pavyzdžiu iš savo patirties ir paprašykite kitų daugiau idėjų.
Pažymėkite kvadratą, kai visi sutinka, kad jis buvo aptartas.
Tęskite, kol gausite tris iš eilės arba kol baigsis laikas.</a:t>
            </a:r>
            <a:endParaRPr lang="en-US" sz="240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8F48D8D6-A22B-6982-3885-73296EDFB3AD}"/>
              </a:ext>
            </a:extLst>
          </p:cNvPr>
          <p:cNvSpPr txBox="1"/>
          <p:nvPr/>
        </p:nvSpPr>
        <p:spPr>
          <a:xfrm>
            <a:off x="685800" y="609601"/>
            <a:ext cx="9409176" cy="639727"/>
          </a:xfrm>
          <a:prstGeom prst="rect">
            <a:avLst/>
          </a:prstGeom>
        </p:spPr>
        <p:txBody>
          <a:bodyPr wrap="square" lIns="0" tIns="0" rIns="0" bIns="0" rtlCol="0" anchor="t">
            <a:spAutoFit/>
          </a:bodyPr>
          <a:lstStyle/>
          <a:p>
            <a:pPr>
              <a:lnSpc>
                <a:spcPts val="5421"/>
              </a:lnSpc>
            </a:pPr>
            <a:r>
              <a:rPr lang="lt-LT" sz="3600" b="1" dirty="0">
                <a:solidFill>
                  <a:srgbClr val="145F81"/>
                </a:solidFill>
                <a:latin typeface="Source Sans Pro Bold"/>
                <a:ea typeface="Source Sans Pro Bold"/>
                <a:cs typeface="Source Sans Pro Bold"/>
                <a:sym typeface="Source Sans Pro Bold"/>
              </a:rPr>
              <a:t>Kaip naudoti: Žaiskite bingo be įrenginių</a:t>
            </a:r>
            <a:endParaRPr lang="en-US" sz="3600" dirty="0">
              <a:solidFill>
                <a:srgbClr val="145F81"/>
              </a:solidFill>
              <a:latin typeface="Source Sans Pro" panose="020B0503030403020204" pitchFamily="34" charset="0"/>
              <a:ea typeface="Source Sans Pro" panose="020B0503030403020204" pitchFamily="34" charset="0"/>
              <a:cs typeface="Source Sans Pro Bold"/>
              <a:sym typeface="Source Sans Pro Bold"/>
            </a:endParaRPr>
          </a:p>
        </p:txBody>
      </p:sp>
      <p:sp>
        <p:nvSpPr>
          <p:cNvPr id="4" name="Freeform 4">
            <a:extLst>
              <a:ext uri="{FF2B5EF4-FFF2-40B4-BE49-F238E27FC236}">
                <a16:creationId xmlns:a16="http://schemas.microsoft.com/office/drawing/2014/main" id="{EBB8F2AA-B4A0-3A1C-FF56-0E1DF70736B9}"/>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5" name="Freeform 3">
            <a:extLst>
              <a:ext uri="{FF2B5EF4-FFF2-40B4-BE49-F238E27FC236}">
                <a16:creationId xmlns:a16="http://schemas.microsoft.com/office/drawing/2014/main" id="{F00D71BC-32BF-475D-BA50-D12B056D64F9}"/>
              </a:ext>
            </a:extLst>
          </p:cNvPr>
          <p:cNvSpPr/>
          <p:nvPr/>
        </p:nvSpPr>
        <p:spPr>
          <a:xfrm>
            <a:off x="9282651" y="2356332"/>
            <a:ext cx="2223549" cy="2145336"/>
          </a:xfrm>
          <a:custGeom>
            <a:avLst/>
            <a:gdLst/>
            <a:ahLst/>
            <a:cxnLst/>
            <a:rect l="l" t="t" r="r" b="b"/>
            <a:pathLst>
              <a:path w="4083939" h="4114800">
                <a:moveTo>
                  <a:pt x="0" y="0"/>
                </a:moveTo>
                <a:lnTo>
                  <a:pt x="4083939" y="0"/>
                </a:lnTo>
                <a:lnTo>
                  <a:pt x="4083939" y="4114800"/>
                </a:lnTo>
                <a:lnTo>
                  <a:pt x="0" y="411480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extLst>
      <p:ext uri="{BB962C8B-B14F-4D97-AF65-F5344CB8AC3E}">
        <p14:creationId xmlns:p14="http://schemas.microsoft.com/office/powerpoint/2010/main" val="3719481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B7013-E092-6DD5-8D39-DAD72BB8C8E7}"/>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9C9927D4-A721-2271-2C78-D06B2DA7289B}"/>
              </a:ext>
            </a:extLst>
          </p:cNvPr>
          <p:cNvSpPr txBox="1"/>
          <p:nvPr/>
        </p:nvSpPr>
        <p:spPr>
          <a:xfrm>
            <a:off x="685799" y="492629"/>
            <a:ext cx="9470571" cy="1332224"/>
          </a:xfrm>
          <a:prstGeom prst="rect">
            <a:avLst/>
          </a:prstGeom>
        </p:spPr>
        <p:txBody>
          <a:bodyPr wrap="square" lIns="0" tIns="0" rIns="0" bIns="0" rtlCol="0" anchor="t">
            <a:spAutoFit/>
          </a:bodyPr>
          <a:lstStyle/>
          <a:p>
            <a:pPr>
              <a:lnSpc>
                <a:spcPts val="5421"/>
              </a:lnSpc>
            </a:pPr>
            <a:r>
              <a:rPr lang="en-US" sz="3600" b="1" dirty="0">
                <a:solidFill>
                  <a:srgbClr val="145F81"/>
                </a:solidFill>
                <a:latin typeface="Source Sans Pro Bold"/>
                <a:ea typeface="Source Sans Pro Bold"/>
                <a:cs typeface="Source Sans Pro Bold"/>
                <a:sym typeface="Source Sans Pro Bold"/>
              </a:rPr>
              <a:t>Bingo 1. </a:t>
            </a:r>
            <a:r>
              <a:rPr lang="en-US" sz="3600" b="1" dirty="0" err="1">
                <a:solidFill>
                  <a:srgbClr val="145F81"/>
                </a:solidFill>
                <a:latin typeface="Source Sans Pro Bold"/>
                <a:ea typeface="Source Sans Pro Bold"/>
                <a:cs typeface="Source Sans Pro Bold"/>
                <a:sym typeface="Source Sans Pro Bold"/>
              </a:rPr>
              <a:t>Žiniasklaidos</a:t>
            </a:r>
            <a:r>
              <a:rPr lang="en-US" sz="3600" b="1" dirty="0">
                <a:solidFill>
                  <a:srgbClr val="145F81"/>
                </a:solidFill>
                <a:latin typeface="Source Sans Pro Bold"/>
                <a:ea typeface="Source Sans Pro Bold"/>
                <a:cs typeface="Source Sans Pro Bold"/>
                <a:sym typeface="Source Sans Pro Bold"/>
              </a:rPr>
              <a:t> </a:t>
            </a:r>
            <a:r>
              <a:rPr lang="en-US" sz="3600" b="1" dirty="0" err="1">
                <a:solidFill>
                  <a:srgbClr val="145F81"/>
                </a:solidFill>
                <a:latin typeface="Source Sans Pro Bold"/>
                <a:ea typeface="Source Sans Pro Bold"/>
                <a:cs typeface="Source Sans Pro Bold"/>
                <a:sym typeface="Source Sans Pro Bold"/>
              </a:rPr>
              <a:t>šališkumas</a:t>
            </a:r>
            <a:r>
              <a:rPr lang="en-US" sz="3600" b="1" dirty="0">
                <a:solidFill>
                  <a:srgbClr val="145F81"/>
                </a:solidFill>
                <a:latin typeface="Source Sans Pro Bold"/>
                <a:ea typeface="Source Sans Pro Bold"/>
                <a:cs typeface="Source Sans Pro Bold"/>
                <a:sym typeface="Source Sans Pro Bold"/>
              </a:rPr>
              <a:t> – </a:t>
            </a:r>
            <a:r>
              <a:rPr lang="en-US" sz="3600" b="1" dirty="0" err="1">
                <a:solidFill>
                  <a:srgbClr val="145F81"/>
                </a:solidFill>
                <a:latin typeface="Source Sans Pro Bold"/>
                <a:ea typeface="Source Sans Pro Bold"/>
                <a:cs typeface="Source Sans Pro Bold"/>
                <a:sym typeface="Source Sans Pro Bold"/>
              </a:rPr>
              <a:t>klaidinantis</a:t>
            </a:r>
            <a:r>
              <a:rPr lang="en-US" sz="3600" b="1" dirty="0">
                <a:solidFill>
                  <a:srgbClr val="145F81"/>
                </a:solidFill>
                <a:latin typeface="Source Sans Pro Bold"/>
                <a:ea typeface="Source Sans Pro Bold"/>
                <a:cs typeface="Source Sans Pro Bold"/>
                <a:sym typeface="Source Sans Pro Bold"/>
              </a:rPr>
              <a:t> </a:t>
            </a:r>
            <a:r>
              <a:rPr lang="en-US" sz="3600" b="1" dirty="0" err="1">
                <a:solidFill>
                  <a:srgbClr val="145F81"/>
                </a:solidFill>
                <a:latin typeface="Source Sans Pro Bold"/>
                <a:ea typeface="Source Sans Pro Bold"/>
                <a:cs typeface="Source Sans Pro Bold"/>
                <a:sym typeface="Source Sans Pro Bold"/>
              </a:rPr>
              <a:t>turinys</a:t>
            </a:r>
            <a:endParaRPr lang="en-US" sz="3600"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7EBC67A6-024D-F078-1E56-32AF7019F40A}"/>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graphicFrame>
        <p:nvGraphicFramePr>
          <p:cNvPr id="8" name="Taulukko 7">
            <a:extLst>
              <a:ext uri="{FF2B5EF4-FFF2-40B4-BE49-F238E27FC236}">
                <a16:creationId xmlns:a16="http://schemas.microsoft.com/office/drawing/2014/main" id="{FC4AD6B6-5E88-D058-B2A0-B981AB98F320}"/>
              </a:ext>
            </a:extLst>
          </p:cNvPr>
          <p:cNvGraphicFramePr>
            <a:graphicFrameLocks noGrp="1"/>
          </p:cNvGraphicFramePr>
          <p:nvPr>
            <p:extLst>
              <p:ext uri="{D42A27DB-BD31-4B8C-83A1-F6EECF244321}">
                <p14:modId xmlns:p14="http://schemas.microsoft.com/office/powerpoint/2010/main" val="3097484180"/>
              </p:ext>
            </p:extLst>
          </p:nvPr>
        </p:nvGraphicFramePr>
        <p:xfrm>
          <a:off x="685800" y="1824852"/>
          <a:ext cx="10222992" cy="4694436"/>
        </p:xfrm>
        <a:graphic>
          <a:graphicData uri="http://schemas.openxmlformats.org/drawingml/2006/table">
            <a:tbl>
              <a:tblPr firstRow="1" bandRow="1">
                <a:tableStyleId>{5C22544A-7EE6-4342-B048-85BDC9FD1C3A}</a:tableStyleId>
              </a:tblPr>
              <a:tblGrid>
                <a:gridCol w="3407664">
                  <a:extLst>
                    <a:ext uri="{9D8B030D-6E8A-4147-A177-3AD203B41FA5}">
                      <a16:colId xmlns:a16="http://schemas.microsoft.com/office/drawing/2014/main" val="1151326065"/>
                    </a:ext>
                  </a:extLst>
                </a:gridCol>
                <a:gridCol w="3407664">
                  <a:extLst>
                    <a:ext uri="{9D8B030D-6E8A-4147-A177-3AD203B41FA5}">
                      <a16:colId xmlns:a16="http://schemas.microsoft.com/office/drawing/2014/main" val="2138654482"/>
                    </a:ext>
                  </a:extLst>
                </a:gridCol>
                <a:gridCol w="3407664">
                  <a:extLst>
                    <a:ext uri="{9D8B030D-6E8A-4147-A177-3AD203B41FA5}">
                      <a16:colId xmlns:a16="http://schemas.microsoft.com/office/drawing/2014/main" val="1692585461"/>
                    </a:ext>
                  </a:extLst>
                </a:gridCol>
              </a:tblGrid>
              <a:tr h="1564812">
                <a:tc>
                  <a:txBody>
                    <a:bodyPr/>
                    <a:lstStyle/>
                    <a:p>
                      <a:pPr marL="180000" algn="l">
                        <a:lnSpc>
                          <a:spcPct val="120000"/>
                        </a:lnSpc>
                      </a:pPr>
                      <a:r>
                        <a:rPr lang="lt-LT" sz="2000" b="1" kern="1200" dirty="0">
                          <a:solidFill>
                            <a:schemeClr val="tx1"/>
                          </a:solidFill>
                          <a:effectLst/>
                          <a:latin typeface="Source Sans Pro" panose="020B0503030403020204" pitchFamily="34" charset="0"/>
                          <a:ea typeface="Source Sans Pro" panose="020B0503030403020204" pitchFamily="34" charset="0"/>
                          <a:cs typeface="+mn-cs"/>
                        </a:rPr>
                        <a:t>Klaidinantis adresas 
</a:t>
                      </a:r>
                      <a:r>
                        <a:rPr lang="lt-LT" sz="2000" b="0" kern="1200" dirty="0">
                          <a:solidFill>
                            <a:schemeClr val="tx1"/>
                          </a:solidFill>
                          <a:effectLst/>
                          <a:latin typeface="Source Sans Pro" panose="020B0503030403020204" pitchFamily="34" charset="0"/>
                          <a:ea typeface="Source Sans Pro" panose="020B0503030403020204" pitchFamily="34" charset="0"/>
                          <a:cs typeface="+mn-cs"/>
                        </a:rPr>
                        <a:t>Svetainė imituoja patikimą svetainę (www.rnicrosoft.com)</a:t>
                      </a:r>
                      <a:endParaRPr lang="fi-FI" sz="2000" b="0" dirty="0">
                        <a:solidFill>
                          <a:schemeClr val="tx1"/>
                        </a:solidFill>
                        <a:latin typeface="Source Sans Pro" panose="020B0503030403020204" pitchFamily="34" charset="0"/>
                        <a:ea typeface="Source Sans Pro" panose="020B0503030403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sv-SE" sz="2000" b="1" kern="1200" dirty="0">
                          <a:solidFill>
                            <a:schemeClr val="tx1"/>
                          </a:solidFill>
                          <a:effectLst/>
                          <a:latin typeface="Source Sans Pro" panose="020B0503030403020204" pitchFamily="34" charset="0"/>
                          <a:ea typeface="Source Sans Pro" panose="020B0503030403020204" pitchFamily="34" charset="0"/>
                          <a:cs typeface="+mn-cs"/>
                        </a:rPr>
                        <a:t>"Clickbait" antraštė 
</a:t>
                      </a:r>
                      <a:r>
                        <a:rPr lang="sv-SE" sz="2000" b="0" kern="1200" dirty="0">
                          <a:solidFill>
                            <a:schemeClr val="tx1"/>
                          </a:solidFill>
                          <a:effectLst/>
                          <a:latin typeface="Source Sans Pro" panose="020B0503030403020204" pitchFamily="34" charset="0"/>
                          <a:ea typeface="Source Sans Pro" panose="020B0503030403020204" pitchFamily="34" charset="0"/>
                          <a:cs typeface="+mn-cs"/>
                        </a:rPr>
                        <a:t>Pavadinimas vilioja spustelėti, bet neatitinka turinio</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a:t>
                      </a:r>
                      <a:endParaRPr lang="fi-FI" sz="2000" b="0" kern="1200" dirty="0">
                        <a:solidFill>
                          <a:schemeClr val="tx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fi-FI" sz="2000" b="1" kern="1200" dirty="0">
                          <a:solidFill>
                            <a:schemeClr val="tx1"/>
                          </a:solidFill>
                          <a:effectLst/>
                          <a:latin typeface="Source Sans Pro" panose="020B0503030403020204" pitchFamily="34" charset="0"/>
                          <a:ea typeface="Source Sans Pro" panose="020B0503030403020204" pitchFamily="34" charset="0"/>
                          <a:cs typeface="+mn-cs"/>
                        </a:rPr>
                        <a:t>Sensacinga kalba
</a:t>
                      </a:r>
                      <a:r>
                        <a:rPr lang="fi-FI" sz="2000" b="0" kern="1200" dirty="0">
                          <a:solidFill>
                            <a:schemeClr val="tx1"/>
                          </a:solidFill>
                          <a:effectLst/>
                          <a:latin typeface="Source Sans Pro" panose="020B0503030403020204" pitchFamily="34" charset="0"/>
                          <a:ea typeface="Source Sans Pro" panose="020B0503030403020204" pitchFamily="34" charset="0"/>
                          <a:cs typeface="+mn-cs"/>
                        </a:rPr>
                        <a:t>Siekia sukelti stiprias emocijas.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9833073"/>
                  </a:ext>
                </a:extLst>
              </a:tr>
              <a:tr h="1564812">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lt-LT" sz="2000" b="1" i="0" dirty="0">
                          <a:effectLst/>
                          <a:latin typeface="Source Sans Pro" panose="020B0503030403020204" pitchFamily="34" charset="0"/>
                          <a:ea typeface="Source Sans Pro" panose="020B0503030403020204" pitchFamily="34" charset="0"/>
                        </a:rPr>
                        <a:t>Per gerai, kad būtų tiesa </a:t>
                      </a:r>
                      <a:r>
                        <a:rPr lang="lt-LT" sz="2000" b="0" i="0" dirty="0">
                          <a:effectLst/>
                          <a:latin typeface="Source Sans Pro" panose="020B0503030403020204" pitchFamily="34" charset="0"/>
                          <a:ea typeface="Source Sans Pro" panose="020B0503030403020204" pitchFamily="34" charset="0"/>
                        </a:rPr>
                        <a:t>Nerealūs pasiūlymai ar pažadai.</a:t>
                      </a:r>
                      <a:endParaRPr lang="fi-FI" sz="2000" b="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lt-LT" sz="2000" b="1" i="0" dirty="0">
                          <a:effectLst/>
                          <a:latin typeface="Source Sans Pro" panose="020B0503030403020204" pitchFamily="34" charset="0"/>
                          <a:ea typeface="Source Sans Pro" panose="020B0503030403020204" pitchFamily="34" charset="0"/>
                        </a:rPr>
                        <a:t>Šaltinių trūkumas 
</a:t>
                      </a:r>
                      <a:r>
                        <a:rPr lang="lt-LT" sz="2000" b="0" i="0" dirty="0">
                          <a:effectLst/>
                          <a:latin typeface="Source Sans Pro" panose="020B0503030403020204" pitchFamily="34" charset="0"/>
                          <a:ea typeface="Source Sans Pro" panose="020B0503030403020204" pitchFamily="34" charset="0"/>
                        </a:rPr>
                        <a:t>Naujienos be patikimų šaltinių arba su anoniminiais ekspertais</a:t>
                      </a:r>
                      <a:r>
                        <a:rPr lang="lt-LT" sz="2000" b="1" i="0" dirty="0">
                          <a:effectLst/>
                          <a:latin typeface="Source Sans Pro" panose="020B0503030403020204" pitchFamily="34" charset="0"/>
                          <a:ea typeface="Source Sans Pro" panose="020B0503030403020204" pitchFamily="34" charset="0"/>
                        </a:rPr>
                        <a:t>.</a:t>
                      </a:r>
                      <a:endParaRPr lang="fi-FI" sz="200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es-ES" sz="2000" b="1" i="0" dirty="0" err="1">
                          <a:effectLst/>
                          <a:latin typeface="Source Sans Pro" panose="020B0503030403020204" pitchFamily="34" charset="0"/>
                          <a:ea typeface="Source Sans Pro" panose="020B0503030403020204" pitchFamily="34" charset="0"/>
                        </a:rPr>
                        <a:t>Pasenusi</a:t>
                      </a:r>
                      <a:r>
                        <a:rPr lang="es-ES" sz="2000" b="1" i="0" dirty="0">
                          <a:effectLst/>
                          <a:latin typeface="Source Sans Pro" panose="020B0503030403020204" pitchFamily="34" charset="0"/>
                          <a:ea typeface="Source Sans Pro" panose="020B0503030403020204" pitchFamily="34" charset="0"/>
                        </a:rPr>
                        <a:t> </a:t>
                      </a:r>
                      <a:r>
                        <a:rPr lang="es-ES" sz="2000" b="1" i="0" dirty="0" err="1">
                          <a:effectLst/>
                          <a:latin typeface="Source Sans Pro" panose="020B0503030403020204" pitchFamily="34" charset="0"/>
                          <a:ea typeface="Source Sans Pro" panose="020B0503030403020204" pitchFamily="34" charset="0"/>
                        </a:rPr>
                        <a:t>informacija</a:t>
                      </a:r>
                      <a:r>
                        <a:rPr lang="es-ES" sz="2000" b="1" i="0" dirty="0">
                          <a:effectLst/>
                          <a:latin typeface="Source Sans Pro" panose="020B0503030403020204" pitchFamily="34" charset="0"/>
                          <a:ea typeface="Source Sans Pro" panose="020B0503030403020204" pitchFamily="34" charset="0"/>
                        </a:rPr>
                        <a:t>
</a:t>
                      </a:r>
                      <a:r>
                        <a:rPr lang="es-ES" sz="2000" b="0" i="0" dirty="0">
                          <a:effectLst/>
                          <a:latin typeface="Source Sans Pro" panose="020B0503030403020204" pitchFamily="34" charset="0"/>
                          <a:ea typeface="Source Sans Pro" panose="020B0503030403020204" pitchFamily="34" charset="0"/>
                        </a:rPr>
                        <a:t>Senos </a:t>
                      </a:r>
                      <a:r>
                        <a:rPr lang="es-ES" sz="2000" b="0" i="0" dirty="0" err="1">
                          <a:effectLst/>
                          <a:latin typeface="Source Sans Pro" panose="020B0503030403020204" pitchFamily="34" charset="0"/>
                          <a:ea typeface="Source Sans Pro" panose="020B0503030403020204" pitchFamily="34" charset="0"/>
                        </a:rPr>
                        <a:t>naujienos</a:t>
                      </a:r>
                      <a:r>
                        <a:rPr lang="es-ES" sz="2000" b="0" i="0" dirty="0">
                          <a:effectLst/>
                          <a:latin typeface="Source Sans Pro" panose="020B0503030403020204" pitchFamily="34" charset="0"/>
                          <a:ea typeface="Source Sans Pro" panose="020B0503030403020204" pitchFamily="34" charset="0"/>
                        </a:rPr>
                        <a:t> </a:t>
                      </a:r>
                      <a:r>
                        <a:rPr lang="es-ES" sz="2000" b="0" i="0" dirty="0" err="1">
                          <a:effectLst/>
                          <a:latin typeface="Source Sans Pro" panose="020B0503030403020204" pitchFamily="34" charset="0"/>
                          <a:ea typeface="Source Sans Pro" panose="020B0503030403020204" pitchFamily="34" charset="0"/>
                        </a:rPr>
                        <a:t>dalijamasi</a:t>
                      </a:r>
                      <a:r>
                        <a:rPr lang="es-ES" sz="2000" b="0" i="0" dirty="0">
                          <a:effectLst/>
                          <a:latin typeface="Source Sans Pro" panose="020B0503030403020204" pitchFamily="34" charset="0"/>
                          <a:ea typeface="Source Sans Pro" panose="020B0503030403020204" pitchFamily="34" charset="0"/>
                        </a:rPr>
                        <a:t> </a:t>
                      </a:r>
                      <a:r>
                        <a:rPr lang="es-ES" sz="2000" b="0" i="0" dirty="0" err="1">
                          <a:effectLst/>
                          <a:latin typeface="Source Sans Pro" panose="020B0503030403020204" pitchFamily="34" charset="0"/>
                          <a:ea typeface="Source Sans Pro" panose="020B0503030403020204" pitchFamily="34" charset="0"/>
                        </a:rPr>
                        <a:t>taip</a:t>
                      </a:r>
                      <a:r>
                        <a:rPr lang="es-ES" sz="2000" b="0" i="0" dirty="0">
                          <a:effectLst/>
                          <a:latin typeface="Source Sans Pro" panose="020B0503030403020204" pitchFamily="34" charset="0"/>
                          <a:ea typeface="Source Sans Pro" panose="020B0503030403020204" pitchFamily="34" charset="0"/>
                        </a:rPr>
                        <a:t>, </a:t>
                      </a:r>
                      <a:r>
                        <a:rPr lang="es-ES" sz="2000" b="0" i="0" dirty="0" err="1">
                          <a:effectLst/>
                          <a:latin typeface="Source Sans Pro" panose="020B0503030403020204" pitchFamily="34" charset="0"/>
                          <a:ea typeface="Source Sans Pro" panose="020B0503030403020204" pitchFamily="34" charset="0"/>
                        </a:rPr>
                        <a:t>lyg</a:t>
                      </a:r>
                      <a:r>
                        <a:rPr lang="es-ES" sz="2000" b="0" i="0" dirty="0">
                          <a:effectLst/>
                          <a:latin typeface="Source Sans Pro" panose="020B0503030403020204" pitchFamily="34" charset="0"/>
                          <a:ea typeface="Source Sans Pro" panose="020B0503030403020204" pitchFamily="34" charset="0"/>
                        </a:rPr>
                        <a:t> </a:t>
                      </a:r>
                      <a:r>
                        <a:rPr lang="es-ES" sz="2000" b="0" i="0" dirty="0" err="1">
                          <a:effectLst/>
                          <a:latin typeface="Source Sans Pro" panose="020B0503030403020204" pitchFamily="34" charset="0"/>
                          <a:ea typeface="Source Sans Pro" panose="020B0503030403020204" pitchFamily="34" charset="0"/>
                        </a:rPr>
                        <a:t>jos</a:t>
                      </a:r>
                      <a:r>
                        <a:rPr lang="es-ES" sz="2000" b="0" i="0" dirty="0">
                          <a:effectLst/>
                          <a:latin typeface="Source Sans Pro" panose="020B0503030403020204" pitchFamily="34" charset="0"/>
                          <a:ea typeface="Source Sans Pro" panose="020B0503030403020204" pitchFamily="34" charset="0"/>
                        </a:rPr>
                        <a:t> </a:t>
                      </a:r>
                      <a:r>
                        <a:rPr lang="es-ES" sz="2000" b="0" i="0" dirty="0" err="1">
                          <a:effectLst/>
                          <a:latin typeface="Source Sans Pro" panose="020B0503030403020204" pitchFamily="34" charset="0"/>
                          <a:ea typeface="Source Sans Pro" panose="020B0503030403020204" pitchFamily="34" charset="0"/>
                        </a:rPr>
                        <a:t>būtų</a:t>
                      </a:r>
                      <a:r>
                        <a:rPr lang="es-ES" sz="2000" b="0" i="0" dirty="0">
                          <a:effectLst/>
                          <a:latin typeface="Source Sans Pro" panose="020B0503030403020204" pitchFamily="34" charset="0"/>
                          <a:ea typeface="Source Sans Pro" panose="020B0503030403020204" pitchFamily="34" charset="0"/>
                        </a:rPr>
                        <a:t> </a:t>
                      </a:r>
                      <a:r>
                        <a:rPr lang="es-ES" sz="2000" b="0" i="0" dirty="0" err="1">
                          <a:effectLst/>
                          <a:latin typeface="Source Sans Pro" panose="020B0503030403020204" pitchFamily="34" charset="0"/>
                          <a:ea typeface="Source Sans Pro" panose="020B0503030403020204" pitchFamily="34" charset="0"/>
                        </a:rPr>
                        <a:t>aktualios</a:t>
                      </a:r>
                      <a:r>
                        <a:rPr lang="es-ES" sz="2000" b="1" i="0" dirty="0">
                          <a:effectLst/>
                          <a:latin typeface="Source Sans Pro" panose="020B0503030403020204" pitchFamily="34" charset="0"/>
                          <a:ea typeface="Source Sans Pro" panose="020B0503030403020204" pitchFamily="34" charset="0"/>
                        </a:rPr>
                        <a:t>.</a:t>
                      </a:r>
                      <a:endParaRPr lang="fi-FI" sz="200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1679847"/>
                  </a:ext>
                </a:extLst>
              </a:tr>
              <a:tr h="1564812">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lt-LT" sz="2000" b="1" i="0" dirty="0">
                          <a:effectLst/>
                          <a:latin typeface="Source Sans Pro" panose="020B0503030403020204" pitchFamily="34" charset="0"/>
                          <a:ea typeface="Source Sans Pro" panose="020B0503030403020204" pitchFamily="34" charset="0"/>
                        </a:rPr>
                        <a:t>Vyšnių skynimas
</a:t>
                      </a:r>
                      <a:r>
                        <a:rPr lang="lt-LT" sz="2000" b="0" i="0" dirty="0">
                          <a:effectLst/>
                          <a:latin typeface="Source Sans Pro" panose="020B0503030403020204" pitchFamily="34" charset="0"/>
                          <a:ea typeface="Source Sans Pro" panose="020B0503030403020204" pitchFamily="34" charset="0"/>
                        </a:rPr>
                        <a:t>Faktai, pagrindžiantys tik tam tikrą požiūrį.</a:t>
                      </a:r>
                      <a:endParaRPr lang="fi-FI" sz="2000" b="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algn="l">
                        <a:lnSpc>
                          <a:spcPct val="120000"/>
                        </a:lnSpc>
                      </a:pPr>
                      <a:r>
                        <a:rPr lang="lt-LT" sz="2000" b="1" i="0" dirty="0">
                          <a:effectLst/>
                          <a:latin typeface="Source Sans Pro" panose="020B0503030403020204" pitchFamily="34" charset="0"/>
                          <a:ea typeface="Source Sans Pro" panose="020B0503030403020204" pitchFamily="34" charset="0"/>
                        </a:rPr>
                        <a:t>Mokamos nuomonės
</a:t>
                      </a:r>
                      <a:r>
                        <a:rPr lang="lt-LT" sz="2000" b="0" i="0" dirty="0">
                          <a:effectLst/>
                          <a:latin typeface="Source Sans Pro" panose="020B0503030403020204" pitchFamily="34" charset="0"/>
                          <a:ea typeface="Source Sans Pro" panose="020B0503030403020204" pitchFamily="34" charset="0"/>
                        </a:rPr>
                        <a:t>Netikri atsiliepimai ar remiami pagyrimai.</a:t>
                      </a:r>
                      <a:endParaRPr lang="fi-FI" sz="2000" b="0" dirty="0">
                        <a:solidFill>
                          <a:schemeClr val="tx1"/>
                        </a:solidFill>
                        <a:latin typeface="Source Sans Pro" panose="020B0503030403020204" pitchFamily="34" charset="0"/>
                        <a:ea typeface="Source Sans Pro" panose="020B0503030403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fi-FI" sz="2000" b="1" i="0" dirty="0">
                          <a:effectLst/>
                          <a:latin typeface="Source Sans Pro" panose="020B0503030403020204" pitchFamily="34" charset="0"/>
                          <a:ea typeface="Source Sans Pro" panose="020B0503030403020204" pitchFamily="34" charset="0"/>
                        </a:rPr>
                        <a:t>Manipuliuoti vaizdai 
</a:t>
                      </a:r>
                      <a:r>
                        <a:rPr lang="fi-FI" sz="2000" b="0" i="0" dirty="0">
                          <a:effectLst/>
                          <a:latin typeface="Source Sans Pro" panose="020B0503030403020204" pitchFamily="34" charset="0"/>
                          <a:ea typeface="Source Sans Pro" panose="020B0503030403020204" pitchFamily="34" charset="0"/>
                        </a:rPr>
                        <a:t>Nuotraukos ar vaizdo įrašai, kurie buvo pakeisti arba ištraukti iš konteksto.</a:t>
                      </a:r>
                      <a:endParaRPr lang="fi-FI" sz="2000" b="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4939975"/>
                  </a:ext>
                </a:extLst>
              </a:tr>
            </a:tbl>
          </a:graphicData>
        </a:graphic>
      </p:graphicFrame>
    </p:spTree>
    <p:extLst>
      <p:ext uri="{BB962C8B-B14F-4D97-AF65-F5344CB8AC3E}">
        <p14:creationId xmlns:p14="http://schemas.microsoft.com/office/powerpoint/2010/main" val="1378814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864E1-AED6-9493-AB0E-804221721173}"/>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88716BED-D074-DCDE-5BC6-1DBE9C6DCADA}"/>
              </a:ext>
            </a:extLst>
          </p:cNvPr>
          <p:cNvSpPr txBox="1"/>
          <p:nvPr/>
        </p:nvSpPr>
        <p:spPr>
          <a:xfrm>
            <a:off x="685800" y="492629"/>
            <a:ext cx="8741664" cy="1332224"/>
          </a:xfrm>
          <a:prstGeom prst="rect">
            <a:avLst/>
          </a:prstGeom>
        </p:spPr>
        <p:txBody>
          <a:bodyPr wrap="square" lIns="0" tIns="0" rIns="0" bIns="0" rtlCol="0" anchor="t">
            <a:spAutoFit/>
          </a:bodyPr>
          <a:lstStyle/>
          <a:p>
            <a:pPr>
              <a:lnSpc>
                <a:spcPts val="5421"/>
              </a:lnSpc>
            </a:pPr>
            <a:r>
              <a:rPr lang="lt-LT" sz="3600" b="1" dirty="0">
                <a:solidFill>
                  <a:srgbClr val="145F81"/>
                </a:solidFill>
                <a:latin typeface="Source Sans Pro Bold"/>
                <a:ea typeface="Source Sans Pro Bold"/>
                <a:cs typeface="Source Sans Pro Bold"/>
                <a:sym typeface="Source Sans Pro Bold"/>
              </a:rPr>
              <a:t>Bingo 2. Skaitmeninė sauga ir pasitikėjimas</a:t>
            </a:r>
            <a:endParaRPr lang="en-US" sz="3600"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58BC748A-99F4-6DBA-6978-5223FB641720}"/>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graphicFrame>
        <p:nvGraphicFramePr>
          <p:cNvPr id="8" name="Taulukko 7">
            <a:extLst>
              <a:ext uri="{FF2B5EF4-FFF2-40B4-BE49-F238E27FC236}">
                <a16:creationId xmlns:a16="http://schemas.microsoft.com/office/drawing/2014/main" id="{4B304446-62A7-6EDA-7A70-3AC96ADB7184}"/>
              </a:ext>
            </a:extLst>
          </p:cNvPr>
          <p:cNvGraphicFramePr>
            <a:graphicFrameLocks noGrp="1"/>
          </p:cNvGraphicFramePr>
          <p:nvPr>
            <p:extLst>
              <p:ext uri="{D42A27DB-BD31-4B8C-83A1-F6EECF244321}">
                <p14:modId xmlns:p14="http://schemas.microsoft.com/office/powerpoint/2010/main" val="3137622640"/>
              </p:ext>
            </p:extLst>
          </p:nvPr>
        </p:nvGraphicFramePr>
        <p:xfrm>
          <a:off x="685800" y="1386384"/>
          <a:ext cx="10222992" cy="5132904"/>
        </p:xfrm>
        <a:graphic>
          <a:graphicData uri="http://schemas.openxmlformats.org/drawingml/2006/table">
            <a:tbl>
              <a:tblPr firstRow="1" bandRow="1">
                <a:tableStyleId>{5C22544A-7EE6-4342-B048-85BDC9FD1C3A}</a:tableStyleId>
              </a:tblPr>
              <a:tblGrid>
                <a:gridCol w="3407664">
                  <a:extLst>
                    <a:ext uri="{9D8B030D-6E8A-4147-A177-3AD203B41FA5}">
                      <a16:colId xmlns:a16="http://schemas.microsoft.com/office/drawing/2014/main" val="1151326065"/>
                    </a:ext>
                  </a:extLst>
                </a:gridCol>
                <a:gridCol w="3407664">
                  <a:extLst>
                    <a:ext uri="{9D8B030D-6E8A-4147-A177-3AD203B41FA5}">
                      <a16:colId xmlns:a16="http://schemas.microsoft.com/office/drawing/2014/main" val="2138654482"/>
                    </a:ext>
                  </a:extLst>
                </a:gridCol>
                <a:gridCol w="3407664">
                  <a:extLst>
                    <a:ext uri="{9D8B030D-6E8A-4147-A177-3AD203B41FA5}">
                      <a16:colId xmlns:a16="http://schemas.microsoft.com/office/drawing/2014/main" val="1692585461"/>
                    </a:ext>
                  </a:extLst>
                </a:gridCol>
              </a:tblGrid>
              <a:tr h="1710968">
                <a:tc>
                  <a:txBody>
                    <a:bodyPr/>
                    <a:lstStyle/>
                    <a:p>
                      <a:pPr marL="180000" algn="l">
                        <a:lnSpc>
                          <a:spcPct val="120000"/>
                        </a:lnSpc>
                      </a:pP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Žinau</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kaip</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sukurti</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stiprius</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slaptažodžius</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ir</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kaip</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juos</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valdyti</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a:t>
                      </a:r>
                      <a:endParaRPr lang="fi-FI" sz="2000" b="0" dirty="0">
                        <a:solidFill>
                          <a:schemeClr val="tx1"/>
                        </a:solidFill>
                        <a:latin typeface="Source Sans Pro" panose="020B0503030403020204" pitchFamily="34" charset="0"/>
                        <a:ea typeface="Source Sans Pro" panose="020B0503030403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Žinau</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kaip</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patikrinti</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privatumo</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nustatymus</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programose</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ir</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socialiniuose</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 </a:t>
                      </a:r>
                      <a:r>
                        <a:rPr lang="en-US" sz="2000" b="0" kern="1200" dirty="0" err="1">
                          <a:solidFill>
                            <a:schemeClr val="tx1"/>
                          </a:solidFill>
                          <a:effectLst/>
                          <a:latin typeface="Source Sans Pro" panose="020B0503030403020204" pitchFamily="34" charset="0"/>
                          <a:ea typeface="Source Sans Pro" panose="020B0503030403020204" pitchFamily="34" charset="0"/>
                          <a:cs typeface="+mn-cs"/>
                        </a:rPr>
                        <a:t>tinkluose</a:t>
                      </a:r>
                      <a:r>
                        <a:rPr lang="en-US" sz="2000" b="0" kern="1200" dirty="0">
                          <a:solidFill>
                            <a:schemeClr val="tx1"/>
                          </a:solidFill>
                          <a:effectLst/>
                          <a:latin typeface="Source Sans Pro" panose="020B0503030403020204" pitchFamily="34" charset="0"/>
                          <a:ea typeface="Source Sans Pro" panose="020B0503030403020204" pitchFamily="34" charset="0"/>
                          <a:cs typeface="+mn-cs"/>
                        </a:rPr>
                        <a:t>.</a:t>
                      </a:r>
                      <a:endParaRPr lang="fi-FI" sz="2000" b="0" kern="1200" dirty="0">
                        <a:solidFill>
                          <a:schemeClr val="tx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lt-LT" sz="2000" b="0" kern="1200" dirty="0">
                          <a:solidFill>
                            <a:schemeClr val="tx1"/>
                          </a:solidFill>
                          <a:effectLst/>
                          <a:latin typeface="Source Sans Pro" panose="020B0503030403020204" pitchFamily="34" charset="0"/>
                          <a:ea typeface="Source Sans Pro" panose="020B0503030403020204" pitchFamily="34" charset="0"/>
                          <a:cs typeface="+mn-cs"/>
                        </a:rPr>
                        <a:t>Žinau, kaip atpažinti netikrus telefono skambučius, apsimetančius iš patikimų organizacijų.</a:t>
                      </a:r>
                      <a:endParaRPr lang="fi-FI" sz="2000" b="0" kern="1200" dirty="0">
                        <a:solidFill>
                          <a:schemeClr val="tx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9833073"/>
                  </a:ext>
                </a:extLst>
              </a:tr>
              <a:tr h="1710968">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lt-LT" sz="2000" b="0" i="0" dirty="0">
                          <a:effectLst/>
                        </a:rPr>
                        <a:t>Žinau, kaip saugiai atsisiųsti programas iš patikimų šaltinių.</a:t>
                      </a:r>
                      <a:endParaRPr lang="fi-FI" sz="200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en-US" sz="2000" b="0" i="0" dirty="0" err="1">
                          <a:effectLst/>
                        </a:rPr>
                        <a:t>Žinau</a:t>
                      </a:r>
                      <a:r>
                        <a:rPr lang="en-US" sz="2000" b="0" i="0" dirty="0">
                          <a:effectLst/>
                        </a:rPr>
                        <a:t>, </a:t>
                      </a:r>
                      <a:r>
                        <a:rPr lang="en-US" sz="2000" b="0" i="0" dirty="0" err="1">
                          <a:effectLst/>
                        </a:rPr>
                        <a:t>ką</a:t>
                      </a:r>
                      <a:r>
                        <a:rPr lang="en-US" sz="2000" b="0" i="0" dirty="0">
                          <a:effectLst/>
                        </a:rPr>
                        <a:t> </a:t>
                      </a:r>
                      <a:r>
                        <a:rPr lang="en-US" sz="2000" b="0" i="0" dirty="0" err="1">
                          <a:effectLst/>
                        </a:rPr>
                        <a:t>daryti</a:t>
                      </a:r>
                      <a:r>
                        <a:rPr lang="en-US" sz="2000" b="0" i="0" dirty="0">
                          <a:effectLst/>
                        </a:rPr>
                        <a:t>, </a:t>
                      </a:r>
                      <a:r>
                        <a:rPr lang="en-US" sz="2000" b="0" i="0" dirty="0" err="1">
                          <a:effectLst/>
                        </a:rPr>
                        <a:t>jei</a:t>
                      </a:r>
                      <a:r>
                        <a:rPr lang="en-US" sz="2000" b="0" i="0" dirty="0">
                          <a:effectLst/>
                        </a:rPr>
                        <a:t> mano </a:t>
                      </a:r>
                      <a:r>
                        <a:rPr lang="en-US" sz="2000" b="0" i="0" dirty="0" err="1">
                          <a:effectLst/>
                        </a:rPr>
                        <a:t>įrenginys</a:t>
                      </a:r>
                      <a:r>
                        <a:rPr lang="en-US" sz="2000" b="0" i="0" dirty="0">
                          <a:effectLst/>
                        </a:rPr>
                        <a:t> </a:t>
                      </a:r>
                      <a:r>
                        <a:rPr lang="en-US" sz="2000" b="0" i="0" dirty="0" err="1">
                          <a:effectLst/>
                        </a:rPr>
                        <a:t>pamestas</a:t>
                      </a:r>
                      <a:r>
                        <a:rPr lang="en-US" sz="2000" b="0" i="0" dirty="0">
                          <a:effectLst/>
                        </a:rPr>
                        <a:t>, </a:t>
                      </a:r>
                      <a:r>
                        <a:rPr lang="en-US" sz="2000" b="0" i="0" dirty="0" err="1">
                          <a:effectLst/>
                        </a:rPr>
                        <a:t>pavogtas</a:t>
                      </a:r>
                      <a:r>
                        <a:rPr lang="en-US" sz="2000" b="0" i="0" dirty="0">
                          <a:effectLst/>
                        </a:rPr>
                        <a:t> </a:t>
                      </a:r>
                      <a:r>
                        <a:rPr lang="en-US" sz="2000" b="0" i="0" dirty="0" err="1">
                          <a:effectLst/>
                        </a:rPr>
                        <a:t>arba</a:t>
                      </a:r>
                      <a:r>
                        <a:rPr lang="en-US" sz="2000" b="0" i="0" dirty="0">
                          <a:effectLst/>
                        </a:rPr>
                        <a:t> </a:t>
                      </a:r>
                      <a:r>
                        <a:rPr lang="en-US" sz="2000" b="0" i="0" dirty="0" err="1">
                          <a:effectLst/>
                        </a:rPr>
                        <a:t>jei</a:t>
                      </a:r>
                      <a:r>
                        <a:rPr lang="en-US" sz="2000" b="0" i="0" dirty="0">
                          <a:effectLst/>
                        </a:rPr>
                        <a:t> </a:t>
                      </a:r>
                      <a:r>
                        <a:rPr lang="en-US" sz="2000" b="0" i="0" dirty="0" err="1">
                          <a:effectLst/>
                        </a:rPr>
                        <a:t>buvau</a:t>
                      </a:r>
                      <a:r>
                        <a:rPr lang="en-US" sz="2000" b="0" i="0" dirty="0">
                          <a:effectLst/>
                        </a:rPr>
                        <a:t> </a:t>
                      </a:r>
                      <a:r>
                        <a:rPr lang="en-US" sz="2000" b="0" i="0" dirty="0" err="1">
                          <a:effectLst/>
                        </a:rPr>
                        <a:t>apgautas</a:t>
                      </a:r>
                      <a:r>
                        <a:rPr lang="en-US" sz="2000" b="0" i="0" dirty="0">
                          <a:effectLst/>
                        </a:rPr>
                        <a:t>.</a:t>
                      </a:r>
                      <a:endParaRPr lang="fi-FI" sz="200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en-US" sz="2000" b="0" i="0" dirty="0" err="1">
                          <a:effectLst/>
                        </a:rPr>
                        <a:t>Žinau</a:t>
                      </a:r>
                      <a:r>
                        <a:rPr lang="en-US" sz="2000" b="0" i="0" dirty="0">
                          <a:effectLst/>
                        </a:rPr>
                        <a:t>, </a:t>
                      </a:r>
                      <a:r>
                        <a:rPr lang="en-US" sz="2000" b="0" i="0" dirty="0" err="1">
                          <a:effectLst/>
                        </a:rPr>
                        <a:t>kaip</a:t>
                      </a:r>
                      <a:r>
                        <a:rPr lang="en-US" sz="2000" b="0" i="0" dirty="0">
                          <a:effectLst/>
                        </a:rPr>
                        <a:t> </a:t>
                      </a:r>
                      <a:r>
                        <a:rPr lang="en-US" sz="2000" b="0" i="0" dirty="0" err="1">
                          <a:effectLst/>
                        </a:rPr>
                        <a:t>apsaugoti</a:t>
                      </a:r>
                      <a:r>
                        <a:rPr lang="en-US" sz="2000" b="0" i="0" dirty="0">
                          <a:effectLst/>
                        </a:rPr>
                        <a:t> </a:t>
                      </a:r>
                      <a:r>
                        <a:rPr lang="en-US" sz="2000" b="0" i="0" dirty="0" err="1">
                          <a:effectLst/>
                        </a:rPr>
                        <a:t>savo</a:t>
                      </a:r>
                      <a:r>
                        <a:rPr lang="en-US" sz="2000" b="0" i="0" dirty="0">
                          <a:effectLst/>
                        </a:rPr>
                        <a:t> </a:t>
                      </a:r>
                      <a:r>
                        <a:rPr lang="en-US" sz="2000" b="0" i="0" dirty="0" err="1">
                          <a:effectLst/>
                        </a:rPr>
                        <a:t>asmeninę</a:t>
                      </a:r>
                      <a:r>
                        <a:rPr lang="en-US" sz="2000" b="0" i="0" dirty="0">
                          <a:effectLst/>
                        </a:rPr>
                        <a:t> </a:t>
                      </a:r>
                      <a:r>
                        <a:rPr lang="en-US" sz="2000" b="0" i="0" dirty="0" err="1">
                          <a:effectLst/>
                        </a:rPr>
                        <a:t>informaciją</a:t>
                      </a:r>
                      <a:r>
                        <a:rPr lang="en-US" sz="2000" b="0" i="0" dirty="0">
                          <a:effectLst/>
                        </a:rPr>
                        <a:t> </a:t>
                      </a:r>
                      <a:r>
                        <a:rPr lang="en-US" sz="2000" b="0" i="0" dirty="0" err="1">
                          <a:effectLst/>
                        </a:rPr>
                        <a:t>internete</a:t>
                      </a:r>
                      <a:r>
                        <a:rPr lang="en-US" sz="2000" b="0" i="0" dirty="0">
                          <a:effectLst/>
                        </a:rPr>
                        <a:t>.</a:t>
                      </a:r>
                      <a:endParaRPr lang="fi-FI" sz="200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1679847"/>
                  </a:ext>
                </a:extLst>
              </a:tr>
              <a:tr h="1710968">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lt-LT" sz="2000" b="0" i="0" dirty="0">
                          <a:effectLst/>
                        </a:rPr>
                        <a:t>Žinau, kodėl svarbu nuolat atnaujinti įrenginį ir programas.</a:t>
                      </a:r>
                      <a:endParaRPr lang="fi-FI" sz="200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algn="l">
                        <a:lnSpc>
                          <a:spcPct val="120000"/>
                        </a:lnSpc>
                      </a:pPr>
                      <a:r>
                        <a:rPr lang="en-US" sz="2000" b="0" i="0" dirty="0" err="1">
                          <a:effectLst/>
                        </a:rPr>
                        <a:t>Žinau</a:t>
                      </a:r>
                      <a:r>
                        <a:rPr lang="en-US" sz="2000" b="0" i="0" dirty="0">
                          <a:effectLst/>
                        </a:rPr>
                        <a:t>, </a:t>
                      </a:r>
                      <a:r>
                        <a:rPr lang="en-US" sz="2000" b="0" i="0" dirty="0" err="1">
                          <a:effectLst/>
                        </a:rPr>
                        <a:t>kaip</a:t>
                      </a:r>
                      <a:r>
                        <a:rPr lang="en-US" sz="2000" b="0" i="0" dirty="0">
                          <a:effectLst/>
                        </a:rPr>
                        <a:t> </a:t>
                      </a:r>
                      <a:r>
                        <a:rPr lang="en-US" sz="2000" b="0" i="0" dirty="0" err="1">
                          <a:effectLst/>
                        </a:rPr>
                        <a:t>atpažinti</a:t>
                      </a:r>
                      <a:r>
                        <a:rPr lang="en-US" sz="2000" b="0" i="0" dirty="0">
                          <a:effectLst/>
                        </a:rPr>
                        <a:t> </a:t>
                      </a:r>
                      <a:r>
                        <a:rPr lang="en-US" sz="2000" b="0" i="0" dirty="0" err="1">
                          <a:effectLst/>
                        </a:rPr>
                        <a:t>sukčiavimo</a:t>
                      </a:r>
                      <a:r>
                        <a:rPr lang="en-US" sz="2000" b="0" i="0" dirty="0">
                          <a:effectLst/>
                        </a:rPr>
                        <a:t> </a:t>
                      </a:r>
                      <a:r>
                        <a:rPr lang="en-US" sz="2000" b="0" i="0" dirty="0" err="1">
                          <a:effectLst/>
                        </a:rPr>
                        <a:t>pranešimus</a:t>
                      </a:r>
                      <a:r>
                        <a:rPr lang="en-US" sz="2000" b="0" i="0" dirty="0">
                          <a:effectLst/>
                        </a:rPr>
                        <a:t> </a:t>
                      </a:r>
                      <a:r>
                        <a:rPr lang="en-US" sz="2000" b="0" i="0" dirty="0" err="1">
                          <a:effectLst/>
                        </a:rPr>
                        <a:t>ar</a:t>
                      </a:r>
                      <a:r>
                        <a:rPr lang="en-US" sz="2000" b="0" i="0" dirty="0">
                          <a:effectLst/>
                        </a:rPr>
                        <a:t> </a:t>
                      </a:r>
                      <a:r>
                        <a:rPr lang="en-US" sz="2000" b="0" i="0" dirty="0" err="1">
                          <a:effectLst/>
                        </a:rPr>
                        <a:t>įtartinas</a:t>
                      </a:r>
                      <a:r>
                        <a:rPr lang="en-US" sz="2000" b="0" i="0" dirty="0">
                          <a:effectLst/>
                        </a:rPr>
                        <a:t> </a:t>
                      </a:r>
                      <a:r>
                        <a:rPr lang="en-US" sz="2000" b="0" i="0" dirty="0" err="1">
                          <a:effectLst/>
                        </a:rPr>
                        <a:t>nuorodas</a:t>
                      </a:r>
                      <a:r>
                        <a:rPr lang="en-US" sz="2000" b="0" i="0" dirty="0">
                          <a:effectLst/>
                        </a:rPr>
                        <a:t>.</a:t>
                      </a:r>
                      <a:endParaRPr lang="fi-FI" sz="2000" b="0" dirty="0">
                        <a:solidFill>
                          <a:schemeClr val="tx1"/>
                        </a:solidFill>
                        <a:latin typeface="Source Sans Pro" panose="020B0503030403020204" pitchFamily="34" charset="0"/>
                        <a:ea typeface="Source Sans Pro" panose="020B0503030403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80000" marR="0" lvl="0" indent="0" algn="l" defTabSz="914400" rtl="0" eaLnBrk="1" fontAlgn="auto" latinLnBrk="0" hangingPunct="1">
                        <a:lnSpc>
                          <a:spcPct val="120000"/>
                        </a:lnSpc>
                        <a:spcBef>
                          <a:spcPts val="0"/>
                        </a:spcBef>
                        <a:spcAft>
                          <a:spcPts val="0"/>
                        </a:spcAft>
                        <a:buClrTx/>
                        <a:buSzTx/>
                        <a:buFontTx/>
                        <a:buNone/>
                        <a:tabLst/>
                        <a:defRPr/>
                      </a:pPr>
                      <a:r>
                        <a:rPr lang="lt-LT" sz="2000" b="0" i="0" dirty="0">
                          <a:effectLst/>
                        </a:rPr>
                        <a:t>Žinau, kaip patikrinti, ar svetainė ar el. laiško siuntėjas yra patikimas.</a:t>
                      </a:r>
                      <a:endParaRPr lang="fi-FI" sz="2000" kern="1200" dirty="0">
                        <a:solidFill>
                          <a:schemeClr val="dk1"/>
                        </a:solidFill>
                        <a:effectLst/>
                        <a:latin typeface="Source Sans Pro" panose="020B0503030403020204" pitchFamily="34" charset="0"/>
                        <a:ea typeface="Source Sans Pro" panose="020B0503030403020204" pitchFamily="34" charset="0"/>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4939975"/>
                  </a:ext>
                </a:extLst>
              </a:tr>
            </a:tbl>
          </a:graphicData>
        </a:graphic>
      </p:graphicFrame>
    </p:spTree>
    <p:extLst>
      <p:ext uri="{BB962C8B-B14F-4D97-AF65-F5344CB8AC3E}">
        <p14:creationId xmlns:p14="http://schemas.microsoft.com/office/powerpoint/2010/main" val="21091238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eff707d-f623-493d-bac7-b56c0dfe17a9">
      <Terms xmlns="http://schemas.microsoft.com/office/infopath/2007/PartnerControls"/>
    </lcf76f155ced4ddcb4097134ff3c332f>
    <TaxCatchAll xmlns="02ddf22a-210a-4c33-8576-817b91fcb79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F08D5B5447F7B64DBB8AF68AD4B62DFD" ma:contentTypeVersion="19" ma:contentTypeDescription="Luo uusi asiakirja." ma:contentTypeScope="" ma:versionID="c0e8172d32a41e23c4acd0d604697ab6">
  <xsd:schema xmlns:xsd="http://www.w3.org/2001/XMLSchema" xmlns:xs="http://www.w3.org/2001/XMLSchema" xmlns:p="http://schemas.microsoft.com/office/2006/metadata/properties" xmlns:ns2="02ddf22a-210a-4c33-8576-817b91fcb790" xmlns:ns3="ceff707d-f623-493d-bac7-b56c0dfe17a9" targetNamespace="http://schemas.microsoft.com/office/2006/metadata/properties" ma:root="true" ma:fieldsID="0bb93792563e9bb3005517fd81405973" ns2:_="" ns3:_="">
    <xsd:import namespace="02ddf22a-210a-4c33-8576-817b91fcb790"/>
    <xsd:import namespace="ceff707d-f623-493d-bac7-b56c0dfe17a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ddf22a-210a-4c33-8576-817b91fcb790"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internalName="SharedWithDetails" ma:readOnly="true">
      <xsd:simpleType>
        <xsd:restriction base="dms:Note">
          <xsd:maxLength value="255"/>
        </xsd:restriction>
      </xsd:simpleType>
    </xsd:element>
    <xsd:element name="TaxCatchAll" ma:index="23" nillable="true" ma:displayName="Taxonomy Catch All Column" ma:hidden="true" ma:list="{e362324b-9413-4969-a123-44dde1e66ae2}" ma:internalName="TaxCatchAll" ma:showField="CatchAllData" ma:web="02ddf22a-210a-4c33-8576-817b91fcb79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eff707d-f623-493d-bac7-b56c0dfe17a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Kuvien tunnisteet" ma:readOnly="false" ma:fieldId="{5cf76f15-5ced-4ddc-b409-7134ff3c332f}" ma:taxonomyMulti="true" ma:sspId="d0420d83-ea60-4e24-9aa7-9868891e3b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E05E83-6A50-4B35-B7AD-63917FEBBAB6}">
  <ds:schemaRefs>
    <ds:schemaRef ds:uri="http://schemas.microsoft.com/sharepoint/v3/contenttype/forms"/>
  </ds:schemaRefs>
</ds:datastoreItem>
</file>

<file path=customXml/itemProps2.xml><?xml version="1.0" encoding="utf-8"?>
<ds:datastoreItem xmlns:ds="http://schemas.openxmlformats.org/officeDocument/2006/customXml" ds:itemID="{A2DC0ECD-EBF8-4480-8556-E3A16FE62F81}">
  <ds:schemaRefs>
    <ds:schemaRef ds:uri="http://schemas.microsoft.com/office/2006/metadata/properties"/>
    <ds:schemaRef ds:uri="http://www.w3.org/2000/xmlns/"/>
    <ds:schemaRef ds:uri="ceff707d-f623-493d-bac7-b56c0dfe17a9"/>
    <ds:schemaRef ds:uri="http://schemas.microsoft.com/office/infopath/2007/PartnerControls"/>
    <ds:schemaRef ds:uri="02ddf22a-210a-4c33-8576-817b91fcb790"/>
    <ds:schemaRef ds:uri="http://www.w3.org/2001/XMLSchema-instance"/>
  </ds:schemaRefs>
</ds:datastoreItem>
</file>

<file path=customXml/itemProps3.xml><?xml version="1.0" encoding="utf-8"?>
<ds:datastoreItem xmlns:ds="http://schemas.openxmlformats.org/officeDocument/2006/customXml" ds:itemID="{5F5396A8-845C-4235-8BB7-A243301E43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ddf22a-210a-4c33-8576-817b91fcb790"/>
    <ds:schemaRef ds:uri="ceff707d-f623-493d-bac7-b56c0dfe17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707</TotalTime>
  <Words>508</Words>
  <Application>Microsoft Office PowerPoint</Application>
  <PresentationFormat>Widescreen</PresentationFormat>
  <Paragraphs>33</Paragraphs>
  <Slides>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Aptos Display</vt:lpstr>
      <vt:lpstr>Arial</vt:lpstr>
      <vt:lpstr>Calibri</vt:lpstr>
      <vt:lpstr>Source Sans Pro</vt:lpstr>
      <vt:lpstr>Source Sans Pro Bold</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Manipulation and media literacy in social media</dc:title>
  <dc:creator>Nina Ziessler</dc:creator>
  <cp:lastModifiedBy>jurgita jurgita</cp:lastModifiedBy>
  <cp:revision>7</cp:revision>
  <dcterms:created xsi:type="dcterms:W3CDTF">2025-11-02T20:20:02Z</dcterms:created>
  <dcterms:modified xsi:type="dcterms:W3CDTF">2026-05-21T09:44:34Z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0x010100F08D5B5447F7B64DBB8AF68AD4B62DFD</vt:lpwstr>
  </property>
  <property fmtid="{D5CDD505-2E9C-101B-9397-08002B2CF9AE}" pid="3" name="MediaServiceImageTags">
    <vt:lpwstr/>
  </property>
</Properties>
</file>