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2"/>
  </p:notesMasterIdLst>
  <p:sldIdLst>
    <p:sldId id="256" r:id="rId2"/>
    <p:sldId id="293" r:id="rId3"/>
    <p:sldId id="275" r:id="rId4"/>
    <p:sldId id="290" r:id="rId5"/>
    <p:sldId id="291" r:id="rId6"/>
    <p:sldId id="277" r:id="rId7"/>
    <p:sldId id="257" r:id="rId8"/>
    <p:sldId id="278" r:id="rId9"/>
    <p:sldId id="279" r:id="rId10"/>
    <p:sldId id="262" r:id="rId11"/>
    <p:sldId id="280" r:id="rId12"/>
    <p:sldId id="263" r:id="rId13"/>
    <p:sldId id="265" r:id="rId14"/>
    <p:sldId id="281" r:id="rId15"/>
    <p:sldId id="282" r:id="rId16"/>
    <p:sldId id="283" r:id="rId17"/>
    <p:sldId id="284" r:id="rId18"/>
    <p:sldId id="285" r:id="rId19"/>
    <p:sldId id="286" r:id="rId20"/>
    <p:sldId id="292" r:id="rId21"/>
    <p:sldId id="288" r:id="rId22"/>
    <p:sldId id="264" r:id="rId23"/>
    <p:sldId id="274" r:id="rId24"/>
    <p:sldId id="289" r:id="rId25"/>
    <p:sldId id="266" r:id="rId26"/>
    <p:sldId id="267" r:id="rId27"/>
    <p:sldId id="268" r:id="rId28"/>
    <p:sldId id="269" r:id="rId29"/>
    <p:sldId id="270" r:id="rId30"/>
    <p:sldId id="271" r:id="rId31"/>
  </p:sldIdLst>
  <p:sldSz cx="18288000" cy="10287000"/>
  <p:notesSz cx="6858000" cy="9144000"/>
  <p:embeddedFontLst>
    <p:embeddedFont>
      <p:font typeface="Source Sans Pro" panose="020B0503030403020204" pitchFamily="34" charset="0"/>
      <p:regular r:id="rId33"/>
      <p:bold r:id="rId34"/>
      <p:italic r:id="rId35"/>
      <p:boldItalic r:id="rId36"/>
    </p:embeddedFont>
    <p:embeddedFont>
      <p:font typeface="Source Sans Pro Bold" panose="020B0703030403020204" charset="0"/>
      <p:regular r:id="rId37"/>
      <p:bold r:id="rId3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0079F61-5FA6-41DD-B022-216037526BDC}" v="112" dt="2026-05-13T15:43:46.7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663" autoAdjust="0"/>
  </p:normalViewPr>
  <p:slideViewPr>
    <p:cSldViewPr>
      <p:cViewPr varScale="1">
        <p:scale>
          <a:sx n="39" d="100"/>
          <a:sy n="39" d="100"/>
        </p:scale>
        <p:origin x="52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rgita jurgita" userId="f8bb957ffaa34f8f" providerId="LiveId" clId="{06B0E722-A902-42D3-85AC-5968C8B632B2}"/>
    <pc:docChg chg="undo custSel modSld">
      <pc:chgData name="jurgita jurgita" userId="f8bb957ffaa34f8f" providerId="LiveId" clId="{06B0E722-A902-42D3-85AC-5968C8B632B2}" dt="2026-05-13T15:43:38.264" v="197" actId="20577"/>
      <pc:docMkLst>
        <pc:docMk/>
      </pc:docMkLst>
      <pc:sldChg chg="modSp mod">
        <pc:chgData name="jurgita jurgita" userId="f8bb957ffaa34f8f" providerId="LiveId" clId="{06B0E722-A902-42D3-85AC-5968C8B632B2}" dt="2026-05-13T15:18:54.578" v="20" actId="113"/>
        <pc:sldMkLst>
          <pc:docMk/>
          <pc:sldMk cId="0" sldId="257"/>
        </pc:sldMkLst>
        <pc:spChg chg="mod">
          <ac:chgData name="jurgita jurgita" userId="f8bb957ffaa34f8f" providerId="LiveId" clId="{06B0E722-A902-42D3-85AC-5968C8B632B2}" dt="2026-05-13T15:18:54.578" v="20" actId="113"/>
          <ac:spMkLst>
            <pc:docMk/>
            <pc:sldMk cId="0" sldId="257"/>
            <ac:spMk id="2" creationId="{00000000-0000-0000-0000-000000000000}"/>
          </ac:spMkLst>
        </pc:spChg>
      </pc:sldChg>
      <pc:sldChg chg="modSp">
        <pc:chgData name="jurgita jurgita" userId="f8bb957ffaa34f8f" providerId="LiveId" clId="{06B0E722-A902-42D3-85AC-5968C8B632B2}" dt="2026-05-13T15:20:47.975" v="31"/>
        <pc:sldMkLst>
          <pc:docMk/>
          <pc:sldMk cId="763371302" sldId="262"/>
        </pc:sldMkLst>
        <pc:spChg chg="mod">
          <ac:chgData name="jurgita jurgita" userId="f8bb957ffaa34f8f" providerId="LiveId" clId="{06B0E722-A902-42D3-85AC-5968C8B632B2}" dt="2026-05-13T15:20:47.975" v="31"/>
          <ac:spMkLst>
            <pc:docMk/>
            <pc:sldMk cId="763371302" sldId="262"/>
            <ac:spMk id="2" creationId="{A50B440D-6812-2281-F974-D0C955C6C899}"/>
          </ac:spMkLst>
        </pc:spChg>
      </pc:sldChg>
      <pc:sldChg chg="modSp">
        <pc:chgData name="jurgita jurgita" userId="f8bb957ffaa34f8f" providerId="LiveId" clId="{06B0E722-A902-42D3-85AC-5968C8B632B2}" dt="2026-05-13T15:32:21.104" v="127"/>
        <pc:sldMkLst>
          <pc:docMk/>
          <pc:sldMk cId="4087192722" sldId="264"/>
        </pc:sldMkLst>
        <pc:spChg chg="mod">
          <ac:chgData name="jurgita jurgita" userId="f8bb957ffaa34f8f" providerId="LiveId" clId="{06B0E722-A902-42D3-85AC-5968C8B632B2}" dt="2026-05-13T15:32:21.104" v="127"/>
          <ac:spMkLst>
            <pc:docMk/>
            <pc:sldMk cId="4087192722" sldId="264"/>
            <ac:spMk id="2" creationId="{760E53C8-3633-AC65-2C6C-1E51EA8544DB}"/>
          </ac:spMkLst>
        </pc:spChg>
      </pc:sldChg>
      <pc:sldChg chg="modSp mod">
        <pc:chgData name="jurgita jurgita" userId="f8bb957ffaa34f8f" providerId="LiveId" clId="{06B0E722-A902-42D3-85AC-5968C8B632B2}" dt="2026-05-13T15:21:50.547" v="39" actId="20577"/>
        <pc:sldMkLst>
          <pc:docMk/>
          <pc:sldMk cId="3829627439" sldId="265"/>
        </pc:sldMkLst>
        <pc:spChg chg="mod">
          <ac:chgData name="jurgita jurgita" userId="f8bb957ffaa34f8f" providerId="LiveId" clId="{06B0E722-A902-42D3-85AC-5968C8B632B2}" dt="2026-05-13T15:21:50.547" v="39" actId="20577"/>
          <ac:spMkLst>
            <pc:docMk/>
            <pc:sldMk cId="3829627439" sldId="265"/>
            <ac:spMk id="2" creationId="{CD936EC9-BC19-D014-CA1C-25A808F02549}"/>
          </ac:spMkLst>
        </pc:spChg>
        <pc:spChg chg="mod">
          <ac:chgData name="jurgita jurgita" userId="f8bb957ffaa34f8f" providerId="LiveId" clId="{06B0E722-A902-42D3-85AC-5968C8B632B2}" dt="2026-05-13T15:21:37.044" v="35"/>
          <ac:spMkLst>
            <pc:docMk/>
            <pc:sldMk cId="3829627439" sldId="265"/>
            <ac:spMk id="3" creationId="{295A17AA-AA33-5BBB-FD9A-6896164A343E}"/>
          </ac:spMkLst>
        </pc:spChg>
      </pc:sldChg>
      <pc:sldChg chg="modSp mod">
        <pc:chgData name="jurgita jurgita" userId="f8bb957ffaa34f8f" providerId="LiveId" clId="{06B0E722-A902-42D3-85AC-5968C8B632B2}" dt="2026-05-13T15:34:19.208" v="142"/>
        <pc:sldMkLst>
          <pc:docMk/>
          <pc:sldMk cId="356983595" sldId="266"/>
        </pc:sldMkLst>
        <pc:spChg chg="mod">
          <ac:chgData name="jurgita jurgita" userId="f8bb957ffaa34f8f" providerId="LiveId" clId="{06B0E722-A902-42D3-85AC-5968C8B632B2}" dt="2026-05-13T15:34:19.208" v="142"/>
          <ac:spMkLst>
            <pc:docMk/>
            <pc:sldMk cId="356983595" sldId="266"/>
            <ac:spMk id="2" creationId="{2BD08F6C-2970-F3A2-44F6-BB363D8F929C}"/>
          </ac:spMkLst>
        </pc:spChg>
        <pc:spChg chg="mod">
          <ac:chgData name="jurgita jurgita" userId="f8bb957ffaa34f8f" providerId="LiveId" clId="{06B0E722-A902-42D3-85AC-5968C8B632B2}" dt="2026-05-13T15:33:05.459" v="129" actId="14100"/>
          <ac:spMkLst>
            <pc:docMk/>
            <pc:sldMk cId="356983595" sldId="266"/>
            <ac:spMk id="3" creationId="{B62778C6-FC78-95E8-8359-E71E09DDCEF3}"/>
          </ac:spMkLst>
        </pc:spChg>
      </pc:sldChg>
      <pc:sldChg chg="modSp mod">
        <pc:chgData name="jurgita jurgita" userId="f8bb957ffaa34f8f" providerId="LiveId" clId="{06B0E722-A902-42D3-85AC-5968C8B632B2}" dt="2026-05-13T15:36:36.169" v="157"/>
        <pc:sldMkLst>
          <pc:docMk/>
          <pc:sldMk cId="3339111171" sldId="267"/>
        </pc:sldMkLst>
        <pc:spChg chg="mod">
          <ac:chgData name="jurgita jurgita" userId="f8bb957ffaa34f8f" providerId="LiveId" clId="{06B0E722-A902-42D3-85AC-5968C8B632B2}" dt="2026-05-13T15:36:36.169" v="157"/>
          <ac:spMkLst>
            <pc:docMk/>
            <pc:sldMk cId="3339111171" sldId="267"/>
            <ac:spMk id="2" creationId="{9A070A3E-C8B6-B4C7-AB0E-17020712175B}"/>
          </ac:spMkLst>
        </pc:spChg>
        <pc:spChg chg="mod">
          <ac:chgData name="jurgita jurgita" userId="f8bb957ffaa34f8f" providerId="LiveId" clId="{06B0E722-A902-42D3-85AC-5968C8B632B2}" dt="2026-05-13T15:35:23.958" v="144" actId="14100"/>
          <ac:spMkLst>
            <pc:docMk/>
            <pc:sldMk cId="3339111171" sldId="267"/>
            <ac:spMk id="3" creationId="{4530C941-24FE-E43B-563A-EAB86F62E3DF}"/>
          </ac:spMkLst>
        </pc:spChg>
      </pc:sldChg>
      <pc:sldChg chg="modSp mod">
        <pc:chgData name="jurgita jurgita" userId="f8bb957ffaa34f8f" providerId="LiveId" clId="{06B0E722-A902-42D3-85AC-5968C8B632B2}" dt="2026-05-13T15:37:44.319" v="168"/>
        <pc:sldMkLst>
          <pc:docMk/>
          <pc:sldMk cId="2326569216" sldId="268"/>
        </pc:sldMkLst>
        <pc:spChg chg="mod">
          <ac:chgData name="jurgita jurgita" userId="f8bb957ffaa34f8f" providerId="LiveId" clId="{06B0E722-A902-42D3-85AC-5968C8B632B2}" dt="2026-05-13T15:37:44.319" v="168"/>
          <ac:spMkLst>
            <pc:docMk/>
            <pc:sldMk cId="2326569216" sldId="268"/>
            <ac:spMk id="2" creationId="{1D633590-F9C3-A838-10D3-9F2A8BF28BC8}"/>
          </ac:spMkLst>
        </pc:spChg>
        <pc:spChg chg="mod">
          <ac:chgData name="jurgita jurgita" userId="f8bb957ffaa34f8f" providerId="LiveId" clId="{06B0E722-A902-42D3-85AC-5968C8B632B2}" dt="2026-05-13T15:36:59.707" v="159" actId="20577"/>
          <ac:spMkLst>
            <pc:docMk/>
            <pc:sldMk cId="2326569216" sldId="268"/>
            <ac:spMk id="3" creationId="{BE3AB251-CD29-7502-DBD9-343D2AEDE2AE}"/>
          </ac:spMkLst>
        </pc:spChg>
      </pc:sldChg>
      <pc:sldChg chg="modSp mod">
        <pc:chgData name="jurgita jurgita" userId="f8bb957ffaa34f8f" providerId="LiveId" clId="{06B0E722-A902-42D3-85AC-5968C8B632B2}" dt="2026-05-13T15:39:13.901" v="180" actId="20577"/>
        <pc:sldMkLst>
          <pc:docMk/>
          <pc:sldMk cId="1376912449" sldId="269"/>
        </pc:sldMkLst>
        <pc:spChg chg="mod">
          <ac:chgData name="jurgita jurgita" userId="f8bb957ffaa34f8f" providerId="LiveId" clId="{06B0E722-A902-42D3-85AC-5968C8B632B2}" dt="2026-05-13T15:39:13.901" v="180" actId="20577"/>
          <ac:spMkLst>
            <pc:docMk/>
            <pc:sldMk cId="1376912449" sldId="269"/>
            <ac:spMk id="2" creationId="{CFE93FEE-9F6D-D4EF-1654-764AA49C46D1}"/>
          </ac:spMkLst>
        </pc:spChg>
        <pc:spChg chg="mod">
          <ac:chgData name="jurgita jurgita" userId="f8bb957ffaa34f8f" providerId="LiveId" clId="{06B0E722-A902-42D3-85AC-5968C8B632B2}" dt="2026-05-13T15:38:00.614" v="170" actId="20577"/>
          <ac:spMkLst>
            <pc:docMk/>
            <pc:sldMk cId="1376912449" sldId="269"/>
            <ac:spMk id="3" creationId="{D7788AFF-D96E-B499-B71C-F14C48DDF569}"/>
          </ac:spMkLst>
        </pc:spChg>
      </pc:sldChg>
      <pc:sldChg chg="modSp mod">
        <pc:chgData name="jurgita jurgita" userId="f8bb957ffaa34f8f" providerId="LiveId" clId="{06B0E722-A902-42D3-85AC-5968C8B632B2}" dt="2026-05-13T15:42:30.907" v="187"/>
        <pc:sldMkLst>
          <pc:docMk/>
          <pc:sldMk cId="3651706474" sldId="270"/>
        </pc:sldMkLst>
        <pc:spChg chg="mod">
          <ac:chgData name="jurgita jurgita" userId="f8bb957ffaa34f8f" providerId="LiveId" clId="{06B0E722-A902-42D3-85AC-5968C8B632B2}" dt="2026-05-13T15:42:30.907" v="187"/>
          <ac:spMkLst>
            <pc:docMk/>
            <pc:sldMk cId="3651706474" sldId="270"/>
            <ac:spMk id="2" creationId="{0A2F4853-35C6-59A3-EF3A-5EC241A12021}"/>
          </ac:spMkLst>
        </pc:spChg>
        <pc:spChg chg="mod">
          <ac:chgData name="jurgita jurgita" userId="f8bb957ffaa34f8f" providerId="LiveId" clId="{06B0E722-A902-42D3-85AC-5968C8B632B2}" dt="2026-05-13T15:41:53.968" v="181"/>
          <ac:spMkLst>
            <pc:docMk/>
            <pc:sldMk cId="3651706474" sldId="270"/>
            <ac:spMk id="3" creationId="{4DB6B9D3-EEED-7B8F-DEAD-D84E6423955A}"/>
          </ac:spMkLst>
        </pc:spChg>
      </pc:sldChg>
      <pc:sldChg chg="modSp mod">
        <pc:chgData name="jurgita jurgita" userId="f8bb957ffaa34f8f" providerId="LiveId" clId="{06B0E722-A902-42D3-85AC-5968C8B632B2}" dt="2026-05-13T15:43:38.264" v="197" actId="20577"/>
        <pc:sldMkLst>
          <pc:docMk/>
          <pc:sldMk cId="382735519" sldId="271"/>
        </pc:sldMkLst>
        <pc:spChg chg="mod">
          <ac:chgData name="jurgita jurgita" userId="f8bb957ffaa34f8f" providerId="LiveId" clId="{06B0E722-A902-42D3-85AC-5968C8B632B2}" dt="2026-05-13T15:43:38.264" v="197" actId="20577"/>
          <ac:spMkLst>
            <pc:docMk/>
            <pc:sldMk cId="382735519" sldId="271"/>
            <ac:spMk id="2" creationId="{AB45B43A-5368-D84D-88C2-51BE2A626DE9}"/>
          </ac:spMkLst>
        </pc:spChg>
        <pc:spChg chg="mod">
          <ac:chgData name="jurgita jurgita" userId="f8bb957ffaa34f8f" providerId="LiveId" clId="{06B0E722-A902-42D3-85AC-5968C8B632B2}" dt="2026-05-13T15:43:02.093" v="189" actId="20577"/>
          <ac:spMkLst>
            <pc:docMk/>
            <pc:sldMk cId="382735519" sldId="271"/>
            <ac:spMk id="3" creationId="{EF152F7E-C745-4004-2EF4-CD51192CD3A0}"/>
          </ac:spMkLst>
        </pc:spChg>
      </pc:sldChg>
      <pc:sldChg chg="modSp mod">
        <pc:chgData name="jurgita jurgita" userId="f8bb957ffaa34f8f" providerId="LiveId" clId="{06B0E722-A902-42D3-85AC-5968C8B632B2}" dt="2026-05-13T15:16:51.892" v="8"/>
        <pc:sldMkLst>
          <pc:docMk/>
          <pc:sldMk cId="1267438933" sldId="275"/>
        </pc:sldMkLst>
        <pc:spChg chg="mod">
          <ac:chgData name="jurgita jurgita" userId="f8bb957ffaa34f8f" providerId="LiveId" clId="{06B0E722-A902-42D3-85AC-5968C8B632B2}" dt="2026-05-13T15:16:51.892" v="8"/>
          <ac:spMkLst>
            <pc:docMk/>
            <pc:sldMk cId="1267438933" sldId="275"/>
            <ac:spMk id="2" creationId="{84583851-51F1-0090-F6DA-2C20733AF9E6}"/>
          </ac:spMkLst>
        </pc:spChg>
      </pc:sldChg>
      <pc:sldChg chg="modSp mod">
        <pc:chgData name="jurgita jurgita" userId="f8bb957ffaa34f8f" providerId="LiveId" clId="{06B0E722-A902-42D3-85AC-5968C8B632B2}" dt="2026-05-13T15:19:20.421" v="25" actId="113"/>
        <pc:sldMkLst>
          <pc:docMk/>
          <pc:sldMk cId="1001715140" sldId="277"/>
        </pc:sldMkLst>
        <pc:spChg chg="mod">
          <ac:chgData name="jurgita jurgita" userId="f8bb957ffaa34f8f" providerId="LiveId" clId="{06B0E722-A902-42D3-85AC-5968C8B632B2}" dt="2026-05-13T15:19:20.421" v="25" actId="113"/>
          <ac:spMkLst>
            <pc:docMk/>
            <pc:sldMk cId="1001715140" sldId="277"/>
            <ac:spMk id="2" creationId="{6B8C237D-CB7A-F120-C57C-F89256DAC866}"/>
          </ac:spMkLst>
        </pc:spChg>
      </pc:sldChg>
      <pc:sldChg chg="modSp mod">
        <pc:chgData name="jurgita jurgita" userId="f8bb957ffaa34f8f" providerId="LiveId" clId="{06B0E722-A902-42D3-85AC-5968C8B632B2}" dt="2026-05-13T15:20:02.678" v="27" actId="113"/>
        <pc:sldMkLst>
          <pc:docMk/>
          <pc:sldMk cId="3146277997" sldId="278"/>
        </pc:sldMkLst>
        <pc:spChg chg="mod">
          <ac:chgData name="jurgita jurgita" userId="f8bb957ffaa34f8f" providerId="LiveId" clId="{06B0E722-A902-42D3-85AC-5968C8B632B2}" dt="2026-05-13T15:20:02.678" v="27" actId="113"/>
          <ac:spMkLst>
            <pc:docMk/>
            <pc:sldMk cId="3146277997" sldId="278"/>
            <ac:spMk id="2" creationId="{96EFE77D-2DDC-6191-43B2-1725804343D3}"/>
          </ac:spMkLst>
        </pc:spChg>
      </pc:sldChg>
      <pc:sldChg chg="modSp mod">
        <pc:chgData name="jurgita jurgita" userId="f8bb957ffaa34f8f" providerId="LiveId" clId="{06B0E722-A902-42D3-85AC-5968C8B632B2}" dt="2026-05-13T15:20:29.941" v="30"/>
        <pc:sldMkLst>
          <pc:docMk/>
          <pc:sldMk cId="2372152835" sldId="279"/>
        </pc:sldMkLst>
        <pc:spChg chg="mod">
          <ac:chgData name="jurgita jurgita" userId="f8bb957ffaa34f8f" providerId="LiveId" clId="{06B0E722-A902-42D3-85AC-5968C8B632B2}" dt="2026-05-13T15:20:29.941" v="30"/>
          <ac:spMkLst>
            <pc:docMk/>
            <pc:sldMk cId="2372152835" sldId="279"/>
            <ac:spMk id="2" creationId="{9572B824-1E16-8134-4A47-76B826AB107F}"/>
          </ac:spMkLst>
        </pc:spChg>
      </pc:sldChg>
      <pc:sldChg chg="modSp mod">
        <pc:chgData name="jurgita jurgita" userId="f8bb957ffaa34f8f" providerId="LiveId" clId="{06B0E722-A902-42D3-85AC-5968C8B632B2}" dt="2026-05-13T15:21:14.655" v="34"/>
        <pc:sldMkLst>
          <pc:docMk/>
          <pc:sldMk cId="4142443623" sldId="280"/>
        </pc:sldMkLst>
        <pc:spChg chg="mod">
          <ac:chgData name="jurgita jurgita" userId="f8bb957ffaa34f8f" providerId="LiveId" clId="{06B0E722-A902-42D3-85AC-5968C8B632B2}" dt="2026-05-13T15:21:14.655" v="34"/>
          <ac:spMkLst>
            <pc:docMk/>
            <pc:sldMk cId="4142443623" sldId="280"/>
            <ac:spMk id="2" creationId="{5242B114-A208-6C7F-AC66-1CB696F99347}"/>
          </ac:spMkLst>
        </pc:spChg>
      </pc:sldChg>
      <pc:sldChg chg="modSp mod">
        <pc:chgData name="jurgita jurgita" userId="f8bb957ffaa34f8f" providerId="LiveId" clId="{06B0E722-A902-42D3-85AC-5968C8B632B2}" dt="2026-05-13T15:23:10.461" v="54" actId="12"/>
        <pc:sldMkLst>
          <pc:docMk/>
          <pc:sldMk cId="2544212240" sldId="281"/>
        </pc:sldMkLst>
        <pc:spChg chg="mod">
          <ac:chgData name="jurgita jurgita" userId="f8bb957ffaa34f8f" providerId="LiveId" clId="{06B0E722-A902-42D3-85AC-5968C8B632B2}" dt="2026-05-13T15:23:10.461" v="54" actId="12"/>
          <ac:spMkLst>
            <pc:docMk/>
            <pc:sldMk cId="2544212240" sldId="281"/>
            <ac:spMk id="2" creationId="{02320074-50CF-08EA-761A-5D9BA2D11D56}"/>
          </ac:spMkLst>
        </pc:spChg>
        <pc:spChg chg="mod">
          <ac:chgData name="jurgita jurgita" userId="f8bb957ffaa34f8f" providerId="LiveId" clId="{06B0E722-A902-42D3-85AC-5968C8B632B2}" dt="2026-05-13T15:22:11.487" v="41" actId="14100"/>
          <ac:spMkLst>
            <pc:docMk/>
            <pc:sldMk cId="2544212240" sldId="281"/>
            <ac:spMk id="3" creationId="{2BCFD17D-5B6C-7B5B-2842-FCE7166BC389}"/>
          </ac:spMkLst>
        </pc:spChg>
      </pc:sldChg>
      <pc:sldChg chg="modSp mod">
        <pc:chgData name="jurgita jurgita" userId="f8bb957ffaa34f8f" providerId="LiveId" clId="{06B0E722-A902-42D3-85AC-5968C8B632B2}" dt="2026-05-13T15:24:23.376" v="69" actId="12"/>
        <pc:sldMkLst>
          <pc:docMk/>
          <pc:sldMk cId="1376749338" sldId="282"/>
        </pc:sldMkLst>
        <pc:spChg chg="mod">
          <ac:chgData name="jurgita jurgita" userId="f8bb957ffaa34f8f" providerId="LiveId" clId="{06B0E722-A902-42D3-85AC-5968C8B632B2}" dt="2026-05-13T15:24:23.376" v="69" actId="12"/>
          <ac:spMkLst>
            <pc:docMk/>
            <pc:sldMk cId="1376749338" sldId="282"/>
            <ac:spMk id="2" creationId="{0B3172C4-4ACE-2260-7565-F0150F1F3D40}"/>
          </ac:spMkLst>
        </pc:spChg>
      </pc:sldChg>
      <pc:sldChg chg="modSp mod">
        <pc:chgData name="jurgita jurgita" userId="f8bb957ffaa34f8f" providerId="LiveId" clId="{06B0E722-A902-42D3-85AC-5968C8B632B2}" dt="2026-05-13T15:25:22.989" v="76"/>
        <pc:sldMkLst>
          <pc:docMk/>
          <pc:sldMk cId="2357550336" sldId="283"/>
        </pc:sldMkLst>
        <pc:spChg chg="mod">
          <ac:chgData name="jurgita jurgita" userId="f8bb957ffaa34f8f" providerId="LiveId" clId="{06B0E722-A902-42D3-85AC-5968C8B632B2}" dt="2026-05-13T15:25:22.989" v="76"/>
          <ac:spMkLst>
            <pc:docMk/>
            <pc:sldMk cId="2357550336" sldId="283"/>
            <ac:spMk id="2" creationId="{C1573681-44E6-B544-5CEB-C88C141C7A69}"/>
          </ac:spMkLst>
        </pc:spChg>
        <pc:spChg chg="mod">
          <ac:chgData name="jurgita jurgita" userId="f8bb957ffaa34f8f" providerId="LiveId" clId="{06B0E722-A902-42D3-85AC-5968C8B632B2}" dt="2026-05-13T15:24:30.883" v="70"/>
          <ac:spMkLst>
            <pc:docMk/>
            <pc:sldMk cId="2357550336" sldId="283"/>
            <ac:spMk id="3" creationId="{1FCEA2BB-3E9F-196A-8E71-D0D44A0ED7FC}"/>
          </ac:spMkLst>
        </pc:spChg>
      </pc:sldChg>
      <pc:sldChg chg="modSp mod">
        <pc:chgData name="jurgita jurgita" userId="f8bb957ffaa34f8f" providerId="LiveId" clId="{06B0E722-A902-42D3-85AC-5968C8B632B2}" dt="2026-05-13T15:26:39.375" v="98" actId="20577"/>
        <pc:sldMkLst>
          <pc:docMk/>
          <pc:sldMk cId="2071473229" sldId="284"/>
        </pc:sldMkLst>
        <pc:spChg chg="mod">
          <ac:chgData name="jurgita jurgita" userId="f8bb957ffaa34f8f" providerId="LiveId" clId="{06B0E722-A902-42D3-85AC-5968C8B632B2}" dt="2026-05-13T15:26:39.375" v="98" actId="20577"/>
          <ac:spMkLst>
            <pc:docMk/>
            <pc:sldMk cId="2071473229" sldId="284"/>
            <ac:spMk id="2" creationId="{ED1EB909-78D3-6C00-6E43-4FC093B9E08D}"/>
          </ac:spMkLst>
        </pc:spChg>
      </pc:sldChg>
      <pc:sldChg chg="modSp mod">
        <pc:chgData name="jurgita jurgita" userId="f8bb957ffaa34f8f" providerId="LiveId" clId="{06B0E722-A902-42D3-85AC-5968C8B632B2}" dt="2026-05-13T15:28:12.680" v="106" actId="113"/>
        <pc:sldMkLst>
          <pc:docMk/>
          <pc:sldMk cId="3033406212" sldId="285"/>
        </pc:sldMkLst>
        <pc:spChg chg="mod">
          <ac:chgData name="jurgita jurgita" userId="f8bb957ffaa34f8f" providerId="LiveId" clId="{06B0E722-A902-42D3-85AC-5968C8B632B2}" dt="2026-05-13T15:28:12.680" v="106" actId="113"/>
          <ac:spMkLst>
            <pc:docMk/>
            <pc:sldMk cId="3033406212" sldId="285"/>
            <ac:spMk id="2" creationId="{C103B3D3-FFB7-0A72-0BB6-50581D3293D4}"/>
          </ac:spMkLst>
        </pc:spChg>
      </pc:sldChg>
      <pc:sldChg chg="modSp mod">
        <pc:chgData name="jurgita jurgita" userId="f8bb957ffaa34f8f" providerId="LiveId" clId="{06B0E722-A902-42D3-85AC-5968C8B632B2}" dt="2026-05-13T15:29:14.480" v="109"/>
        <pc:sldMkLst>
          <pc:docMk/>
          <pc:sldMk cId="2652752069" sldId="286"/>
        </pc:sldMkLst>
        <pc:spChg chg="mod">
          <ac:chgData name="jurgita jurgita" userId="f8bb957ffaa34f8f" providerId="LiveId" clId="{06B0E722-A902-42D3-85AC-5968C8B632B2}" dt="2026-05-13T15:29:14.480" v="109"/>
          <ac:spMkLst>
            <pc:docMk/>
            <pc:sldMk cId="2652752069" sldId="286"/>
            <ac:spMk id="2" creationId="{57B39B46-5020-E432-8728-B052394C47BA}"/>
          </ac:spMkLst>
        </pc:spChg>
      </pc:sldChg>
      <pc:sldChg chg="modSp mod">
        <pc:chgData name="jurgita jurgita" userId="f8bb957ffaa34f8f" providerId="LiveId" clId="{06B0E722-A902-42D3-85AC-5968C8B632B2}" dt="2026-05-13T15:32:07.735" v="126"/>
        <pc:sldMkLst>
          <pc:docMk/>
          <pc:sldMk cId="2201045704" sldId="288"/>
        </pc:sldMkLst>
        <pc:spChg chg="mod">
          <ac:chgData name="jurgita jurgita" userId="f8bb957ffaa34f8f" providerId="LiveId" clId="{06B0E722-A902-42D3-85AC-5968C8B632B2}" dt="2026-05-13T15:32:07.735" v="126"/>
          <ac:spMkLst>
            <pc:docMk/>
            <pc:sldMk cId="2201045704" sldId="288"/>
            <ac:spMk id="2" creationId="{0BDF89C4-0C57-B252-643A-BF0C0D12D854}"/>
          </ac:spMkLst>
        </pc:spChg>
      </pc:sldChg>
      <pc:sldChg chg="modSp mod">
        <pc:chgData name="jurgita jurgita" userId="f8bb957ffaa34f8f" providerId="LiveId" clId="{06B0E722-A902-42D3-85AC-5968C8B632B2}" dt="2026-05-13T15:17:23.799" v="11" actId="20577"/>
        <pc:sldMkLst>
          <pc:docMk/>
          <pc:sldMk cId="3993355103" sldId="290"/>
        </pc:sldMkLst>
        <pc:spChg chg="mod">
          <ac:chgData name="jurgita jurgita" userId="f8bb957ffaa34f8f" providerId="LiveId" clId="{06B0E722-A902-42D3-85AC-5968C8B632B2}" dt="2026-05-13T15:17:23.799" v="11" actId="20577"/>
          <ac:spMkLst>
            <pc:docMk/>
            <pc:sldMk cId="3993355103" sldId="290"/>
            <ac:spMk id="2" creationId="{75C2CAF2-9300-7B06-6F3E-30895C9865C8}"/>
          </ac:spMkLst>
        </pc:spChg>
      </pc:sldChg>
      <pc:sldChg chg="modSp">
        <pc:chgData name="jurgita jurgita" userId="f8bb957ffaa34f8f" providerId="LiveId" clId="{06B0E722-A902-42D3-85AC-5968C8B632B2}" dt="2026-05-13T15:17:44.019" v="12"/>
        <pc:sldMkLst>
          <pc:docMk/>
          <pc:sldMk cId="4263266036" sldId="291"/>
        </pc:sldMkLst>
        <pc:spChg chg="mod">
          <ac:chgData name="jurgita jurgita" userId="f8bb957ffaa34f8f" providerId="LiveId" clId="{06B0E722-A902-42D3-85AC-5968C8B632B2}" dt="2026-05-13T15:17:44.019" v="12"/>
          <ac:spMkLst>
            <pc:docMk/>
            <pc:sldMk cId="4263266036" sldId="291"/>
            <ac:spMk id="2" creationId="{F81A01D7-B4FD-CF4B-4052-56DCC2CC9EFC}"/>
          </ac:spMkLst>
        </pc:spChg>
      </pc:sldChg>
      <pc:sldChg chg="modSp mod">
        <pc:chgData name="jurgita jurgita" userId="f8bb957ffaa34f8f" providerId="LiveId" clId="{06B0E722-A902-42D3-85AC-5968C8B632B2}" dt="2026-05-13T15:31:19.136" v="119" actId="14100"/>
        <pc:sldMkLst>
          <pc:docMk/>
          <pc:sldMk cId="869891265" sldId="292"/>
        </pc:sldMkLst>
        <pc:spChg chg="mod">
          <ac:chgData name="jurgita jurgita" userId="f8bb957ffaa34f8f" providerId="LiveId" clId="{06B0E722-A902-42D3-85AC-5968C8B632B2}" dt="2026-05-13T15:31:19.136" v="119" actId="14100"/>
          <ac:spMkLst>
            <pc:docMk/>
            <pc:sldMk cId="869891265" sldId="292"/>
            <ac:spMk id="2" creationId="{DDCD0DCC-343F-192C-9391-16BA0675816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FC51F4-F516-2B46-9A8B-483EC4452506}" type="datetimeFigureOut">
              <a:rPr lang="fi-FI" smtClean="0"/>
              <a:t>13.5.2026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A4B014-1C3C-444E-BEB0-80A86FFA00F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55530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A4B014-1C3C-444E-BEB0-80A86FFA00FC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92440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sv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ri.lt/publications/disinformation-tool-kit/" TargetMode="External"/><Relationship Id="rId2" Type="http://schemas.openxmlformats.org/officeDocument/2006/relationships/hyperlink" Target="https://kam.lt/leidiniai/ricardas-savukynas-kaip-nugaleti-propaganda-trumpa-mastymo-klaidu-apzvalga-2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hyperlink" Target="https://cri.lt/publications/propagandos-amzius-kovos-su-dezinformacija-priemoniu-rinkinys-2/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sv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5F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1028700"/>
            <a:ext cx="1924136" cy="1825822"/>
          </a:xfrm>
          <a:custGeom>
            <a:avLst/>
            <a:gdLst/>
            <a:ahLst/>
            <a:cxnLst/>
            <a:rect l="l" t="t" r="r" b="b"/>
            <a:pathLst>
              <a:path w="1924136" h="1825822">
                <a:moveTo>
                  <a:pt x="0" y="0"/>
                </a:moveTo>
                <a:lnTo>
                  <a:pt x="1924136" y="0"/>
                </a:lnTo>
                <a:lnTo>
                  <a:pt x="1924136" y="1825822"/>
                </a:lnTo>
                <a:lnTo>
                  <a:pt x="0" y="182582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3" name="Freeform 3"/>
          <p:cNvSpPr/>
          <p:nvPr/>
        </p:nvSpPr>
        <p:spPr>
          <a:xfrm>
            <a:off x="-228600" y="7696681"/>
            <a:ext cx="18897600" cy="2780819"/>
          </a:xfrm>
          <a:custGeom>
            <a:avLst/>
            <a:gdLst/>
            <a:ahLst/>
            <a:cxnLst/>
            <a:rect l="l" t="t" r="r" b="b"/>
            <a:pathLst>
              <a:path w="20702890" h="4968694">
                <a:moveTo>
                  <a:pt x="0" y="0"/>
                </a:moveTo>
                <a:lnTo>
                  <a:pt x="20702890" y="0"/>
                </a:lnTo>
                <a:lnTo>
                  <a:pt x="20702890" y="4968694"/>
                </a:lnTo>
                <a:lnTo>
                  <a:pt x="0" y="496869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4" name="Freeform 4"/>
          <p:cNvSpPr/>
          <p:nvPr/>
        </p:nvSpPr>
        <p:spPr>
          <a:xfrm>
            <a:off x="480804" y="8525804"/>
            <a:ext cx="4387997" cy="1003754"/>
          </a:xfrm>
          <a:custGeom>
            <a:avLst/>
            <a:gdLst/>
            <a:ahLst/>
            <a:cxnLst/>
            <a:rect l="l" t="t" r="r" b="b"/>
            <a:pathLst>
              <a:path w="4387997" h="1003754">
                <a:moveTo>
                  <a:pt x="0" y="0"/>
                </a:moveTo>
                <a:lnTo>
                  <a:pt x="4387997" y="0"/>
                </a:lnTo>
                <a:lnTo>
                  <a:pt x="4387997" y="1003755"/>
                </a:lnTo>
                <a:lnTo>
                  <a:pt x="0" y="100375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5" name="Freeform 5"/>
          <p:cNvSpPr/>
          <p:nvPr/>
        </p:nvSpPr>
        <p:spPr>
          <a:xfrm>
            <a:off x="4695837" y="7828204"/>
            <a:ext cx="2352824" cy="2352824"/>
          </a:xfrm>
          <a:custGeom>
            <a:avLst/>
            <a:gdLst/>
            <a:ahLst/>
            <a:cxnLst/>
            <a:rect l="l" t="t" r="r" b="b"/>
            <a:pathLst>
              <a:path w="2352824" h="2352824">
                <a:moveTo>
                  <a:pt x="0" y="0"/>
                </a:moveTo>
                <a:lnTo>
                  <a:pt x="2352824" y="0"/>
                </a:lnTo>
                <a:lnTo>
                  <a:pt x="2352824" y="2352824"/>
                </a:lnTo>
                <a:lnTo>
                  <a:pt x="0" y="235282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6" name="Freeform 6"/>
          <p:cNvSpPr/>
          <p:nvPr/>
        </p:nvSpPr>
        <p:spPr>
          <a:xfrm>
            <a:off x="7289794" y="8547501"/>
            <a:ext cx="3702598" cy="960361"/>
          </a:xfrm>
          <a:custGeom>
            <a:avLst/>
            <a:gdLst/>
            <a:ahLst/>
            <a:cxnLst/>
            <a:rect l="l" t="t" r="r" b="b"/>
            <a:pathLst>
              <a:path w="3702598" h="960361">
                <a:moveTo>
                  <a:pt x="0" y="0"/>
                </a:moveTo>
                <a:lnTo>
                  <a:pt x="3702598" y="0"/>
                </a:lnTo>
                <a:lnTo>
                  <a:pt x="3702598" y="960361"/>
                </a:lnTo>
                <a:lnTo>
                  <a:pt x="0" y="96036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7" name="Freeform 7"/>
          <p:cNvSpPr/>
          <p:nvPr/>
        </p:nvSpPr>
        <p:spPr>
          <a:xfrm>
            <a:off x="15639383" y="8304647"/>
            <a:ext cx="1732598" cy="1399939"/>
          </a:xfrm>
          <a:custGeom>
            <a:avLst/>
            <a:gdLst/>
            <a:ahLst/>
            <a:cxnLst/>
            <a:rect l="l" t="t" r="r" b="b"/>
            <a:pathLst>
              <a:path w="1732598" h="1399939">
                <a:moveTo>
                  <a:pt x="0" y="0"/>
                </a:moveTo>
                <a:lnTo>
                  <a:pt x="1732598" y="0"/>
                </a:lnTo>
                <a:lnTo>
                  <a:pt x="1732598" y="1399939"/>
                </a:lnTo>
                <a:lnTo>
                  <a:pt x="0" y="139993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8" name="Freeform 8"/>
          <p:cNvSpPr/>
          <p:nvPr/>
        </p:nvSpPr>
        <p:spPr>
          <a:xfrm>
            <a:off x="12026540" y="8104816"/>
            <a:ext cx="2578695" cy="1799600"/>
          </a:xfrm>
          <a:custGeom>
            <a:avLst/>
            <a:gdLst/>
            <a:ahLst/>
            <a:cxnLst/>
            <a:rect l="l" t="t" r="r" b="b"/>
            <a:pathLst>
              <a:path w="2578695" h="1799600">
                <a:moveTo>
                  <a:pt x="0" y="0"/>
                </a:moveTo>
                <a:lnTo>
                  <a:pt x="2578695" y="0"/>
                </a:lnTo>
                <a:lnTo>
                  <a:pt x="2578695" y="1799600"/>
                </a:lnTo>
                <a:lnTo>
                  <a:pt x="0" y="179960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9" name="TextBox 9"/>
          <p:cNvSpPr txBox="1"/>
          <p:nvPr/>
        </p:nvSpPr>
        <p:spPr>
          <a:xfrm>
            <a:off x="1600200" y="3262657"/>
            <a:ext cx="15925800" cy="23764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9099"/>
              </a:lnSpc>
            </a:pPr>
            <a:r>
              <a:rPr lang="en-GB" sz="9999" b="1" spc="-279" dirty="0" err="1">
                <a:solidFill>
                  <a:srgbClr val="FFFFFF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Dezinformacija</a:t>
            </a:r>
            <a:r>
              <a:rPr lang="en-GB" sz="9999" b="1" spc="-279" dirty="0">
                <a:solidFill>
                  <a:srgbClr val="FFFFFF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, propaganda </a:t>
            </a:r>
            <a:r>
              <a:rPr lang="en-GB" sz="9999" b="1" spc="-279" dirty="0" err="1">
                <a:solidFill>
                  <a:srgbClr val="FFFFFF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ir</a:t>
            </a:r>
            <a:r>
              <a:rPr lang="en-GB" sz="9999" b="1" spc="-279" dirty="0">
                <a:solidFill>
                  <a:srgbClr val="FFFFFF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 </a:t>
            </a:r>
            <a:r>
              <a:rPr lang="en-GB" sz="9999" b="1" spc="-279" dirty="0" err="1">
                <a:solidFill>
                  <a:srgbClr val="FFFFFF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mąstymo</a:t>
            </a:r>
            <a:r>
              <a:rPr lang="en-GB" sz="9999" b="1" spc="-279" dirty="0">
                <a:solidFill>
                  <a:srgbClr val="FFFFFF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 </a:t>
            </a:r>
            <a:r>
              <a:rPr lang="en-GB" sz="9999" b="1" spc="-279" dirty="0" err="1">
                <a:solidFill>
                  <a:srgbClr val="FFFFFF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klaidos</a:t>
            </a:r>
            <a:endParaRPr lang="en-US" sz="9999" b="1" spc="-279" dirty="0">
              <a:solidFill>
                <a:srgbClr val="FFFFFF"/>
              </a:solidFill>
              <a:latin typeface="Source Sans Pro Bold"/>
              <a:ea typeface="Source Sans Pro Bold"/>
              <a:cs typeface="Source Sans Pro Bold"/>
              <a:sym typeface="Source Sans Pro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7957196" y="5829300"/>
            <a:ext cx="9568803" cy="10313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r">
              <a:lnSpc>
                <a:spcPts val="3999"/>
              </a:lnSpc>
              <a:spcBef>
                <a:spcPct val="0"/>
              </a:spcBef>
            </a:pPr>
            <a:r>
              <a:rPr lang="en-GB" sz="3999" b="1" spc="295" dirty="0">
                <a:solidFill>
                  <a:srgbClr val="E7C58C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Kaip </a:t>
            </a:r>
            <a:r>
              <a:rPr lang="en-GB" sz="3999" b="1" spc="295" dirty="0" err="1">
                <a:solidFill>
                  <a:srgbClr val="E7C58C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psichologiniai</a:t>
            </a:r>
            <a:r>
              <a:rPr lang="en-GB" sz="3999" b="1" spc="295" dirty="0">
                <a:solidFill>
                  <a:srgbClr val="E7C58C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 </a:t>
            </a:r>
            <a:r>
              <a:rPr lang="en-GB" sz="3999" b="1" spc="295" dirty="0" err="1">
                <a:solidFill>
                  <a:srgbClr val="E7C58C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mechanizmai</a:t>
            </a:r>
            <a:r>
              <a:rPr lang="en-GB" sz="3999" b="1" spc="295" dirty="0">
                <a:solidFill>
                  <a:srgbClr val="E7C58C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 </a:t>
            </a:r>
            <a:r>
              <a:rPr lang="en-GB" sz="3999" b="1" spc="295" dirty="0" err="1">
                <a:solidFill>
                  <a:srgbClr val="E7C58C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iškraipo</a:t>
            </a:r>
            <a:r>
              <a:rPr lang="en-GB" sz="3999" b="1" spc="295" dirty="0">
                <a:solidFill>
                  <a:srgbClr val="E7C58C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 </a:t>
            </a:r>
            <a:r>
              <a:rPr lang="en-GB" sz="3999" b="1" spc="295" dirty="0" err="1">
                <a:solidFill>
                  <a:srgbClr val="E7C58C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tikrovę</a:t>
            </a:r>
            <a:endParaRPr lang="en-US" sz="3999" b="1" spc="295" dirty="0">
              <a:solidFill>
                <a:srgbClr val="E7C58C"/>
              </a:solidFill>
              <a:latin typeface="Source Sans Pro Bold"/>
              <a:ea typeface="Source Sans Pro Bold"/>
              <a:cs typeface="Source Sans Pro Bold"/>
              <a:sym typeface="Source Sans Pro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2952836" y="1587293"/>
            <a:ext cx="4498680" cy="7467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968"/>
              </a:lnSpc>
            </a:pPr>
            <a:r>
              <a:rPr lang="en-US" sz="2748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Navigating Mis- and Disinformation at an Older Age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E425EA-6205-5AA9-BF07-7A3F8064A3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A50B440D-6812-2281-F974-D0C955C6C899}"/>
              </a:ext>
            </a:extLst>
          </p:cNvPr>
          <p:cNvSpPr txBox="1"/>
          <p:nvPr/>
        </p:nvSpPr>
        <p:spPr>
          <a:xfrm>
            <a:off x="762000" y="3238500"/>
            <a:ext cx="12496800" cy="62433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 algn="l">
              <a:lnSpc>
                <a:spcPts val="4886"/>
              </a:lnSpc>
              <a:buFont typeface="Arial" panose="020B0604020202020204" pitchFamily="34" charset="0"/>
              <a:buChar char="•"/>
            </a:pPr>
            <a:endParaRPr lang="lt-LT" sz="3490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indent="-457200" algn="l">
              <a:lnSpc>
                <a:spcPts val="4886"/>
              </a:lnSpc>
              <a:buFont typeface="Arial" panose="020B0604020202020204" pitchFamily="34" charset="0"/>
              <a:buChar char="•"/>
            </a:pPr>
            <a:endParaRPr lang="lt-LT" sz="3490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indent="-457200">
              <a:lnSpc>
                <a:spcPts val="4886"/>
              </a:lnSpc>
              <a:buFont typeface="Arial" panose="020B0604020202020204" pitchFamily="34" charset="0"/>
              <a:buChar char="•"/>
            </a:pPr>
            <a:r>
              <a:rPr lang="en-GB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Propaganda </a:t>
            </a:r>
            <a:r>
              <a:rPr lang="en-GB" sz="3490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sistemingai</a:t>
            </a:r>
            <a:r>
              <a:rPr lang="en-GB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GB" sz="3490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naudoja</a:t>
            </a:r>
            <a:r>
              <a:rPr lang="en-GB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GB" sz="3490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mąstymo</a:t>
            </a:r>
            <a:r>
              <a:rPr lang="en-GB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GB" sz="3490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klaidas</a:t>
            </a:r>
            <a:r>
              <a:rPr lang="en-GB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
</a:t>
            </a:r>
            <a:r>
              <a:rPr lang="en-GB" sz="3490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Pašalinus</a:t>
            </a:r>
            <a:r>
              <a:rPr lang="en-GB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GB" sz="3490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šias</a:t>
            </a:r>
            <a:r>
              <a:rPr lang="en-GB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GB" sz="3490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klaidas</a:t>
            </a:r>
            <a:r>
              <a:rPr lang="en-GB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</a:t>
            </a:r>
            <a:r>
              <a:rPr lang="en-GB" sz="3490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propagandiniai</a:t>
            </a:r>
            <a:r>
              <a:rPr lang="en-GB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GB" sz="3490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tekstai</a:t>
            </a:r>
            <a:r>
              <a:rPr lang="en-GB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GB" sz="3490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žlunga</a:t>
            </a:r>
            <a:r>
              <a:rPr lang="en-GB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
</a:t>
            </a:r>
            <a:r>
              <a:rPr lang="en-GB" sz="3490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Klaidos</a:t>
            </a:r>
            <a:r>
              <a:rPr lang="en-GB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GB" sz="3490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įterpiamos</a:t>
            </a:r>
            <a:r>
              <a:rPr lang="en-GB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GB" sz="3490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sąmoningai</a:t>
            </a:r>
            <a:r>
              <a:rPr lang="en-GB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o ne </a:t>
            </a:r>
            <a:r>
              <a:rPr lang="en-GB" sz="3490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atsitiktinai</a:t>
            </a:r>
            <a:r>
              <a:rPr lang="en-GB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
Jie </a:t>
            </a:r>
            <a:r>
              <a:rPr lang="en-GB" sz="3490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yra</a:t>
            </a:r>
            <a:r>
              <a:rPr lang="en-GB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GB" sz="3490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subtilūs</a:t>
            </a:r>
            <a:r>
              <a:rPr lang="en-GB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GB" sz="3490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ir</a:t>
            </a:r>
            <a:r>
              <a:rPr lang="en-GB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GB" sz="3490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labai</a:t>
            </a:r>
            <a:r>
              <a:rPr lang="en-GB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GB" sz="3490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efektyvūs</a:t>
            </a:r>
            <a:endParaRPr lang="en-US" sz="3490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algn="l">
              <a:lnSpc>
                <a:spcPts val="4886"/>
              </a:lnSpc>
            </a:pPr>
            <a:endParaRPr lang="en-US" sz="3490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algn="l">
              <a:lnSpc>
                <a:spcPts val="4886"/>
              </a:lnSpc>
            </a:pPr>
            <a:endParaRPr lang="en-US" sz="3490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algn="l">
              <a:lnSpc>
                <a:spcPts val="4886"/>
              </a:lnSpc>
            </a:pPr>
            <a:endParaRPr lang="en-US" sz="3490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algn="l">
              <a:lnSpc>
                <a:spcPts val="4886"/>
              </a:lnSpc>
            </a:pPr>
            <a:endParaRPr lang="en-US" sz="3490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D8D03E9A-9A1D-65E2-0F25-174DCC428404}"/>
              </a:ext>
            </a:extLst>
          </p:cNvPr>
          <p:cNvSpPr txBox="1"/>
          <p:nvPr/>
        </p:nvSpPr>
        <p:spPr>
          <a:xfrm>
            <a:off x="1028700" y="914400"/>
            <a:ext cx="10934700" cy="9731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8131"/>
              </a:lnSpc>
            </a:pPr>
            <a:r>
              <a:rPr lang="en-US" sz="5808" b="1" dirty="0" err="1">
                <a:solidFill>
                  <a:srgbClr val="145F81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Propagandos</a:t>
            </a:r>
            <a:r>
              <a:rPr lang="en-US" sz="5808" b="1" dirty="0">
                <a:solidFill>
                  <a:srgbClr val="145F81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 </a:t>
            </a:r>
            <a:r>
              <a:rPr lang="en-US" sz="5808" b="1" dirty="0" err="1">
                <a:solidFill>
                  <a:srgbClr val="145F81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ir</a:t>
            </a:r>
            <a:r>
              <a:rPr lang="en-US" sz="5808" b="1" dirty="0">
                <a:solidFill>
                  <a:srgbClr val="145F81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 </a:t>
            </a:r>
            <a:r>
              <a:rPr lang="en-US" sz="5808" b="1" dirty="0" err="1">
                <a:solidFill>
                  <a:srgbClr val="145F81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mąstymo</a:t>
            </a:r>
            <a:r>
              <a:rPr lang="en-US" sz="5808" b="1" dirty="0">
                <a:solidFill>
                  <a:srgbClr val="145F81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 </a:t>
            </a:r>
            <a:r>
              <a:rPr lang="en-US" sz="5808" b="1" dirty="0" err="1">
                <a:solidFill>
                  <a:srgbClr val="145F81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klaidos</a:t>
            </a:r>
            <a:endParaRPr lang="en-US" sz="5808" b="1" dirty="0">
              <a:solidFill>
                <a:srgbClr val="145F81"/>
              </a:solidFill>
              <a:latin typeface="Source Sans Pro Bold"/>
              <a:ea typeface="Source Sans Pro Bold"/>
              <a:cs typeface="Source Sans Pro Bold"/>
              <a:sym typeface="Source Sans Pro Bold"/>
            </a:endParaRP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087749F8-AA61-0132-B490-32EB4DAD09BE}"/>
              </a:ext>
            </a:extLst>
          </p:cNvPr>
          <p:cNvSpPr/>
          <p:nvPr/>
        </p:nvSpPr>
        <p:spPr>
          <a:xfrm>
            <a:off x="14271786" y="1028700"/>
            <a:ext cx="2987514" cy="683394"/>
          </a:xfrm>
          <a:custGeom>
            <a:avLst/>
            <a:gdLst/>
            <a:ahLst/>
            <a:cxnLst/>
            <a:rect l="l" t="t" r="r" b="b"/>
            <a:pathLst>
              <a:path w="2987514" h="683394">
                <a:moveTo>
                  <a:pt x="0" y="0"/>
                </a:moveTo>
                <a:lnTo>
                  <a:pt x="2987514" y="0"/>
                </a:lnTo>
                <a:lnTo>
                  <a:pt x="2987514" y="683394"/>
                </a:lnTo>
                <a:lnTo>
                  <a:pt x="0" y="6833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633713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04D383-602B-8733-0409-EE22550115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5242B114-A208-6C7F-AC66-1CB696F99347}"/>
              </a:ext>
            </a:extLst>
          </p:cNvPr>
          <p:cNvSpPr txBox="1"/>
          <p:nvPr/>
        </p:nvSpPr>
        <p:spPr>
          <a:xfrm>
            <a:off x="762000" y="2476500"/>
            <a:ext cx="12192000" cy="56149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 algn="l">
              <a:lnSpc>
                <a:spcPts val="4886"/>
              </a:lnSpc>
              <a:buFont typeface="Arial" panose="020B0604020202020204" pitchFamily="34" charset="0"/>
              <a:buChar char="•"/>
            </a:pPr>
            <a:endParaRPr lang="lt-LT" sz="3490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indent="-457200" algn="l">
              <a:lnSpc>
                <a:spcPts val="4886"/>
              </a:lnSpc>
              <a:buFont typeface="Arial" panose="020B0604020202020204" pitchFamily="34" charset="0"/>
              <a:buChar char="•"/>
            </a:pPr>
            <a:endParaRPr lang="lt-LT" sz="3490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indent="-457200">
              <a:lnSpc>
                <a:spcPts val="4886"/>
              </a:lnSpc>
              <a:buFont typeface="Arial" panose="020B0604020202020204" pitchFamily="34" charset="0"/>
              <a:buChar char="•"/>
            </a:pPr>
            <a:r>
              <a:rPr lang="lt-LT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Sistemingi samprotavimo iškraipymai
Automatinis ir dažnai nesąmoningas
Emociškai įtikinamas, bet logiškai ydingas
Geba formuoti tikrovės suvokimą</a:t>
            </a:r>
          </a:p>
          <a:p>
            <a:pPr marL="457200" indent="-457200">
              <a:lnSpc>
                <a:spcPts val="4886"/>
              </a:lnSpc>
              <a:buFont typeface="Arial" panose="020B0604020202020204" pitchFamily="34" charset="0"/>
              <a:buChar char="•"/>
            </a:pPr>
            <a:endParaRPr lang="lt-LT" sz="3490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>
              <a:lnSpc>
                <a:spcPts val="4886"/>
              </a:lnSpc>
            </a:pPr>
            <a:r>
              <a:rPr lang="en-GB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Jie </a:t>
            </a:r>
            <a:r>
              <a:rPr lang="en-GB" sz="3490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yra</a:t>
            </a:r>
            <a:r>
              <a:rPr lang="en-GB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GB" sz="3490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ypač</a:t>
            </a:r>
            <a:r>
              <a:rPr lang="en-GB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GB" sz="3490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veiksmingi</a:t>
            </a:r>
            <a:r>
              <a:rPr lang="en-GB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GB" sz="3490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propagandos</a:t>
            </a:r>
            <a:r>
              <a:rPr lang="en-GB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GB" sz="3490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įrankiai</a:t>
            </a:r>
            <a:r>
              <a:rPr lang="en-GB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</a:t>
            </a:r>
            <a:endParaRPr lang="en-US" sz="3490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algn="l">
              <a:lnSpc>
                <a:spcPts val="4886"/>
              </a:lnSpc>
            </a:pPr>
            <a:endParaRPr lang="en-US" sz="3490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ACB0EB66-2184-088C-D509-282D9CC64488}"/>
              </a:ext>
            </a:extLst>
          </p:cNvPr>
          <p:cNvSpPr txBox="1"/>
          <p:nvPr/>
        </p:nvSpPr>
        <p:spPr>
          <a:xfrm>
            <a:off x="1028700" y="914400"/>
            <a:ext cx="10934700" cy="9731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8131"/>
              </a:lnSpc>
            </a:pPr>
            <a:r>
              <a:rPr lang="en-GB" sz="5808" b="1" dirty="0">
                <a:solidFill>
                  <a:srgbClr val="145F81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Kas </a:t>
            </a:r>
            <a:r>
              <a:rPr lang="en-GB" sz="5808" b="1" dirty="0" err="1">
                <a:solidFill>
                  <a:srgbClr val="145F81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yra</a:t>
            </a:r>
            <a:r>
              <a:rPr lang="en-GB" sz="5808" b="1" dirty="0">
                <a:solidFill>
                  <a:srgbClr val="145F81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 </a:t>
            </a:r>
            <a:r>
              <a:rPr lang="en-GB" sz="5808" b="1" dirty="0" err="1">
                <a:solidFill>
                  <a:srgbClr val="145F81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mąstymo</a:t>
            </a:r>
            <a:r>
              <a:rPr lang="en-GB" sz="5808" b="1" dirty="0">
                <a:solidFill>
                  <a:srgbClr val="145F81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 </a:t>
            </a:r>
            <a:r>
              <a:rPr lang="en-GB" sz="5808" b="1" dirty="0" err="1">
                <a:solidFill>
                  <a:srgbClr val="145F81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klaidos</a:t>
            </a:r>
            <a:r>
              <a:rPr lang="en-GB" sz="5808" b="1" dirty="0">
                <a:solidFill>
                  <a:srgbClr val="145F81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?</a:t>
            </a:r>
            <a:endParaRPr lang="en-US" sz="5808" b="1" dirty="0">
              <a:solidFill>
                <a:srgbClr val="145F81"/>
              </a:solidFill>
              <a:latin typeface="Source Sans Pro Bold"/>
              <a:ea typeface="Source Sans Pro Bold"/>
              <a:cs typeface="Source Sans Pro Bold"/>
              <a:sym typeface="Source Sans Pro Bold"/>
            </a:endParaRP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E0224E85-63D7-5FE3-37E4-ABEFC25EB808}"/>
              </a:ext>
            </a:extLst>
          </p:cNvPr>
          <p:cNvSpPr/>
          <p:nvPr/>
        </p:nvSpPr>
        <p:spPr>
          <a:xfrm>
            <a:off x="14271786" y="1028700"/>
            <a:ext cx="2987514" cy="683394"/>
          </a:xfrm>
          <a:custGeom>
            <a:avLst/>
            <a:gdLst/>
            <a:ahLst/>
            <a:cxnLst/>
            <a:rect l="l" t="t" r="r" b="b"/>
            <a:pathLst>
              <a:path w="2987514" h="683394">
                <a:moveTo>
                  <a:pt x="0" y="0"/>
                </a:moveTo>
                <a:lnTo>
                  <a:pt x="2987514" y="0"/>
                </a:lnTo>
                <a:lnTo>
                  <a:pt x="2987514" y="683394"/>
                </a:lnTo>
                <a:lnTo>
                  <a:pt x="0" y="6833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424436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7B2363-0F12-6AEB-26A4-7DE413DF12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B64C14C5-BA5E-3117-E72E-FDB9427841A2}"/>
              </a:ext>
            </a:extLst>
          </p:cNvPr>
          <p:cNvSpPr txBox="1"/>
          <p:nvPr/>
        </p:nvSpPr>
        <p:spPr>
          <a:xfrm>
            <a:off x="762000" y="3162300"/>
            <a:ext cx="12344400" cy="68717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 algn="l">
              <a:lnSpc>
                <a:spcPts val="4886"/>
              </a:lnSpc>
              <a:buFont typeface="Arial" panose="020B0604020202020204" pitchFamily="34" charset="0"/>
              <a:buChar char="•"/>
            </a:pPr>
            <a:endParaRPr lang="lt-LT" sz="3490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indent="-457200" algn="l">
              <a:lnSpc>
                <a:spcPts val="4886"/>
              </a:lnSpc>
              <a:buFont typeface="Arial" panose="020B0604020202020204" pitchFamily="34" charset="0"/>
              <a:buChar char="•"/>
            </a:pPr>
            <a:endParaRPr lang="lt-LT" sz="3490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indent="-457200">
              <a:lnSpc>
                <a:spcPts val="4886"/>
              </a:lnSpc>
              <a:buFont typeface="Arial" panose="020B0604020202020204" pitchFamily="34" charset="0"/>
              <a:buChar char="•"/>
            </a:pPr>
            <a:r>
              <a:rPr lang="lt-LT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Propaganda sąmoningai implantuoja mąstymo klaidas
Mąstymo klaidos kenkia gyvenimo kokybei net ir be propagandos
Kova su propaganda prasideda nuo kritinio mąstymo
Mąstymo klaidų taisymas lemia aiškesnį suvokimą ir didesnę savijautą</a:t>
            </a:r>
            <a:endParaRPr lang="en-US" sz="3490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algn="l">
              <a:lnSpc>
                <a:spcPts val="4886"/>
              </a:lnSpc>
            </a:pPr>
            <a:endParaRPr lang="en-US" sz="3490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algn="l">
              <a:lnSpc>
                <a:spcPts val="4886"/>
              </a:lnSpc>
            </a:pPr>
            <a:endParaRPr lang="en-US" sz="3490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algn="l">
              <a:lnSpc>
                <a:spcPts val="4886"/>
              </a:lnSpc>
            </a:pPr>
            <a:endParaRPr lang="en-US" sz="3490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FF502998-108C-7761-2CE5-2A491B52DAB0}"/>
              </a:ext>
            </a:extLst>
          </p:cNvPr>
          <p:cNvSpPr txBox="1"/>
          <p:nvPr/>
        </p:nvSpPr>
        <p:spPr>
          <a:xfrm>
            <a:off x="1028700" y="914400"/>
            <a:ext cx="10934700" cy="20118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8131"/>
              </a:lnSpc>
            </a:pPr>
            <a:r>
              <a:rPr lang="lt-LT" sz="5808" b="1" dirty="0">
                <a:solidFill>
                  <a:srgbClr val="145F81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Kodėl svarbu atpažinti mąstymo klaidas?</a:t>
            </a:r>
            <a:endParaRPr lang="en-US" sz="5808" b="1" dirty="0">
              <a:solidFill>
                <a:srgbClr val="145F81"/>
              </a:solidFill>
              <a:latin typeface="Source Sans Pro Bold"/>
              <a:ea typeface="Source Sans Pro Bold"/>
              <a:cs typeface="Source Sans Pro Bold"/>
              <a:sym typeface="Source Sans Pro Bold"/>
            </a:endParaRP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D66C1C23-2CDB-8D27-85DD-C89E54CC44EC}"/>
              </a:ext>
            </a:extLst>
          </p:cNvPr>
          <p:cNvSpPr/>
          <p:nvPr/>
        </p:nvSpPr>
        <p:spPr>
          <a:xfrm>
            <a:off x="14271786" y="1028700"/>
            <a:ext cx="2987514" cy="683394"/>
          </a:xfrm>
          <a:custGeom>
            <a:avLst/>
            <a:gdLst/>
            <a:ahLst/>
            <a:cxnLst/>
            <a:rect l="l" t="t" r="r" b="b"/>
            <a:pathLst>
              <a:path w="2987514" h="683394">
                <a:moveTo>
                  <a:pt x="0" y="0"/>
                </a:moveTo>
                <a:lnTo>
                  <a:pt x="2987514" y="0"/>
                </a:lnTo>
                <a:lnTo>
                  <a:pt x="2987514" y="683394"/>
                </a:lnTo>
                <a:lnTo>
                  <a:pt x="0" y="6833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445478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D1BC4F-CC4C-6329-6C3E-25FFA38D69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CD936EC9-BC19-D014-CA1C-25A808F02549}"/>
              </a:ext>
            </a:extLst>
          </p:cNvPr>
          <p:cNvSpPr txBox="1"/>
          <p:nvPr/>
        </p:nvSpPr>
        <p:spPr>
          <a:xfrm>
            <a:off x="762000" y="2095501"/>
            <a:ext cx="12039600" cy="75001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 algn="l">
              <a:lnSpc>
                <a:spcPts val="4886"/>
              </a:lnSpc>
              <a:buFont typeface="Arial" panose="020B0604020202020204" pitchFamily="34" charset="0"/>
              <a:buChar char="•"/>
            </a:pPr>
            <a:endParaRPr lang="lt-LT" sz="3490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indent="-457200" algn="l">
              <a:lnSpc>
                <a:spcPts val="4886"/>
              </a:lnSpc>
              <a:buFont typeface="Arial" panose="020B0604020202020204" pitchFamily="34" charset="0"/>
              <a:buChar char="•"/>
            </a:pPr>
            <a:endParaRPr lang="lt-LT" sz="3490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indent="-457200">
              <a:lnSpc>
                <a:spcPts val="4886"/>
              </a:lnSpc>
              <a:buFont typeface="Arial" panose="020B0604020202020204" pitchFamily="34" charset="0"/>
              <a:buChar char="•"/>
            </a:pPr>
            <a:r>
              <a:rPr lang="en-GB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Propaganda </a:t>
            </a:r>
            <a:r>
              <a:rPr lang="en-GB" sz="3490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retai</a:t>
            </a:r>
            <a:r>
              <a:rPr lang="en-GB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GB" sz="3490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atrodo</a:t>
            </a:r>
            <a:r>
              <a:rPr lang="en-GB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GB" sz="3490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kaip</a:t>
            </a:r>
            <a:r>
              <a:rPr lang="en-GB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GB" sz="3490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akivaizdus</a:t>
            </a:r>
            <a:r>
              <a:rPr lang="en-GB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melas. 
</a:t>
            </a:r>
            <a:r>
              <a:rPr lang="en-GB" sz="3490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Paprastai</a:t>
            </a:r>
            <a:r>
              <a:rPr lang="en-GB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GB" sz="3490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jis</a:t>
            </a:r>
            <a:r>
              <a:rPr lang="en-GB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GB" sz="3490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atrodo</a:t>
            </a:r>
            <a:r>
              <a:rPr lang="en-GB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GB" sz="3490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kaip</a:t>
            </a:r>
            <a:r>
              <a:rPr lang="en-GB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GB" sz="3490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emociškai</a:t>
            </a:r>
            <a:r>
              <a:rPr lang="en-GB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GB" sz="3490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įtikinamas</a:t>
            </a:r>
            <a:r>
              <a:rPr lang="en-GB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</a:t>
            </a:r>
            <a:r>
              <a:rPr lang="en-GB" sz="3490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supaprastintas</a:t>
            </a:r>
            <a:r>
              <a:rPr lang="en-GB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GB" sz="3490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pasakojimas</a:t>
            </a:r>
            <a:r>
              <a:rPr lang="en-GB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</a:t>
            </a:r>
            <a:r>
              <a:rPr lang="en-GB" sz="3490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paremtas</a:t>
            </a:r>
            <a:r>
              <a:rPr lang="en-GB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GB" sz="3490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mąstymo</a:t>
            </a:r>
            <a:r>
              <a:rPr lang="en-GB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GB" sz="3490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klaidomis</a:t>
            </a:r>
            <a:r>
              <a:rPr lang="en-GB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</a:t>
            </a:r>
            <a:endParaRPr lang="lt-LT" sz="3490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indent="-457200">
              <a:lnSpc>
                <a:spcPts val="4886"/>
              </a:lnSpc>
              <a:buFont typeface="Arial" panose="020B0604020202020204" pitchFamily="34" charset="0"/>
              <a:buChar char="•"/>
            </a:pPr>
            <a:endParaRPr lang="lt-LT" sz="3490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indent="-457200">
              <a:lnSpc>
                <a:spcPts val="4886"/>
              </a:lnSpc>
              <a:buFont typeface="Arial" panose="020B0604020202020204" pitchFamily="34" charset="0"/>
              <a:buChar char="•"/>
            </a:pPr>
            <a:r>
              <a:rPr lang="lt-LT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Šie pavyzdžiai iliustruoja, kaip mąstymo klaidos naudojamos realaus pasaulio propagandiniuose pranešimuose (žiniasklaidoje, politinėje komunikacijoje, socialiniuose tinkluose).</a:t>
            </a:r>
            <a:endParaRPr lang="en-US" sz="3490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algn="l">
              <a:lnSpc>
                <a:spcPts val="4886"/>
              </a:lnSpc>
            </a:pPr>
            <a:endParaRPr lang="en-US" sz="3490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algn="l">
              <a:lnSpc>
                <a:spcPts val="4886"/>
              </a:lnSpc>
            </a:pPr>
            <a:endParaRPr lang="en-US" sz="3490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295A17AA-AA33-5BBB-FD9A-6896164A343E}"/>
              </a:ext>
            </a:extLst>
          </p:cNvPr>
          <p:cNvSpPr txBox="1"/>
          <p:nvPr/>
        </p:nvSpPr>
        <p:spPr>
          <a:xfrm>
            <a:off x="1028700" y="914400"/>
            <a:ext cx="11315700" cy="2013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8131"/>
              </a:lnSpc>
            </a:pPr>
            <a:r>
              <a:rPr lang="en-GB" sz="5808" b="1" dirty="0" err="1">
                <a:solidFill>
                  <a:srgbClr val="145F81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Realaus</a:t>
            </a:r>
            <a:r>
              <a:rPr lang="en-GB" sz="5808" b="1" dirty="0">
                <a:solidFill>
                  <a:srgbClr val="145F81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 </a:t>
            </a:r>
            <a:r>
              <a:rPr lang="en-GB" sz="5808" b="1" dirty="0" err="1">
                <a:solidFill>
                  <a:srgbClr val="145F81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pasaulio</a:t>
            </a:r>
            <a:r>
              <a:rPr lang="en-GB" sz="5808" b="1" dirty="0">
                <a:solidFill>
                  <a:srgbClr val="145F81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 </a:t>
            </a:r>
            <a:r>
              <a:rPr lang="en-GB" sz="5808" b="1" dirty="0" err="1">
                <a:solidFill>
                  <a:srgbClr val="145F81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propagandos</a:t>
            </a:r>
            <a:r>
              <a:rPr lang="en-GB" sz="5808" b="1" dirty="0">
                <a:solidFill>
                  <a:srgbClr val="145F81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 </a:t>
            </a:r>
            <a:r>
              <a:rPr lang="en-GB" sz="5808" b="1" dirty="0" err="1">
                <a:solidFill>
                  <a:srgbClr val="145F81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pavyzdžiai</a:t>
            </a:r>
            <a:endParaRPr lang="en-US" sz="5808" b="1" dirty="0">
              <a:solidFill>
                <a:srgbClr val="145F81"/>
              </a:solidFill>
              <a:latin typeface="Source Sans Pro Bold"/>
              <a:ea typeface="Source Sans Pro Bold"/>
              <a:cs typeface="Source Sans Pro Bold"/>
              <a:sym typeface="Source Sans Pro Bold"/>
            </a:endParaRP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97AB7CEE-D961-B9FB-4A80-CDFF34001E06}"/>
              </a:ext>
            </a:extLst>
          </p:cNvPr>
          <p:cNvSpPr/>
          <p:nvPr/>
        </p:nvSpPr>
        <p:spPr>
          <a:xfrm>
            <a:off x="14271786" y="1028700"/>
            <a:ext cx="2987514" cy="683394"/>
          </a:xfrm>
          <a:custGeom>
            <a:avLst/>
            <a:gdLst/>
            <a:ahLst/>
            <a:cxnLst/>
            <a:rect l="l" t="t" r="r" b="b"/>
            <a:pathLst>
              <a:path w="2987514" h="683394">
                <a:moveTo>
                  <a:pt x="0" y="0"/>
                </a:moveTo>
                <a:lnTo>
                  <a:pt x="2987514" y="0"/>
                </a:lnTo>
                <a:lnTo>
                  <a:pt x="2987514" y="683394"/>
                </a:lnTo>
                <a:lnTo>
                  <a:pt x="0" y="6833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96274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9EC485-8A1D-D258-DC21-B43F60CE01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02320074-50CF-08EA-761A-5D9BA2D11D56}"/>
              </a:ext>
            </a:extLst>
          </p:cNvPr>
          <p:cNvSpPr txBox="1"/>
          <p:nvPr/>
        </p:nvSpPr>
        <p:spPr>
          <a:xfrm>
            <a:off x="762000" y="2095501"/>
            <a:ext cx="12039600" cy="87568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886"/>
              </a:lnSpc>
            </a:pPr>
            <a:endParaRPr lang="lt-LT" sz="3490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>
              <a:lnSpc>
                <a:spcPts val="4886"/>
              </a:lnSpc>
            </a:pPr>
            <a:r>
              <a:rPr lang="lt-LT" sz="3490" b="1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Minčių skaitymas</a:t>
            </a:r>
          </a:p>
          <a:p>
            <a:pPr marL="457200" indent="-457200">
              <a:lnSpc>
                <a:spcPts val="4886"/>
              </a:lnSpc>
              <a:buFont typeface="Arial" panose="020B0604020202020204" pitchFamily="34" charset="0"/>
              <a:buChar char="•"/>
            </a:pPr>
            <a:r>
              <a:rPr lang="lt-LT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Darant prielaidą, kad žinome, ką kiti galvoja, nori ar ketina
Paslėptų motyvų priskyrimas be įrodymų</a:t>
            </a:r>
          </a:p>
          <a:p>
            <a:pPr marL="457200" indent="-457200">
              <a:lnSpc>
                <a:spcPts val="4886"/>
              </a:lnSpc>
              <a:buFont typeface="Arial" panose="020B0604020202020204" pitchFamily="34" charset="0"/>
              <a:buChar char="•"/>
            </a:pPr>
            <a:endParaRPr lang="lt-LT" sz="3490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>
              <a:lnSpc>
                <a:spcPts val="4886"/>
              </a:lnSpc>
            </a:pPr>
            <a:r>
              <a:rPr lang="en-GB" sz="3490" b="1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Pavyzdys</a:t>
            </a:r>
            <a:r>
              <a:rPr lang="en-GB" sz="3490" b="1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:</a:t>
            </a:r>
            <a:endParaRPr lang="lt-LT" sz="3490" b="1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indent="-457200">
              <a:lnSpc>
                <a:spcPts val="4886"/>
              </a:lnSpc>
              <a:buFont typeface="Arial" panose="020B0604020202020204" pitchFamily="34" charset="0"/>
              <a:buChar char="•"/>
            </a:pPr>
            <a:r>
              <a:rPr lang="fi-FI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– Jie nori sunaikinti mūsų šalį.„</a:t>
            </a:r>
            <a:endParaRPr lang="lt-LT" sz="3490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indent="-457200">
              <a:lnSpc>
                <a:spcPts val="4886"/>
              </a:lnSpc>
              <a:buFont typeface="Arial" panose="020B0604020202020204" pitchFamily="34" charset="0"/>
              <a:buChar char="•"/>
            </a:pPr>
            <a:endParaRPr lang="lt-LT" sz="3490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>
              <a:lnSpc>
                <a:spcPts val="4886"/>
              </a:lnSpc>
            </a:pPr>
            <a:r>
              <a:rPr lang="lt-LT" sz="3490" b="1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Kodėl tai pavojinga:</a:t>
            </a:r>
          </a:p>
          <a:p>
            <a:pPr marL="457200" indent="-457200">
              <a:lnSpc>
                <a:spcPts val="4886"/>
              </a:lnSpc>
              <a:buFont typeface="Arial" panose="020B0604020202020204" pitchFamily="34" charset="0"/>
              <a:buChar char="•"/>
            </a:pPr>
            <a:r>
              <a:rPr lang="lt-LT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Pašalina įrodymų poreikį
Sukuria įtarumą ir priešiškumą
Supaprastina sudėtingus ketinimus į grėsmes</a:t>
            </a:r>
            <a:endParaRPr lang="en-US" sz="3490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algn="l">
              <a:lnSpc>
                <a:spcPts val="4886"/>
              </a:lnSpc>
            </a:pPr>
            <a:endParaRPr lang="en-US" sz="3490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algn="l">
              <a:lnSpc>
                <a:spcPts val="4886"/>
              </a:lnSpc>
            </a:pPr>
            <a:endParaRPr lang="en-US" sz="3490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2BCFD17D-5B6C-7B5B-2842-FCE7166BC389}"/>
              </a:ext>
            </a:extLst>
          </p:cNvPr>
          <p:cNvSpPr txBox="1"/>
          <p:nvPr/>
        </p:nvSpPr>
        <p:spPr>
          <a:xfrm>
            <a:off x="1028700" y="1028700"/>
            <a:ext cx="12039600" cy="9751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8131"/>
              </a:lnSpc>
            </a:pPr>
            <a:r>
              <a:rPr lang="lt-LT" sz="5808" b="1" dirty="0">
                <a:solidFill>
                  <a:srgbClr val="145F81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Mąstymo klaida: minčių skaitymas</a:t>
            </a:r>
            <a:endParaRPr lang="en-US" sz="5808" b="1" dirty="0">
              <a:solidFill>
                <a:srgbClr val="145F81"/>
              </a:solidFill>
              <a:latin typeface="Source Sans Pro Bold"/>
              <a:ea typeface="Source Sans Pro Bold"/>
              <a:cs typeface="Source Sans Pro Bold"/>
              <a:sym typeface="Source Sans Pro Bold"/>
            </a:endParaRP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78E4BB2D-2A6C-48BC-3AA8-D00A5269CFF7}"/>
              </a:ext>
            </a:extLst>
          </p:cNvPr>
          <p:cNvSpPr/>
          <p:nvPr/>
        </p:nvSpPr>
        <p:spPr>
          <a:xfrm>
            <a:off x="14271786" y="1028700"/>
            <a:ext cx="2987514" cy="683394"/>
          </a:xfrm>
          <a:custGeom>
            <a:avLst/>
            <a:gdLst/>
            <a:ahLst/>
            <a:cxnLst/>
            <a:rect l="l" t="t" r="r" b="b"/>
            <a:pathLst>
              <a:path w="2987514" h="683394">
                <a:moveTo>
                  <a:pt x="0" y="0"/>
                </a:moveTo>
                <a:lnTo>
                  <a:pt x="2987514" y="0"/>
                </a:lnTo>
                <a:lnTo>
                  <a:pt x="2987514" y="683394"/>
                </a:lnTo>
                <a:lnTo>
                  <a:pt x="0" y="6833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442122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B44FD3-060E-CBEB-F306-EF26FB02C6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0B3172C4-4ACE-2260-7565-F0150F1F3D40}"/>
              </a:ext>
            </a:extLst>
          </p:cNvPr>
          <p:cNvSpPr txBox="1"/>
          <p:nvPr/>
        </p:nvSpPr>
        <p:spPr>
          <a:xfrm>
            <a:off x="762000" y="2095501"/>
            <a:ext cx="12039600" cy="75001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886"/>
              </a:lnSpc>
            </a:pPr>
            <a:endParaRPr lang="lt-LT" sz="3490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>
              <a:lnSpc>
                <a:spcPts val="4886"/>
              </a:lnSpc>
            </a:pPr>
            <a:r>
              <a:rPr lang="en-GB" sz="3490" b="1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Emocinis</a:t>
            </a:r>
            <a:r>
              <a:rPr lang="en-GB" sz="3490" b="1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GB" sz="3490" b="1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vertinimas</a:t>
            </a:r>
            <a:r>
              <a:rPr lang="en-GB" sz="3490" b="1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(</a:t>
            </a:r>
            <a:r>
              <a:rPr lang="en-GB" sz="3490" b="1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emocinis</a:t>
            </a:r>
            <a:r>
              <a:rPr lang="en-GB" sz="3490" b="1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GB" sz="3490" b="1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samprotavimas</a:t>
            </a:r>
            <a:r>
              <a:rPr lang="en-GB" sz="3490" b="1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)</a:t>
            </a:r>
            <a:r>
              <a:rPr lang="lt-LT" sz="3490" b="1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:</a:t>
            </a:r>
          </a:p>
          <a:p>
            <a:pPr>
              <a:lnSpc>
                <a:spcPts val="4886"/>
              </a:lnSpc>
            </a:pPr>
            <a:r>
              <a:rPr lang="lt-LT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Tikrovės vertinimas pagal jausmus, o ne faktus</a:t>
            </a:r>
          </a:p>
          <a:p>
            <a:pPr>
              <a:lnSpc>
                <a:spcPts val="4886"/>
              </a:lnSpc>
            </a:pPr>
            <a:endParaRPr lang="lt-LT" sz="3490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>
              <a:lnSpc>
                <a:spcPts val="4886"/>
              </a:lnSpc>
            </a:pPr>
            <a:r>
              <a:rPr lang="en-GB" sz="3490" b="1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Pavyzdys</a:t>
            </a:r>
            <a:r>
              <a:rPr lang="en-GB" sz="3490" b="1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:</a:t>
            </a:r>
            <a:endParaRPr lang="lt-LT" sz="3490" b="1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>
              <a:lnSpc>
                <a:spcPts val="4886"/>
              </a:lnSpc>
            </a:pPr>
            <a:r>
              <a:rPr lang="lt-LT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"Jaučiu baimę, todėl grėsmė yra reali„</a:t>
            </a:r>
          </a:p>
          <a:p>
            <a:pPr>
              <a:lnSpc>
                <a:spcPts val="4886"/>
              </a:lnSpc>
            </a:pPr>
            <a:endParaRPr lang="lt-LT" sz="3490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>
              <a:lnSpc>
                <a:spcPts val="4886"/>
              </a:lnSpc>
            </a:pPr>
            <a:r>
              <a:rPr lang="lt-LT" sz="3490" b="1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Kodėl tai veiksminga:</a:t>
            </a:r>
          </a:p>
          <a:p>
            <a:pPr marL="457200" indent="-457200">
              <a:lnSpc>
                <a:spcPts val="4886"/>
              </a:lnSpc>
              <a:buFont typeface="Arial" panose="020B0604020202020204" pitchFamily="34" charset="0"/>
              <a:buChar char="•"/>
            </a:pPr>
            <a:r>
              <a:rPr lang="lt-LT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Emocijos atrodo įtikinamos
Baimė ir pyktis yra svarbesni už logiką
Racionali analizė apeinama</a:t>
            </a:r>
            <a:endParaRPr lang="en-US" sz="3490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algn="l">
              <a:lnSpc>
                <a:spcPts val="4886"/>
              </a:lnSpc>
            </a:pPr>
            <a:endParaRPr lang="en-US" sz="3490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A84FB38B-78DB-B453-BD2C-F39A2465B98D}"/>
              </a:ext>
            </a:extLst>
          </p:cNvPr>
          <p:cNvSpPr txBox="1"/>
          <p:nvPr/>
        </p:nvSpPr>
        <p:spPr>
          <a:xfrm>
            <a:off x="1028700" y="914400"/>
            <a:ext cx="12534900" cy="9731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8131"/>
              </a:lnSpc>
            </a:pPr>
            <a:r>
              <a:rPr lang="en-GB" sz="5808" b="1" dirty="0" err="1">
                <a:solidFill>
                  <a:srgbClr val="145F81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Mąstymo</a:t>
            </a:r>
            <a:r>
              <a:rPr lang="en-GB" sz="5808" b="1" dirty="0">
                <a:solidFill>
                  <a:srgbClr val="145F81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 </a:t>
            </a:r>
            <a:r>
              <a:rPr lang="en-GB" sz="5808" b="1" dirty="0" err="1">
                <a:solidFill>
                  <a:srgbClr val="145F81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klaida</a:t>
            </a:r>
            <a:r>
              <a:rPr lang="en-GB" sz="5808" b="1" dirty="0">
                <a:solidFill>
                  <a:srgbClr val="145F81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: </a:t>
            </a:r>
            <a:r>
              <a:rPr lang="en-GB" sz="5808" b="1" dirty="0" err="1">
                <a:solidFill>
                  <a:srgbClr val="145F81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emocinis</a:t>
            </a:r>
            <a:r>
              <a:rPr lang="en-GB" sz="5808" b="1" dirty="0">
                <a:solidFill>
                  <a:srgbClr val="145F81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 </a:t>
            </a:r>
            <a:r>
              <a:rPr lang="en-GB" sz="5808" b="1" dirty="0" err="1">
                <a:solidFill>
                  <a:srgbClr val="145F81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vertinimas</a:t>
            </a:r>
            <a:endParaRPr lang="en-US" sz="5808" b="1" dirty="0">
              <a:solidFill>
                <a:srgbClr val="145F81"/>
              </a:solidFill>
              <a:latin typeface="Source Sans Pro Bold"/>
              <a:ea typeface="Source Sans Pro Bold"/>
              <a:cs typeface="Source Sans Pro Bold"/>
              <a:sym typeface="Source Sans Pro Bold"/>
            </a:endParaRP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19A3F0B6-33D0-0B94-8ED8-464B737284C4}"/>
              </a:ext>
            </a:extLst>
          </p:cNvPr>
          <p:cNvSpPr/>
          <p:nvPr/>
        </p:nvSpPr>
        <p:spPr>
          <a:xfrm>
            <a:off x="14271786" y="1028700"/>
            <a:ext cx="2987514" cy="683394"/>
          </a:xfrm>
          <a:custGeom>
            <a:avLst/>
            <a:gdLst/>
            <a:ahLst/>
            <a:cxnLst/>
            <a:rect l="l" t="t" r="r" b="b"/>
            <a:pathLst>
              <a:path w="2987514" h="683394">
                <a:moveTo>
                  <a:pt x="0" y="0"/>
                </a:moveTo>
                <a:lnTo>
                  <a:pt x="2987514" y="0"/>
                </a:lnTo>
                <a:lnTo>
                  <a:pt x="2987514" y="683394"/>
                </a:lnTo>
                <a:lnTo>
                  <a:pt x="0" y="6833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767493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B512A7-CE01-CD02-F89A-61A31488E9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C1573681-44E6-B544-5CEB-C88C141C7A69}"/>
              </a:ext>
            </a:extLst>
          </p:cNvPr>
          <p:cNvSpPr txBox="1"/>
          <p:nvPr/>
        </p:nvSpPr>
        <p:spPr>
          <a:xfrm>
            <a:off x="838200" y="2095500"/>
            <a:ext cx="11963400" cy="75001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886"/>
              </a:lnSpc>
            </a:pPr>
            <a:endParaRPr lang="lt-LT" sz="3490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algn="l">
              <a:lnSpc>
                <a:spcPts val="4886"/>
              </a:lnSpc>
            </a:pPr>
            <a:endParaRPr lang="lt-LT" sz="3490" b="1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>
              <a:lnSpc>
                <a:spcPts val="4886"/>
              </a:lnSpc>
            </a:pPr>
            <a:r>
              <a:rPr lang="en-GB" sz="3490" b="1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Įprasti</a:t>
            </a:r>
            <a:r>
              <a:rPr lang="en-GB" sz="3490" b="1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GB" sz="3490" b="1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propagandinio</a:t>
            </a:r>
            <a:r>
              <a:rPr lang="en-GB" sz="3490" b="1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GB" sz="3490" b="1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stiliaus</a:t>
            </a:r>
            <a:r>
              <a:rPr lang="en-GB" sz="3490" b="1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GB" sz="3490" b="1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pranešimai</a:t>
            </a:r>
            <a:r>
              <a:rPr lang="en-GB" sz="3490" b="1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:</a:t>
            </a:r>
            <a:endParaRPr lang="lt-LT" sz="3490" b="1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>
              <a:lnSpc>
                <a:spcPts val="4886"/>
              </a:lnSpc>
            </a:pPr>
            <a:endParaRPr lang="lt-LT" sz="3490" b="1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indent="-457200">
              <a:lnSpc>
                <a:spcPts val="4886"/>
              </a:lnSpc>
              <a:buFont typeface="Arial" panose="020B0604020202020204" pitchFamily="34" charset="0"/>
              <a:buChar char="•"/>
            </a:pPr>
            <a:r>
              <a:rPr lang="en-GB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"Visi </a:t>
            </a:r>
            <a:r>
              <a:rPr lang="en-GB" sz="3490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yra</a:t>
            </a:r>
            <a:r>
              <a:rPr lang="en-GB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GB" sz="3490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prieš</a:t>
            </a:r>
            <a:r>
              <a:rPr lang="en-GB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GB" sz="3490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mus</a:t>
            </a:r>
            <a:r>
              <a:rPr lang="en-GB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" (per </a:t>
            </a:r>
            <a:r>
              <a:rPr lang="en-GB" sz="3490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didelis</a:t>
            </a:r>
            <a:r>
              <a:rPr lang="en-GB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GB" sz="3490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apibendrinimas</a:t>
            </a:r>
            <a:r>
              <a:rPr lang="en-GB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)
"Jei tai </a:t>
            </a:r>
            <a:r>
              <a:rPr lang="en-GB" sz="3490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nepavyko</a:t>
            </a:r>
            <a:r>
              <a:rPr lang="en-GB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</a:t>
            </a:r>
            <a:r>
              <a:rPr lang="en-GB" sz="3490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viskas</a:t>
            </a:r>
            <a:r>
              <a:rPr lang="en-GB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GB" sz="3490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nepavyko</a:t>
            </a:r>
            <a:r>
              <a:rPr lang="en-GB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" (</a:t>
            </a:r>
            <a:r>
              <a:rPr lang="en-GB" sz="3490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viskas</a:t>
            </a:r>
            <a:r>
              <a:rPr lang="en-GB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GB" sz="3490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arba</a:t>
            </a:r>
            <a:r>
              <a:rPr lang="en-GB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GB" sz="3490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nieko</a:t>
            </a:r>
            <a:r>
              <a:rPr lang="en-GB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GB" sz="3490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mąstymas</a:t>
            </a:r>
            <a:r>
              <a:rPr lang="en-GB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)
"Jie </a:t>
            </a:r>
            <a:r>
              <a:rPr lang="en-GB" sz="3490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yra</a:t>
            </a:r>
            <a:r>
              <a:rPr lang="en-GB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GB" sz="3490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išdavikai</a:t>
            </a:r>
            <a:r>
              <a:rPr lang="en-GB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" (</a:t>
            </a:r>
            <a:r>
              <a:rPr lang="en-GB" sz="3490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ženklinimas</a:t>
            </a:r>
            <a:r>
              <a:rPr lang="en-GB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)
"</a:t>
            </a:r>
            <a:r>
              <a:rPr lang="en-GB" sz="3490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Šis</a:t>
            </a:r>
            <a:r>
              <a:rPr lang="en-GB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GB" sz="3490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nedidelis</a:t>
            </a:r>
            <a:r>
              <a:rPr lang="en-GB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GB" sz="3490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įvykis</a:t>
            </a:r>
            <a:r>
              <a:rPr lang="en-GB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GB" sz="3490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įrodo</a:t>
            </a:r>
            <a:r>
              <a:rPr lang="en-GB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GB" sz="3490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visišką</a:t>
            </a:r>
            <a:r>
              <a:rPr lang="en-GB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GB" sz="3490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žlugimą</a:t>
            </a:r>
            <a:r>
              <a:rPr lang="en-GB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" (</a:t>
            </a:r>
            <a:r>
              <a:rPr lang="en-GB" sz="3490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padidinimas</a:t>
            </a:r>
            <a:r>
              <a:rPr lang="en-GB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)</a:t>
            </a:r>
            <a:endParaRPr lang="lt-LT" sz="3490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indent="-457200">
              <a:lnSpc>
                <a:spcPts val="4886"/>
              </a:lnSpc>
              <a:buFont typeface="Arial" panose="020B0604020202020204" pitchFamily="34" charset="0"/>
              <a:buChar char="•"/>
            </a:pPr>
            <a:endParaRPr lang="lt-LT" sz="3490" b="1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>
              <a:lnSpc>
                <a:spcPts val="4886"/>
              </a:lnSpc>
            </a:pPr>
            <a:r>
              <a:rPr lang="en-GB" sz="3490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Kiekvienas</a:t>
            </a:r>
            <a:r>
              <a:rPr lang="en-GB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GB" sz="3490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pavyzdys</a:t>
            </a:r>
            <a:r>
              <a:rPr lang="en-GB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GB" sz="3490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supaprastina</a:t>
            </a:r>
            <a:r>
              <a:rPr lang="en-GB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GB" sz="3490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realybę</a:t>
            </a:r>
            <a:r>
              <a:rPr lang="en-GB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GB" sz="3490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ir</a:t>
            </a:r>
            <a:r>
              <a:rPr lang="en-GB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GB" sz="3490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daro</a:t>
            </a:r>
            <a:r>
              <a:rPr lang="en-GB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GB" sz="3490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emocines</a:t>
            </a:r>
            <a:r>
              <a:rPr lang="en-GB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GB" sz="3490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išvadas</a:t>
            </a:r>
            <a:r>
              <a:rPr lang="en-GB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</a:t>
            </a:r>
            <a:endParaRPr lang="en-US" sz="3490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1FCEA2BB-3E9F-196A-8E71-D0D44A0ED7FC}"/>
              </a:ext>
            </a:extLst>
          </p:cNvPr>
          <p:cNvSpPr txBox="1"/>
          <p:nvPr/>
        </p:nvSpPr>
        <p:spPr>
          <a:xfrm>
            <a:off x="1028700" y="914400"/>
            <a:ext cx="12534900" cy="9751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8131"/>
              </a:lnSpc>
            </a:pPr>
            <a:r>
              <a:rPr lang="lt-LT" sz="5808" b="1" dirty="0">
                <a:solidFill>
                  <a:srgbClr val="145F81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Pranešimų mąstymo klaidų pavyzdžiai</a:t>
            </a:r>
            <a:endParaRPr lang="en-US" sz="5808" b="1" dirty="0">
              <a:solidFill>
                <a:srgbClr val="145F81"/>
              </a:solidFill>
              <a:latin typeface="Source Sans Pro Bold"/>
              <a:ea typeface="Source Sans Pro Bold"/>
              <a:cs typeface="Source Sans Pro Bold"/>
              <a:sym typeface="Source Sans Pro Bold"/>
            </a:endParaRP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97B5BA62-069E-236C-7DA4-C728602B7E21}"/>
              </a:ext>
            </a:extLst>
          </p:cNvPr>
          <p:cNvSpPr/>
          <p:nvPr/>
        </p:nvSpPr>
        <p:spPr>
          <a:xfrm>
            <a:off x="14271786" y="1028700"/>
            <a:ext cx="2987514" cy="683394"/>
          </a:xfrm>
          <a:custGeom>
            <a:avLst/>
            <a:gdLst/>
            <a:ahLst/>
            <a:cxnLst/>
            <a:rect l="l" t="t" r="r" b="b"/>
            <a:pathLst>
              <a:path w="2987514" h="683394">
                <a:moveTo>
                  <a:pt x="0" y="0"/>
                </a:moveTo>
                <a:lnTo>
                  <a:pt x="2987514" y="0"/>
                </a:lnTo>
                <a:lnTo>
                  <a:pt x="2987514" y="683394"/>
                </a:lnTo>
                <a:lnTo>
                  <a:pt x="0" y="6833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575503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5D310F-FF78-0ACD-9A0D-01615A5CFF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ED1EB909-78D3-6C00-6E43-4FC093B9E08D}"/>
              </a:ext>
            </a:extLst>
          </p:cNvPr>
          <p:cNvSpPr txBox="1"/>
          <p:nvPr/>
        </p:nvSpPr>
        <p:spPr>
          <a:xfrm>
            <a:off x="1314450" y="1854895"/>
            <a:ext cx="11963400" cy="61412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886"/>
              </a:lnSpc>
            </a:pPr>
            <a:endParaRPr lang="lt-LT" sz="3490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algn="l">
              <a:lnSpc>
                <a:spcPts val="4886"/>
              </a:lnSpc>
            </a:pPr>
            <a:endParaRPr lang="lt-LT" sz="3490" b="1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>
              <a:buNone/>
            </a:pPr>
            <a:r>
              <a:rPr lang="en-GB" sz="3490" b="1" dirty="0" err="1">
                <a:solidFill>
                  <a:srgbClr val="145F81"/>
                </a:solidFill>
                <a:latin typeface="Source Sans Pro"/>
                <a:ea typeface="Source Sans Pro"/>
              </a:rPr>
              <a:t>Mąstymo</a:t>
            </a:r>
            <a:r>
              <a:rPr lang="en-GB" sz="3490" b="1" dirty="0">
                <a:solidFill>
                  <a:srgbClr val="145F81"/>
                </a:solidFill>
                <a:latin typeface="Source Sans Pro"/>
                <a:ea typeface="Source Sans Pro"/>
              </a:rPr>
              <a:t> </a:t>
            </a:r>
            <a:r>
              <a:rPr lang="en-GB" sz="3490" b="1" dirty="0" err="1">
                <a:solidFill>
                  <a:srgbClr val="145F81"/>
                </a:solidFill>
                <a:latin typeface="Source Sans Pro"/>
                <a:ea typeface="Source Sans Pro"/>
              </a:rPr>
              <a:t>klaidos</a:t>
            </a:r>
            <a:r>
              <a:rPr lang="en-GB" sz="3490" b="1" dirty="0">
                <a:solidFill>
                  <a:srgbClr val="145F81"/>
                </a:solidFill>
                <a:latin typeface="Source Sans Pro"/>
                <a:ea typeface="Source Sans Pro"/>
              </a:rPr>
              <a:t>:</a:t>
            </a:r>
            <a:endParaRPr lang="lt-LT" sz="3490" b="1" dirty="0">
              <a:solidFill>
                <a:srgbClr val="145F81"/>
              </a:solidFill>
              <a:latin typeface="Source Sans Pro"/>
              <a:ea typeface="Source Sans Pro"/>
            </a:endParaRPr>
          </a:p>
          <a:p>
            <a:pPr>
              <a:buNone/>
            </a:pPr>
            <a:endParaRPr lang="lt-LT" sz="3490" dirty="0">
              <a:solidFill>
                <a:srgbClr val="145F81"/>
              </a:solidFill>
              <a:latin typeface="Source Sans Pro"/>
              <a:ea typeface="Source Sans Pro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490" dirty="0" err="1">
                <a:solidFill>
                  <a:srgbClr val="145F81"/>
                </a:solidFill>
                <a:latin typeface="Source Sans Pro"/>
                <a:ea typeface="Source Sans Pro"/>
              </a:rPr>
              <a:t>Sumažin</a:t>
            </a:r>
            <a:r>
              <a:rPr lang="lt-LT" sz="3490" dirty="0">
                <a:solidFill>
                  <a:srgbClr val="145F81"/>
                </a:solidFill>
                <a:latin typeface="Source Sans Pro"/>
                <a:ea typeface="Source Sans Pro"/>
              </a:rPr>
              <a:t>a</a:t>
            </a:r>
            <a:r>
              <a:rPr lang="en-GB" sz="3490" dirty="0">
                <a:solidFill>
                  <a:srgbClr val="145F81"/>
                </a:solidFill>
                <a:latin typeface="Source Sans Pro"/>
                <a:ea typeface="Source Sans Pro"/>
              </a:rPr>
              <a:t> </a:t>
            </a:r>
            <a:r>
              <a:rPr lang="en-GB" sz="3490" dirty="0" err="1">
                <a:solidFill>
                  <a:srgbClr val="145F81"/>
                </a:solidFill>
                <a:latin typeface="Source Sans Pro"/>
                <a:ea typeface="Source Sans Pro"/>
              </a:rPr>
              <a:t>kognityvines</a:t>
            </a:r>
            <a:r>
              <a:rPr lang="en-GB" sz="3490" dirty="0">
                <a:solidFill>
                  <a:srgbClr val="145F81"/>
                </a:solidFill>
                <a:latin typeface="Source Sans Pro"/>
                <a:ea typeface="Source Sans Pro"/>
              </a:rPr>
              <a:t> </a:t>
            </a:r>
            <a:r>
              <a:rPr lang="en-GB" sz="3490" dirty="0" err="1">
                <a:solidFill>
                  <a:srgbClr val="145F81"/>
                </a:solidFill>
                <a:latin typeface="Source Sans Pro"/>
                <a:ea typeface="Source Sans Pro"/>
              </a:rPr>
              <a:t>pastangas</a:t>
            </a:r>
            <a:r>
              <a:rPr lang="en-GB" sz="3490" dirty="0">
                <a:solidFill>
                  <a:srgbClr val="145F81"/>
                </a:solidFill>
                <a:latin typeface="Source Sans Pro"/>
                <a:ea typeface="Source Sans Pro"/>
              </a:rPr>
              <a:t> 
</a:t>
            </a:r>
            <a:r>
              <a:rPr lang="en-GB" sz="3490" dirty="0" err="1">
                <a:solidFill>
                  <a:srgbClr val="145F81"/>
                </a:solidFill>
                <a:latin typeface="Source Sans Pro"/>
                <a:ea typeface="Source Sans Pro"/>
              </a:rPr>
              <a:t>Pateiki</a:t>
            </a:r>
            <a:r>
              <a:rPr lang="lt-LT" sz="3490" dirty="0">
                <a:solidFill>
                  <a:srgbClr val="145F81"/>
                </a:solidFill>
                <a:latin typeface="Source Sans Pro"/>
                <a:ea typeface="Source Sans Pro"/>
              </a:rPr>
              <a:t>a</a:t>
            </a:r>
            <a:r>
              <a:rPr lang="en-GB" sz="3490" dirty="0">
                <a:solidFill>
                  <a:srgbClr val="145F81"/>
                </a:solidFill>
                <a:latin typeface="Source Sans Pro"/>
                <a:ea typeface="Source Sans Pro"/>
              </a:rPr>
              <a:t> </a:t>
            </a:r>
            <a:r>
              <a:rPr lang="en-GB" sz="3490" dirty="0" err="1">
                <a:solidFill>
                  <a:srgbClr val="145F81"/>
                </a:solidFill>
                <a:latin typeface="Source Sans Pro"/>
                <a:ea typeface="Source Sans Pro"/>
              </a:rPr>
              <a:t>paprastus</a:t>
            </a:r>
            <a:r>
              <a:rPr lang="en-GB" sz="3490" dirty="0">
                <a:solidFill>
                  <a:srgbClr val="145F81"/>
                </a:solidFill>
                <a:latin typeface="Source Sans Pro"/>
                <a:ea typeface="Source Sans Pro"/>
              </a:rPr>
              <a:t> </a:t>
            </a:r>
            <a:r>
              <a:rPr lang="en-GB" sz="3490" dirty="0" err="1">
                <a:solidFill>
                  <a:srgbClr val="145F81"/>
                </a:solidFill>
                <a:latin typeface="Source Sans Pro"/>
                <a:ea typeface="Source Sans Pro"/>
              </a:rPr>
              <a:t>paaiškinimus</a:t>
            </a:r>
            <a:r>
              <a:rPr lang="en-GB" sz="3490" dirty="0">
                <a:solidFill>
                  <a:srgbClr val="145F81"/>
                </a:solidFill>
                <a:latin typeface="Source Sans Pro"/>
                <a:ea typeface="Source Sans Pro"/>
              </a:rPr>
              <a:t> 
</a:t>
            </a:r>
            <a:r>
              <a:rPr lang="en-GB" sz="3490" dirty="0" err="1">
                <a:solidFill>
                  <a:srgbClr val="145F81"/>
                </a:solidFill>
                <a:latin typeface="Source Sans Pro"/>
                <a:ea typeface="Source Sans Pro"/>
              </a:rPr>
              <a:t>Suteiki</a:t>
            </a:r>
            <a:r>
              <a:rPr lang="lt-LT" sz="3490" dirty="0">
                <a:solidFill>
                  <a:srgbClr val="145F81"/>
                </a:solidFill>
                <a:latin typeface="Source Sans Pro"/>
                <a:ea typeface="Source Sans Pro"/>
              </a:rPr>
              <a:t>a</a:t>
            </a:r>
            <a:r>
              <a:rPr lang="en-GB" sz="3490" dirty="0">
                <a:solidFill>
                  <a:srgbClr val="145F81"/>
                </a:solidFill>
                <a:latin typeface="Source Sans Pro"/>
                <a:ea typeface="Source Sans Pro"/>
              </a:rPr>
              <a:t> </a:t>
            </a:r>
            <a:r>
              <a:rPr lang="en-GB" sz="3490" dirty="0" err="1">
                <a:solidFill>
                  <a:srgbClr val="145F81"/>
                </a:solidFill>
                <a:latin typeface="Source Sans Pro"/>
                <a:ea typeface="Source Sans Pro"/>
              </a:rPr>
              <a:t>emocinio</a:t>
            </a:r>
            <a:r>
              <a:rPr lang="en-GB" sz="3490" dirty="0">
                <a:solidFill>
                  <a:srgbClr val="145F81"/>
                </a:solidFill>
                <a:latin typeface="Source Sans Pro"/>
                <a:ea typeface="Source Sans Pro"/>
              </a:rPr>
              <a:t> </a:t>
            </a:r>
            <a:r>
              <a:rPr lang="en-GB" sz="3490" dirty="0" err="1">
                <a:solidFill>
                  <a:srgbClr val="145F81"/>
                </a:solidFill>
                <a:latin typeface="Source Sans Pro"/>
                <a:ea typeface="Source Sans Pro"/>
              </a:rPr>
              <a:t>tikrumo</a:t>
            </a:r>
            <a:r>
              <a:rPr lang="en-GB" sz="3490" dirty="0">
                <a:solidFill>
                  <a:srgbClr val="145F81"/>
                </a:solidFill>
                <a:latin typeface="Source Sans Pro"/>
                <a:ea typeface="Source Sans Pro"/>
              </a:rPr>
              <a:t> 
Sukur</a:t>
            </a:r>
            <a:r>
              <a:rPr lang="lt-LT" sz="3490" dirty="0" err="1">
                <a:solidFill>
                  <a:srgbClr val="145F81"/>
                </a:solidFill>
                <a:latin typeface="Source Sans Pro"/>
                <a:ea typeface="Source Sans Pro"/>
              </a:rPr>
              <a:t>ia</a:t>
            </a:r>
            <a:r>
              <a:rPr lang="en-GB" sz="3490" dirty="0">
                <a:solidFill>
                  <a:srgbClr val="145F81"/>
                </a:solidFill>
                <a:latin typeface="Source Sans Pro"/>
                <a:ea typeface="Source Sans Pro"/>
              </a:rPr>
              <a:t> </a:t>
            </a:r>
            <a:r>
              <a:rPr lang="en-GB" sz="3490" dirty="0" err="1">
                <a:solidFill>
                  <a:srgbClr val="145F81"/>
                </a:solidFill>
                <a:latin typeface="Source Sans Pro"/>
                <a:ea typeface="Source Sans Pro"/>
              </a:rPr>
              <a:t>priklausymo</a:t>
            </a:r>
            <a:r>
              <a:rPr lang="en-GB" sz="3490" dirty="0">
                <a:solidFill>
                  <a:srgbClr val="145F81"/>
                </a:solidFill>
                <a:latin typeface="Source Sans Pro"/>
                <a:ea typeface="Source Sans Pro"/>
              </a:rPr>
              <a:t> </a:t>
            </a:r>
            <a:r>
              <a:rPr lang="en-GB" sz="3490" dirty="0" err="1">
                <a:solidFill>
                  <a:srgbClr val="145F81"/>
                </a:solidFill>
                <a:latin typeface="Source Sans Pro"/>
                <a:ea typeface="Source Sans Pro"/>
              </a:rPr>
              <a:t>ar</a:t>
            </a:r>
            <a:r>
              <a:rPr lang="en-GB" sz="3490" dirty="0">
                <a:solidFill>
                  <a:srgbClr val="145F81"/>
                </a:solidFill>
                <a:latin typeface="Source Sans Pro"/>
                <a:ea typeface="Source Sans Pro"/>
              </a:rPr>
              <a:t> </a:t>
            </a:r>
            <a:r>
              <a:rPr lang="en-GB" sz="3490" dirty="0" err="1">
                <a:solidFill>
                  <a:srgbClr val="145F81"/>
                </a:solidFill>
                <a:latin typeface="Source Sans Pro"/>
                <a:ea typeface="Source Sans Pro"/>
              </a:rPr>
              <a:t>moralinio</a:t>
            </a:r>
            <a:r>
              <a:rPr lang="en-GB" sz="3490" dirty="0">
                <a:solidFill>
                  <a:srgbClr val="145F81"/>
                </a:solidFill>
                <a:latin typeface="Source Sans Pro"/>
                <a:ea typeface="Source Sans Pro"/>
              </a:rPr>
              <a:t> </a:t>
            </a:r>
            <a:r>
              <a:rPr lang="en-GB" sz="3490" dirty="0" err="1">
                <a:solidFill>
                  <a:srgbClr val="145F81"/>
                </a:solidFill>
                <a:latin typeface="Source Sans Pro"/>
                <a:ea typeface="Source Sans Pro"/>
              </a:rPr>
              <a:t>aiškumo</a:t>
            </a:r>
            <a:r>
              <a:rPr lang="en-GB" sz="3490" dirty="0">
                <a:solidFill>
                  <a:srgbClr val="145F81"/>
                </a:solidFill>
                <a:latin typeface="Source Sans Pro"/>
                <a:ea typeface="Source Sans Pro"/>
              </a:rPr>
              <a:t> </a:t>
            </a:r>
            <a:r>
              <a:rPr lang="en-GB" sz="3490" dirty="0" err="1">
                <a:solidFill>
                  <a:srgbClr val="145F81"/>
                </a:solidFill>
                <a:latin typeface="Source Sans Pro"/>
                <a:ea typeface="Source Sans Pro"/>
              </a:rPr>
              <a:t>jausmą</a:t>
            </a:r>
            <a:endParaRPr lang="lt-LT" sz="3490" dirty="0">
              <a:solidFill>
                <a:srgbClr val="145F81"/>
              </a:solidFill>
              <a:latin typeface="Source Sans Pro"/>
              <a:ea typeface="Source Sans Pro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490" dirty="0">
              <a:solidFill>
                <a:srgbClr val="145F81"/>
              </a:solidFill>
              <a:latin typeface="Source Sans Pro"/>
              <a:ea typeface="Source Sans Pro"/>
            </a:endParaRPr>
          </a:p>
          <a:p>
            <a:pPr>
              <a:buNone/>
            </a:pPr>
            <a:r>
              <a:rPr lang="en-GB" sz="3490" dirty="0">
                <a:solidFill>
                  <a:srgbClr val="145F81"/>
                </a:solidFill>
                <a:latin typeface="Source Sans Pro"/>
                <a:ea typeface="Source Sans Pro"/>
              </a:rPr>
              <a:t>Propaganda </a:t>
            </a:r>
            <a:r>
              <a:rPr lang="en-GB" sz="3490" dirty="0" err="1">
                <a:solidFill>
                  <a:srgbClr val="145F81"/>
                </a:solidFill>
                <a:latin typeface="Source Sans Pro"/>
                <a:ea typeface="Source Sans Pro"/>
              </a:rPr>
              <a:t>sąmoningai</a:t>
            </a:r>
            <a:r>
              <a:rPr lang="en-GB" sz="3490" dirty="0">
                <a:solidFill>
                  <a:srgbClr val="145F81"/>
                </a:solidFill>
                <a:latin typeface="Source Sans Pro"/>
                <a:ea typeface="Source Sans Pro"/>
              </a:rPr>
              <a:t> </a:t>
            </a:r>
            <a:r>
              <a:rPr lang="en-GB" sz="3490" dirty="0" err="1">
                <a:solidFill>
                  <a:srgbClr val="145F81"/>
                </a:solidFill>
                <a:latin typeface="Source Sans Pro"/>
                <a:ea typeface="Source Sans Pro"/>
              </a:rPr>
              <a:t>sustiprina</a:t>
            </a:r>
            <a:r>
              <a:rPr lang="en-GB" sz="3490" dirty="0">
                <a:solidFill>
                  <a:srgbClr val="145F81"/>
                </a:solidFill>
                <a:latin typeface="Source Sans Pro"/>
                <a:ea typeface="Source Sans Pro"/>
              </a:rPr>
              <a:t> </a:t>
            </a:r>
            <a:r>
              <a:rPr lang="en-GB" sz="3490" dirty="0" err="1">
                <a:solidFill>
                  <a:srgbClr val="145F81"/>
                </a:solidFill>
                <a:latin typeface="Source Sans Pro"/>
                <a:ea typeface="Source Sans Pro"/>
              </a:rPr>
              <a:t>šį</a:t>
            </a:r>
            <a:r>
              <a:rPr lang="en-GB" sz="3490" dirty="0">
                <a:solidFill>
                  <a:srgbClr val="145F81"/>
                </a:solidFill>
                <a:latin typeface="Source Sans Pro"/>
                <a:ea typeface="Source Sans Pro"/>
              </a:rPr>
              <a:t> </a:t>
            </a:r>
            <a:r>
              <a:rPr lang="en-GB" sz="3490" dirty="0" err="1">
                <a:solidFill>
                  <a:srgbClr val="145F81"/>
                </a:solidFill>
                <a:latin typeface="Source Sans Pro"/>
                <a:ea typeface="Source Sans Pro"/>
              </a:rPr>
              <a:t>poveikį</a:t>
            </a:r>
            <a:r>
              <a:rPr lang="en-GB" sz="3490" dirty="0">
                <a:solidFill>
                  <a:srgbClr val="145F81"/>
                </a:solidFill>
                <a:latin typeface="Source Sans Pro"/>
                <a:ea typeface="Source Sans Pro"/>
              </a:rPr>
              <a:t>.</a:t>
            </a:r>
            <a:endParaRPr lang="lt-LT" sz="3490" b="1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algn="l">
              <a:lnSpc>
                <a:spcPts val="4886"/>
              </a:lnSpc>
            </a:pPr>
            <a:endParaRPr lang="en-US" sz="3490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C5AD019F-34EC-1728-E897-FEED48129ABB}"/>
              </a:ext>
            </a:extLst>
          </p:cNvPr>
          <p:cNvSpPr txBox="1"/>
          <p:nvPr/>
        </p:nvSpPr>
        <p:spPr>
          <a:xfrm>
            <a:off x="1028700" y="914400"/>
            <a:ext cx="12534900" cy="9731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8131"/>
              </a:lnSpc>
            </a:pPr>
            <a:r>
              <a:rPr lang="lt-LT" sz="5808" b="1" dirty="0">
                <a:solidFill>
                  <a:srgbClr val="145F81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Kodėl mąstymo klaidos veikia</a:t>
            </a:r>
            <a:endParaRPr lang="en-US" sz="5808" b="1" dirty="0">
              <a:solidFill>
                <a:srgbClr val="145F81"/>
              </a:solidFill>
              <a:latin typeface="Source Sans Pro Bold"/>
              <a:ea typeface="Source Sans Pro Bold"/>
              <a:cs typeface="Source Sans Pro Bold"/>
              <a:sym typeface="Source Sans Pro Bold"/>
            </a:endParaRP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CBD68645-2A45-3F23-9144-956A966EDD40}"/>
              </a:ext>
            </a:extLst>
          </p:cNvPr>
          <p:cNvSpPr/>
          <p:nvPr/>
        </p:nvSpPr>
        <p:spPr>
          <a:xfrm>
            <a:off x="14271786" y="1028700"/>
            <a:ext cx="2987514" cy="683394"/>
          </a:xfrm>
          <a:custGeom>
            <a:avLst/>
            <a:gdLst/>
            <a:ahLst/>
            <a:cxnLst/>
            <a:rect l="l" t="t" r="r" b="b"/>
            <a:pathLst>
              <a:path w="2987514" h="683394">
                <a:moveTo>
                  <a:pt x="0" y="0"/>
                </a:moveTo>
                <a:lnTo>
                  <a:pt x="2987514" y="0"/>
                </a:lnTo>
                <a:lnTo>
                  <a:pt x="2987514" y="683394"/>
                </a:lnTo>
                <a:lnTo>
                  <a:pt x="0" y="6833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714732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84F8D3-4CAF-E838-F6DD-4871F79C0E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C103B3D3-FFB7-0A72-0BB6-50581D3293D4}"/>
              </a:ext>
            </a:extLst>
          </p:cNvPr>
          <p:cNvSpPr txBox="1"/>
          <p:nvPr/>
        </p:nvSpPr>
        <p:spPr>
          <a:xfrm>
            <a:off x="1314450" y="1854895"/>
            <a:ext cx="11963400" cy="55533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886"/>
              </a:lnSpc>
            </a:pPr>
            <a:endParaRPr lang="lt-LT" sz="3490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algn="l">
              <a:lnSpc>
                <a:spcPts val="4886"/>
              </a:lnSpc>
            </a:pPr>
            <a:endParaRPr lang="lt-LT" sz="3490" b="1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>
              <a:buNone/>
            </a:pPr>
            <a:r>
              <a:rPr lang="en-GB" sz="3490" b="1" dirty="0">
                <a:solidFill>
                  <a:srgbClr val="145F81"/>
                </a:solidFill>
                <a:latin typeface="Source Sans Pro"/>
                <a:ea typeface="Source Sans Pro"/>
              </a:rPr>
              <a:t>Kaip </a:t>
            </a:r>
            <a:r>
              <a:rPr lang="en-GB" sz="3490" b="1" dirty="0" err="1">
                <a:solidFill>
                  <a:srgbClr val="145F81"/>
                </a:solidFill>
                <a:latin typeface="Source Sans Pro"/>
                <a:ea typeface="Source Sans Pro"/>
              </a:rPr>
              <a:t>ištaisyti</a:t>
            </a:r>
            <a:r>
              <a:rPr lang="en-GB" sz="3490" b="1" dirty="0">
                <a:solidFill>
                  <a:srgbClr val="145F81"/>
                </a:solidFill>
                <a:latin typeface="Source Sans Pro"/>
                <a:ea typeface="Source Sans Pro"/>
              </a:rPr>
              <a:t> </a:t>
            </a:r>
            <a:r>
              <a:rPr lang="en-GB" sz="3490" b="1" dirty="0" err="1">
                <a:solidFill>
                  <a:srgbClr val="145F81"/>
                </a:solidFill>
                <a:latin typeface="Source Sans Pro"/>
                <a:ea typeface="Source Sans Pro"/>
              </a:rPr>
              <a:t>mąstymo</a:t>
            </a:r>
            <a:r>
              <a:rPr lang="en-GB" sz="3490" b="1" dirty="0">
                <a:solidFill>
                  <a:srgbClr val="145F81"/>
                </a:solidFill>
                <a:latin typeface="Source Sans Pro"/>
                <a:ea typeface="Source Sans Pro"/>
              </a:rPr>
              <a:t> </a:t>
            </a:r>
            <a:r>
              <a:rPr lang="en-GB" sz="3490" b="1" dirty="0" err="1">
                <a:solidFill>
                  <a:srgbClr val="145F81"/>
                </a:solidFill>
                <a:latin typeface="Source Sans Pro"/>
                <a:ea typeface="Source Sans Pro"/>
              </a:rPr>
              <a:t>klaidas</a:t>
            </a:r>
            <a:r>
              <a:rPr lang="en-GB" sz="3490" b="1" dirty="0">
                <a:solidFill>
                  <a:srgbClr val="145F81"/>
                </a:solidFill>
                <a:latin typeface="Source Sans Pro"/>
                <a:ea typeface="Source Sans Pro"/>
              </a:rPr>
              <a:t>:</a:t>
            </a:r>
            <a:endParaRPr lang="lt-LT" sz="3490" b="1" dirty="0">
              <a:solidFill>
                <a:srgbClr val="145F81"/>
              </a:solidFill>
              <a:latin typeface="Source Sans Pro"/>
              <a:ea typeface="Source Sans Pro"/>
            </a:endParaRPr>
          </a:p>
          <a:p>
            <a:pPr>
              <a:buNone/>
            </a:pPr>
            <a:endParaRPr lang="lt-LT" sz="3490" dirty="0">
              <a:solidFill>
                <a:srgbClr val="145F81"/>
              </a:solidFill>
              <a:latin typeface="Source Sans Pro"/>
              <a:ea typeface="Source Sans Pro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lt-LT" sz="3490" dirty="0">
                <a:solidFill>
                  <a:srgbClr val="145F81"/>
                </a:solidFill>
                <a:latin typeface="Source Sans Pro"/>
                <a:ea typeface="Source Sans Pro"/>
              </a:rPr>
              <a:t>Neskubėkite - </a:t>
            </a:r>
            <a:r>
              <a:rPr lang="lt-LT" sz="3490" b="1" dirty="0">
                <a:solidFill>
                  <a:srgbClr val="145F81"/>
                </a:solidFill>
                <a:latin typeface="Source Sans Pro"/>
                <a:ea typeface="Source Sans Pro"/>
              </a:rPr>
              <a:t>nepriimkite sprendimų automatiškai</a:t>
            </a:r>
            <a:r>
              <a:rPr lang="lt-LT" sz="3490" dirty="0">
                <a:solidFill>
                  <a:srgbClr val="145F81"/>
                </a:solidFill>
                <a:latin typeface="Source Sans Pro"/>
                <a:ea typeface="Source Sans Pro"/>
              </a:rPr>
              <a:t>
Visada stenkitės </a:t>
            </a:r>
            <a:r>
              <a:rPr lang="lt-LT" sz="3490" b="1" dirty="0">
                <a:solidFill>
                  <a:srgbClr val="145F81"/>
                </a:solidFill>
                <a:latin typeface="Source Sans Pro"/>
                <a:ea typeface="Source Sans Pro"/>
              </a:rPr>
              <a:t>atskirti faktus nuo interpretacijos</a:t>
            </a:r>
            <a:r>
              <a:rPr lang="lt-LT" sz="3490" dirty="0">
                <a:solidFill>
                  <a:srgbClr val="145F81"/>
                </a:solidFill>
                <a:latin typeface="Source Sans Pro"/>
                <a:ea typeface="Source Sans Pro"/>
              </a:rPr>
              <a:t>
Visada </a:t>
            </a:r>
            <a:r>
              <a:rPr lang="lt-LT" sz="3490" b="1" dirty="0">
                <a:solidFill>
                  <a:srgbClr val="145F81"/>
                </a:solidFill>
                <a:latin typeface="Source Sans Pro"/>
                <a:ea typeface="Source Sans Pro"/>
              </a:rPr>
              <a:t>prašykite įrodymų</a:t>
            </a:r>
            <a:r>
              <a:rPr lang="lt-LT" sz="3490" dirty="0">
                <a:solidFill>
                  <a:srgbClr val="145F81"/>
                </a:solidFill>
                <a:latin typeface="Source Sans Pro"/>
                <a:ea typeface="Source Sans Pro"/>
              </a:rPr>
              <a:t>
Paklauskite, </a:t>
            </a:r>
            <a:r>
              <a:rPr lang="lt-LT" sz="3490" b="1" dirty="0">
                <a:solidFill>
                  <a:srgbClr val="145F81"/>
                </a:solidFill>
                <a:latin typeface="Source Sans Pro"/>
                <a:ea typeface="Source Sans Pro"/>
              </a:rPr>
              <a:t>kokios yra alternatyvos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lt-LT" sz="3490" dirty="0">
              <a:solidFill>
                <a:srgbClr val="145F81"/>
              </a:solidFill>
              <a:latin typeface="Source Sans Pro"/>
              <a:ea typeface="Source Sans Pro"/>
            </a:endParaRPr>
          </a:p>
          <a:p>
            <a:pPr>
              <a:buNone/>
            </a:pPr>
            <a:r>
              <a:rPr lang="fi-FI" sz="3490" dirty="0">
                <a:solidFill>
                  <a:srgbClr val="145F81"/>
                </a:solidFill>
                <a:latin typeface="Source Sans Pro"/>
                <a:ea typeface="Source Sans Pro"/>
              </a:rPr>
              <a:t>Tai nėra intuityvu - to reikia išmokti.</a:t>
            </a:r>
            <a:endParaRPr lang="en-US" sz="3490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E8FA70A8-6413-5559-F9B1-34C861095329}"/>
              </a:ext>
            </a:extLst>
          </p:cNvPr>
          <p:cNvSpPr txBox="1"/>
          <p:nvPr/>
        </p:nvSpPr>
        <p:spPr>
          <a:xfrm>
            <a:off x="1028700" y="914400"/>
            <a:ext cx="12534900" cy="9731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8131"/>
              </a:lnSpc>
            </a:pPr>
            <a:r>
              <a:rPr lang="lt-LT" sz="5808" b="1" dirty="0">
                <a:solidFill>
                  <a:srgbClr val="145F81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Mąstymo klaidų taisymas</a:t>
            </a:r>
            <a:endParaRPr lang="en-US" sz="5808" b="1" dirty="0">
              <a:solidFill>
                <a:srgbClr val="145F81"/>
              </a:solidFill>
              <a:latin typeface="Source Sans Pro Bold"/>
              <a:ea typeface="Source Sans Pro Bold"/>
              <a:cs typeface="Source Sans Pro Bold"/>
              <a:sym typeface="Source Sans Pro Bold"/>
            </a:endParaRP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54C279C1-ECEE-711D-5162-2975B1A5A0F7}"/>
              </a:ext>
            </a:extLst>
          </p:cNvPr>
          <p:cNvSpPr/>
          <p:nvPr/>
        </p:nvSpPr>
        <p:spPr>
          <a:xfrm>
            <a:off x="14271786" y="1028700"/>
            <a:ext cx="2987514" cy="683394"/>
          </a:xfrm>
          <a:custGeom>
            <a:avLst/>
            <a:gdLst/>
            <a:ahLst/>
            <a:cxnLst/>
            <a:rect l="l" t="t" r="r" b="b"/>
            <a:pathLst>
              <a:path w="2987514" h="683394">
                <a:moveTo>
                  <a:pt x="0" y="0"/>
                </a:moveTo>
                <a:lnTo>
                  <a:pt x="2987514" y="0"/>
                </a:lnTo>
                <a:lnTo>
                  <a:pt x="2987514" y="683394"/>
                </a:lnTo>
                <a:lnTo>
                  <a:pt x="0" y="6833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334062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688501-8990-2A75-9AB5-FB944E374C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57B39B46-5020-E432-8728-B052394C47BA}"/>
              </a:ext>
            </a:extLst>
          </p:cNvPr>
          <p:cNvSpPr txBox="1"/>
          <p:nvPr/>
        </p:nvSpPr>
        <p:spPr>
          <a:xfrm>
            <a:off x="1314450" y="1854895"/>
            <a:ext cx="11963400" cy="50162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886"/>
              </a:lnSpc>
            </a:pPr>
            <a:endParaRPr lang="lt-LT" sz="3490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algn="l">
              <a:lnSpc>
                <a:spcPts val="4886"/>
              </a:lnSpc>
            </a:pPr>
            <a:endParaRPr lang="lt-LT" sz="3490" b="1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>
              <a:buNone/>
            </a:pPr>
            <a:r>
              <a:rPr lang="en-GB" sz="3490" b="1" dirty="0" err="1">
                <a:solidFill>
                  <a:srgbClr val="145F81"/>
                </a:solidFill>
                <a:latin typeface="Source Sans Pro"/>
                <a:ea typeface="Source Sans Pro"/>
              </a:rPr>
              <a:t>Gavę</a:t>
            </a:r>
            <a:r>
              <a:rPr lang="en-GB" sz="3490" b="1" dirty="0">
                <a:solidFill>
                  <a:srgbClr val="145F81"/>
                </a:solidFill>
                <a:latin typeface="Source Sans Pro"/>
                <a:ea typeface="Source Sans Pro"/>
              </a:rPr>
              <a:t> </a:t>
            </a:r>
            <a:r>
              <a:rPr lang="en-GB" sz="3490" b="1" dirty="0" err="1">
                <a:solidFill>
                  <a:srgbClr val="145F81"/>
                </a:solidFill>
                <a:latin typeface="Source Sans Pro"/>
                <a:ea typeface="Source Sans Pro"/>
              </a:rPr>
              <a:t>pranešimą</a:t>
            </a:r>
            <a:r>
              <a:rPr lang="en-GB" sz="3490" b="1" dirty="0">
                <a:solidFill>
                  <a:srgbClr val="145F81"/>
                </a:solidFill>
                <a:latin typeface="Source Sans Pro"/>
                <a:ea typeface="Source Sans Pro"/>
              </a:rPr>
              <a:t>, </a:t>
            </a:r>
            <a:r>
              <a:rPr lang="en-GB" sz="3490" b="1" dirty="0" err="1">
                <a:solidFill>
                  <a:srgbClr val="145F81"/>
                </a:solidFill>
                <a:latin typeface="Source Sans Pro"/>
                <a:ea typeface="Source Sans Pro"/>
              </a:rPr>
              <a:t>paklauskite</a:t>
            </a:r>
            <a:r>
              <a:rPr lang="en-GB" sz="3490" b="1" dirty="0">
                <a:solidFill>
                  <a:srgbClr val="145F81"/>
                </a:solidFill>
                <a:latin typeface="Source Sans Pro"/>
                <a:ea typeface="Source Sans Pro"/>
              </a:rPr>
              <a:t>:</a:t>
            </a:r>
            <a:endParaRPr lang="lt-LT" sz="3490" b="1" dirty="0">
              <a:solidFill>
                <a:srgbClr val="145F81"/>
              </a:solidFill>
              <a:latin typeface="Source Sans Pro"/>
              <a:ea typeface="Source Sans Pro"/>
            </a:endParaRPr>
          </a:p>
          <a:p>
            <a:pPr>
              <a:buNone/>
            </a:pPr>
            <a:endParaRPr lang="en-GB" sz="3490" dirty="0">
              <a:solidFill>
                <a:srgbClr val="145F81"/>
              </a:solidFill>
              <a:latin typeface="Source Sans Pro"/>
              <a:ea typeface="Source Sans Pro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lt-LT" sz="3490" dirty="0">
                <a:solidFill>
                  <a:srgbClr val="145F81"/>
                </a:solidFill>
                <a:latin typeface="Source Sans Pro"/>
                <a:ea typeface="Source Sans Pro"/>
              </a:rPr>
              <a:t>Kokie faktai iš tikrųjų pateikiami?
Kokias emocijas sukelia ši žinia?
Kokios informacijos trūksta?
Kokia mąstymo klaida čia gali būti naudojama?</a:t>
            </a:r>
            <a:endParaRPr lang="lt-LT" sz="3490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490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1AD63A80-4ECC-D6C3-DFC2-BB97EDC42FCA}"/>
              </a:ext>
            </a:extLst>
          </p:cNvPr>
          <p:cNvSpPr txBox="1"/>
          <p:nvPr/>
        </p:nvSpPr>
        <p:spPr>
          <a:xfrm>
            <a:off x="1028700" y="914400"/>
            <a:ext cx="13144500" cy="9731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8131"/>
              </a:lnSpc>
            </a:pPr>
            <a:r>
              <a:rPr lang="en-GB" sz="5808" b="1" dirty="0" err="1">
                <a:solidFill>
                  <a:srgbClr val="145F81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Praktiniai</a:t>
            </a:r>
            <a:r>
              <a:rPr lang="en-GB" sz="5808" b="1" dirty="0">
                <a:solidFill>
                  <a:srgbClr val="145F81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 </a:t>
            </a:r>
            <a:r>
              <a:rPr lang="en-GB" sz="5808" b="1" dirty="0" err="1">
                <a:solidFill>
                  <a:srgbClr val="145F81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kritinio</a:t>
            </a:r>
            <a:r>
              <a:rPr lang="en-GB" sz="5808" b="1" dirty="0">
                <a:solidFill>
                  <a:srgbClr val="145F81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 </a:t>
            </a:r>
            <a:r>
              <a:rPr lang="en-GB" sz="5808" b="1" dirty="0" err="1">
                <a:solidFill>
                  <a:srgbClr val="145F81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mąstymo</a:t>
            </a:r>
            <a:r>
              <a:rPr lang="en-GB" sz="5808" b="1" dirty="0">
                <a:solidFill>
                  <a:srgbClr val="145F81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 </a:t>
            </a:r>
            <a:r>
              <a:rPr lang="en-GB" sz="5808" b="1" dirty="0" err="1">
                <a:solidFill>
                  <a:srgbClr val="145F81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klausimai</a:t>
            </a:r>
            <a:endParaRPr lang="en-US" sz="5808" b="1" dirty="0">
              <a:solidFill>
                <a:srgbClr val="145F81"/>
              </a:solidFill>
              <a:latin typeface="Source Sans Pro Bold"/>
              <a:ea typeface="Source Sans Pro Bold"/>
              <a:cs typeface="Source Sans Pro Bold"/>
              <a:sym typeface="Source Sans Pro Bold"/>
            </a:endParaRP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19FD6D4D-DE71-524D-40CD-BA4990593596}"/>
              </a:ext>
            </a:extLst>
          </p:cNvPr>
          <p:cNvSpPr/>
          <p:nvPr/>
        </p:nvSpPr>
        <p:spPr>
          <a:xfrm>
            <a:off x="14271786" y="1028700"/>
            <a:ext cx="2987514" cy="683394"/>
          </a:xfrm>
          <a:custGeom>
            <a:avLst/>
            <a:gdLst/>
            <a:ahLst/>
            <a:cxnLst/>
            <a:rect l="l" t="t" r="r" b="b"/>
            <a:pathLst>
              <a:path w="2987514" h="683394">
                <a:moveTo>
                  <a:pt x="0" y="0"/>
                </a:moveTo>
                <a:lnTo>
                  <a:pt x="2987514" y="0"/>
                </a:lnTo>
                <a:lnTo>
                  <a:pt x="2987514" y="683394"/>
                </a:lnTo>
                <a:lnTo>
                  <a:pt x="0" y="6833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52752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6ED09E-5540-A874-EE5A-AAA24FEC91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8B9DCD0D-3E0A-A4C8-65CD-565B449C41AE}"/>
              </a:ext>
            </a:extLst>
          </p:cNvPr>
          <p:cNvSpPr txBox="1"/>
          <p:nvPr/>
        </p:nvSpPr>
        <p:spPr>
          <a:xfrm>
            <a:off x="1676400" y="1028701"/>
            <a:ext cx="16002000" cy="106420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886"/>
              </a:lnSpc>
            </a:pPr>
            <a:endParaRPr lang="lt-LT" sz="3490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>
              <a:lnSpc>
                <a:spcPts val="4886"/>
              </a:lnSpc>
            </a:pPr>
            <a:r>
              <a:rPr lang="lt-LT" sz="3490" b="1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		</a:t>
            </a:r>
            <a:r>
              <a:rPr lang="lt-LT" sz="4000" b="1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Informacija dėstytojui:</a:t>
            </a:r>
          </a:p>
          <a:p>
            <a:pPr>
              <a:lnSpc>
                <a:spcPts val="4886"/>
              </a:lnSpc>
            </a:pPr>
            <a:endParaRPr lang="lt-LT" sz="3490" b="1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>
              <a:lnSpc>
                <a:spcPts val="4886"/>
              </a:lnSpc>
            </a:pPr>
            <a:r>
              <a:rPr lang="fi-FI" sz="3490" b="1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Norint pasiruošti paskaitai, rekomenduojama perskaityti:</a:t>
            </a:r>
            <a:endParaRPr lang="lt-LT" sz="3490" b="1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>
              <a:lnSpc>
                <a:spcPts val="4886"/>
              </a:lnSpc>
            </a:pPr>
            <a:r>
              <a:rPr lang="lt-LT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2"/>
              </a:rPr>
              <a:t>https://kam.lt/leidiniai/ricardas-savukynas-kaip-nugaleti-propaganda-trumpa-mastymo-klaidu-apzvalga-2/</a:t>
            </a:r>
            <a:endParaRPr lang="lt-LT" sz="3490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>
              <a:lnSpc>
                <a:spcPts val="4886"/>
              </a:lnSpc>
            </a:pPr>
            <a:endParaRPr lang="lt-LT" sz="3490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>
              <a:lnSpc>
                <a:spcPts val="4886"/>
              </a:lnSpc>
            </a:pPr>
            <a:r>
              <a:rPr lang="lt-LT" sz="3490" b="1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Papildomai:</a:t>
            </a:r>
            <a:r>
              <a:rPr lang="lt-LT" sz="3490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3"/>
              </a:rPr>
              <a:t>https</a:t>
            </a:r>
            <a:r>
              <a:rPr lang="lt-LT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3"/>
              </a:rPr>
              <a:t>://cri.lt/publications/disinformation-tool-kit/</a:t>
            </a:r>
            <a:endParaRPr lang="lt-LT" sz="3490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indent="-457200">
              <a:lnSpc>
                <a:spcPts val="4886"/>
              </a:lnSpc>
              <a:buFont typeface="Arial" panose="020B0604020202020204" pitchFamily="34" charset="0"/>
              <a:buChar char="•"/>
            </a:pPr>
            <a:r>
              <a:rPr lang="lt-LT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4"/>
              </a:rPr>
              <a:t>https://cri.lt/publications/propagandos-amzius-kovos-su-dezinformacija-priemoniu-rinkinys-2/</a:t>
            </a:r>
            <a:endParaRPr lang="lt-LT" sz="3490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>
              <a:lnSpc>
                <a:spcPts val="4886"/>
              </a:lnSpc>
            </a:pPr>
            <a:endParaRPr lang="lt-LT" sz="3490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>
              <a:lnSpc>
                <a:spcPts val="4886"/>
              </a:lnSpc>
            </a:pPr>
            <a:r>
              <a:rPr lang="lt-LT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Pristatymo pabaigoje yra klausimų, kurie gali būti naudojami diskusijai palengvinti.</a:t>
            </a:r>
          </a:p>
          <a:p>
            <a:pPr marL="457200" indent="-457200" algn="l">
              <a:lnSpc>
                <a:spcPts val="4886"/>
              </a:lnSpc>
              <a:buFont typeface="Arial" panose="020B0604020202020204" pitchFamily="34" charset="0"/>
              <a:buChar char="•"/>
            </a:pPr>
            <a:endParaRPr lang="lt-LT" sz="3490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indent="-457200" algn="l">
              <a:lnSpc>
                <a:spcPts val="4886"/>
              </a:lnSpc>
              <a:buFont typeface="Arial" panose="020B0604020202020204" pitchFamily="34" charset="0"/>
              <a:buChar char="•"/>
            </a:pPr>
            <a:endParaRPr lang="lt-LT" sz="3490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indent="-457200" algn="l">
              <a:lnSpc>
                <a:spcPts val="4886"/>
              </a:lnSpc>
              <a:buFont typeface="Arial" panose="020B0604020202020204" pitchFamily="34" charset="0"/>
              <a:buChar char="•"/>
            </a:pPr>
            <a:endParaRPr lang="lt-LT" sz="3490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algn="l">
              <a:lnSpc>
                <a:spcPts val="4886"/>
              </a:lnSpc>
            </a:pPr>
            <a:r>
              <a:rPr lang="lt-LT" sz="3490" b="1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		</a:t>
            </a:r>
            <a:endParaRPr lang="lt-LT" sz="4800" b="1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algn="l">
              <a:lnSpc>
                <a:spcPts val="4886"/>
              </a:lnSpc>
            </a:pPr>
            <a:endParaRPr lang="en-US" sz="3490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1F1E9FDE-815D-FB8A-401F-EA3C572F7C88}"/>
              </a:ext>
            </a:extLst>
          </p:cNvPr>
          <p:cNvSpPr/>
          <p:nvPr/>
        </p:nvSpPr>
        <p:spPr>
          <a:xfrm>
            <a:off x="14271786" y="1028700"/>
            <a:ext cx="2987514" cy="683394"/>
          </a:xfrm>
          <a:custGeom>
            <a:avLst/>
            <a:gdLst/>
            <a:ahLst/>
            <a:cxnLst/>
            <a:rect l="l" t="t" r="r" b="b"/>
            <a:pathLst>
              <a:path w="2987514" h="683394">
                <a:moveTo>
                  <a:pt x="0" y="0"/>
                </a:moveTo>
                <a:lnTo>
                  <a:pt x="2987514" y="0"/>
                </a:lnTo>
                <a:lnTo>
                  <a:pt x="2987514" y="683394"/>
                </a:lnTo>
                <a:lnTo>
                  <a:pt x="0" y="68339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3" name="Action Button: Get Information 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C7168000-4CD2-7F65-21AD-F91F9E78269E}"/>
              </a:ext>
            </a:extLst>
          </p:cNvPr>
          <p:cNvSpPr/>
          <p:nvPr/>
        </p:nvSpPr>
        <p:spPr>
          <a:xfrm>
            <a:off x="1676400" y="1028700"/>
            <a:ext cx="1042416" cy="1042416"/>
          </a:xfrm>
          <a:prstGeom prst="actionButtonInformation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9179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75A3F0-7FB3-1E8C-1B49-EB84F0B158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DDCD0DCC-343F-192C-9391-16BA0675816E}"/>
              </a:ext>
            </a:extLst>
          </p:cNvPr>
          <p:cNvSpPr txBox="1"/>
          <p:nvPr/>
        </p:nvSpPr>
        <p:spPr>
          <a:xfrm>
            <a:off x="1314450" y="1854895"/>
            <a:ext cx="12325350" cy="49249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886"/>
              </a:lnSpc>
            </a:pPr>
            <a:endParaRPr lang="lt-LT" sz="3490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endParaRPr lang="lt-LT" sz="3490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lt-LT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Kitą kartą, kai norėsite pasakyti </a:t>
            </a:r>
            <a:r>
              <a:rPr lang="lt-LT" sz="3490" b="1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"žinoma, jis tai padarė...", </a:t>
            </a:r>
            <a:r>
              <a:rPr lang="lt-LT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sustokite ir paklauskite: </a:t>
            </a:r>
            <a:r>
              <a:rPr lang="lt-LT" sz="3490" b="1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"Iš kur aš tai žinau?"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lt-LT" sz="3490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lt-LT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Kitą kartą, kai pajusite </a:t>
            </a:r>
            <a:r>
              <a:rPr lang="lt-LT" sz="3490" b="1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stiprų emocinį impulsą </a:t>
            </a:r>
            <a:r>
              <a:rPr lang="lt-LT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dėl naujienų ar politinio pareiškimo, </a:t>
            </a:r>
            <a:r>
              <a:rPr lang="lt-LT" sz="3490" b="1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sustokite</a:t>
            </a:r>
            <a:r>
              <a:rPr lang="lt-LT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 Paklauskite savęs: </a:t>
            </a:r>
            <a:r>
              <a:rPr lang="lt-LT" sz="3490" b="1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ar tai, ką jaučiu, reiškia, kad tai tiesa</a:t>
            </a:r>
            <a:r>
              <a:rPr lang="lt-LT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?</a:t>
            </a:r>
            <a:endParaRPr lang="en-GB" sz="3490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490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87E4F289-0C6E-2730-6FA3-466BAF1F497B}"/>
              </a:ext>
            </a:extLst>
          </p:cNvPr>
          <p:cNvSpPr txBox="1"/>
          <p:nvPr/>
        </p:nvSpPr>
        <p:spPr>
          <a:xfrm>
            <a:off x="1028700" y="914400"/>
            <a:ext cx="13144500" cy="9731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8131"/>
              </a:lnSpc>
            </a:pPr>
            <a:r>
              <a:rPr lang="en-GB" sz="5808" b="1" dirty="0" err="1">
                <a:solidFill>
                  <a:srgbClr val="145F81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Praktiniai</a:t>
            </a:r>
            <a:r>
              <a:rPr lang="en-GB" sz="5808" b="1" dirty="0">
                <a:solidFill>
                  <a:srgbClr val="145F81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 </a:t>
            </a:r>
            <a:r>
              <a:rPr lang="en-GB" sz="5808" b="1" dirty="0" err="1">
                <a:solidFill>
                  <a:srgbClr val="145F81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kritinio</a:t>
            </a:r>
            <a:r>
              <a:rPr lang="en-GB" sz="5808" b="1" dirty="0">
                <a:solidFill>
                  <a:srgbClr val="145F81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 </a:t>
            </a:r>
            <a:r>
              <a:rPr lang="en-GB" sz="5808" b="1" dirty="0" err="1">
                <a:solidFill>
                  <a:srgbClr val="145F81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mąstymo</a:t>
            </a:r>
            <a:r>
              <a:rPr lang="en-GB" sz="5808" b="1" dirty="0">
                <a:solidFill>
                  <a:srgbClr val="145F81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 </a:t>
            </a:r>
            <a:r>
              <a:rPr lang="en-GB" sz="5808" b="1" dirty="0" err="1">
                <a:solidFill>
                  <a:srgbClr val="145F81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klausimai</a:t>
            </a:r>
            <a:endParaRPr lang="en-US" sz="5808" b="1" dirty="0">
              <a:solidFill>
                <a:srgbClr val="145F81"/>
              </a:solidFill>
              <a:latin typeface="Source Sans Pro Bold"/>
              <a:ea typeface="Source Sans Pro Bold"/>
              <a:cs typeface="Source Sans Pro Bold"/>
              <a:sym typeface="Source Sans Pro Bold"/>
            </a:endParaRP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81B0EA02-959D-7C8E-6409-AB38B220382C}"/>
              </a:ext>
            </a:extLst>
          </p:cNvPr>
          <p:cNvSpPr/>
          <p:nvPr/>
        </p:nvSpPr>
        <p:spPr>
          <a:xfrm>
            <a:off x="14271786" y="1028700"/>
            <a:ext cx="2987514" cy="683394"/>
          </a:xfrm>
          <a:custGeom>
            <a:avLst/>
            <a:gdLst/>
            <a:ahLst/>
            <a:cxnLst/>
            <a:rect l="l" t="t" r="r" b="b"/>
            <a:pathLst>
              <a:path w="2987514" h="683394">
                <a:moveTo>
                  <a:pt x="0" y="0"/>
                </a:moveTo>
                <a:lnTo>
                  <a:pt x="2987514" y="0"/>
                </a:lnTo>
                <a:lnTo>
                  <a:pt x="2987514" y="683394"/>
                </a:lnTo>
                <a:lnTo>
                  <a:pt x="0" y="6833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698912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542E33-AE80-3CDF-2F3D-AA91D8BB7F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0BDF89C4-0C57-B252-643A-BF0C0D12D854}"/>
              </a:ext>
            </a:extLst>
          </p:cNvPr>
          <p:cNvSpPr txBox="1"/>
          <p:nvPr/>
        </p:nvSpPr>
        <p:spPr>
          <a:xfrm>
            <a:off x="1676400" y="1370397"/>
            <a:ext cx="15220950" cy="69703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886"/>
              </a:lnSpc>
            </a:pPr>
            <a:endParaRPr lang="lt-LT" sz="3490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algn="l">
              <a:lnSpc>
                <a:spcPts val="4886"/>
              </a:lnSpc>
            </a:pPr>
            <a:endParaRPr lang="lt-LT" sz="3490" b="1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>
              <a:buNone/>
            </a:pPr>
            <a:r>
              <a:rPr lang="lt-LT" sz="3490" b="1" dirty="0">
                <a:solidFill>
                  <a:srgbClr val="145F81"/>
                </a:solidFill>
                <a:latin typeface="Source Sans Pro"/>
                <a:ea typeface="Source Sans Pro"/>
              </a:rPr>
              <a:t>Dezinformacija apgaudinėja melagingu turiniu.</a:t>
            </a:r>
            <a:br>
              <a:rPr lang="lt-LT" sz="3490" b="1" dirty="0">
                <a:solidFill>
                  <a:srgbClr val="145F81"/>
                </a:solidFill>
                <a:latin typeface="Source Sans Pro"/>
                <a:ea typeface="Source Sans Pro"/>
              </a:rPr>
            </a:br>
            <a:r>
              <a:rPr lang="lt-LT" sz="3490" b="1" dirty="0">
                <a:solidFill>
                  <a:srgbClr val="145F81"/>
                </a:solidFill>
                <a:latin typeface="Source Sans Pro"/>
                <a:ea typeface="Source Sans Pro"/>
              </a:rPr>
              <a:t>Propaganda apgaudinėja iškreiptu mąstymu.</a:t>
            </a:r>
          </a:p>
          <a:p>
            <a:pPr>
              <a:buNone/>
            </a:pPr>
            <a:endParaRPr lang="en-GB" sz="3490" b="1" dirty="0">
              <a:solidFill>
                <a:srgbClr val="145F81"/>
              </a:solidFill>
              <a:latin typeface="Source Sans Pro"/>
              <a:ea typeface="Source Sans Pro"/>
            </a:endParaRPr>
          </a:p>
          <a:p>
            <a:pPr>
              <a:buNone/>
            </a:pPr>
            <a:r>
              <a:rPr lang="lt-LT" sz="3490" dirty="0">
                <a:solidFill>
                  <a:srgbClr val="145F81"/>
                </a:solidFill>
                <a:latin typeface="Source Sans Pro"/>
                <a:ea typeface="Source Sans Pro"/>
              </a:rPr>
              <a:t>Veiksmingiausia gynyba yra ne tik faktų tikrinimas,</a:t>
            </a:r>
            <a:br>
              <a:rPr lang="lt-LT" sz="3490" dirty="0">
                <a:solidFill>
                  <a:srgbClr val="145F81"/>
                </a:solidFill>
                <a:latin typeface="Source Sans Pro"/>
                <a:ea typeface="Source Sans Pro"/>
              </a:rPr>
            </a:br>
            <a:r>
              <a:rPr lang="lt-LT" sz="3490" dirty="0">
                <a:solidFill>
                  <a:srgbClr val="145F81"/>
                </a:solidFill>
                <a:latin typeface="Source Sans Pro"/>
                <a:ea typeface="Source Sans Pro"/>
              </a:rPr>
              <a:t>bet gebėjimas atpažinti ir ištaisyti mąstymo klaidas.</a:t>
            </a:r>
          </a:p>
          <a:p>
            <a:pPr>
              <a:buNone/>
            </a:pPr>
            <a:endParaRPr lang="lt-LT" sz="3600" dirty="0"/>
          </a:p>
          <a:p>
            <a:pPr>
              <a:lnSpc>
                <a:spcPts val="4886"/>
              </a:lnSpc>
            </a:pPr>
            <a:r>
              <a:rPr lang="lt-LT" sz="3490" dirty="0">
                <a:solidFill>
                  <a:srgbClr val="145F81"/>
                </a:solidFill>
                <a:latin typeface="Source Sans Pro"/>
                <a:ea typeface="Source Sans Pro"/>
                <a:sym typeface="Source Sans Pro"/>
              </a:rPr>
              <a:t>Propaganda veiksmingiausia </a:t>
            </a:r>
            <a:r>
              <a:rPr lang="lt-LT" sz="3490" b="1" dirty="0">
                <a:solidFill>
                  <a:srgbClr val="145F81"/>
                </a:solidFill>
                <a:latin typeface="Source Sans Pro"/>
                <a:ea typeface="Source Sans Pro"/>
                <a:sym typeface="Source Sans Pro"/>
              </a:rPr>
              <a:t>ne todėl, kad žmonėms trūksta intelekto, 
bet todėl, kad mąstymo klaidos yra žmogiškos ir automatinės.</a:t>
            </a:r>
          </a:p>
          <a:p>
            <a:pPr>
              <a:lnSpc>
                <a:spcPts val="4886"/>
              </a:lnSpc>
            </a:pPr>
            <a:endParaRPr lang="lt-LT" sz="3600" b="1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>
              <a:lnSpc>
                <a:spcPts val="4886"/>
              </a:lnSpc>
            </a:pPr>
            <a:r>
              <a:rPr lang="lt-LT" sz="3490" dirty="0">
                <a:solidFill>
                  <a:srgbClr val="145F81"/>
                </a:solidFill>
                <a:latin typeface="Source Sans Pro"/>
                <a:ea typeface="Source Sans Pro"/>
                <a:sym typeface="Source Sans Pro"/>
              </a:rPr>
              <a:t>Šių klaidų pripažinimas atkuria valią, aiškumą ir pasipriešinimą.</a:t>
            </a:r>
            <a:endParaRPr lang="en-GB" sz="3600" dirty="0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AE1831FD-85BF-F981-6576-3BD98CD8C736}"/>
              </a:ext>
            </a:extLst>
          </p:cNvPr>
          <p:cNvSpPr/>
          <p:nvPr/>
        </p:nvSpPr>
        <p:spPr>
          <a:xfrm>
            <a:off x="14271786" y="1028700"/>
            <a:ext cx="2987514" cy="683394"/>
          </a:xfrm>
          <a:custGeom>
            <a:avLst/>
            <a:gdLst/>
            <a:ahLst/>
            <a:cxnLst/>
            <a:rect l="l" t="t" r="r" b="b"/>
            <a:pathLst>
              <a:path w="2987514" h="683394">
                <a:moveTo>
                  <a:pt x="0" y="0"/>
                </a:moveTo>
                <a:lnTo>
                  <a:pt x="2987514" y="0"/>
                </a:lnTo>
                <a:lnTo>
                  <a:pt x="2987514" y="683394"/>
                </a:lnTo>
                <a:lnTo>
                  <a:pt x="0" y="6833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010457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501B85-0457-2E48-E2FA-F5537F2BA5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760E53C8-3633-AC65-2C6C-1E51EA8544DB}"/>
              </a:ext>
            </a:extLst>
          </p:cNvPr>
          <p:cNvSpPr txBox="1"/>
          <p:nvPr/>
        </p:nvSpPr>
        <p:spPr>
          <a:xfrm>
            <a:off x="609600" y="3314700"/>
            <a:ext cx="12268200" cy="37298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 algn="l">
              <a:lnSpc>
                <a:spcPts val="4886"/>
              </a:lnSpc>
              <a:buFont typeface="Arial" panose="020B0604020202020204" pitchFamily="34" charset="0"/>
              <a:buChar char="•"/>
            </a:pPr>
            <a:endParaRPr lang="lt-LT" sz="3490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indent="-457200" algn="l">
              <a:lnSpc>
                <a:spcPts val="4886"/>
              </a:lnSpc>
              <a:buFont typeface="Arial" panose="020B0604020202020204" pitchFamily="34" charset="0"/>
              <a:buChar char="•"/>
            </a:pPr>
            <a:endParaRPr lang="lt-LT" sz="3490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>
              <a:lnSpc>
                <a:spcPts val="4886"/>
              </a:lnSpc>
            </a:pPr>
            <a:r>
              <a:rPr lang="lt-LT" sz="3490" b="1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Kritinis mąstymas nėra skepticizmas visko atžvilgiu – tai disciplina aiškiai mąstyti, nepaisant emocijų, spaudimo ir manipuliacijų.</a:t>
            </a:r>
            <a:endParaRPr lang="en-US" sz="3490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algn="l">
              <a:lnSpc>
                <a:spcPts val="4886"/>
              </a:lnSpc>
            </a:pPr>
            <a:endParaRPr lang="en-US" sz="3490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4BE72490-4A22-898C-9557-32C02C1611C2}"/>
              </a:ext>
            </a:extLst>
          </p:cNvPr>
          <p:cNvSpPr/>
          <p:nvPr/>
        </p:nvSpPr>
        <p:spPr>
          <a:xfrm>
            <a:off x="14271786" y="1028700"/>
            <a:ext cx="2987514" cy="683394"/>
          </a:xfrm>
          <a:custGeom>
            <a:avLst/>
            <a:gdLst/>
            <a:ahLst/>
            <a:cxnLst/>
            <a:rect l="l" t="t" r="r" b="b"/>
            <a:pathLst>
              <a:path w="2987514" h="683394">
                <a:moveTo>
                  <a:pt x="0" y="0"/>
                </a:moveTo>
                <a:lnTo>
                  <a:pt x="2987514" y="0"/>
                </a:lnTo>
                <a:lnTo>
                  <a:pt x="2987514" y="683394"/>
                </a:lnTo>
                <a:lnTo>
                  <a:pt x="0" y="6833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3" name="Freeform 5">
            <a:extLst>
              <a:ext uri="{FF2B5EF4-FFF2-40B4-BE49-F238E27FC236}">
                <a16:creationId xmlns:a16="http://schemas.microsoft.com/office/drawing/2014/main" id="{30BF5040-BB83-A3E2-65E4-7DC7CF436CAF}"/>
              </a:ext>
            </a:extLst>
          </p:cNvPr>
          <p:cNvSpPr/>
          <p:nvPr/>
        </p:nvSpPr>
        <p:spPr>
          <a:xfrm>
            <a:off x="13716000" y="2705100"/>
            <a:ext cx="3112123" cy="3908475"/>
          </a:xfrm>
          <a:custGeom>
            <a:avLst/>
            <a:gdLst/>
            <a:ahLst/>
            <a:cxnLst/>
            <a:rect l="l" t="t" r="r" b="b"/>
            <a:pathLst>
              <a:path w="3112123" h="3908475">
                <a:moveTo>
                  <a:pt x="0" y="0"/>
                </a:moveTo>
                <a:lnTo>
                  <a:pt x="3112123" y="0"/>
                </a:lnTo>
                <a:lnTo>
                  <a:pt x="3112123" y="3908475"/>
                </a:lnTo>
                <a:lnTo>
                  <a:pt x="0" y="390847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871927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5519E7-C32B-66EE-9208-1773C66B77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456EE4FC-98E9-1022-A041-1E14DC53A05D}"/>
              </a:ext>
            </a:extLst>
          </p:cNvPr>
          <p:cNvSpPr txBox="1"/>
          <p:nvPr/>
        </p:nvSpPr>
        <p:spPr>
          <a:xfrm>
            <a:off x="762000" y="2095501"/>
            <a:ext cx="13792200" cy="52687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 algn="l">
              <a:lnSpc>
                <a:spcPts val="4886"/>
              </a:lnSpc>
              <a:buFont typeface="Arial" panose="020B0604020202020204" pitchFamily="34" charset="0"/>
              <a:buChar char="•"/>
            </a:pPr>
            <a:endParaRPr lang="lt-LT" sz="3490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indent="-457200" algn="l">
              <a:lnSpc>
                <a:spcPts val="4886"/>
              </a:lnSpc>
              <a:buFont typeface="Arial" panose="020B0604020202020204" pitchFamily="34" charset="0"/>
              <a:buChar char="•"/>
            </a:pPr>
            <a:endParaRPr lang="lt-LT" sz="3490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algn="l">
              <a:lnSpc>
                <a:spcPts val="4886"/>
              </a:lnSpc>
            </a:pPr>
            <a:endParaRPr lang="lt-LT" sz="3490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lvl="0" algn="r">
              <a:lnSpc>
                <a:spcPts val="3999"/>
              </a:lnSpc>
              <a:spcBef>
                <a:spcPct val="0"/>
              </a:spcBef>
            </a:pPr>
            <a:r>
              <a:rPr lang="lt-LT" sz="3600" b="1" spc="295" dirty="0">
                <a:solidFill>
                  <a:srgbClr val="E7C58C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Pagal Ričardo Savukyną –
Trumpa mąstymo klaidų apžvalga, Lietuvos kariuomenė,</a:t>
            </a:r>
            <a:r>
              <a:rPr lang="en-GB" sz="3600" b="1" spc="295" dirty="0">
                <a:solidFill>
                  <a:srgbClr val="E7C58C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 2020</a:t>
            </a:r>
            <a:endParaRPr lang="en-US" sz="3600" b="1" spc="295" dirty="0">
              <a:solidFill>
                <a:srgbClr val="E7C58C"/>
              </a:solidFill>
              <a:latin typeface="Source Sans Pro Bold"/>
              <a:ea typeface="Source Sans Pro Bold"/>
              <a:cs typeface="Source Sans Pro Bold"/>
              <a:sym typeface="Source Sans Pro Bold"/>
            </a:endParaRPr>
          </a:p>
          <a:p>
            <a:pPr algn="l">
              <a:lnSpc>
                <a:spcPts val="4886"/>
              </a:lnSpc>
            </a:pPr>
            <a:endParaRPr lang="en-US" sz="3490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algn="l">
              <a:lnSpc>
                <a:spcPts val="4886"/>
              </a:lnSpc>
            </a:pPr>
            <a:endParaRPr lang="en-US" sz="3490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algn="l">
              <a:lnSpc>
                <a:spcPts val="4886"/>
              </a:lnSpc>
            </a:pPr>
            <a:endParaRPr lang="en-US" sz="3490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5F4F5320-461E-86C5-F75D-BBE02ACCCCBE}"/>
              </a:ext>
            </a:extLst>
          </p:cNvPr>
          <p:cNvSpPr/>
          <p:nvPr/>
        </p:nvSpPr>
        <p:spPr>
          <a:xfrm>
            <a:off x="14271786" y="1028700"/>
            <a:ext cx="2987514" cy="683394"/>
          </a:xfrm>
          <a:custGeom>
            <a:avLst/>
            <a:gdLst/>
            <a:ahLst/>
            <a:cxnLst/>
            <a:rect l="l" t="t" r="r" b="b"/>
            <a:pathLst>
              <a:path w="2987514" h="683394">
                <a:moveTo>
                  <a:pt x="0" y="0"/>
                </a:moveTo>
                <a:lnTo>
                  <a:pt x="2987514" y="0"/>
                </a:lnTo>
                <a:lnTo>
                  <a:pt x="2987514" y="683394"/>
                </a:lnTo>
                <a:lnTo>
                  <a:pt x="0" y="6833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122909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D29B98-DDC1-47AD-A51B-8E495EA46D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7DBE3366-F9AD-C76C-73DE-D624D3552D1D}"/>
              </a:ext>
            </a:extLst>
          </p:cNvPr>
          <p:cNvSpPr/>
          <p:nvPr/>
        </p:nvSpPr>
        <p:spPr>
          <a:xfrm>
            <a:off x="14271786" y="1028700"/>
            <a:ext cx="2987514" cy="683394"/>
          </a:xfrm>
          <a:custGeom>
            <a:avLst/>
            <a:gdLst/>
            <a:ahLst/>
            <a:cxnLst/>
            <a:rect l="l" t="t" r="r" b="b"/>
            <a:pathLst>
              <a:path w="2987514" h="683394">
                <a:moveTo>
                  <a:pt x="0" y="0"/>
                </a:moveTo>
                <a:lnTo>
                  <a:pt x="2987514" y="0"/>
                </a:lnTo>
                <a:lnTo>
                  <a:pt x="2987514" y="683394"/>
                </a:lnTo>
                <a:lnTo>
                  <a:pt x="0" y="6833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56CE2F-CBDA-B2EC-131F-5E218FC5F7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599" y="1940020"/>
            <a:ext cx="9906001" cy="60172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9A0BB11-9D0E-9DCB-E3BC-C14022D8D359}"/>
              </a:ext>
            </a:extLst>
          </p:cNvPr>
          <p:cNvSpPr txBox="1"/>
          <p:nvPr/>
        </p:nvSpPr>
        <p:spPr>
          <a:xfrm>
            <a:off x="4572000" y="4845245"/>
            <a:ext cx="914400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ts val="4199"/>
              </a:lnSpc>
              <a:defRPr/>
            </a:pPr>
            <a:r>
              <a:rPr lang="lt-LT" sz="3600" b="1" dirty="0">
                <a:solidFill>
                  <a:schemeClr val="tx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Kai kurios konkrečios mąstymo klaidos ir diskusijų klausimai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5361980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F795D9-8228-B7DD-E833-485B9BCE71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2BD08F6C-2970-F3A2-44F6-BB363D8F929C}"/>
              </a:ext>
            </a:extLst>
          </p:cNvPr>
          <p:cNvSpPr txBox="1"/>
          <p:nvPr/>
        </p:nvSpPr>
        <p:spPr>
          <a:xfrm>
            <a:off x="762000" y="2095501"/>
            <a:ext cx="13030200" cy="85670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 algn="l">
              <a:lnSpc>
                <a:spcPts val="4886"/>
              </a:lnSpc>
              <a:buFont typeface="Arial" panose="020B0604020202020204" pitchFamily="34" charset="0"/>
              <a:buChar char="•"/>
            </a:pPr>
            <a:endParaRPr lang="lt-LT" sz="3490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indent="-457200" algn="l">
              <a:lnSpc>
                <a:spcPts val="4886"/>
              </a:lnSpc>
              <a:buFont typeface="Arial" panose="020B0604020202020204" pitchFamily="34" charset="0"/>
              <a:buChar char="•"/>
            </a:pPr>
            <a:endParaRPr lang="lt-LT" sz="3490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>
              <a:buNone/>
            </a:pPr>
            <a:r>
              <a:rPr lang="lt-LT" sz="3600" b="1" dirty="0">
                <a:solidFill>
                  <a:schemeClr val="tx2"/>
                </a:solidFill>
              </a:rPr>
              <a:t>	Žinutė:</a:t>
            </a:r>
            <a:br>
              <a:rPr lang="en-GB" sz="3600" dirty="0">
                <a:solidFill>
                  <a:schemeClr val="tx2"/>
                </a:solidFill>
              </a:rPr>
            </a:br>
            <a:r>
              <a:rPr lang="lt-LT" sz="3600" dirty="0">
                <a:solidFill>
                  <a:schemeClr val="tx2"/>
                </a:solidFill>
              </a:rPr>
              <a:t>"Jei reformos iš karto nepagerino gyvenimo lygio, vadinasi, visas reformų procesas žlugo.„</a:t>
            </a:r>
          </a:p>
          <a:p>
            <a:pPr>
              <a:buNone/>
            </a:pPr>
            <a:endParaRPr lang="en-GB" sz="3600" dirty="0">
              <a:solidFill>
                <a:schemeClr val="tx2"/>
              </a:solidFill>
            </a:endParaRPr>
          </a:p>
          <a:p>
            <a:pPr>
              <a:buNone/>
            </a:pPr>
            <a:r>
              <a:rPr lang="lt-LT" sz="3600" b="1" dirty="0">
                <a:solidFill>
                  <a:schemeClr val="tx2"/>
                </a:solidFill>
              </a:rPr>
              <a:t>	Kodėl tai veikia: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 err="1">
                <a:solidFill>
                  <a:schemeClr val="tx2"/>
                </a:solidFill>
              </a:rPr>
              <a:t>Ignoruoja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dalinę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pažangą</a:t>
            </a:r>
            <a:r>
              <a:rPr lang="en-GB" sz="3600" dirty="0">
                <a:solidFill>
                  <a:schemeClr val="tx2"/>
                </a:solidFill>
              </a:rPr>
              <a:t> 
</a:t>
            </a:r>
            <a:r>
              <a:rPr lang="en-GB" sz="3600" dirty="0" err="1">
                <a:solidFill>
                  <a:schemeClr val="tx2"/>
                </a:solidFill>
              </a:rPr>
              <a:t>Pašalina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niuansus</a:t>
            </a:r>
            <a:r>
              <a:rPr lang="en-GB" sz="3600" dirty="0">
                <a:solidFill>
                  <a:schemeClr val="tx2"/>
                </a:solidFill>
              </a:rPr>
              <a:t> 
</a:t>
            </a:r>
            <a:r>
              <a:rPr lang="en-GB" sz="3600" dirty="0" err="1">
                <a:solidFill>
                  <a:schemeClr val="tx2"/>
                </a:solidFill>
              </a:rPr>
              <a:t>Skatina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auditoriją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daryti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ekstremalias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išvadas</a:t>
            </a:r>
            <a:endParaRPr lang="lt-LT" sz="3600" dirty="0">
              <a:solidFill>
                <a:schemeClr val="tx2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3600" dirty="0">
              <a:solidFill>
                <a:schemeClr val="tx2"/>
              </a:solidFill>
            </a:endParaRPr>
          </a:p>
          <a:p>
            <a:pPr>
              <a:buNone/>
            </a:pPr>
            <a:r>
              <a:rPr lang="lt-LT" sz="3600" b="1" dirty="0">
                <a:solidFill>
                  <a:schemeClr val="tx2"/>
                </a:solidFill>
              </a:rPr>
              <a:t>	</a:t>
            </a:r>
            <a:r>
              <a:rPr lang="en-GB" sz="3600" b="1" dirty="0" err="1">
                <a:solidFill>
                  <a:schemeClr val="tx2"/>
                </a:solidFill>
              </a:rPr>
              <a:t>Diskusijos</a:t>
            </a:r>
            <a:r>
              <a:rPr lang="en-GB" sz="3600" b="1" dirty="0">
                <a:solidFill>
                  <a:schemeClr val="tx2"/>
                </a:solidFill>
              </a:rPr>
              <a:t> </a:t>
            </a:r>
            <a:r>
              <a:rPr lang="en-GB" sz="3600" b="1" dirty="0" err="1">
                <a:solidFill>
                  <a:schemeClr val="tx2"/>
                </a:solidFill>
              </a:rPr>
              <a:t>klausimas</a:t>
            </a:r>
            <a:r>
              <a:rPr lang="en-GB" sz="3600" b="1" dirty="0">
                <a:solidFill>
                  <a:schemeClr val="tx2"/>
                </a:solidFill>
              </a:rPr>
              <a:t>:</a:t>
            </a:r>
            <a:br>
              <a:rPr lang="en-GB" sz="3600" dirty="0">
                <a:solidFill>
                  <a:schemeClr val="tx2"/>
                </a:solidFill>
              </a:rPr>
            </a:br>
            <a:r>
              <a:rPr lang="en-GB" sz="3600" dirty="0" err="1">
                <a:solidFill>
                  <a:schemeClr val="tx2"/>
                </a:solidFill>
              </a:rPr>
              <a:t>Kokie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alternatyvūs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paaiškinimai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ignoruojami</a:t>
            </a:r>
            <a:r>
              <a:rPr lang="en-GB" sz="3600" dirty="0">
                <a:solidFill>
                  <a:schemeClr val="tx2"/>
                </a:solidFill>
              </a:rPr>
              <a:t>?</a:t>
            </a:r>
            <a:endParaRPr lang="en-US" sz="3490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algn="l">
              <a:lnSpc>
                <a:spcPts val="4886"/>
              </a:lnSpc>
            </a:pPr>
            <a:endParaRPr lang="en-US" sz="3490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algn="l">
              <a:lnSpc>
                <a:spcPts val="4886"/>
              </a:lnSpc>
            </a:pPr>
            <a:endParaRPr lang="en-US" sz="3490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B62778C6-FC78-95E8-8359-E71E09DDCEF3}"/>
              </a:ext>
            </a:extLst>
          </p:cNvPr>
          <p:cNvSpPr txBox="1"/>
          <p:nvPr/>
        </p:nvSpPr>
        <p:spPr>
          <a:xfrm>
            <a:off x="1028700" y="914400"/>
            <a:ext cx="13030200" cy="20118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8131"/>
              </a:lnSpc>
            </a:pPr>
            <a:r>
              <a:rPr lang="en-GB" sz="5808" b="1" dirty="0">
                <a:solidFill>
                  <a:srgbClr val="145F81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1 </a:t>
            </a:r>
            <a:r>
              <a:rPr lang="en-GB" sz="5808" b="1" dirty="0" err="1">
                <a:solidFill>
                  <a:srgbClr val="145F81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pavyzdys</a:t>
            </a:r>
            <a:r>
              <a:rPr lang="en-GB" sz="5808" b="1" dirty="0">
                <a:solidFill>
                  <a:srgbClr val="145F81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 – </a:t>
            </a:r>
            <a:r>
              <a:rPr lang="en-GB" sz="5808" b="1" dirty="0" err="1">
                <a:solidFill>
                  <a:srgbClr val="145F81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mąstymas</a:t>
            </a:r>
            <a:r>
              <a:rPr lang="en-GB" sz="5808" b="1" dirty="0">
                <a:solidFill>
                  <a:srgbClr val="145F81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 "</a:t>
            </a:r>
            <a:r>
              <a:rPr lang="en-GB" sz="5808" b="1" dirty="0" err="1">
                <a:solidFill>
                  <a:srgbClr val="145F81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viskas</a:t>
            </a:r>
            <a:r>
              <a:rPr lang="en-GB" sz="5808" b="1" dirty="0">
                <a:solidFill>
                  <a:srgbClr val="145F81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 </a:t>
            </a:r>
            <a:r>
              <a:rPr lang="en-GB" sz="5808" b="1" dirty="0" err="1">
                <a:solidFill>
                  <a:srgbClr val="145F81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arba</a:t>
            </a:r>
            <a:r>
              <a:rPr lang="en-GB" sz="5808" b="1" dirty="0">
                <a:solidFill>
                  <a:srgbClr val="145F81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 </a:t>
            </a:r>
            <a:r>
              <a:rPr lang="en-GB" sz="5808" b="1" dirty="0" err="1">
                <a:solidFill>
                  <a:srgbClr val="145F81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nieko</a:t>
            </a:r>
            <a:r>
              <a:rPr lang="en-GB" sz="5808" b="1" dirty="0">
                <a:solidFill>
                  <a:srgbClr val="145F81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"</a:t>
            </a:r>
            <a:endParaRPr lang="en-US" sz="5808" b="1" dirty="0">
              <a:solidFill>
                <a:srgbClr val="145F81"/>
              </a:solidFill>
              <a:latin typeface="Source Sans Pro Bold"/>
              <a:ea typeface="Source Sans Pro Bold"/>
              <a:cs typeface="Source Sans Pro Bold"/>
              <a:sym typeface="Source Sans Pro Bold"/>
            </a:endParaRP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B883E2DD-0670-A81F-A77C-A37B5A1F549A}"/>
              </a:ext>
            </a:extLst>
          </p:cNvPr>
          <p:cNvSpPr/>
          <p:nvPr/>
        </p:nvSpPr>
        <p:spPr>
          <a:xfrm>
            <a:off x="14271786" y="1028700"/>
            <a:ext cx="2987514" cy="683394"/>
          </a:xfrm>
          <a:custGeom>
            <a:avLst/>
            <a:gdLst/>
            <a:ahLst/>
            <a:cxnLst/>
            <a:rect l="l" t="t" r="r" b="b"/>
            <a:pathLst>
              <a:path w="2987514" h="683394">
                <a:moveTo>
                  <a:pt x="0" y="0"/>
                </a:moveTo>
                <a:lnTo>
                  <a:pt x="2987514" y="0"/>
                </a:lnTo>
                <a:lnTo>
                  <a:pt x="2987514" y="683394"/>
                </a:lnTo>
                <a:lnTo>
                  <a:pt x="0" y="6833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69835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630693-EF40-58DC-4207-C8715F3BD4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9A070A3E-C8B6-B4C7-AB0E-17020712175B}"/>
              </a:ext>
            </a:extLst>
          </p:cNvPr>
          <p:cNvSpPr txBox="1"/>
          <p:nvPr/>
        </p:nvSpPr>
        <p:spPr>
          <a:xfrm>
            <a:off x="762000" y="2095501"/>
            <a:ext cx="12039600" cy="79387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 algn="l">
              <a:lnSpc>
                <a:spcPts val="4886"/>
              </a:lnSpc>
              <a:buFont typeface="Arial" panose="020B0604020202020204" pitchFamily="34" charset="0"/>
              <a:buChar char="•"/>
            </a:pPr>
            <a:endParaRPr lang="lt-LT" sz="3490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indent="-457200" algn="l">
              <a:lnSpc>
                <a:spcPts val="4886"/>
              </a:lnSpc>
              <a:buFont typeface="Arial" panose="020B0604020202020204" pitchFamily="34" charset="0"/>
              <a:buChar char="•"/>
            </a:pPr>
            <a:endParaRPr lang="lt-LT" sz="3490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>
              <a:buNone/>
            </a:pPr>
            <a:r>
              <a:rPr lang="lt-LT" sz="3600" b="1" dirty="0">
                <a:solidFill>
                  <a:schemeClr val="tx2"/>
                </a:solidFill>
              </a:rPr>
              <a:t>	Žinutė:</a:t>
            </a:r>
            <a:br>
              <a:rPr lang="en-GB" sz="3600" dirty="0">
                <a:solidFill>
                  <a:schemeClr val="tx2"/>
                </a:solidFill>
              </a:rPr>
            </a:br>
            <a:r>
              <a:rPr lang="lt-LT" sz="3600" dirty="0">
                <a:solidFill>
                  <a:schemeClr val="tx2"/>
                </a:solidFill>
              </a:rPr>
              <a:t>"Vienas korumpuotas pareigūnas įrodo, kad visa valstybės sistema yra korumpuota."</a:t>
            </a:r>
            <a:endParaRPr lang="en-GB" sz="3600" dirty="0">
              <a:solidFill>
                <a:schemeClr val="tx2"/>
              </a:solidFill>
            </a:endParaRPr>
          </a:p>
          <a:p>
            <a:pPr>
              <a:buNone/>
            </a:pPr>
            <a:r>
              <a:rPr lang="lt-LT" sz="3600" b="1" dirty="0">
                <a:solidFill>
                  <a:schemeClr val="tx2"/>
                </a:solidFill>
              </a:rPr>
              <a:t>	</a:t>
            </a:r>
          </a:p>
          <a:p>
            <a:pPr>
              <a:buNone/>
            </a:pPr>
            <a:r>
              <a:rPr lang="lt-LT" sz="3600" b="1" dirty="0">
                <a:solidFill>
                  <a:schemeClr val="tx2"/>
                </a:solidFill>
              </a:rPr>
              <a:t>	Kodėl tai veikia: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 err="1">
                <a:solidFill>
                  <a:schemeClr val="tx2"/>
                </a:solidFill>
              </a:rPr>
              <a:t>Ignoruoja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dalinę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pažangą</a:t>
            </a:r>
            <a:r>
              <a:rPr lang="en-GB" sz="3600" dirty="0">
                <a:solidFill>
                  <a:schemeClr val="tx2"/>
                </a:solidFill>
              </a:rPr>
              <a:t> 
</a:t>
            </a:r>
            <a:r>
              <a:rPr lang="en-GB" sz="3600" dirty="0" err="1">
                <a:solidFill>
                  <a:schemeClr val="tx2"/>
                </a:solidFill>
              </a:rPr>
              <a:t>Pašalina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niuansus</a:t>
            </a:r>
            <a:r>
              <a:rPr lang="en-GB" sz="3600" dirty="0">
                <a:solidFill>
                  <a:schemeClr val="tx2"/>
                </a:solidFill>
              </a:rPr>
              <a:t> 
</a:t>
            </a:r>
            <a:r>
              <a:rPr lang="en-GB" sz="3600" dirty="0" err="1">
                <a:solidFill>
                  <a:schemeClr val="tx2"/>
                </a:solidFill>
              </a:rPr>
              <a:t>Skatina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auditoriją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daryti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ekstremalias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išvadas</a:t>
            </a:r>
            <a:endParaRPr lang="lt-LT" sz="3600" dirty="0">
              <a:solidFill>
                <a:schemeClr val="tx2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3600" dirty="0">
              <a:solidFill>
                <a:schemeClr val="tx2"/>
              </a:solidFill>
            </a:endParaRPr>
          </a:p>
          <a:p>
            <a:pPr>
              <a:buNone/>
            </a:pPr>
            <a:r>
              <a:rPr lang="lt-LT" sz="3600" b="1" dirty="0">
                <a:solidFill>
                  <a:schemeClr val="tx2"/>
                </a:solidFill>
              </a:rPr>
              <a:t>	</a:t>
            </a:r>
            <a:r>
              <a:rPr lang="en-GB" sz="3600" b="1" dirty="0" err="1">
                <a:solidFill>
                  <a:schemeClr val="tx2"/>
                </a:solidFill>
              </a:rPr>
              <a:t>Diskusijos</a:t>
            </a:r>
            <a:r>
              <a:rPr lang="en-GB" sz="3600" b="1" dirty="0">
                <a:solidFill>
                  <a:schemeClr val="tx2"/>
                </a:solidFill>
              </a:rPr>
              <a:t> </a:t>
            </a:r>
            <a:r>
              <a:rPr lang="en-GB" sz="3600" b="1" dirty="0" err="1">
                <a:solidFill>
                  <a:schemeClr val="tx2"/>
                </a:solidFill>
              </a:rPr>
              <a:t>klausimas</a:t>
            </a:r>
            <a:r>
              <a:rPr lang="en-GB" sz="3600" b="1" dirty="0">
                <a:solidFill>
                  <a:schemeClr val="tx2"/>
                </a:solidFill>
              </a:rPr>
              <a:t>:</a:t>
            </a:r>
            <a:br>
              <a:rPr lang="en-GB" sz="3600" dirty="0">
                <a:solidFill>
                  <a:schemeClr val="tx2"/>
                </a:solidFill>
              </a:rPr>
            </a:br>
            <a:r>
              <a:rPr lang="en-GB" sz="3600" dirty="0" err="1">
                <a:solidFill>
                  <a:schemeClr val="tx2"/>
                </a:solidFill>
              </a:rPr>
              <a:t>Ar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vienas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pavyzdys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pateisina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visuotinę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išvadą</a:t>
            </a:r>
            <a:r>
              <a:rPr lang="en-GB" sz="3600" dirty="0">
                <a:solidFill>
                  <a:schemeClr val="tx2"/>
                </a:solidFill>
              </a:rPr>
              <a:t>?</a:t>
            </a:r>
            <a:endParaRPr lang="en-US" sz="3490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algn="l">
              <a:lnSpc>
                <a:spcPts val="4886"/>
              </a:lnSpc>
            </a:pPr>
            <a:endParaRPr lang="en-US" sz="3490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4530C941-24FE-E43B-563A-EAB86F62E3DF}"/>
              </a:ext>
            </a:extLst>
          </p:cNvPr>
          <p:cNvSpPr txBox="1"/>
          <p:nvPr/>
        </p:nvSpPr>
        <p:spPr>
          <a:xfrm>
            <a:off x="1028700" y="914400"/>
            <a:ext cx="12230100" cy="20118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8131"/>
              </a:lnSpc>
            </a:pPr>
            <a:r>
              <a:rPr lang="en-GB" sz="5808" b="1" dirty="0">
                <a:solidFill>
                  <a:srgbClr val="145F81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2 </a:t>
            </a:r>
            <a:r>
              <a:rPr lang="en-GB" sz="5808" b="1" dirty="0" err="1">
                <a:solidFill>
                  <a:srgbClr val="145F81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pavyzdys</a:t>
            </a:r>
            <a:r>
              <a:rPr lang="en-GB" sz="5808" b="1" dirty="0">
                <a:solidFill>
                  <a:srgbClr val="145F81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 – </a:t>
            </a:r>
            <a:r>
              <a:rPr lang="en-GB" sz="5808" b="1" dirty="0" err="1">
                <a:solidFill>
                  <a:srgbClr val="145F81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pernelyg</a:t>
            </a:r>
            <a:r>
              <a:rPr lang="en-GB" sz="5808" b="1" dirty="0">
                <a:solidFill>
                  <a:srgbClr val="145F81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 </a:t>
            </a:r>
            <a:r>
              <a:rPr lang="en-GB" sz="5808" b="1" dirty="0" err="1">
                <a:solidFill>
                  <a:srgbClr val="145F81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didelis</a:t>
            </a:r>
            <a:r>
              <a:rPr lang="en-GB" sz="5808" b="1" dirty="0">
                <a:solidFill>
                  <a:srgbClr val="145F81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 </a:t>
            </a:r>
            <a:r>
              <a:rPr lang="en-GB" sz="5808" b="1" dirty="0" err="1">
                <a:solidFill>
                  <a:srgbClr val="145F81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apibendrinimas</a:t>
            </a:r>
            <a:endParaRPr lang="en-US" sz="5808" b="1" dirty="0">
              <a:solidFill>
                <a:srgbClr val="145F81"/>
              </a:solidFill>
              <a:latin typeface="Source Sans Pro Bold"/>
              <a:ea typeface="Source Sans Pro Bold"/>
              <a:cs typeface="Source Sans Pro Bold"/>
              <a:sym typeface="Source Sans Pro Bold"/>
            </a:endParaRP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372C6F3D-8DC9-9B59-0B60-5FEDADB3A7AE}"/>
              </a:ext>
            </a:extLst>
          </p:cNvPr>
          <p:cNvSpPr/>
          <p:nvPr/>
        </p:nvSpPr>
        <p:spPr>
          <a:xfrm>
            <a:off x="14271786" y="1028700"/>
            <a:ext cx="2987514" cy="683394"/>
          </a:xfrm>
          <a:custGeom>
            <a:avLst/>
            <a:gdLst/>
            <a:ahLst/>
            <a:cxnLst/>
            <a:rect l="l" t="t" r="r" b="b"/>
            <a:pathLst>
              <a:path w="2987514" h="683394">
                <a:moveTo>
                  <a:pt x="0" y="0"/>
                </a:moveTo>
                <a:lnTo>
                  <a:pt x="2987514" y="0"/>
                </a:lnTo>
                <a:lnTo>
                  <a:pt x="2987514" y="683394"/>
                </a:lnTo>
                <a:lnTo>
                  <a:pt x="0" y="6833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391111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A9443F-3B49-1615-9A4F-335022B2DC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1D633590-F9C3-A838-10D3-9F2A8BF28BC8}"/>
              </a:ext>
            </a:extLst>
          </p:cNvPr>
          <p:cNvSpPr txBox="1"/>
          <p:nvPr/>
        </p:nvSpPr>
        <p:spPr>
          <a:xfrm>
            <a:off x="762000" y="2095501"/>
            <a:ext cx="12039600" cy="79387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 algn="l">
              <a:lnSpc>
                <a:spcPts val="4886"/>
              </a:lnSpc>
              <a:buFont typeface="Arial" panose="020B0604020202020204" pitchFamily="34" charset="0"/>
              <a:buChar char="•"/>
            </a:pPr>
            <a:endParaRPr lang="lt-LT" sz="3490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indent="-457200" algn="l">
              <a:lnSpc>
                <a:spcPts val="4886"/>
              </a:lnSpc>
              <a:buFont typeface="Arial" panose="020B0604020202020204" pitchFamily="34" charset="0"/>
              <a:buChar char="•"/>
            </a:pPr>
            <a:endParaRPr lang="lt-LT" sz="3490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>
              <a:buNone/>
            </a:pPr>
            <a:r>
              <a:rPr lang="lt-LT" sz="3600" b="1" dirty="0">
                <a:solidFill>
                  <a:schemeClr val="tx2"/>
                </a:solidFill>
              </a:rPr>
              <a:t>	Žinutė</a:t>
            </a:r>
            <a:r>
              <a:rPr lang="en-GB" sz="3600" b="1" dirty="0">
                <a:solidFill>
                  <a:schemeClr val="tx2"/>
                </a:solidFill>
              </a:rPr>
              <a:t>:</a:t>
            </a:r>
            <a:br>
              <a:rPr lang="en-GB" sz="3600" dirty="0">
                <a:solidFill>
                  <a:schemeClr val="tx2"/>
                </a:solidFill>
              </a:rPr>
            </a:br>
            <a:r>
              <a:rPr lang="lt-LT" sz="3600" dirty="0">
                <a:solidFill>
                  <a:schemeClr val="tx2"/>
                </a:solidFill>
              </a:rPr>
              <a:t>"Taip, ekonomika auga, bet paprasti žmonės nejaučia jokios naudos, todėl augimas nieko nereiškia.„</a:t>
            </a:r>
          </a:p>
          <a:p>
            <a:pPr>
              <a:buNone/>
            </a:pPr>
            <a:endParaRPr lang="en-GB" sz="3600" dirty="0">
              <a:solidFill>
                <a:schemeClr val="tx2"/>
              </a:solidFill>
            </a:endParaRPr>
          </a:p>
          <a:p>
            <a:pPr>
              <a:buNone/>
            </a:pPr>
            <a:r>
              <a:rPr lang="lt-LT" sz="3600" b="1" dirty="0">
                <a:solidFill>
                  <a:schemeClr val="tx2"/>
                </a:solidFill>
              </a:rPr>
              <a:t>	Kodėl tai veikia: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 err="1">
                <a:solidFill>
                  <a:schemeClr val="tx2"/>
                </a:solidFill>
              </a:rPr>
              <a:t>Ignoruoja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dalinę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pažangą</a:t>
            </a:r>
            <a:r>
              <a:rPr lang="en-GB" sz="3600" dirty="0">
                <a:solidFill>
                  <a:schemeClr val="tx2"/>
                </a:solidFill>
              </a:rPr>
              <a:t> 
</a:t>
            </a:r>
            <a:r>
              <a:rPr lang="en-GB" sz="3600" dirty="0" err="1">
                <a:solidFill>
                  <a:schemeClr val="tx2"/>
                </a:solidFill>
              </a:rPr>
              <a:t>Pašalina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niuansus</a:t>
            </a:r>
            <a:r>
              <a:rPr lang="en-GB" sz="3600" dirty="0">
                <a:solidFill>
                  <a:schemeClr val="tx2"/>
                </a:solidFill>
              </a:rPr>
              <a:t> 
</a:t>
            </a:r>
            <a:r>
              <a:rPr lang="en-GB" sz="3600" dirty="0" err="1">
                <a:solidFill>
                  <a:schemeClr val="tx2"/>
                </a:solidFill>
              </a:rPr>
              <a:t>Skatina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auditoriją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daryti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ekstremalias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išvadas</a:t>
            </a:r>
            <a:endParaRPr lang="lt-LT" sz="3600" dirty="0">
              <a:solidFill>
                <a:schemeClr val="tx2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3600" dirty="0">
              <a:solidFill>
                <a:schemeClr val="tx2"/>
              </a:solidFill>
            </a:endParaRPr>
          </a:p>
          <a:p>
            <a:pPr>
              <a:buNone/>
            </a:pPr>
            <a:r>
              <a:rPr lang="lt-LT" sz="3600" b="1" dirty="0">
                <a:solidFill>
                  <a:schemeClr val="tx2"/>
                </a:solidFill>
              </a:rPr>
              <a:t>	</a:t>
            </a:r>
            <a:r>
              <a:rPr lang="en-GB" sz="3600" b="1" dirty="0" err="1">
                <a:solidFill>
                  <a:schemeClr val="tx2"/>
                </a:solidFill>
              </a:rPr>
              <a:t>Diskusijos</a:t>
            </a:r>
            <a:r>
              <a:rPr lang="en-GB" sz="3600" b="1" dirty="0">
                <a:solidFill>
                  <a:schemeClr val="tx2"/>
                </a:solidFill>
              </a:rPr>
              <a:t> </a:t>
            </a:r>
            <a:r>
              <a:rPr lang="en-GB" sz="3600" b="1" dirty="0" err="1">
                <a:solidFill>
                  <a:schemeClr val="tx2"/>
                </a:solidFill>
              </a:rPr>
              <a:t>klausimas</a:t>
            </a:r>
            <a:r>
              <a:rPr lang="en-GB" sz="3600" b="1" dirty="0">
                <a:solidFill>
                  <a:schemeClr val="tx2"/>
                </a:solidFill>
              </a:rPr>
              <a:t>:</a:t>
            </a:r>
            <a:br>
              <a:rPr lang="en-GB" sz="3600" dirty="0">
                <a:solidFill>
                  <a:schemeClr val="tx2"/>
                </a:solidFill>
              </a:rPr>
            </a:br>
            <a:r>
              <a:rPr lang="en-GB" sz="3600" dirty="0" err="1">
                <a:solidFill>
                  <a:schemeClr val="tx2"/>
                </a:solidFill>
              </a:rPr>
              <a:t>Kokie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faktai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neįtraukiami</a:t>
            </a:r>
            <a:r>
              <a:rPr lang="en-GB" sz="3600" dirty="0">
                <a:solidFill>
                  <a:schemeClr val="tx2"/>
                </a:solidFill>
              </a:rPr>
              <a:t> į </a:t>
            </a:r>
            <a:r>
              <a:rPr lang="en-GB" sz="3600" dirty="0" err="1">
                <a:solidFill>
                  <a:schemeClr val="tx2"/>
                </a:solidFill>
              </a:rPr>
              <a:t>pasakojimą</a:t>
            </a:r>
            <a:r>
              <a:rPr lang="en-GB" sz="3600" dirty="0">
                <a:solidFill>
                  <a:schemeClr val="tx2"/>
                </a:solidFill>
              </a:rPr>
              <a:t>?</a:t>
            </a:r>
            <a:endParaRPr lang="en-US" sz="3490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algn="l">
              <a:lnSpc>
                <a:spcPts val="4886"/>
              </a:lnSpc>
            </a:pPr>
            <a:endParaRPr lang="en-US" sz="3490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BE3AB251-CD29-7502-DBD9-343D2AEDE2AE}"/>
              </a:ext>
            </a:extLst>
          </p:cNvPr>
          <p:cNvSpPr txBox="1"/>
          <p:nvPr/>
        </p:nvSpPr>
        <p:spPr>
          <a:xfrm>
            <a:off x="1028700" y="914400"/>
            <a:ext cx="12534900" cy="20118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8131"/>
              </a:lnSpc>
            </a:pPr>
            <a:r>
              <a:rPr lang="lt-LT" sz="5808" b="1" dirty="0">
                <a:solidFill>
                  <a:srgbClr val="145F81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3 pavyzdys – psichikos filtras ir
 teigiamų dalykų diskvalifikavimas</a:t>
            </a:r>
            <a:endParaRPr lang="en-US" sz="5808" b="1" dirty="0">
              <a:solidFill>
                <a:srgbClr val="145F81"/>
              </a:solidFill>
              <a:latin typeface="Source Sans Pro Bold"/>
              <a:ea typeface="Source Sans Pro Bold"/>
              <a:cs typeface="Source Sans Pro Bold"/>
              <a:sym typeface="Source Sans Pro Bold"/>
            </a:endParaRP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00C44256-09D8-A117-A4A3-9536D9939D8A}"/>
              </a:ext>
            </a:extLst>
          </p:cNvPr>
          <p:cNvSpPr/>
          <p:nvPr/>
        </p:nvSpPr>
        <p:spPr>
          <a:xfrm>
            <a:off x="14271786" y="1028700"/>
            <a:ext cx="2987514" cy="683394"/>
          </a:xfrm>
          <a:custGeom>
            <a:avLst/>
            <a:gdLst/>
            <a:ahLst/>
            <a:cxnLst/>
            <a:rect l="l" t="t" r="r" b="b"/>
            <a:pathLst>
              <a:path w="2987514" h="683394">
                <a:moveTo>
                  <a:pt x="0" y="0"/>
                </a:moveTo>
                <a:lnTo>
                  <a:pt x="2987514" y="0"/>
                </a:lnTo>
                <a:lnTo>
                  <a:pt x="2987514" y="683394"/>
                </a:lnTo>
                <a:lnTo>
                  <a:pt x="0" y="6833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265692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E837C9-98B3-CBEA-0D82-38089CA195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CFE93FEE-9F6D-D4EF-1654-764AA49C46D1}"/>
              </a:ext>
            </a:extLst>
          </p:cNvPr>
          <p:cNvSpPr txBox="1"/>
          <p:nvPr/>
        </p:nvSpPr>
        <p:spPr>
          <a:xfrm>
            <a:off x="762000" y="2095501"/>
            <a:ext cx="12039600" cy="67967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 algn="l">
              <a:lnSpc>
                <a:spcPts val="4886"/>
              </a:lnSpc>
              <a:buFont typeface="Arial" panose="020B0604020202020204" pitchFamily="34" charset="0"/>
              <a:buChar char="•"/>
            </a:pPr>
            <a:endParaRPr lang="lt-LT" sz="3490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indent="-457200" algn="l">
              <a:lnSpc>
                <a:spcPts val="4886"/>
              </a:lnSpc>
              <a:buFont typeface="Arial" panose="020B0604020202020204" pitchFamily="34" charset="0"/>
              <a:buChar char="•"/>
            </a:pPr>
            <a:endParaRPr lang="lt-LT" sz="3490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>
              <a:buNone/>
            </a:pPr>
            <a:r>
              <a:rPr lang="lt-LT" sz="3600" b="1" dirty="0">
                <a:solidFill>
                  <a:schemeClr val="tx2"/>
                </a:solidFill>
              </a:rPr>
              <a:t>	Žinutė</a:t>
            </a:r>
            <a:r>
              <a:rPr lang="en-GB" sz="3600" b="1" dirty="0">
                <a:solidFill>
                  <a:schemeClr val="tx2"/>
                </a:solidFill>
              </a:rPr>
              <a:t>:</a:t>
            </a:r>
            <a:br>
              <a:rPr lang="en-GB" sz="3600" dirty="0">
                <a:solidFill>
                  <a:schemeClr val="tx2"/>
                </a:solidFill>
              </a:rPr>
            </a:br>
            <a:r>
              <a:rPr lang="lt-LT" sz="3600" dirty="0">
                <a:solidFill>
                  <a:schemeClr val="tx2"/>
                </a:solidFill>
              </a:rPr>
              <a:t>"Vakarai nori susilpninti mūsų šalį ir neišvengiamai mus išduos.„</a:t>
            </a:r>
          </a:p>
          <a:p>
            <a:pPr>
              <a:buNone/>
            </a:pPr>
            <a:endParaRPr lang="en-GB" sz="3600" dirty="0">
              <a:solidFill>
                <a:schemeClr val="tx2"/>
              </a:solidFill>
            </a:endParaRPr>
          </a:p>
          <a:p>
            <a:pPr>
              <a:buNone/>
            </a:pPr>
            <a:r>
              <a:rPr lang="lt-LT" sz="3600" b="1" dirty="0">
                <a:solidFill>
                  <a:schemeClr val="tx2"/>
                </a:solidFill>
              </a:rPr>
              <a:t>	Kodėl tai veikia: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 err="1">
                <a:solidFill>
                  <a:schemeClr val="tx2"/>
                </a:solidFill>
              </a:rPr>
              <a:t>Ignoruoja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dalinę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pažangą</a:t>
            </a:r>
            <a:r>
              <a:rPr lang="en-GB" sz="3600" dirty="0">
                <a:solidFill>
                  <a:schemeClr val="tx2"/>
                </a:solidFill>
              </a:rPr>
              <a:t> 
</a:t>
            </a:r>
            <a:r>
              <a:rPr lang="en-GB" sz="3600" dirty="0" err="1">
                <a:solidFill>
                  <a:schemeClr val="tx2"/>
                </a:solidFill>
              </a:rPr>
              <a:t>Pašalina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niuansus</a:t>
            </a:r>
            <a:r>
              <a:rPr lang="en-GB" sz="3600" dirty="0">
                <a:solidFill>
                  <a:schemeClr val="tx2"/>
                </a:solidFill>
              </a:rPr>
              <a:t> 
</a:t>
            </a:r>
            <a:r>
              <a:rPr lang="en-GB" sz="3600" dirty="0" err="1">
                <a:solidFill>
                  <a:schemeClr val="tx2"/>
                </a:solidFill>
              </a:rPr>
              <a:t>Skatina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auditoriją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daryti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ekstremalias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išvadas</a:t>
            </a:r>
            <a:endParaRPr lang="lt-LT" sz="3600" dirty="0">
              <a:solidFill>
                <a:schemeClr val="tx2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3600" dirty="0">
              <a:solidFill>
                <a:schemeClr val="tx2"/>
              </a:solidFill>
            </a:endParaRPr>
          </a:p>
          <a:p>
            <a:pPr>
              <a:buNone/>
            </a:pPr>
            <a:r>
              <a:rPr lang="lt-LT" sz="3600" b="1" dirty="0">
                <a:solidFill>
                  <a:schemeClr val="tx2"/>
                </a:solidFill>
              </a:rPr>
              <a:t>	Diskusijos klausimas:</a:t>
            </a:r>
            <a:br>
              <a:rPr lang="en-GB" sz="3600" dirty="0">
                <a:solidFill>
                  <a:schemeClr val="tx2"/>
                </a:solidFill>
              </a:rPr>
            </a:br>
            <a:r>
              <a:rPr lang="lt-LT" sz="3600" dirty="0">
                <a:solidFill>
                  <a:schemeClr val="tx2"/>
                </a:solidFill>
              </a:rPr>
              <a:t>Kokie įrodymai iš tikrųjų pateikiami?</a:t>
            </a:r>
            <a:endParaRPr lang="en-US" sz="3490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D7788AFF-D96E-B499-B71C-F14C48DDF569}"/>
              </a:ext>
            </a:extLst>
          </p:cNvPr>
          <p:cNvSpPr txBox="1"/>
          <p:nvPr/>
        </p:nvSpPr>
        <p:spPr>
          <a:xfrm>
            <a:off x="1028700" y="914400"/>
            <a:ext cx="12534900" cy="20118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8131"/>
              </a:lnSpc>
            </a:pPr>
            <a:r>
              <a:rPr lang="lt-LT" sz="5808" b="1" dirty="0">
                <a:solidFill>
                  <a:srgbClr val="145F81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4 pavyzdys – minčių skaitymas ir
 ateities prognozavimas</a:t>
            </a:r>
            <a:endParaRPr lang="en-US" sz="5808" b="1" dirty="0">
              <a:solidFill>
                <a:srgbClr val="145F81"/>
              </a:solidFill>
              <a:latin typeface="Source Sans Pro Bold"/>
              <a:ea typeface="Source Sans Pro Bold"/>
              <a:cs typeface="Source Sans Pro Bold"/>
              <a:sym typeface="Source Sans Pro Bold"/>
            </a:endParaRP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F3584460-B55F-271A-CFBE-E4DD39CFEF63}"/>
              </a:ext>
            </a:extLst>
          </p:cNvPr>
          <p:cNvSpPr/>
          <p:nvPr/>
        </p:nvSpPr>
        <p:spPr>
          <a:xfrm>
            <a:off x="14271786" y="1028700"/>
            <a:ext cx="2987514" cy="683394"/>
          </a:xfrm>
          <a:custGeom>
            <a:avLst/>
            <a:gdLst/>
            <a:ahLst/>
            <a:cxnLst/>
            <a:rect l="l" t="t" r="r" b="b"/>
            <a:pathLst>
              <a:path w="2987514" h="683394">
                <a:moveTo>
                  <a:pt x="0" y="0"/>
                </a:moveTo>
                <a:lnTo>
                  <a:pt x="2987514" y="0"/>
                </a:lnTo>
                <a:lnTo>
                  <a:pt x="2987514" y="683394"/>
                </a:lnTo>
                <a:lnTo>
                  <a:pt x="0" y="6833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769124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9D75A7-C19B-FD34-F5E0-E872EB1003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0A2F4853-35C6-59A3-EF3A-5EC241A12021}"/>
              </a:ext>
            </a:extLst>
          </p:cNvPr>
          <p:cNvSpPr txBox="1"/>
          <p:nvPr/>
        </p:nvSpPr>
        <p:spPr>
          <a:xfrm>
            <a:off x="762000" y="2095501"/>
            <a:ext cx="12039600" cy="73507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 algn="l">
              <a:lnSpc>
                <a:spcPts val="4886"/>
              </a:lnSpc>
              <a:buFont typeface="Arial" panose="020B0604020202020204" pitchFamily="34" charset="0"/>
              <a:buChar char="•"/>
            </a:pPr>
            <a:endParaRPr lang="lt-LT" sz="3490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indent="-457200" algn="l">
              <a:lnSpc>
                <a:spcPts val="4886"/>
              </a:lnSpc>
              <a:buFont typeface="Arial" panose="020B0604020202020204" pitchFamily="34" charset="0"/>
              <a:buChar char="•"/>
            </a:pPr>
            <a:endParaRPr lang="lt-LT" sz="3490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>
              <a:buNone/>
            </a:pPr>
            <a:r>
              <a:rPr lang="lt-LT" sz="3600" b="1" dirty="0">
                <a:solidFill>
                  <a:schemeClr val="tx2"/>
                </a:solidFill>
              </a:rPr>
              <a:t>	Žinutė:</a:t>
            </a:r>
            <a:br>
              <a:rPr lang="en-GB" sz="3600" dirty="0">
                <a:solidFill>
                  <a:schemeClr val="tx2"/>
                </a:solidFill>
              </a:rPr>
            </a:br>
            <a:r>
              <a:rPr lang="en-GB" sz="3600" dirty="0">
                <a:solidFill>
                  <a:schemeClr val="tx2"/>
                </a:solidFill>
              </a:rPr>
              <a:t>"Vienas </a:t>
            </a:r>
            <a:r>
              <a:rPr lang="en-GB" sz="3600" dirty="0" err="1">
                <a:solidFill>
                  <a:schemeClr val="tx2"/>
                </a:solidFill>
              </a:rPr>
              <a:t>protestas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reiškia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visišką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chaosą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ir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viešosios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tvarkos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žlugimą</a:t>
            </a:r>
            <a:r>
              <a:rPr lang="en-GB" sz="3600" dirty="0">
                <a:solidFill>
                  <a:schemeClr val="tx2"/>
                </a:solidFill>
              </a:rPr>
              <a:t>.„</a:t>
            </a:r>
            <a:endParaRPr lang="lt-LT" sz="3600" dirty="0">
              <a:solidFill>
                <a:schemeClr val="tx2"/>
              </a:solidFill>
            </a:endParaRPr>
          </a:p>
          <a:p>
            <a:pPr>
              <a:buNone/>
            </a:pPr>
            <a:endParaRPr lang="en-GB" sz="3600" dirty="0">
              <a:solidFill>
                <a:schemeClr val="tx2"/>
              </a:solidFill>
            </a:endParaRPr>
          </a:p>
          <a:p>
            <a:pPr>
              <a:buNone/>
            </a:pPr>
            <a:r>
              <a:rPr lang="lt-LT" sz="3600" b="1" dirty="0">
                <a:solidFill>
                  <a:schemeClr val="tx2"/>
                </a:solidFill>
              </a:rPr>
              <a:t>	Kodėl tai veikia</a:t>
            </a:r>
            <a:r>
              <a:rPr lang="en-GB" sz="3600" b="1" dirty="0">
                <a:solidFill>
                  <a:schemeClr val="tx2"/>
                </a:solidFill>
              </a:rPr>
              <a:t>:</a:t>
            </a:r>
            <a:endParaRPr lang="en-GB" sz="3600" dirty="0">
              <a:solidFill>
                <a:schemeClr val="tx2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lt-LT" sz="3600" dirty="0">
                <a:solidFill>
                  <a:schemeClr val="tx2"/>
                </a:solidFill>
              </a:rPr>
              <a:t>Pavieniai įvykiai yra perdėti
Sukuria krizės jausmą
Pateisina kraštutines atsakomąsias priemones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3600" dirty="0">
              <a:solidFill>
                <a:schemeClr val="tx2"/>
              </a:solidFill>
            </a:endParaRPr>
          </a:p>
          <a:p>
            <a:pPr>
              <a:buNone/>
            </a:pPr>
            <a:r>
              <a:rPr lang="lt-LT" sz="3600" b="1" dirty="0">
                <a:solidFill>
                  <a:schemeClr val="tx2"/>
                </a:solidFill>
              </a:rPr>
              <a:t>	</a:t>
            </a:r>
            <a:r>
              <a:rPr lang="en-GB" sz="3600" b="1" dirty="0" err="1">
                <a:solidFill>
                  <a:schemeClr val="tx2"/>
                </a:solidFill>
              </a:rPr>
              <a:t>Diskusijos</a:t>
            </a:r>
            <a:r>
              <a:rPr lang="en-GB" sz="3600" b="1" dirty="0">
                <a:solidFill>
                  <a:schemeClr val="tx2"/>
                </a:solidFill>
              </a:rPr>
              <a:t> </a:t>
            </a:r>
            <a:r>
              <a:rPr lang="en-GB" sz="3600" b="1" dirty="0" err="1">
                <a:solidFill>
                  <a:schemeClr val="tx2"/>
                </a:solidFill>
              </a:rPr>
              <a:t>klausimas</a:t>
            </a:r>
            <a:r>
              <a:rPr lang="en-GB" sz="3600" b="1" dirty="0">
                <a:solidFill>
                  <a:schemeClr val="tx2"/>
                </a:solidFill>
              </a:rPr>
              <a:t>:</a:t>
            </a:r>
            <a:br>
              <a:rPr lang="en-GB" sz="3600" dirty="0">
                <a:solidFill>
                  <a:schemeClr val="tx2"/>
                </a:solidFill>
              </a:rPr>
            </a:br>
            <a:r>
              <a:rPr lang="en-GB" sz="3600" dirty="0">
                <a:solidFill>
                  <a:schemeClr val="tx2"/>
                </a:solidFill>
              </a:rPr>
              <a:t>Kiek </a:t>
            </a:r>
            <a:r>
              <a:rPr lang="en-GB" sz="3600" dirty="0" err="1">
                <a:solidFill>
                  <a:schemeClr val="tx2"/>
                </a:solidFill>
              </a:rPr>
              <a:t>reprezentatyvus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renginys</a:t>
            </a:r>
            <a:r>
              <a:rPr lang="en-GB" sz="3600" dirty="0">
                <a:solidFill>
                  <a:schemeClr val="tx2"/>
                </a:solidFill>
              </a:rPr>
              <a:t>?</a:t>
            </a:r>
            <a:endParaRPr lang="en-US" sz="3490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4DB6B9D3-EEED-7B8F-DEAD-D84E6423955A}"/>
              </a:ext>
            </a:extLst>
          </p:cNvPr>
          <p:cNvSpPr txBox="1"/>
          <p:nvPr/>
        </p:nvSpPr>
        <p:spPr>
          <a:xfrm>
            <a:off x="1028700" y="914400"/>
            <a:ext cx="12534900" cy="9731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8131"/>
              </a:lnSpc>
            </a:pPr>
            <a:r>
              <a:rPr lang="en-GB" sz="5808" b="1" dirty="0">
                <a:solidFill>
                  <a:srgbClr val="145F81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5 </a:t>
            </a:r>
            <a:r>
              <a:rPr lang="en-GB" sz="5808" b="1" dirty="0" err="1">
                <a:solidFill>
                  <a:srgbClr val="145F81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pavyzdys</a:t>
            </a:r>
            <a:r>
              <a:rPr lang="en-GB" sz="5808" b="1" dirty="0">
                <a:solidFill>
                  <a:srgbClr val="145F81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 – </a:t>
            </a:r>
            <a:r>
              <a:rPr lang="en-GB" sz="5808" b="1" dirty="0" err="1">
                <a:solidFill>
                  <a:srgbClr val="145F81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Išdidinimas</a:t>
            </a:r>
            <a:endParaRPr lang="en-US" sz="5808" b="1" dirty="0">
              <a:solidFill>
                <a:srgbClr val="145F81"/>
              </a:solidFill>
              <a:latin typeface="Source Sans Pro Bold"/>
              <a:ea typeface="Source Sans Pro Bold"/>
              <a:cs typeface="Source Sans Pro Bold"/>
              <a:sym typeface="Source Sans Pro Bold"/>
            </a:endParaRP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A98837F4-D876-8A97-0340-59557C4061BE}"/>
              </a:ext>
            </a:extLst>
          </p:cNvPr>
          <p:cNvSpPr/>
          <p:nvPr/>
        </p:nvSpPr>
        <p:spPr>
          <a:xfrm>
            <a:off x="14271786" y="1028700"/>
            <a:ext cx="2987514" cy="683394"/>
          </a:xfrm>
          <a:custGeom>
            <a:avLst/>
            <a:gdLst/>
            <a:ahLst/>
            <a:cxnLst/>
            <a:rect l="l" t="t" r="r" b="b"/>
            <a:pathLst>
              <a:path w="2987514" h="683394">
                <a:moveTo>
                  <a:pt x="0" y="0"/>
                </a:moveTo>
                <a:lnTo>
                  <a:pt x="2987514" y="0"/>
                </a:lnTo>
                <a:lnTo>
                  <a:pt x="2987514" y="683394"/>
                </a:lnTo>
                <a:lnTo>
                  <a:pt x="0" y="6833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51706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359237-B11C-8411-DBED-8344EF45D0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84583851-51F1-0090-F6DA-2C20733AF9E6}"/>
              </a:ext>
            </a:extLst>
          </p:cNvPr>
          <p:cNvSpPr txBox="1"/>
          <p:nvPr/>
        </p:nvSpPr>
        <p:spPr>
          <a:xfrm>
            <a:off x="762000" y="2095501"/>
            <a:ext cx="15468600" cy="49866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886"/>
              </a:lnSpc>
            </a:pPr>
            <a:endParaRPr lang="lt-LT" sz="3490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>
              <a:lnSpc>
                <a:spcPts val="4886"/>
              </a:lnSpc>
            </a:pPr>
            <a:r>
              <a:rPr lang="lt-LT" sz="3490" b="1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Ar manai:					</a:t>
            </a:r>
            <a:r>
              <a:rPr lang="lt-LT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- Kad tu visada teisus?
							 - Kad visi jūsų sprendimai yra teisingi?</a:t>
            </a:r>
          </a:p>
          <a:p>
            <a:pPr marL="457200" indent="-457200" algn="l">
              <a:lnSpc>
                <a:spcPts val="4886"/>
              </a:lnSpc>
              <a:buFont typeface="Arial" panose="020B0604020202020204" pitchFamily="34" charset="0"/>
              <a:buChar char="•"/>
            </a:pPr>
            <a:endParaRPr lang="lt-LT" sz="3490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indent="-457200" algn="l">
              <a:lnSpc>
                <a:spcPts val="4886"/>
              </a:lnSpc>
              <a:buFont typeface="Arial" panose="020B0604020202020204" pitchFamily="34" charset="0"/>
              <a:buChar char="•"/>
            </a:pPr>
            <a:endParaRPr lang="lt-LT" sz="3490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>
              <a:lnSpc>
                <a:spcPts val="4886"/>
              </a:lnSpc>
            </a:pPr>
            <a:endParaRPr lang="lt-LT" sz="3490" b="1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>
              <a:lnSpc>
                <a:spcPts val="4886"/>
              </a:lnSpc>
            </a:pPr>
            <a:r>
              <a:rPr lang="lt-LT" sz="3490" b="1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Ar kada nors paklausėte savęs:	</a:t>
            </a:r>
            <a:r>
              <a:rPr lang="lt-LT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- Kodėl aš turiu tokią nuomonę?
							- Ar aš protingesnis už visus aplinkinius?</a:t>
            </a:r>
            <a:endParaRPr lang="en-US" sz="3490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970E778A-D1EF-9FD2-1029-9EFEC0F13B93}"/>
              </a:ext>
            </a:extLst>
          </p:cNvPr>
          <p:cNvSpPr/>
          <p:nvPr/>
        </p:nvSpPr>
        <p:spPr>
          <a:xfrm>
            <a:off x="14271786" y="1028700"/>
            <a:ext cx="2987514" cy="683394"/>
          </a:xfrm>
          <a:custGeom>
            <a:avLst/>
            <a:gdLst/>
            <a:ahLst/>
            <a:cxnLst/>
            <a:rect l="l" t="t" r="r" b="b"/>
            <a:pathLst>
              <a:path w="2987514" h="683394">
                <a:moveTo>
                  <a:pt x="0" y="0"/>
                </a:moveTo>
                <a:lnTo>
                  <a:pt x="2987514" y="0"/>
                </a:lnTo>
                <a:lnTo>
                  <a:pt x="2987514" y="683394"/>
                </a:lnTo>
                <a:lnTo>
                  <a:pt x="0" y="6833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5" name="Freeform 3">
            <a:extLst>
              <a:ext uri="{FF2B5EF4-FFF2-40B4-BE49-F238E27FC236}">
                <a16:creationId xmlns:a16="http://schemas.microsoft.com/office/drawing/2014/main" id="{D8DB0340-02E5-2C7F-9942-5AAD9F9292B5}"/>
              </a:ext>
            </a:extLst>
          </p:cNvPr>
          <p:cNvSpPr/>
          <p:nvPr/>
        </p:nvSpPr>
        <p:spPr>
          <a:xfrm>
            <a:off x="762000" y="1673994"/>
            <a:ext cx="970078" cy="914400"/>
          </a:xfrm>
          <a:custGeom>
            <a:avLst/>
            <a:gdLst/>
            <a:ahLst/>
            <a:cxnLst/>
            <a:rect l="l" t="t" r="r" b="b"/>
            <a:pathLst>
              <a:path w="1787755" h="1787755">
                <a:moveTo>
                  <a:pt x="0" y="0"/>
                </a:moveTo>
                <a:lnTo>
                  <a:pt x="1787755" y="0"/>
                </a:lnTo>
                <a:lnTo>
                  <a:pt x="1787755" y="1787755"/>
                </a:lnTo>
                <a:lnTo>
                  <a:pt x="0" y="178775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AA1F7C1B-68A2-64DC-F400-BD58D4B7B6EB}"/>
              </a:ext>
            </a:extLst>
          </p:cNvPr>
          <p:cNvSpPr/>
          <p:nvPr/>
        </p:nvSpPr>
        <p:spPr>
          <a:xfrm>
            <a:off x="685800" y="4759989"/>
            <a:ext cx="970078" cy="914400"/>
          </a:xfrm>
          <a:custGeom>
            <a:avLst/>
            <a:gdLst/>
            <a:ahLst/>
            <a:cxnLst/>
            <a:rect l="l" t="t" r="r" b="b"/>
            <a:pathLst>
              <a:path w="1787755" h="1787755">
                <a:moveTo>
                  <a:pt x="0" y="0"/>
                </a:moveTo>
                <a:lnTo>
                  <a:pt x="1787755" y="0"/>
                </a:lnTo>
                <a:lnTo>
                  <a:pt x="1787755" y="1787755"/>
                </a:lnTo>
                <a:lnTo>
                  <a:pt x="0" y="178775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674389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AC5283-2C3E-BDDC-24CD-42A21D3938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AB45B43A-5368-D84D-88C2-51BE2A626DE9}"/>
              </a:ext>
            </a:extLst>
          </p:cNvPr>
          <p:cNvSpPr txBox="1"/>
          <p:nvPr/>
        </p:nvSpPr>
        <p:spPr>
          <a:xfrm>
            <a:off x="762000" y="2095501"/>
            <a:ext cx="12039600" cy="67967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 algn="l">
              <a:lnSpc>
                <a:spcPts val="4886"/>
              </a:lnSpc>
              <a:buFont typeface="Arial" panose="020B0604020202020204" pitchFamily="34" charset="0"/>
              <a:buChar char="•"/>
            </a:pPr>
            <a:endParaRPr lang="lt-LT" sz="3490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indent="-457200" algn="l">
              <a:lnSpc>
                <a:spcPts val="4886"/>
              </a:lnSpc>
              <a:buFont typeface="Arial" panose="020B0604020202020204" pitchFamily="34" charset="0"/>
              <a:buChar char="•"/>
            </a:pPr>
            <a:endParaRPr lang="lt-LT" sz="3490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>
              <a:buNone/>
            </a:pPr>
            <a:r>
              <a:rPr lang="lt-LT" sz="3600" b="1" dirty="0">
                <a:solidFill>
                  <a:schemeClr val="tx2"/>
                </a:solidFill>
              </a:rPr>
              <a:t>	Žinutė:</a:t>
            </a:r>
            <a:br>
              <a:rPr lang="en-GB" sz="3600" dirty="0">
                <a:solidFill>
                  <a:schemeClr val="tx2"/>
                </a:solidFill>
              </a:rPr>
            </a:br>
            <a:r>
              <a:rPr lang="lt-LT" sz="3600" dirty="0">
                <a:solidFill>
                  <a:schemeClr val="tx2"/>
                </a:solidFill>
              </a:rPr>
              <a:t>"Mes jaučiame grėsmę, todėl grėsmė yra reali.„</a:t>
            </a:r>
          </a:p>
          <a:p>
            <a:pPr>
              <a:buNone/>
            </a:pPr>
            <a:endParaRPr lang="en-GB" sz="3600" dirty="0">
              <a:solidFill>
                <a:schemeClr val="tx2"/>
              </a:solidFill>
            </a:endParaRPr>
          </a:p>
          <a:p>
            <a:pPr>
              <a:buNone/>
            </a:pPr>
            <a:r>
              <a:rPr lang="lt-LT" sz="3600" b="1" dirty="0">
                <a:solidFill>
                  <a:schemeClr val="tx2"/>
                </a:solidFill>
              </a:rPr>
              <a:t>	Kodėl tai veikia: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lt-LT" sz="3600" dirty="0">
                <a:solidFill>
                  <a:schemeClr val="tx2"/>
                </a:solidFill>
              </a:rPr>
              <a:t>Emocijos pakeičia įrodymus
Baimė yra svarbesnė už kritinę analizę
Sukuria tiesioginį emocinį suderinimą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3600" dirty="0">
              <a:solidFill>
                <a:schemeClr val="tx2"/>
              </a:solidFill>
            </a:endParaRPr>
          </a:p>
          <a:p>
            <a:pPr>
              <a:buNone/>
            </a:pPr>
            <a:r>
              <a:rPr lang="lt-LT" sz="3600" b="1" dirty="0">
                <a:solidFill>
                  <a:schemeClr val="tx2"/>
                </a:solidFill>
              </a:rPr>
              <a:t>	</a:t>
            </a:r>
            <a:r>
              <a:rPr lang="en-GB" sz="3600" b="1" dirty="0" err="1">
                <a:solidFill>
                  <a:schemeClr val="tx2"/>
                </a:solidFill>
              </a:rPr>
              <a:t>Diskusijos</a:t>
            </a:r>
            <a:r>
              <a:rPr lang="en-GB" sz="3600" b="1" dirty="0">
                <a:solidFill>
                  <a:schemeClr val="tx2"/>
                </a:solidFill>
              </a:rPr>
              <a:t> </a:t>
            </a:r>
            <a:r>
              <a:rPr lang="en-GB" sz="3600" b="1" dirty="0" err="1">
                <a:solidFill>
                  <a:schemeClr val="tx2"/>
                </a:solidFill>
              </a:rPr>
              <a:t>klausimas</a:t>
            </a:r>
            <a:r>
              <a:rPr lang="en-GB" sz="3600" b="1" dirty="0">
                <a:solidFill>
                  <a:schemeClr val="tx2"/>
                </a:solidFill>
              </a:rPr>
              <a:t>:</a:t>
            </a:r>
            <a:br>
              <a:rPr lang="en-GB" sz="3600" dirty="0">
                <a:solidFill>
                  <a:schemeClr val="tx2"/>
                </a:solidFill>
              </a:rPr>
            </a:br>
            <a:r>
              <a:rPr lang="en-GB" sz="3600" dirty="0" err="1">
                <a:solidFill>
                  <a:schemeClr val="tx2"/>
                </a:solidFill>
              </a:rPr>
              <a:t>Kokie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faktai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patvirtina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emocinį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teiginį</a:t>
            </a:r>
            <a:r>
              <a:rPr lang="en-GB" sz="3600" dirty="0">
                <a:solidFill>
                  <a:schemeClr val="tx2"/>
                </a:solidFill>
              </a:rPr>
              <a:t>?</a:t>
            </a:r>
            <a:endParaRPr lang="en-US" sz="3490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EF152F7E-C745-4004-2EF4-CD51192CD3A0}"/>
              </a:ext>
            </a:extLst>
          </p:cNvPr>
          <p:cNvSpPr txBox="1"/>
          <p:nvPr/>
        </p:nvSpPr>
        <p:spPr>
          <a:xfrm>
            <a:off x="1028700" y="914400"/>
            <a:ext cx="12534900" cy="20118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8131"/>
              </a:lnSpc>
            </a:pPr>
            <a:r>
              <a:rPr lang="lt-LT" sz="5808" b="1" dirty="0">
                <a:solidFill>
                  <a:srgbClr val="145F81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6 pavyzdys –
 emocinio samprotavimo žinutė:</a:t>
            </a:r>
            <a:endParaRPr lang="en-US" sz="5808" b="1" dirty="0">
              <a:solidFill>
                <a:srgbClr val="145F81"/>
              </a:solidFill>
              <a:latin typeface="Source Sans Pro Bold"/>
              <a:ea typeface="Source Sans Pro Bold"/>
              <a:cs typeface="Source Sans Pro Bold"/>
              <a:sym typeface="Source Sans Pro Bold"/>
            </a:endParaRP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C0834F5D-F722-8EF3-CB56-1BDD6CA3500D}"/>
              </a:ext>
            </a:extLst>
          </p:cNvPr>
          <p:cNvSpPr/>
          <p:nvPr/>
        </p:nvSpPr>
        <p:spPr>
          <a:xfrm>
            <a:off x="14271786" y="1028700"/>
            <a:ext cx="2987514" cy="683394"/>
          </a:xfrm>
          <a:custGeom>
            <a:avLst/>
            <a:gdLst/>
            <a:ahLst/>
            <a:cxnLst/>
            <a:rect l="l" t="t" r="r" b="b"/>
            <a:pathLst>
              <a:path w="2987514" h="683394">
                <a:moveTo>
                  <a:pt x="0" y="0"/>
                </a:moveTo>
                <a:lnTo>
                  <a:pt x="2987514" y="0"/>
                </a:lnTo>
                <a:lnTo>
                  <a:pt x="2987514" y="683394"/>
                </a:lnTo>
                <a:lnTo>
                  <a:pt x="0" y="6833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7355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0D5699-A1DE-F92D-EDC4-1219FEA12F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75C2CAF2-9300-7B06-6F3E-30895C9865C8}"/>
              </a:ext>
            </a:extLst>
          </p:cNvPr>
          <p:cNvSpPr txBox="1"/>
          <p:nvPr/>
        </p:nvSpPr>
        <p:spPr>
          <a:xfrm>
            <a:off x="762000" y="2095501"/>
            <a:ext cx="15468600" cy="68717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886"/>
              </a:lnSpc>
            </a:pPr>
            <a:endParaRPr lang="lt-LT" sz="3490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>
              <a:lnSpc>
                <a:spcPts val="4886"/>
              </a:lnSpc>
            </a:pPr>
            <a:endParaRPr lang="lt-LT" sz="3490" b="1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>
              <a:lnSpc>
                <a:spcPts val="4886"/>
              </a:lnSpc>
            </a:pPr>
            <a:endParaRPr lang="lt-LT" sz="3490" b="1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>
              <a:lnSpc>
                <a:spcPts val="4886"/>
              </a:lnSpc>
            </a:pPr>
            <a:r>
              <a:rPr lang="lt-LT" sz="3490" b="1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		Propaganda ir dezinformacija bando pakeisti jūsų nuomonę.				</a:t>
            </a:r>
            <a:endParaRPr lang="lt-LT" sz="3490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indent="-457200" algn="l">
              <a:lnSpc>
                <a:spcPts val="4886"/>
              </a:lnSpc>
              <a:buFont typeface="Arial" panose="020B0604020202020204" pitchFamily="34" charset="0"/>
              <a:buChar char="•"/>
            </a:pPr>
            <a:endParaRPr lang="lt-LT" sz="3490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indent="-457200" algn="l">
              <a:lnSpc>
                <a:spcPts val="4886"/>
              </a:lnSpc>
              <a:buFont typeface="Arial" panose="020B0604020202020204" pitchFamily="34" charset="0"/>
              <a:buChar char="•"/>
            </a:pPr>
            <a:endParaRPr lang="lt-LT" sz="3490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indent="-457200" algn="l">
              <a:lnSpc>
                <a:spcPts val="4886"/>
              </a:lnSpc>
              <a:buFont typeface="Arial" panose="020B0604020202020204" pitchFamily="34" charset="0"/>
              <a:buChar char="•"/>
            </a:pPr>
            <a:endParaRPr lang="lt-LT" sz="3490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>
              <a:lnSpc>
                <a:spcPts val="4886"/>
              </a:lnSpc>
            </a:pPr>
            <a:r>
              <a:rPr lang="lt-LT" sz="3490" b="1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		Pagrindinis tikslas yra priversti jus mąstyti kitaip, o tai pakeis jūsų 		elgesį.</a:t>
            </a:r>
            <a:endParaRPr lang="lt-LT" sz="4800" b="1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algn="l">
              <a:lnSpc>
                <a:spcPts val="4886"/>
              </a:lnSpc>
            </a:pPr>
            <a:endParaRPr lang="en-US" sz="3490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A69AE69B-839E-40AE-9132-034FB33DF7AA}"/>
              </a:ext>
            </a:extLst>
          </p:cNvPr>
          <p:cNvSpPr/>
          <p:nvPr/>
        </p:nvSpPr>
        <p:spPr>
          <a:xfrm>
            <a:off x="14271786" y="1028700"/>
            <a:ext cx="2987514" cy="683394"/>
          </a:xfrm>
          <a:custGeom>
            <a:avLst/>
            <a:gdLst/>
            <a:ahLst/>
            <a:cxnLst/>
            <a:rect l="l" t="t" r="r" b="b"/>
            <a:pathLst>
              <a:path w="2987514" h="683394">
                <a:moveTo>
                  <a:pt x="0" y="0"/>
                </a:moveTo>
                <a:lnTo>
                  <a:pt x="2987514" y="0"/>
                </a:lnTo>
                <a:lnTo>
                  <a:pt x="2987514" y="683394"/>
                </a:lnTo>
                <a:lnTo>
                  <a:pt x="0" y="6833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5" name="Freeform 3">
            <a:extLst>
              <a:ext uri="{FF2B5EF4-FFF2-40B4-BE49-F238E27FC236}">
                <a16:creationId xmlns:a16="http://schemas.microsoft.com/office/drawing/2014/main" id="{3560C96D-C44E-196A-8454-F9C3588A5531}"/>
              </a:ext>
            </a:extLst>
          </p:cNvPr>
          <p:cNvSpPr/>
          <p:nvPr/>
        </p:nvSpPr>
        <p:spPr>
          <a:xfrm>
            <a:off x="762000" y="3841223"/>
            <a:ext cx="970078" cy="914400"/>
          </a:xfrm>
          <a:custGeom>
            <a:avLst/>
            <a:gdLst/>
            <a:ahLst/>
            <a:cxnLst/>
            <a:rect l="l" t="t" r="r" b="b"/>
            <a:pathLst>
              <a:path w="1787755" h="1787755">
                <a:moveTo>
                  <a:pt x="0" y="0"/>
                </a:moveTo>
                <a:lnTo>
                  <a:pt x="1787755" y="0"/>
                </a:lnTo>
                <a:lnTo>
                  <a:pt x="1787755" y="1787755"/>
                </a:lnTo>
                <a:lnTo>
                  <a:pt x="0" y="178775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64308D4F-3E41-1374-A97E-09EB9A7BEC5A}"/>
              </a:ext>
            </a:extLst>
          </p:cNvPr>
          <p:cNvSpPr/>
          <p:nvPr/>
        </p:nvSpPr>
        <p:spPr>
          <a:xfrm>
            <a:off x="794657" y="6718427"/>
            <a:ext cx="970078" cy="914400"/>
          </a:xfrm>
          <a:custGeom>
            <a:avLst/>
            <a:gdLst/>
            <a:ahLst/>
            <a:cxnLst/>
            <a:rect l="l" t="t" r="r" b="b"/>
            <a:pathLst>
              <a:path w="1787755" h="1787755">
                <a:moveTo>
                  <a:pt x="0" y="0"/>
                </a:moveTo>
                <a:lnTo>
                  <a:pt x="1787755" y="0"/>
                </a:lnTo>
                <a:lnTo>
                  <a:pt x="1787755" y="1787755"/>
                </a:lnTo>
                <a:lnTo>
                  <a:pt x="0" y="178775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93355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6C229E-376B-D9FF-FD2C-D518210F39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F81A01D7-B4FD-CF4B-4052-56DCC2CC9EFC}"/>
              </a:ext>
            </a:extLst>
          </p:cNvPr>
          <p:cNvSpPr txBox="1"/>
          <p:nvPr/>
        </p:nvSpPr>
        <p:spPr>
          <a:xfrm>
            <a:off x="762000" y="5143499"/>
            <a:ext cx="15773400" cy="56149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886"/>
              </a:lnSpc>
            </a:pPr>
            <a:endParaRPr lang="lt-LT" sz="3490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>
              <a:lnSpc>
                <a:spcPts val="4886"/>
              </a:lnSpc>
            </a:pPr>
            <a:endParaRPr lang="lt-LT" sz="3490" b="1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>
              <a:lnSpc>
                <a:spcPts val="4886"/>
              </a:lnSpc>
            </a:pPr>
            <a:endParaRPr lang="lt-LT" sz="3490" b="1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>
              <a:lnSpc>
                <a:spcPts val="4886"/>
              </a:lnSpc>
            </a:pPr>
            <a:r>
              <a:rPr lang="lt-LT" sz="3490" b="1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		</a:t>
            </a:r>
            <a:r>
              <a:rPr lang="en-GB" sz="3490" b="1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Kuo </a:t>
            </a:r>
            <a:r>
              <a:rPr lang="en-GB" sz="3490" b="1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skiriasi</a:t>
            </a:r>
            <a:r>
              <a:rPr lang="en-GB" sz="3490" b="1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propaganda </a:t>
            </a:r>
            <a:r>
              <a:rPr lang="en-GB" sz="3490" b="1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ir</a:t>
            </a:r>
            <a:r>
              <a:rPr lang="en-GB" sz="3490" b="1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GB" sz="3490" b="1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dezinformacija</a:t>
            </a:r>
            <a:r>
              <a:rPr lang="en-GB" sz="3490" b="1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?</a:t>
            </a:r>
            <a:r>
              <a:rPr lang="lt-LT" sz="3490" b="1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				</a:t>
            </a:r>
            <a:endParaRPr lang="lt-LT" sz="3490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indent="-457200" algn="l">
              <a:lnSpc>
                <a:spcPts val="4886"/>
              </a:lnSpc>
              <a:buFont typeface="Arial" panose="020B0604020202020204" pitchFamily="34" charset="0"/>
              <a:buChar char="•"/>
            </a:pPr>
            <a:endParaRPr lang="lt-LT" sz="3490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indent="-457200" algn="l">
              <a:lnSpc>
                <a:spcPts val="4886"/>
              </a:lnSpc>
              <a:buFont typeface="Arial" panose="020B0604020202020204" pitchFamily="34" charset="0"/>
              <a:buChar char="•"/>
            </a:pPr>
            <a:endParaRPr lang="lt-LT" sz="3490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indent="-457200" algn="l">
              <a:lnSpc>
                <a:spcPts val="4886"/>
              </a:lnSpc>
              <a:buFont typeface="Arial" panose="020B0604020202020204" pitchFamily="34" charset="0"/>
              <a:buChar char="•"/>
            </a:pPr>
            <a:endParaRPr lang="lt-LT" sz="3490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algn="l">
              <a:lnSpc>
                <a:spcPts val="4886"/>
              </a:lnSpc>
            </a:pPr>
            <a:r>
              <a:rPr lang="lt-LT" sz="3490" b="1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		</a:t>
            </a:r>
            <a:endParaRPr lang="lt-LT" sz="4800" b="1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algn="l">
              <a:lnSpc>
                <a:spcPts val="4886"/>
              </a:lnSpc>
            </a:pPr>
            <a:endParaRPr lang="en-US" sz="3490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4A2C5090-AB53-BF64-B1A2-7830BF03D741}"/>
              </a:ext>
            </a:extLst>
          </p:cNvPr>
          <p:cNvSpPr/>
          <p:nvPr/>
        </p:nvSpPr>
        <p:spPr>
          <a:xfrm>
            <a:off x="14271786" y="1028700"/>
            <a:ext cx="2987514" cy="683394"/>
          </a:xfrm>
          <a:custGeom>
            <a:avLst/>
            <a:gdLst/>
            <a:ahLst/>
            <a:cxnLst/>
            <a:rect l="l" t="t" r="r" b="b"/>
            <a:pathLst>
              <a:path w="2987514" h="683394">
                <a:moveTo>
                  <a:pt x="0" y="0"/>
                </a:moveTo>
                <a:lnTo>
                  <a:pt x="2987514" y="0"/>
                </a:lnTo>
                <a:lnTo>
                  <a:pt x="2987514" y="683394"/>
                </a:lnTo>
                <a:lnTo>
                  <a:pt x="0" y="6833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5" name="Freeform 3">
            <a:extLst>
              <a:ext uri="{FF2B5EF4-FFF2-40B4-BE49-F238E27FC236}">
                <a16:creationId xmlns:a16="http://schemas.microsoft.com/office/drawing/2014/main" id="{B326A981-8A57-75CE-0451-E229D1CAED27}"/>
              </a:ext>
            </a:extLst>
          </p:cNvPr>
          <p:cNvSpPr/>
          <p:nvPr/>
        </p:nvSpPr>
        <p:spPr>
          <a:xfrm>
            <a:off x="820622" y="6896100"/>
            <a:ext cx="970078" cy="914400"/>
          </a:xfrm>
          <a:custGeom>
            <a:avLst/>
            <a:gdLst/>
            <a:ahLst/>
            <a:cxnLst/>
            <a:rect l="l" t="t" r="r" b="b"/>
            <a:pathLst>
              <a:path w="1787755" h="1787755">
                <a:moveTo>
                  <a:pt x="0" y="0"/>
                </a:moveTo>
                <a:lnTo>
                  <a:pt x="1787755" y="0"/>
                </a:lnTo>
                <a:lnTo>
                  <a:pt x="1787755" y="1787755"/>
                </a:lnTo>
                <a:lnTo>
                  <a:pt x="0" y="178775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8D6E5890-3EB8-1C75-889C-66AECB0A3B17}"/>
              </a:ext>
            </a:extLst>
          </p:cNvPr>
          <p:cNvSpPr/>
          <p:nvPr/>
        </p:nvSpPr>
        <p:spPr>
          <a:xfrm>
            <a:off x="2438400" y="1315031"/>
            <a:ext cx="4083939" cy="4114800"/>
          </a:xfrm>
          <a:custGeom>
            <a:avLst/>
            <a:gdLst/>
            <a:ahLst/>
            <a:cxnLst/>
            <a:rect l="l" t="t" r="r" b="b"/>
            <a:pathLst>
              <a:path w="4083939" h="4114800">
                <a:moveTo>
                  <a:pt x="0" y="0"/>
                </a:moveTo>
                <a:lnTo>
                  <a:pt x="4083939" y="0"/>
                </a:lnTo>
                <a:lnTo>
                  <a:pt x="408393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632660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06F4C8-202C-6E52-2D05-EB5EF79D64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6B8C237D-CB7A-F120-C57C-F89256DAC866}"/>
              </a:ext>
            </a:extLst>
          </p:cNvPr>
          <p:cNvSpPr txBox="1"/>
          <p:nvPr/>
        </p:nvSpPr>
        <p:spPr>
          <a:xfrm>
            <a:off x="1295400" y="2356195"/>
            <a:ext cx="11417212" cy="100136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86"/>
              </a:lnSpc>
            </a:pPr>
            <a:endParaRPr lang="en-GB" sz="3490" b="1" dirty="0">
              <a:solidFill>
                <a:srgbClr val="145F81"/>
              </a:solidFill>
              <a:latin typeface="Source Sans Pro"/>
              <a:ea typeface="Source Sans Pro"/>
            </a:endParaRPr>
          </a:p>
          <a:p>
            <a:pPr>
              <a:lnSpc>
                <a:spcPts val="4886"/>
              </a:lnSpc>
            </a:pPr>
            <a:endParaRPr lang="en-GB" sz="3490" dirty="0">
              <a:solidFill>
                <a:srgbClr val="145F81"/>
              </a:solidFill>
              <a:latin typeface="Source Sans Pro"/>
              <a:ea typeface="Source Sans Pro"/>
            </a:endParaRPr>
          </a:p>
          <a:p>
            <a:pPr marL="457200" indent="-457200">
              <a:lnSpc>
                <a:spcPts val="4886"/>
              </a:lnSpc>
              <a:buFont typeface="Arial" panose="020B0604020202020204" pitchFamily="34" charset="0"/>
              <a:buChar char="•"/>
            </a:pPr>
            <a:r>
              <a:rPr lang="lt-LT" sz="3490" b="1" dirty="0">
                <a:solidFill>
                  <a:srgbClr val="145F81"/>
                </a:solidFill>
                <a:latin typeface="Source Sans Pro"/>
                <a:ea typeface="Source Sans Pro"/>
              </a:rPr>
              <a:t>Pagrindinis tikslas: </a:t>
            </a:r>
            <a:r>
              <a:rPr lang="lt-LT" sz="3490" dirty="0">
                <a:solidFill>
                  <a:srgbClr val="145F81"/>
                </a:solidFill>
                <a:latin typeface="Source Sans Pro"/>
                <a:ea typeface="Source Sans Pro"/>
              </a:rPr>
              <a:t>suklaidinti, apgauti</a:t>
            </a:r>
            <a:r>
              <a:rPr lang="lt-LT" sz="3490" b="1" dirty="0">
                <a:solidFill>
                  <a:srgbClr val="145F81"/>
                </a:solidFill>
                <a:latin typeface="Source Sans Pro"/>
                <a:ea typeface="Source Sans Pro"/>
              </a:rPr>
              <a:t>
Forma: </a:t>
            </a:r>
            <a:r>
              <a:rPr lang="lt-LT" sz="3490" dirty="0">
                <a:solidFill>
                  <a:srgbClr val="145F81"/>
                </a:solidFill>
                <a:latin typeface="Source Sans Pro"/>
                <a:ea typeface="Source Sans Pro"/>
              </a:rPr>
              <a:t>melas, išgalvotos naujienos, manipuliuojamos nuotraukos ar statistika</a:t>
            </a:r>
            <a:r>
              <a:rPr lang="lt-LT" sz="3490" b="1" dirty="0">
                <a:solidFill>
                  <a:srgbClr val="145F81"/>
                </a:solidFill>
                <a:latin typeface="Source Sans Pro"/>
                <a:ea typeface="Source Sans Pro"/>
              </a:rPr>
              <a:t>.
Kontekstas: </a:t>
            </a:r>
            <a:r>
              <a:rPr lang="lt-LT" sz="3490" dirty="0">
                <a:solidFill>
                  <a:srgbClr val="145F81"/>
                </a:solidFill>
                <a:latin typeface="Source Sans Pro"/>
                <a:ea typeface="Source Sans Pro"/>
              </a:rPr>
              <a:t>Naudojamas įvairiose srityse (politikoje, versle, karo metu, socialiniuose tinkluose</a:t>
            </a:r>
            <a:r>
              <a:rPr lang="lt-LT" sz="3490" b="1" dirty="0">
                <a:solidFill>
                  <a:srgbClr val="145F81"/>
                </a:solidFill>
                <a:latin typeface="Source Sans Pro"/>
                <a:ea typeface="Source Sans Pro"/>
              </a:rPr>
              <a:t>).
Pagrindinis bruožas: </a:t>
            </a:r>
            <a:r>
              <a:rPr lang="lt-LT" sz="3490" dirty="0">
                <a:solidFill>
                  <a:srgbClr val="145F81"/>
                </a:solidFill>
                <a:latin typeface="Source Sans Pro"/>
                <a:ea typeface="Source Sans Pro"/>
              </a:rPr>
              <a:t>Apgaulė yra pagrindinė savybė.</a:t>
            </a:r>
            <a:r>
              <a:rPr lang="en-GB" sz="3490" dirty="0">
                <a:solidFill>
                  <a:srgbClr val="145F81"/>
                </a:solidFill>
                <a:latin typeface="Source Sans Pro"/>
                <a:ea typeface="Source Sans Pro"/>
              </a:rPr>
              <a:t> </a:t>
            </a:r>
          </a:p>
          <a:p>
            <a:pPr>
              <a:lnSpc>
                <a:spcPts val="4886"/>
              </a:lnSpc>
            </a:pPr>
            <a:br>
              <a:rPr lang="en-GB" sz="3490" dirty="0">
                <a:solidFill>
                  <a:srgbClr val="145F81"/>
                </a:solidFill>
                <a:latin typeface="Source Sans Pro"/>
                <a:ea typeface="Source Sans Pro"/>
              </a:rPr>
            </a:br>
            <a:r>
              <a:rPr lang="en-GB" sz="3490" dirty="0" err="1">
                <a:solidFill>
                  <a:srgbClr val="145F81"/>
                </a:solidFill>
                <a:latin typeface="Source Sans Pro"/>
                <a:ea typeface="Source Sans Pro"/>
              </a:rPr>
              <a:t>Dezinformacija</a:t>
            </a:r>
            <a:r>
              <a:rPr lang="en-GB" sz="3490" dirty="0">
                <a:solidFill>
                  <a:srgbClr val="145F81"/>
                </a:solidFill>
                <a:latin typeface="Source Sans Pro"/>
                <a:ea typeface="Source Sans Pro"/>
              </a:rPr>
              <a:t> </a:t>
            </a:r>
            <a:r>
              <a:rPr lang="en-GB" sz="3490" dirty="0" err="1">
                <a:solidFill>
                  <a:srgbClr val="145F81"/>
                </a:solidFill>
                <a:latin typeface="Source Sans Pro"/>
                <a:ea typeface="Source Sans Pro"/>
              </a:rPr>
              <a:t>yra</a:t>
            </a:r>
            <a:r>
              <a:rPr lang="en-GB" sz="3490" dirty="0">
                <a:solidFill>
                  <a:srgbClr val="145F81"/>
                </a:solidFill>
                <a:latin typeface="Source Sans Pro"/>
                <a:ea typeface="Source Sans Pro"/>
              </a:rPr>
              <a:t> </a:t>
            </a:r>
            <a:r>
              <a:rPr lang="en-GB" sz="3490" b="1" dirty="0" err="1">
                <a:solidFill>
                  <a:srgbClr val="145F81"/>
                </a:solidFill>
                <a:latin typeface="Source Sans Pro"/>
                <a:ea typeface="Source Sans Pro"/>
              </a:rPr>
              <a:t>įrankis</a:t>
            </a:r>
            <a:r>
              <a:rPr lang="en-GB" sz="3490" dirty="0">
                <a:solidFill>
                  <a:srgbClr val="145F81"/>
                </a:solidFill>
                <a:latin typeface="Source Sans Pro"/>
                <a:ea typeface="Source Sans Pro"/>
              </a:rPr>
              <a:t>.</a:t>
            </a:r>
            <a:endParaRPr lang="en-US" sz="3490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algn="l">
              <a:lnSpc>
                <a:spcPts val="4886"/>
              </a:lnSpc>
            </a:pPr>
            <a:endParaRPr lang="en-US" sz="3490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algn="l">
              <a:lnSpc>
                <a:spcPts val="4886"/>
              </a:lnSpc>
            </a:pPr>
            <a:endParaRPr lang="en-US" sz="3490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algn="l">
              <a:lnSpc>
                <a:spcPts val="4886"/>
              </a:lnSpc>
            </a:pPr>
            <a:endParaRPr lang="en-US" sz="3490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algn="l">
              <a:lnSpc>
                <a:spcPts val="4886"/>
              </a:lnSpc>
            </a:pPr>
            <a:endParaRPr lang="en-US" sz="3490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algn="l">
              <a:lnSpc>
                <a:spcPts val="4886"/>
              </a:lnSpc>
            </a:pPr>
            <a:endParaRPr lang="en-US" sz="3490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algn="l">
              <a:lnSpc>
                <a:spcPts val="4886"/>
              </a:lnSpc>
            </a:pPr>
            <a:endParaRPr lang="en-US" sz="3490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020EE206-A50F-33F3-5D4C-8A4A7522D656}"/>
              </a:ext>
            </a:extLst>
          </p:cNvPr>
          <p:cNvSpPr txBox="1"/>
          <p:nvPr/>
        </p:nvSpPr>
        <p:spPr>
          <a:xfrm>
            <a:off x="2819400" y="914400"/>
            <a:ext cx="9448800" cy="9731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8131"/>
              </a:lnSpc>
            </a:pPr>
            <a:r>
              <a:rPr lang="en-US" sz="5808" b="1" dirty="0">
                <a:solidFill>
                  <a:srgbClr val="145F81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Kas </a:t>
            </a:r>
            <a:r>
              <a:rPr lang="en-US" sz="5808" b="1" dirty="0" err="1">
                <a:solidFill>
                  <a:srgbClr val="145F81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yra</a:t>
            </a:r>
            <a:r>
              <a:rPr lang="en-US" sz="5808" b="1" dirty="0">
                <a:solidFill>
                  <a:srgbClr val="145F81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 </a:t>
            </a:r>
            <a:r>
              <a:rPr lang="en-US" sz="5808" b="1" dirty="0" err="1">
                <a:solidFill>
                  <a:srgbClr val="145F81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dezinformacija</a:t>
            </a:r>
            <a:r>
              <a:rPr lang="en-US" sz="5808" b="1" dirty="0">
                <a:solidFill>
                  <a:srgbClr val="145F81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?</a:t>
            </a: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1E7E6E37-11C9-31F6-8FBE-D5B7B3E1940B}"/>
              </a:ext>
            </a:extLst>
          </p:cNvPr>
          <p:cNvSpPr/>
          <p:nvPr/>
        </p:nvSpPr>
        <p:spPr>
          <a:xfrm>
            <a:off x="14271786" y="1028700"/>
            <a:ext cx="2987514" cy="683394"/>
          </a:xfrm>
          <a:custGeom>
            <a:avLst/>
            <a:gdLst/>
            <a:ahLst/>
            <a:cxnLst/>
            <a:rect l="l" t="t" r="r" b="b"/>
            <a:pathLst>
              <a:path w="2987514" h="683394">
                <a:moveTo>
                  <a:pt x="0" y="0"/>
                </a:moveTo>
                <a:lnTo>
                  <a:pt x="2987514" y="0"/>
                </a:lnTo>
                <a:lnTo>
                  <a:pt x="2987514" y="683394"/>
                </a:lnTo>
                <a:lnTo>
                  <a:pt x="0" y="6833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6" name="Freeform 11">
            <a:extLst>
              <a:ext uri="{FF2B5EF4-FFF2-40B4-BE49-F238E27FC236}">
                <a16:creationId xmlns:a16="http://schemas.microsoft.com/office/drawing/2014/main" id="{F5441656-97D6-6C5B-6364-DA73C297D9CD}"/>
              </a:ext>
            </a:extLst>
          </p:cNvPr>
          <p:cNvSpPr/>
          <p:nvPr/>
        </p:nvSpPr>
        <p:spPr>
          <a:xfrm>
            <a:off x="900050" y="606665"/>
            <a:ext cx="1527464" cy="1527464"/>
          </a:xfrm>
          <a:custGeom>
            <a:avLst/>
            <a:gdLst/>
            <a:ahLst/>
            <a:cxnLst/>
            <a:rect l="l" t="t" r="r" b="b"/>
            <a:pathLst>
              <a:path w="1527464" h="1527464">
                <a:moveTo>
                  <a:pt x="0" y="0"/>
                </a:moveTo>
                <a:lnTo>
                  <a:pt x="1527464" y="0"/>
                </a:lnTo>
                <a:lnTo>
                  <a:pt x="1527464" y="1527463"/>
                </a:lnTo>
                <a:lnTo>
                  <a:pt x="0" y="152746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017151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295400" y="3009899"/>
            <a:ext cx="11430000" cy="112703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>
              <a:lnSpc>
                <a:spcPts val="4886"/>
              </a:lnSpc>
              <a:buFont typeface="Arial" panose="020B0604020202020204" pitchFamily="34" charset="0"/>
              <a:buChar char="•"/>
            </a:pPr>
            <a:r>
              <a:rPr lang="lt-LT" sz="3490" b="1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Pagrindinis tikslas: </a:t>
            </a:r>
            <a:r>
              <a:rPr lang="lt-LT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įtikinti kitus ir įteisinti tam tikrą ideologiją, autoritetą ar veiksmų eigą.</a:t>
            </a:r>
            <a:r>
              <a:rPr lang="lt-LT" sz="3490" b="1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
Formatas: </a:t>
            </a:r>
            <a:r>
              <a:rPr lang="lt-LT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nuosekli pranešimų sistema – šūkiai, pasikartojantys pasakojimai ir emociniai akcentai.</a:t>
            </a:r>
            <a:r>
              <a:rPr lang="lt-LT" sz="3490" b="1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
Kontekstas: </a:t>
            </a:r>
            <a:r>
              <a:rPr lang="lt-LT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ilgalaikis ir strategiškai suplanuotas; Istoriškai būdinga politinėms sistemoms, karams ir ideologiniams judėjimams</a:t>
            </a:r>
            <a:r>
              <a:rPr lang="lt-LT" sz="3490" b="1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
Pagrindinis bruožas: </a:t>
            </a:r>
            <a:r>
              <a:rPr lang="lt-LT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dėmesys ir įtikinėjimas, o ne tik melas</a:t>
            </a:r>
          </a:p>
          <a:p>
            <a:pPr>
              <a:lnSpc>
                <a:spcPts val="4886"/>
              </a:lnSpc>
            </a:pPr>
            <a:r>
              <a:rPr lang="en-GB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Propaganda </a:t>
            </a:r>
            <a:r>
              <a:rPr lang="en-GB" sz="3490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yra</a:t>
            </a:r>
            <a:r>
              <a:rPr lang="en-GB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GB" sz="3490" b="1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strategija</a:t>
            </a:r>
            <a:r>
              <a:rPr lang="en-GB" sz="3490" b="1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</a:t>
            </a:r>
            <a:endParaRPr lang="lt-LT" sz="3600" b="1" i="0" u="none" strike="noStrike" dirty="0">
              <a:solidFill>
                <a:srgbClr val="000000"/>
              </a:solidFill>
              <a:effectLst/>
              <a:highlight>
                <a:srgbClr val="FFFF00"/>
              </a:highlight>
              <a:latin typeface="Arial" panose="020B0604020202020204" pitchFamily="34" charset="0"/>
            </a:endParaRPr>
          </a:p>
          <a:p>
            <a:pPr algn="l">
              <a:lnSpc>
                <a:spcPts val="4886"/>
              </a:lnSpc>
            </a:pPr>
            <a:endParaRPr lang="lt-LT" sz="3600" b="0" i="0" u="none" strike="noStrike" dirty="0">
              <a:solidFill>
                <a:srgbClr val="000000"/>
              </a:solidFill>
              <a:effectLst/>
              <a:highlight>
                <a:srgbClr val="FFFF00"/>
              </a:highlight>
              <a:latin typeface="Arial" panose="020B0604020202020204" pitchFamily="34" charset="0"/>
            </a:endParaRPr>
          </a:p>
          <a:p>
            <a:pPr algn="l">
              <a:lnSpc>
                <a:spcPts val="4886"/>
              </a:lnSpc>
            </a:pPr>
            <a:endParaRPr lang="en-US" sz="3490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algn="l">
              <a:lnSpc>
                <a:spcPts val="4886"/>
              </a:lnSpc>
            </a:pPr>
            <a:endParaRPr lang="en-US" sz="3490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algn="l">
              <a:lnSpc>
                <a:spcPts val="4886"/>
              </a:lnSpc>
            </a:pPr>
            <a:endParaRPr lang="en-US" sz="3490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algn="l">
              <a:lnSpc>
                <a:spcPts val="4886"/>
              </a:lnSpc>
            </a:pPr>
            <a:endParaRPr lang="en-US" sz="3490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algn="l">
              <a:lnSpc>
                <a:spcPts val="4886"/>
              </a:lnSpc>
            </a:pPr>
            <a:endParaRPr lang="en-US" sz="3490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algn="l">
              <a:lnSpc>
                <a:spcPts val="4886"/>
              </a:lnSpc>
            </a:pPr>
            <a:endParaRPr lang="en-US" sz="3490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algn="l">
              <a:lnSpc>
                <a:spcPts val="4886"/>
              </a:lnSpc>
            </a:pPr>
            <a:endParaRPr lang="en-US" sz="3490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2895600" y="914400"/>
            <a:ext cx="7086600" cy="9731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8131"/>
              </a:lnSpc>
            </a:pPr>
            <a:r>
              <a:rPr lang="en-US" sz="5808" b="1" dirty="0">
                <a:solidFill>
                  <a:srgbClr val="145F81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Kas </a:t>
            </a:r>
            <a:r>
              <a:rPr lang="en-US" sz="5808" b="1" dirty="0" err="1">
                <a:solidFill>
                  <a:srgbClr val="145F81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yra</a:t>
            </a:r>
            <a:r>
              <a:rPr lang="en-US" sz="5808" b="1" dirty="0">
                <a:solidFill>
                  <a:srgbClr val="145F81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 propaganda?</a:t>
            </a:r>
          </a:p>
        </p:txBody>
      </p:sp>
      <p:sp>
        <p:nvSpPr>
          <p:cNvPr id="4" name="Freeform 4"/>
          <p:cNvSpPr/>
          <p:nvPr/>
        </p:nvSpPr>
        <p:spPr>
          <a:xfrm>
            <a:off x="14271786" y="1028700"/>
            <a:ext cx="2987514" cy="683394"/>
          </a:xfrm>
          <a:custGeom>
            <a:avLst/>
            <a:gdLst/>
            <a:ahLst/>
            <a:cxnLst/>
            <a:rect l="l" t="t" r="r" b="b"/>
            <a:pathLst>
              <a:path w="2987514" h="683394">
                <a:moveTo>
                  <a:pt x="0" y="0"/>
                </a:moveTo>
                <a:lnTo>
                  <a:pt x="2987514" y="0"/>
                </a:lnTo>
                <a:lnTo>
                  <a:pt x="2987514" y="683394"/>
                </a:lnTo>
                <a:lnTo>
                  <a:pt x="0" y="6833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6" name="Freeform 11">
            <a:extLst>
              <a:ext uri="{FF2B5EF4-FFF2-40B4-BE49-F238E27FC236}">
                <a16:creationId xmlns:a16="http://schemas.microsoft.com/office/drawing/2014/main" id="{94E4300F-6C5B-616F-5886-CAAC5BB3FA06}"/>
              </a:ext>
            </a:extLst>
          </p:cNvPr>
          <p:cNvSpPr/>
          <p:nvPr/>
        </p:nvSpPr>
        <p:spPr>
          <a:xfrm>
            <a:off x="758536" y="637244"/>
            <a:ext cx="1527464" cy="1527464"/>
          </a:xfrm>
          <a:custGeom>
            <a:avLst/>
            <a:gdLst/>
            <a:ahLst/>
            <a:cxnLst/>
            <a:rect l="l" t="t" r="r" b="b"/>
            <a:pathLst>
              <a:path w="1527464" h="1527464">
                <a:moveTo>
                  <a:pt x="0" y="0"/>
                </a:moveTo>
                <a:lnTo>
                  <a:pt x="1527464" y="0"/>
                </a:lnTo>
                <a:lnTo>
                  <a:pt x="1527464" y="1527463"/>
                </a:lnTo>
                <a:lnTo>
                  <a:pt x="0" y="152746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79FD53-0B8D-77B0-CF41-60B5468335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96EFE77D-2DDC-6191-43B2-1725804343D3}"/>
              </a:ext>
            </a:extLst>
          </p:cNvPr>
          <p:cNvSpPr txBox="1"/>
          <p:nvPr/>
        </p:nvSpPr>
        <p:spPr>
          <a:xfrm>
            <a:off x="1295400" y="3467099"/>
            <a:ext cx="11582400" cy="81285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>
              <a:lnSpc>
                <a:spcPts val="4886"/>
              </a:lnSpc>
              <a:buFont typeface="Arial" panose="020B0604020202020204" pitchFamily="34" charset="0"/>
              <a:buChar char="•"/>
            </a:pPr>
            <a:r>
              <a:rPr lang="lt-LT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Dezinformacija yra įrankis
Propaganda yra strategija
Propaganda gali naudoti dezinformaciją
Tačiau propaganda remiasi ne tik melu
Propaganda pirmiausia nukreipta į tai, </a:t>
            </a:r>
            <a:r>
              <a:rPr lang="lt-LT" sz="3490" b="1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kaip žmonės mąsto</a:t>
            </a:r>
            <a:r>
              <a:rPr lang="lt-LT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o ne tik į tai, ką jie žino</a:t>
            </a:r>
            <a:endParaRPr lang="lt-LT" sz="3600" b="0" i="0" u="none" strike="noStrike" dirty="0">
              <a:solidFill>
                <a:srgbClr val="000000"/>
              </a:solidFill>
              <a:effectLst/>
              <a:highlight>
                <a:srgbClr val="FFFF00"/>
              </a:highlight>
              <a:latin typeface="Arial" panose="020B0604020202020204" pitchFamily="34" charset="0"/>
            </a:endParaRPr>
          </a:p>
          <a:p>
            <a:pPr algn="l">
              <a:lnSpc>
                <a:spcPts val="4886"/>
              </a:lnSpc>
            </a:pPr>
            <a:endParaRPr lang="en-US" sz="3490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algn="l">
              <a:lnSpc>
                <a:spcPts val="4886"/>
              </a:lnSpc>
            </a:pPr>
            <a:endParaRPr lang="en-US" sz="3490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algn="l">
              <a:lnSpc>
                <a:spcPts val="4886"/>
              </a:lnSpc>
            </a:pPr>
            <a:endParaRPr lang="en-US" sz="3490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algn="l">
              <a:lnSpc>
                <a:spcPts val="4886"/>
              </a:lnSpc>
            </a:pPr>
            <a:endParaRPr lang="en-US" sz="3490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algn="l">
              <a:lnSpc>
                <a:spcPts val="4886"/>
              </a:lnSpc>
            </a:pPr>
            <a:endParaRPr lang="en-US" sz="3490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algn="l">
              <a:lnSpc>
                <a:spcPts val="4886"/>
              </a:lnSpc>
            </a:pPr>
            <a:endParaRPr lang="en-US" sz="3490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algn="l">
              <a:lnSpc>
                <a:spcPts val="4886"/>
              </a:lnSpc>
            </a:pPr>
            <a:endParaRPr lang="en-US" sz="3490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00B1AD11-7EDA-74AE-0234-31C0221B2546}"/>
              </a:ext>
            </a:extLst>
          </p:cNvPr>
          <p:cNvSpPr txBox="1"/>
          <p:nvPr/>
        </p:nvSpPr>
        <p:spPr>
          <a:xfrm>
            <a:off x="1295400" y="876300"/>
            <a:ext cx="11010900" cy="9731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8131"/>
              </a:lnSpc>
            </a:pPr>
            <a:r>
              <a:rPr lang="en-US" sz="5808" b="1" dirty="0" err="1">
                <a:solidFill>
                  <a:srgbClr val="145F81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Dezinformacija</a:t>
            </a:r>
            <a:r>
              <a:rPr lang="en-US" sz="5808" b="1" dirty="0">
                <a:solidFill>
                  <a:srgbClr val="145F81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 </a:t>
            </a:r>
            <a:r>
              <a:rPr lang="en-US" sz="5808" b="1" dirty="0" err="1">
                <a:solidFill>
                  <a:srgbClr val="145F81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prieš</a:t>
            </a:r>
            <a:r>
              <a:rPr lang="en-US" sz="5808" b="1" dirty="0">
                <a:solidFill>
                  <a:srgbClr val="145F81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 </a:t>
            </a:r>
            <a:r>
              <a:rPr lang="en-US" sz="5808" b="1" dirty="0" err="1">
                <a:solidFill>
                  <a:srgbClr val="145F81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propagandą</a:t>
            </a:r>
            <a:endParaRPr lang="en-US" sz="5808" b="1" dirty="0">
              <a:solidFill>
                <a:srgbClr val="145F81"/>
              </a:solidFill>
              <a:latin typeface="Source Sans Pro Bold"/>
              <a:ea typeface="Source Sans Pro Bold"/>
              <a:cs typeface="Source Sans Pro Bold"/>
              <a:sym typeface="Source Sans Pro Bold"/>
            </a:endParaRP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D7697515-7499-1A72-BF90-E03079E089D9}"/>
              </a:ext>
            </a:extLst>
          </p:cNvPr>
          <p:cNvSpPr/>
          <p:nvPr/>
        </p:nvSpPr>
        <p:spPr>
          <a:xfrm>
            <a:off x="14271786" y="1028700"/>
            <a:ext cx="2987514" cy="683394"/>
          </a:xfrm>
          <a:custGeom>
            <a:avLst/>
            <a:gdLst/>
            <a:ahLst/>
            <a:cxnLst/>
            <a:rect l="l" t="t" r="r" b="b"/>
            <a:pathLst>
              <a:path w="2987514" h="683394">
                <a:moveTo>
                  <a:pt x="0" y="0"/>
                </a:moveTo>
                <a:lnTo>
                  <a:pt x="2987514" y="0"/>
                </a:lnTo>
                <a:lnTo>
                  <a:pt x="2987514" y="683394"/>
                </a:lnTo>
                <a:lnTo>
                  <a:pt x="0" y="6833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462779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8C57B8-4ABE-A063-2F16-81FD2CBA2E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9572B824-1E16-8134-4A47-76B826AB107F}"/>
              </a:ext>
            </a:extLst>
          </p:cNvPr>
          <p:cNvSpPr txBox="1"/>
          <p:nvPr/>
        </p:nvSpPr>
        <p:spPr>
          <a:xfrm>
            <a:off x="1295400" y="3390900"/>
            <a:ext cx="11506200" cy="75001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86"/>
              </a:lnSpc>
            </a:pPr>
            <a:r>
              <a:rPr lang="en-GB" sz="3490" b="1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Propaganda </a:t>
            </a:r>
            <a:r>
              <a:rPr lang="en-GB" sz="3490" b="1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veikia</a:t>
            </a:r>
            <a:r>
              <a:rPr lang="en-GB" sz="3490" b="1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GB" sz="3490" b="1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efektyviai</a:t>
            </a:r>
            <a:r>
              <a:rPr lang="en-GB" sz="3490" b="1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</a:t>
            </a:r>
            <a:r>
              <a:rPr lang="en-GB" sz="3490" b="1" dirty="0" err="1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nes</a:t>
            </a:r>
            <a:r>
              <a:rPr lang="en-GB" sz="3490" b="1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:</a:t>
            </a:r>
            <a:endParaRPr lang="lt-LT" sz="3490" b="1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>
              <a:lnSpc>
                <a:spcPts val="4886"/>
              </a:lnSpc>
            </a:pPr>
            <a:endParaRPr lang="lt-LT" sz="3490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indent="-457200">
              <a:lnSpc>
                <a:spcPts val="4886"/>
              </a:lnSpc>
              <a:buFont typeface="Arial" panose="020B0604020202020204" pitchFamily="34" charset="0"/>
              <a:buChar char="•"/>
            </a:pPr>
            <a:r>
              <a:rPr lang="lt-LT" sz="3490" dirty="0">
                <a:solidFill>
                  <a:srgbClr val="145F8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Išnaudoja natūralius žmogaus mąstymo modelius
Naudoja nuspėjamus psichologinius sparčiuosius klavišus
Skatina mąstymo klaidas
Sumažina kritinę analizę</a:t>
            </a:r>
            <a:endParaRPr lang="en-US" sz="3490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algn="l">
              <a:lnSpc>
                <a:spcPts val="4886"/>
              </a:lnSpc>
            </a:pPr>
            <a:endParaRPr lang="en-US" sz="3490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algn="l">
              <a:lnSpc>
                <a:spcPts val="4886"/>
              </a:lnSpc>
            </a:pPr>
            <a:endParaRPr lang="en-US" sz="3490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algn="l">
              <a:lnSpc>
                <a:spcPts val="4886"/>
              </a:lnSpc>
            </a:pPr>
            <a:endParaRPr lang="en-US" sz="3490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algn="l">
              <a:lnSpc>
                <a:spcPts val="4886"/>
              </a:lnSpc>
            </a:pPr>
            <a:endParaRPr lang="en-US" sz="3490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algn="l">
              <a:lnSpc>
                <a:spcPts val="4886"/>
              </a:lnSpc>
            </a:pPr>
            <a:endParaRPr lang="en-US" sz="3490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algn="l">
              <a:lnSpc>
                <a:spcPts val="4886"/>
              </a:lnSpc>
            </a:pPr>
            <a:endParaRPr lang="en-US" sz="3490" dirty="0">
              <a:solidFill>
                <a:srgbClr val="145F8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D0806180-2E5B-C90E-4035-2B8D89E78529}"/>
              </a:ext>
            </a:extLst>
          </p:cNvPr>
          <p:cNvSpPr txBox="1"/>
          <p:nvPr/>
        </p:nvSpPr>
        <p:spPr>
          <a:xfrm>
            <a:off x="1295400" y="876300"/>
            <a:ext cx="11010900" cy="9731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8131"/>
              </a:lnSpc>
            </a:pPr>
            <a:r>
              <a:rPr lang="lt-LT" sz="5808" b="1" dirty="0">
                <a:solidFill>
                  <a:srgbClr val="145F81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Psichologinė dimensija</a:t>
            </a:r>
            <a:endParaRPr lang="en-US" sz="5808" b="1" dirty="0">
              <a:solidFill>
                <a:srgbClr val="145F81"/>
              </a:solidFill>
              <a:latin typeface="Source Sans Pro Bold"/>
              <a:ea typeface="Source Sans Pro Bold"/>
              <a:cs typeface="Source Sans Pro Bold"/>
              <a:sym typeface="Source Sans Pro Bold"/>
            </a:endParaRP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182F2811-5312-914D-E5D6-F511897D12CE}"/>
              </a:ext>
            </a:extLst>
          </p:cNvPr>
          <p:cNvSpPr/>
          <p:nvPr/>
        </p:nvSpPr>
        <p:spPr>
          <a:xfrm>
            <a:off x="14271786" y="1028700"/>
            <a:ext cx="2987514" cy="683394"/>
          </a:xfrm>
          <a:custGeom>
            <a:avLst/>
            <a:gdLst/>
            <a:ahLst/>
            <a:cxnLst/>
            <a:rect l="l" t="t" r="r" b="b"/>
            <a:pathLst>
              <a:path w="2987514" h="683394">
                <a:moveTo>
                  <a:pt x="0" y="0"/>
                </a:moveTo>
                <a:lnTo>
                  <a:pt x="2987514" y="0"/>
                </a:lnTo>
                <a:lnTo>
                  <a:pt x="2987514" y="683394"/>
                </a:lnTo>
                <a:lnTo>
                  <a:pt x="0" y="6833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721528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21442</TotalTime>
  <Words>1287</Words>
  <Application>Microsoft Office PowerPoint</Application>
  <PresentationFormat>Custom</PresentationFormat>
  <Paragraphs>224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Source Sans Pro Bold</vt:lpstr>
      <vt:lpstr>Calibri</vt:lpstr>
      <vt:lpstr>Arial</vt:lpstr>
      <vt:lpstr>Aptos</vt:lpstr>
      <vt:lpstr>Source Sans Pro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Canva Nordplus: presentation</dc:title>
  <dc:creator>jurgita jurgita</dc:creator>
  <cp:lastModifiedBy>jurgita jurgita</cp:lastModifiedBy>
  <cp:revision>5</cp:revision>
  <dcterms:created xsi:type="dcterms:W3CDTF">2006-08-16T00:00:00Z</dcterms:created>
  <dcterms:modified xsi:type="dcterms:W3CDTF">2026-05-13T15:43:52Z</dcterms:modified>
  <dc:identifier>DAHDcWFPk08</dc:identifier>
</cp:coreProperties>
</file>