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546" r:id="rId5"/>
    <p:sldId id="257" r:id="rId6"/>
    <p:sldId id="550" r:id="rId7"/>
    <p:sldId id="551" r:id="rId8"/>
    <p:sldId id="547" r:id="rId9"/>
    <p:sldId id="55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DD5A7-0ACB-4665-8CB8-6D78C33C8DAA}" v="36" dt="2026-06-25T19:05:39.9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Ziessler" userId="52ef9b09-7dc5-48dc-a6c9-3afafda37e46" providerId="ADAL" clId="{4597B2E0-8DAD-4A67-9195-83172779121E}"/>
    <pc:docChg chg="custSel modSld">
      <pc:chgData name="Nina Ziessler" userId="52ef9b09-7dc5-48dc-a6c9-3afafda37e46" providerId="ADAL" clId="{4597B2E0-8DAD-4A67-9195-83172779121E}" dt="2026-06-25T19:08:47.133" v="824" actId="20577"/>
      <pc:docMkLst>
        <pc:docMk/>
      </pc:docMkLst>
      <pc:sldChg chg="addSp delSp modSp mod">
        <pc:chgData name="Nina Ziessler" userId="52ef9b09-7dc5-48dc-a6c9-3afafda37e46" providerId="ADAL" clId="{4597B2E0-8DAD-4A67-9195-83172779121E}" dt="2026-06-25T18:22:01.405" v="781" actId="20577"/>
        <pc:sldMkLst>
          <pc:docMk/>
          <pc:sldMk cId="0" sldId="257"/>
        </pc:sldMkLst>
        <pc:spChg chg="mod">
          <ac:chgData name="Nina Ziessler" userId="52ef9b09-7dc5-48dc-a6c9-3afafda37e46" providerId="ADAL" clId="{4597B2E0-8DAD-4A67-9195-83172779121E}" dt="2026-06-25T18:22:01.405" v="781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6-25T17:56:58.829" v="373" actId="255"/>
          <ac:spMkLst>
            <pc:docMk/>
            <pc:sldMk cId="0" sldId="257"/>
            <ac:spMk id="3" creationId="{00000000-0000-0000-0000-000000000000}"/>
          </ac:spMkLst>
        </pc:spChg>
        <pc:spChg chg="del">
          <ac:chgData name="Nina Ziessler" userId="52ef9b09-7dc5-48dc-a6c9-3afafda37e46" providerId="ADAL" clId="{4597B2E0-8DAD-4A67-9195-83172779121E}" dt="2026-06-25T18:00:51.300" v="542" actId="478"/>
          <ac:spMkLst>
            <pc:docMk/>
            <pc:sldMk cId="0" sldId="257"/>
            <ac:spMk id="4" creationId="{00000000-0000-0000-0000-000000000000}"/>
          </ac:spMkLst>
        </pc:spChg>
        <pc:spChg chg="add mod">
          <ac:chgData name="Nina Ziessler" userId="52ef9b09-7dc5-48dc-a6c9-3afafda37e46" providerId="ADAL" clId="{4597B2E0-8DAD-4A67-9195-83172779121E}" dt="2026-06-25T18:00:51.646" v="543"/>
          <ac:spMkLst>
            <pc:docMk/>
            <pc:sldMk cId="0" sldId="257"/>
            <ac:spMk id="6" creationId="{E5C0EABD-FDD5-54BD-FB99-16372F326E7B}"/>
          </ac:spMkLst>
        </pc:spChg>
      </pc:sldChg>
      <pc:sldChg chg="modSp mod">
        <pc:chgData name="Nina Ziessler" userId="52ef9b09-7dc5-48dc-a6c9-3afafda37e46" providerId="ADAL" clId="{4597B2E0-8DAD-4A67-9195-83172779121E}" dt="2026-06-25T18:21:52.639" v="773" actId="20577"/>
        <pc:sldMkLst>
          <pc:docMk/>
          <pc:sldMk cId="0" sldId="546"/>
        </pc:sldMkLst>
        <pc:spChg chg="mod">
          <ac:chgData name="Nina Ziessler" userId="52ef9b09-7dc5-48dc-a6c9-3afafda37e46" providerId="ADAL" clId="{4597B2E0-8DAD-4A67-9195-83172779121E}" dt="2026-06-25T17:36:34.660" v="157" actId="20577"/>
          <ac:spMkLst>
            <pc:docMk/>
            <pc:sldMk cId="0" sldId="546"/>
            <ac:spMk id="9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6-25T18:21:52.639" v="773" actId="20577"/>
          <ac:spMkLst>
            <pc:docMk/>
            <pc:sldMk cId="0" sldId="546"/>
            <ac:spMk id="10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6-25T17:25:47.513" v="59" actId="20577"/>
          <ac:spMkLst>
            <pc:docMk/>
            <pc:sldMk cId="0" sldId="546"/>
            <ac:spMk id="13" creationId="{AAA9A0AF-4D80-8D3F-41AD-0EB9186D8550}"/>
          </ac:spMkLst>
        </pc:spChg>
      </pc:sldChg>
      <pc:sldChg chg="addSp delSp modSp mod">
        <pc:chgData name="Nina Ziessler" userId="52ef9b09-7dc5-48dc-a6c9-3afafda37e46" providerId="ADAL" clId="{4597B2E0-8DAD-4A67-9195-83172779121E}" dt="2026-06-25T18:09:22.159" v="720" actId="20577"/>
        <pc:sldMkLst>
          <pc:docMk/>
          <pc:sldMk cId="1378814737" sldId="547"/>
        </pc:sldMkLst>
        <pc:spChg chg="add mod">
          <ac:chgData name="Nina Ziessler" userId="52ef9b09-7dc5-48dc-a6c9-3afafda37e46" providerId="ADAL" clId="{4597B2E0-8DAD-4A67-9195-83172779121E}" dt="2026-06-25T18:00:56.013" v="545"/>
          <ac:spMkLst>
            <pc:docMk/>
            <pc:sldMk cId="1378814737" sldId="547"/>
            <ac:spMk id="2" creationId="{AA93CA3C-03B1-58F1-6DB4-E939EA4224EA}"/>
          </ac:spMkLst>
        </pc:spChg>
        <pc:spChg chg="mod">
          <ac:chgData name="Nina Ziessler" userId="52ef9b09-7dc5-48dc-a6c9-3afafda37e46" providerId="ADAL" clId="{4597B2E0-8DAD-4A67-9195-83172779121E}" dt="2026-06-25T18:01:56.678" v="575" actId="20577"/>
          <ac:spMkLst>
            <pc:docMk/>
            <pc:sldMk cId="1378814737" sldId="547"/>
            <ac:spMk id="3" creationId="{9C9927D4-A721-2271-2C78-D06B2DA7289B}"/>
          </ac:spMkLst>
        </pc:spChg>
        <pc:spChg chg="del">
          <ac:chgData name="Nina Ziessler" userId="52ef9b09-7dc5-48dc-a6c9-3afafda37e46" providerId="ADAL" clId="{4597B2E0-8DAD-4A67-9195-83172779121E}" dt="2026-06-25T18:00:55.685" v="544" actId="478"/>
          <ac:spMkLst>
            <pc:docMk/>
            <pc:sldMk cId="1378814737" sldId="547"/>
            <ac:spMk id="4" creationId="{7EBC67A6-024D-F078-1E56-32AF7019F40A}"/>
          </ac:spMkLst>
        </pc:spChg>
        <pc:graphicFrameChg chg="mod modGraphic">
          <ac:chgData name="Nina Ziessler" userId="52ef9b09-7dc5-48dc-a6c9-3afafda37e46" providerId="ADAL" clId="{4597B2E0-8DAD-4A67-9195-83172779121E}" dt="2026-06-25T18:09:22.159" v="720" actId="20577"/>
          <ac:graphicFrameMkLst>
            <pc:docMk/>
            <pc:sldMk cId="1378814737" sldId="547"/>
            <ac:graphicFrameMk id="8" creationId="{FC4AD6B6-5E88-D058-B2A0-B981AB98F320}"/>
          </ac:graphicFrameMkLst>
        </pc:graphicFrameChg>
      </pc:sldChg>
      <pc:sldChg chg="addSp delSp modSp mod">
        <pc:chgData name="Nina Ziessler" userId="52ef9b09-7dc5-48dc-a6c9-3afafda37e46" providerId="ADAL" clId="{4597B2E0-8DAD-4A67-9195-83172779121E}" dt="2026-06-25T18:00:47.495" v="541"/>
        <pc:sldMkLst>
          <pc:docMk/>
          <pc:sldMk cId="3012473672" sldId="550"/>
        </pc:sldMkLst>
        <pc:spChg chg="mod">
          <ac:chgData name="Nina Ziessler" userId="52ef9b09-7dc5-48dc-a6c9-3afafda37e46" providerId="ADAL" clId="{4597B2E0-8DAD-4A67-9195-83172779121E}" dt="2026-06-25T17:59:48.601" v="526" actId="20577"/>
          <ac:spMkLst>
            <pc:docMk/>
            <pc:sldMk cId="3012473672" sldId="550"/>
            <ac:spMk id="2" creationId="{9E09F3ED-AE4A-D7F5-D0AB-1BD29A579927}"/>
          </ac:spMkLst>
        </pc:spChg>
        <pc:spChg chg="mod">
          <ac:chgData name="Nina Ziessler" userId="52ef9b09-7dc5-48dc-a6c9-3afafda37e46" providerId="ADAL" clId="{4597B2E0-8DAD-4A67-9195-83172779121E}" dt="2026-06-25T17:59:12.706" v="502" actId="20577"/>
          <ac:spMkLst>
            <pc:docMk/>
            <pc:sldMk cId="3012473672" sldId="550"/>
            <ac:spMk id="3" creationId="{244A0277-AF23-7AD1-5DB5-AB3278DB3068}"/>
          </ac:spMkLst>
        </pc:spChg>
        <pc:spChg chg="del">
          <ac:chgData name="Nina Ziessler" userId="52ef9b09-7dc5-48dc-a6c9-3afafda37e46" providerId="ADAL" clId="{4597B2E0-8DAD-4A67-9195-83172779121E}" dt="2026-06-25T18:00:47.097" v="540" actId="478"/>
          <ac:spMkLst>
            <pc:docMk/>
            <pc:sldMk cId="3012473672" sldId="550"/>
            <ac:spMk id="4" creationId="{8AAB8477-0A64-07E0-A56D-D65D3E4D18F7}"/>
          </ac:spMkLst>
        </pc:spChg>
        <pc:spChg chg="add mod">
          <ac:chgData name="Nina Ziessler" userId="52ef9b09-7dc5-48dc-a6c9-3afafda37e46" providerId="ADAL" clId="{4597B2E0-8DAD-4A67-9195-83172779121E}" dt="2026-06-25T18:00:47.495" v="541"/>
          <ac:spMkLst>
            <pc:docMk/>
            <pc:sldMk cId="3012473672" sldId="550"/>
            <ac:spMk id="6" creationId="{F277C0A6-2EE0-8382-4BF2-31EC0F883B3F}"/>
          </ac:spMkLst>
        </pc:spChg>
      </pc:sldChg>
      <pc:sldChg chg="modSp mod">
        <pc:chgData name="Nina Ziessler" userId="52ef9b09-7dc5-48dc-a6c9-3afafda37e46" providerId="ADAL" clId="{4597B2E0-8DAD-4A67-9195-83172779121E}" dt="2026-06-25T18:00:39.129" v="539" actId="1076"/>
        <pc:sldMkLst>
          <pc:docMk/>
          <pc:sldMk cId="3719481962" sldId="551"/>
        </pc:sldMkLst>
        <pc:spChg chg="mod">
          <ac:chgData name="Nina Ziessler" userId="52ef9b09-7dc5-48dc-a6c9-3afafda37e46" providerId="ADAL" clId="{4597B2E0-8DAD-4A67-9195-83172779121E}" dt="2026-06-25T17:47:33.979" v="330" actId="20577"/>
          <ac:spMkLst>
            <pc:docMk/>
            <pc:sldMk cId="3719481962" sldId="551"/>
            <ac:spMk id="2" creationId="{82DACE09-9A8A-D0B7-93BF-749A65E82B34}"/>
          </ac:spMkLst>
        </pc:spChg>
        <pc:spChg chg="mod">
          <ac:chgData name="Nina Ziessler" userId="52ef9b09-7dc5-48dc-a6c9-3afafda37e46" providerId="ADAL" clId="{4597B2E0-8DAD-4A67-9195-83172779121E}" dt="2026-06-25T18:00:11.766" v="538" actId="20577"/>
          <ac:spMkLst>
            <pc:docMk/>
            <pc:sldMk cId="3719481962" sldId="551"/>
            <ac:spMk id="3" creationId="{8F48D8D6-A22B-6982-3885-73296EDFB3AD}"/>
          </ac:spMkLst>
        </pc:spChg>
        <pc:spChg chg="mod">
          <ac:chgData name="Nina Ziessler" userId="52ef9b09-7dc5-48dc-a6c9-3afafda37e46" providerId="ADAL" clId="{4597B2E0-8DAD-4A67-9195-83172779121E}" dt="2026-06-25T18:00:39.129" v="539" actId="1076"/>
          <ac:spMkLst>
            <pc:docMk/>
            <pc:sldMk cId="3719481962" sldId="551"/>
            <ac:spMk id="4" creationId="{EBB8F2AA-B4A0-3A1C-FF56-0E1DF70736B9}"/>
          </ac:spMkLst>
        </pc:spChg>
      </pc:sldChg>
      <pc:sldChg chg="addSp delSp modSp mod">
        <pc:chgData name="Nina Ziessler" userId="52ef9b09-7dc5-48dc-a6c9-3afafda37e46" providerId="ADAL" clId="{4597B2E0-8DAD-4A67-9195-83172779121E}" dt="2026-06-25T19:08:47.133" v="824" actId="20577"/>
        <pc:sldMkLst>
          <pc:docMk/>
          <pc:sldMk cId="2109123855" sldId="552"/>
        </pc:sldMkLst>
        <pc:spChg chg="add mod">
          <ac:chgData name="Nina Ziessler" userId="52ef9b09-7dc5-48dc-a6c9-3afafda37e46" providerId="ADAL" clId="{4597B2E0-8DAD-4A67-9195-83172779121E}" dt="2026-06-25T18:01:01.256" v="547"/>
          <ac:spMkLst>
            <pc:docMk/>
            <pc:sldMk cId="2109123855" sldId="552"/>
            <ac:spMk id="2" creationId="{D5468CC1-BCBF-1AE8-5D74-91B6724344BE}"/>
          </ac:spMkLst>
        </pc:spChg>
        <pc:spChg chg="mod">
          <ac:chgData name="Nina Ziessler" userId="52ef9b09-7dc5-48dc-a6c9-3afafda37e46" providerId="ADAL" clId="{4597B2E0-8DAD-4A67-9195-83172779121E}" dt="2026-06-25T19:08:47.133" v="824" actId="20577"/>
          <ac:spMkLst>
            <pc:docMk/>
            <pc:sldMk cId="2109123855" sldId="552"/>
            <ac:spMk id="3" creationId="{88716BED-D074-DCDE-5BC6-1DBE9C6DCADA}"/>
          </ac:spMkLst>
        </pc:spChg>
        <pc:spChg chg="del">
          <ac:chgData name="Nina Ziessler" userId="52ef9b09-7dc5-48dc-a6c9-3afafda37e46" providerId="ADAL" clId="{4597B2E0-8DAD-4A67-9195-83172779121E}" dt="2026-06-25T18:01:00.767" v="546" actId="478"/>
          <ac:spMkLst>
            <pc:docMk/>
            <pc:sldMk cId="2109123855" sldId="552"/>
            <ac:spMk id="4" creationId="{58BC748A-99F4-6DBA-6978-5223FB641720}"/>
          </ac:spMkLst>
        </pc:spChg>
        <pc:graphicFrameChg chg="mod modGraphic">
          <ac:chgData name="Nina Ziessler" userId="52ef9b09-7dc5-48dc-a6c9-3afafda37e46" providerId="ADAL" clId="{4597B2E0-8DAD-4A67-9195-83172779121E}" dt="2026-06-25T19:06:17.526" v="813" actId="20577"/>
          <ac:graphicFrameMkLst>
            <pc:docMk/>
            <pc:sldMk cId="2109123855" sldId="552"/>
            <ac:graphicFrameMk id="8" creationId="{4B304446-62A7-6EDA-7A70-3AC96ADB718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F9D46-1E75-4002-B9EA-4B285766ED09}" type="datetimeFigureOut">
              <a:rPr lang="fi-FI" smtClean="0"/>
              <a:t>25.6.2026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6EF31-E764-4EAA-B069-38B2EBB0F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3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4B014-1C3C-444E-BEB0-80A86FFA00F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7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3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6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8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4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2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3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sv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85800" y="685800"/>
            <a:ext cx="1282757" cy="1217215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-152400" y="5131121"/>
            <a:ext cx="12598400" cy="185387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320537" y="5683870"/>
            <a:ext cx="2925331" cy="669169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130558" y="5218803"/>
            <a:ext cx="1568549" cy="1568549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4859863" y="5698334"/>
            <a:ext cx="2468399" cy="64024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0426256" y="5536432"/>
            <a:ext cx="1155065" cy="933293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8017694" y="5403211"/>
            <a:ext cx="1719130" cy="1199733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20537" y="2425984"/>
            <a:ext cx="11260785" cy="1591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6066"/>
              </a:lnSpc>
            </a:pPr>
            <a:r>
              <a:rPr kumimoji="0" lang="fi-FI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TESTAA TAITOSI</a:t>
            </a:r>
          </a:p>
          <a:p>
            <a:pPr algn="r" defTabSz="609630">
              <a:lnSpc>
                <a:spcPts val="6066"/>
              </a:lnSpc>
            </a:pPr>
            <a:r>
              <a:rPr lang="fi-FI" sz="6000" dirty="0">
                <a:solidFill>
                  <a:schemeClr val="bg1"/>
                </a:solidFill>
                <a:latin typeface="Aptos Display" panose="02110004020202020204"/>
                <a:ea typeface="+mj-ea"/>
                <a:cs typeface="+mj-cs"/>
                <a:sym typeface="Source Sans Pro Bold"/>
              </a:rPr>
              <a:t>MEDIABINGOILLA</a:t>
            </a:r>
            <a:endParaRPr lang="en-US" sz="6666" b="1" spc="-186" dirty="0">
              <a:solidFill>
                <a:schemeClr val="bg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788920" y="4255019"/>
            <a:ext cx="8717280" cy="348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2666"/>
              </a:lnSpc>
              <a:spcBef>
                <a:spcPct val="0"/>
              </a:spcBef>
            </a:pPr>
            <a:r>
              <a:rPr lang="en-US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Median </a:t>
            </a:r>
            <a:r>
              <a:rPr lang="en-US" sz="2666" b="1" spc="197" dirty="0" err="1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vinoumat</a:t>
            </a:r>
            <a:r>
              <a:rPr lang="en-US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ja Arjen </a:t>
            </a:r>
            <a:r>
              <a:rPr lang="en-US" sz="2666" b="1" spc="197" dirty="0" err="1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digiturvallisuus</a:t>
            </a:r>
            <a:endParaRPr lang="en-US" sz="2666" b="1" spc="197" dirty="0">
              <a:solidFill>
                <a:srgbClr val="E7C58C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968557" y="1058196"/>
            <a:ext cx="2999120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1979"/>
              </a:lnSpc>
            </a:pPr>
            <a:r>
              <a:rPr lang="en-US" sz="1832" dirty="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Navigating Mis- and Disinformation at an Older Age</a:t>
            </a:r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4CB009A9-B8B5-92B6-547A-89BE4587436F}"/>
              </a:ext>
            </a:extLst>
          </p:cNvPr>
          <p:cNvSpPr/>
          <p:nvPr/>
        </p:nvSpPr>
        <p:spPr>
          <a:xfrm>
            <a:off x="420624" y="2779776"/>
            <a:ext cx="2203704" cy="227213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AAA9A0AF-4D80-8D3F-41AD-0EB9186D8550}"/>
              </a:ext>
            </a:extLst>
          </p:cNvPr>
          <p:cNvSpPr txBox="1"/>
          <p:nvPr/>
        </p:nvSpPr>
        <p:spPr>
          <a:xfrm>
            <a:off x="462020" y="3321429"/>
            <a:ext cx="212091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200" dirty="0">
                <a:solidFill>
                  <a:srgbClr val="145F81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Tehtäviä digilaitteiden kanssa tai ilman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1808540"/>
            <a:ext cx="8732520" cy="4001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Näitä kahta bingoa voi hyödyntää työpajoissa monella eri tavalla: itsenäisesti tai pienryhmissä, digilaitteiden kanssa tai ilman. Sovella tehtäviä rohkeasti oman ryhmäsi tarpeisiin.</a:t>
            </a:r>
            <a:endParaRPr lang="en-US" sz="24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spcBef>
                <a:spcPts val="600"/>
              </a:spcBef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Bingojen tavoitteena on vahvistaa arjen digi- ja mediataitoja sekä herättää keskustelua ja yhteistä pohdintaa.</a:t>
            </a:r>
            <a:endParaRPr lang="en-US" sz="24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Valitse bingon aihe: Median vinoumat tai Arjen digiturvallisuus. </a:t>
            </a:r>
            <a:endParaRPr lang="en-US" sz="24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Valitse työskentelytapa: itsenäisesti tai pienryhmissä (2–3 henkilöä).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Sovi työskentelyaika: esimerkiksi 15 minuuttia yhteensä: kolme väittämää, noin 5 minuuttia kutakin kohden.</a:t>
            </a:r>
            <a:endParaRPr lang="en-US" sz="24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6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Näin</a:t>
            </a: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36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hyödynnät</a:t>
            </a: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36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materiaalia</a:t>
            </a:r>
            <a:endParaRPr lang="en-US" sz="3600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D6D99EE-09DC-6896-0BA0-9A74739BD343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5C0EABD-FDD5-54BD-FB99-16372F326E7B}"/>
              </a:ext>
            </a:extLst>
          </p:cNvPr>
          <p:cNvSpPr/>
          <p:nvPr/>
        </p:nvSpPr>
        <p:spPr>
          <a:xfrm>
            <a:off x="9733980" y="381803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0303C-C7E9-45CA-C07D-854D2E5AA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E09F3ED-AE4A-D7F5-D0AB-1BD29A579927}"/>
              </a:ext>
            </a:extLst>
          </p:cNvPr>
          <p:cNvSpPr txBox="1"/>
          <p:nvPr/>
        </p:nvSpPr>
        <p:spPr>
          <a:xfrm>
            <a:off x="685800" y="1826828"/>
            <a:ext cx="8732520" cy="4001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Median vinoumat –bingoa on kiinnostavaa pelata digilaitteella, yksin tai ryhmässä. Tehtävänä on etsiä verkosta uutisia tai muuta sisältöä, jotka vastaavat bingoruudukon väittämiä.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Lue bingoruudukon väittämät.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Valitse yksi väittämä ja etsi verkosta sitä vastaava esimerkki. Voit käyttää esimerkiksi uutissivustoja, sosiaalista mediaa, mainoksia tai muita verkkosivuja.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Merkitse ruutu, kun löydät sopivan esimerkin.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Kun saat kolme ruutua peräkkäin (vaaka-, pysty- tai vinorivi), huuda "Bingo!".</a:t>
            </a:r>
            <a:endParaRPr lang="en-US" sz="24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244A0277-AF23-7AD1-5DB5-AB3278DB3068}"/>
              </a:ext>
            </a:extLst>
          </p:cNvPr>
          <p:cNvSpPr txBox="1"/>
          <p:nvPr/>
        </p:nvSpPr>
        <p:spPr>
          <a:xfrm>
            <a:off x="685800" y="609601"/>
            <a:ext cx="9409176" cy="63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600" dirty="0" err="1">
                <a:solidFill>
                  <a:srgbClr val="145F81"/>
                </a:solidFill>
                <a:latin typeface="Source Sans Pro Bold" panose="020B0703030403020204" pitchFamily="34" charset="0"/>
                <a:ea typeface="Source Sans Pro Bold" panose="020B0703030403020204" pitchFamily="34" charset="0"/>
                <a:cs typeface="Source Sans Pro Bold"/>
                <a:sym typeface="Source Sans Pro Bold"/>
              </a:rPr>
              <a:t>Pelaa</a:t>
            </a:r>
            <a:r>
              <a:rPr lang="en-US" sz="3600" dirty="0">
                <a:solidFill>
                  <a:srgbClr val="145F81"/>
                </a:solidFill>
                <a:latin typeface="Source Sans Pro Bold" panose="020B0703030403020204" pitchFamily="34" charset="0"/>
                <a:ea typeface="Source Sans Pro Bold" panose="020B0703030403020204" pitchFamily="34" charset="0"/>
                <a:cs typeface="Source Sans Pro Bold"/>
                <a:sym typeface="Source Sans Pro Bold"/>
              </a:rPr>
              <a:t> </a:t>
            </a:r>
            <a:r>
              <a:rPr lang="en-US" sz="3600" dirty="0" err="1">
                <a:solidFill>
                  <a:srgbClr val="145F81"/>
                </a:solidFill>
                <a:latin typeface="Source Sans Pro Bold" panose="020B0703030403020204" pitchFamily="34" charset="0"/>
                <a:ea typeface="Source Sans Pro Bold" panose="020B0703030403020204" pitchFamily="34" charset="0"/>
                <a:cs typeface="Source Sans Pro Bold"/>
                <a:sym typeface="Source Sans Pro Bold"/>
              </a:rPr>
              <a:t>bingoa</a:t>
            </a:r>
            <a:r>
              <a:rPr lang="en-US" sz="3600" dirty="0">
                <a:solidFill>
                  <a:srgbClr val="145F81"/>
                </a:solidFill>
                <a:latin typeface="Source Sans Pro Bold" panose="020B0703030403020204" pitchFamily="34" charset="0"/>
                <a:ea typeface="Source Sans Pro Bold" panose="020B0703030403020204" pitchFamily="34" charset="0"/>
                <a:cs typeface="Source Sans Pro Bold"/>
                <a:sym typeface="Source Sans Pro Bold"/>
              </a:rPr>
              <a:t> </a:t>
            </a:r>
            <a:r>
              <a:rPr lang="en-US" sz="3600" dirty="0" err="1">
                <a:solidFill>
                  <a:srgbClr val="145F81"/>
                </a:solidFill>
                <a:latin typeface="Source Sans Pro Bold" panose="020B0703030403020204" pitchFamily="34" charset="0"/>
                <a:ea typeface="Source Sans Pro Bold" panose="020B0703030403020204" pitchFamily="34" charset="0"/>
                <a:cs typeface="Source Sans Pro Bold"/>
                <a:sym typeface="Source Sans Pro Bold"/>
              </a:rPr>
              <a:t>digilaitteilla</a:t>
            </a:r>
            <a:endParaRPr lang="en-US" sz="3600" dirty="0">
              <a:solidFill>
                <a:srgbClr val="145F81"/>
              </a:solidFill>
              <a:latin typeface="Source Sans Pro Bold" panose="020B0703030403020204" pitchFamily="34" charset="0"/>
              <a:ea typeface="Source Sans Pro Bold" panose="020B0703030403020204" pitchFamily="34" charset="0"/>
              <a:cs typeface="Source Sans Pro Bold"/>
              <a:sym typeface="Source Sans Pro Bold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D4102AB-2F77-0AF0-2A3D-2A86CB056C0F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277C0A6-2EE0-8382-4BF2-31EC0F883B3F}"/>
              </a:ext>
            </a:extLst>
          </p:cNvPr>
          <p:cNvSpPr/>
          <p:nvPr/>
        </p:nvSpPr>
        <p:spPr>
          <a:xfrm>
            <a:off x="9733980" y="381803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3012473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08AC4A-D44C-46DD-F644-CB8D8E3F8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82DACE09-9A8A-D0B7-93BF-749A65E82B34}"/>
              </a:ext>
            </a:extLst>
          </p:cNvPr>
          <p:cNvSpPr txBox="1"/>
          <p:nvPr/>
        </p:nvSpPr>
        <p:spPr>
          <a:xfrm>
            <a:off x="685800" y="1826828"/>
            <a:ext cx="8596851" cy="37087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Tehtävänä on keskustella bingoruudukon väittämistä omien kokemusten pohjalta.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Tutustukaa yhdessä bingoruudukon väittämiin.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Yksi osallistuja valitsee väittämän, joka tuntuu tutulta tai herättää ajatuksia. Kerro esimerkki ja keskustelkaa aiheesta yhdessä.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Merkitkää ruutu, kun kaikki kokevat, että aihe on käsitelty.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Jatkakaa, kunnes saatte kolme ruutua peräkkäin (vaaka-, pysty- tai vinorivi) tai sovittu aika päättyy.</a:t>
            </a:r>
            <a:endParaRPr lang="en-US" sz="24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8F48D8D6-A22B-6982-3885-73296EDFB3AD}"/>
              </a:ext>
            </a:extLst>
          </p:cNvPr>
          <p:cNvSpPr txBox="1"/>
          <p:nvPr/>
        </p:nvSpPr>
        <p:spPr>
          <a:xfrm>
            <a:off x="685800" y="609601"/>
            <a:ext cx="9409176" cy="63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fi-FI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Pelaa bingoa keskustellen</a:t>
            </a:r>
            <a:r>
              <a:rPr lang="fi-FI" sz="3600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ilman digilaitteita</a:t>
            </a:r>
            <a:endParaRPr lang="en-US" sz="3600" dirty="0">
              <a:solidFill>
                <a:srgbClr val="145F8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BB8F2AA-B4A0-3A1C-FF56-0E1DF70736B9}"/>
              </a:ext>
            </a:extLst>
          </p:cNvPr>
          <p:cNvSpPr/>
          <p:nvPr/>
        </p:nvSpPr>
        <p:spPr>
          <a:xfrm>
            <a:off x="9733980" y="381803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F00D71BC-32BF-475D-BA50-D12B056D64F9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9481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B7013-E092-6DD5-8D39-DAD72BB8C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9C9927D4-A721-2271-2C78-D06B2DA7289B}"/>
              </a:ext>
            </a:extLst>
          </p:cNvPr>
          <p:cNvSpPr txBox="1"/>
          <p:nvPr/>
        </p:nvSpPr>
        <p:spPr>
          <a:xfrm>
            <a:off x="685800" y="492629"/>
            <a:ext cx="908913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Bingo 1. </a:t>
            </a:r>
            <a:r>
              <a:rPr lang="en-US" sz="36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Tunnistatko</a:t>
            </a: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median </a:t>
            </a:r>
            <a:r>
              <a:rPr lang="en-US" sz="36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vinoumat</a:t>
            </a: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?</a:t>
            </a:r>
          </a:p>
        </p:txBody>
      </p:sp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FC4AD6B6-5E88-D058-B2A0-B981AB98F3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440187"/>
              </p:ext>
            </p:extLst>
          </p:nvPr>
        </p:nvGraphicFramePr>
        <p:xfrm>
          <a:off x="685800" y="1343293"/>
          <a:ext cx="10570464" cy="5132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3320">
                  <a:extLst>
                    <a:ext uri="{9D8B030D-6E8A-4147-A177-3AD203B41FA5}">
                      <a16:colId xmlns:a16="http://schemas.microsoft.com/office/drawing/2014/main" val="1151326065"/>
                    </a:ext>
                  </a:extLst>
                </a:gridCol>
                <a:gridCol w="3273552">
                  <a:extLst>
                    <a:ext uri="{9D8B030D-6E8A-4147-A177-3AD203B41FA5}">
                      <a16:colId xmlns:a16="http://schemas.microsoft.com/office/drawing/2014/main" val="2138654482"/>
                    </a:ext>
                  </a:extLst>
                </a:gridCol>
                <a:gridCol w="3593592">
                  <a:extLst>
                    <a:ext uri="{9D8B030D-6E8A-4147-A177-3AD203B41FA5}">
                      <a16:colId xmlns:a16="http://schemas.microsoft.com/office/drawing/2014/main" val="1692585461"/>
                    </a:ext>
                  </a:extLst>
                </a:gridCol>
              </a:tblGrid>
              <a:tr h="1710968">
                <a:tc>
                  <a:txBody>
                    <a:bodyPr/>
                    <a:lstStyle/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fi-FI" sz="2000" b="1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Harhaanjohtava osoite </a:t>
                      </a:r>
                    </a:p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fi-FI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Sivusto matkii luotettavaa osoitetta 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(www.rnicrosoft.com)</a:t>
                      </a:r>
                      <a:endParaRPr lang="fi-FI" sz="2000" b="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Klikkiotsikko 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Houkutteleva otsikko, joka ei vastaa sisältöä.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Sensaatiohakuinen kieli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Tavoitteena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herättää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voimakkaita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tunteita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.</a:t>
                      </a:r>
                      <a:endParaRPr lang="fi-FI" sz="2000" b="0" kern="1200" dirty="0">
                        <a:solidFill>
                          <a:schemeClr val="tx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833073"/>
                  </a:ext>
                </a:extLst>
              </a:tr>
              <a:tr h="1710968"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Liian</a:t>
                      </a:r>
                      <a:r>
                        <a:rPr lang="en-US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hyvää</a:t>
                      </a:r>
                      <a:r>
                        <a:rPr lang="en-US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ollakseen</a:t>
                      </a:r>
                      <a:r>
                        <a:rPr lang="en-US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US" sz="2000" b="1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totta</a:t>
                      </a:r>
                      <a:r>
                        <a:rPr lang="en-US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 </a:t>
                      </a: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Epäilyttävän upeat lupaukset ja tarjoukset.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Lähteiden puute 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Ei mainita luotettavia lähteitä tai asiantuntijoita.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Vanhentunut tieto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Vanha</a:t>
                      </a: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US" sz="2000" b="0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juttu</a:t>
                      </a: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US" sz="2000" b="0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esitetään</a:t>
                      </a: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b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</a:br>
                      <a:r>
                        <a:rPr lang="en-US" sz="2000" b="0" i="0" dirty="0" err="1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uutena</a:t>
                      </a: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79847"/>
                  </a:ext>
                </a:extLst>
              </a:tr>
              <a:tr h="1710968"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Kirsikat kakun päältä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Tuodaan esiin vain omaa näkemystä tukevat faktat.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Maksetut mielipiteet</a:t>
                      </a:r>
                    </a:p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Väärennetyt arvostelut ja keinotekoinen kannatus.</a:t>
                      </a:r>
                      <a:endParaRPr lang="fi-FI" sz="2000" b="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1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Manipuloidut kuvat </a:t>
                      </a:r>
                    </a:p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Muokattuja tai asiayhteydestä irrotettuja kuvia ja videoita</a:t>
                      </a:r>
                      <a:r>
                        <a:rPr lang="en-US" sz="2000" b="0" i="0" dirty="0"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939975"/>
                  </a:ext>
                </a:extLst>
              </a:tr>
            </a:tbl>
          </a:graphicData>
        </a:graphic>
      </p:graphicFrame>
      <p:sp>
        <p:nvSpPr>
          <p:cNvPr id="2" name="Freeform 4">
            <a:extLst>
              <a:ext uri="{FF2B5EF4-FFF2-40B4-BE49-F238E27FC236}">
                <a16:creationId xmlns:a16="http://schemas.microsoft.com/office/drawing/2014/main" id="{AA93CA3C-03B1-58F1-6DB4-E939EA4224EA}"/>
              </a:ext>
            </a:extLst>
          </p:cNvPr>
          <p:cNvSpPr/>
          <p:nvPr/>
        </p:nvSpPr>
        <p:spPr>
          <a:xfrm>
            <a:off x="9733980" y="381803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1378814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864E1-AED6-9493-AB0E-804221721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88716BED-D074-DCDE-5BC6-1DBE9C6DCADA}"/>
              </a:ext>
            </a:extLst>
          </p:cNvPr>
          <p:cNvSpPr txBox="1"/>
          <p:nvPr/>
        </p:nvSpPr>
        <p:spPr>
          <a:xfrm>
            <a:off x="685800" y="492629"/>
            <a:ext cx="9692640" cy="639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Bingo 2. Arjen </a:t>
            </a:r>
            <a:r>
              <a:rPr lang="en-US" sz="36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digiturvallisuus</a:t>
            </a:r>
            <a:r>
              <a:rPr lang="en-US" sz="3600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ja </a:t>
            </a:r>
            <a:r>
              <a:rPr lang="en-US" sz="3600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varmuus</a:t>
            </a:r>
            <a:endParaRPr lang="en-US" sz="3600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graphicFrame>
        <p:nvGraphicFramePr>
          <p:cNvPr id="8" name="Taulukko 7">
            <a:extLst>
              <a:ext uri="{FF2B5EF4-FFF2-40B4-BE49-F238E27FC236}">
                <a16:creationId xmlns:a16="http://schemas.microsoft.com/office/drawing/2014/main" id="{4B304446-62A7-6EDA-7A70-3AC96ADB7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123416"/>
              </p:ext>
            </p:extLst>
          </p:nvPr>
        </p:nvGraphicFramePr>
        <p:xfrm>
          <a:off x="685800" y="1386384"/>
          <a:ext cx="10222992" cy="5132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7664">
                  <a:extLst>
                    <a:ext uri="{9D8B030D-6E8A-4147-A177-3AD203B41FA5}">
                      <a16:colId xmlns:a16="http://schemas.microsoft.com/office/drawing/2014/main" val="1151326065"/>
                    </a:ext>
                  </a:extLst>
                </a:gridCol>
                <a:gridCol w="3407664">
                  <a:extLst>
                    <a:ext uri="{9D8B030D-6E8A-4147-A177-3AD203B41FA5}">
                      <a16:colId xmlns:a16="http://schemas.microsoft.com/office/drawing/2014/main" val="2138654482"/>
                    </a:ext>
                  </a:extLst>
                </a:gridCol>
                <a:gridCol w="3407664">
                  <a:extLst>
                    <a:ext uri="{9D8B030D-6E8A-4147-A177-3AD203B41FA5}">
                      <a16:colId xmlns:a16="http://schemas.microsoft.com/office/drawing/2014/main" val="1692585461"/>
                    </a:ext>
                  </a:extLst>
                </a:gridCol>
              </a:tblGrid>
              <a:tr h="1710968">
                <a:tc>
                  <a:txBody>
                    <a:bodyPr/>
                    <a:lstStyle/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fi-FI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Osaan luoda vahvoja salasanoja ja hallita niitä.</a:t>
                      </a:r>
                      <a:endParaRPr lang="fi-FI" sz="2000" b="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Osaan tarkistaa sovellusten ja sosiaalisen median tietosuoja-asetukset.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kern="1200" dirty="0">
                          <a:solidFill>
                            <a:schemeClr val="tx1"/>
                          </a:solidFill>
                          <a:effectLst/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Tunnistan huijauspuhelut, joissa soittaja esiintyy luotettavana toimijana.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833073"/>
                  </a:ext>
                </a:extLst>
              </a:tr>
              <a:tr h="1710968"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i="0" dirty="0">
                          <a:effectLst/>
                        </a:rPr>
                        <a:t>Osaan ladata sovelluksia turvallisesti luotettavista lähteistä.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i="0" dirty="0">
                          <a:effectLst/>
                        </a:rPr>
                        <a:t>Tiedän, mitä tehdä, jos laitteeni katoaa, varastetaan tai joudun huijauksen kohteeksi.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 err="1">
                          <a:effectLst/>
                        </a:rPr>
                        <a:t>Osaan</a:t>
                      </a:r>
                      <a:r>
                        <a:rPr lang="en-US" sz="2000" b="0" i="0" dirty="0">
                          <a:effectLst/>
                        </a:rPr>
                        <a:t> </a:t>
                      </a:r>
                      <a:r>
                        <a:rPr lang="en-US" sz="2000" b="0" i="0" dirty="0" err="1">
                          <a:effectLst/>
                        </a:rPr>
                        <a:t>suojata</a:t>
                      </a:r>
                      <a:r>
                        <a:rPr lang="en-US" sz="2000" b="0" i="0" dirty="0">
                          <a:effectLst/>
                        </a:rPr>
                        <a:t> </a:t>
                      </a:r>
                      <a:r>
                        <a:rPr lang="en-US" sz="2000" b="0" i="0" dirty="0" err="1">
                          <a:effectLst/>
                        </a:rPr>
                        <a:t>henkilötietoni</a:t>
                      </a:r>
                      <a:r>
                        <a:rPr lang="en-US" sz="2000" b="0" i="0" dirty="0">
                          <a:effectLst/>
                        </a:rPr>
                        <a:t> </a:t>
                      </a:r>
                      <a:r>
                        <a:rPr lang="en-US" sz="2000" b="0" i="0" dirty="0" err="1">
                          <a:effectLst/>
                        </a:rPr>
                        <a:t>verkossa</a:t>
                      </a:r>
                      <a:r>
                        <a:rPr lang="en-US" sz="2000" b="0" i="0" dirty="0">
                          <a:effectLst/>
                        </a:rPr>
                        <a:t>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79847"/>
                  </a:ext>
                </a:extLst>
              </a:tr>
              <a:tr h="1710968"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i="0" dirty="0">
                          <a:effectLst/>
                        </a:rPr>
                        <a:t>Tiedän, miksi laitteet ja sovellukset kannattaa pitää ajan tasalla.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algn="l">
                        <a:lnSpc>
                          <a:spcPct val="120000"/>
                        </a:lnSpc>
                      </a:pPr>
                      <a:r>
                        <a:rPr lang="fi-FI" sz="2000" b="0" i="0" dirty="0">
                          <a:effectLst/>
                        </a:rPr>
                        <a:t>Tunnistan huijausviestit ja epäilyttävät linkit.</a:t>
                      </a:r>
                      <a:endParaRPr lang="fi-FI" sz="2000" b="0" dirty="0">
                        <a:solidFill>
                          <a:schemeClr val="tx1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i="0" dirty="0">
                          <a:effectLst/>
                        </a:rPr>
                        <a:t>Osaan arvioida, onko verkkosivusto tai sähköpostin lähettäjä luotettava.</a:t>
                      </a:r>
                      <a:endParaRPr lang="fi-FI" sz="2000" kern="1200" dirty="0">
                        <a:solidFill>
                          <a:schemeClr val="dk1"/>
                        </a:solidFill>
                        <a:effectLst/>
                        <a:latin typeface="Source Sans Pro" panose="020B0503030403020204" pitchFamily="34" charset="0"/>
                        <a:ea typeface="Source Sans Pro" panose="020B0503030403020204" pitchFamily="34" charset="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939975"/>
                  </a:ext>
                </a:extLst>
              </a:tr>
            </a:tbl>
          </a:graphicData>
        </a:graphic>
      </p:graphicFrame>
      <p:sp>
        <p:nvSpPr>
          <p:cNvPr id="2" name="Freeform 4">
            <a:extLst>
              <a:ext uri="{FF2B5EF4-FFF2-40B4-BE49-F238E27FC236}">
                <a16:creationId xmlns:a16="http://schemas.microsoft.com/office/drawing/2014/main" id="{D5468CC1-BCBF-1AE8-5D74-91B6724344BE}"/>
              </a:ext>
            </a:extLst>
          </p:cNvPr>
          <p:cNvSpPr/>
          <p:nvPr/>
        </p:nvSpPr>
        <p:spPr>
          <a:xfrm>
            <a:off x="9733980" y="381803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2109123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c0e8172d32a41e23c4acd0d604697ab6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0bb93792563e9bb3005517fd81405973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DC0ECD-EBF8-4480-8556-E3A16FE62F81}">
  <ds:schemaRefs>
    <ds:schemaRef ds:uri="http://schemas.microsoft.com/office/2006/metadata/properties"/>
    <ds:schemaRef ds:uri="http://www.w3.org/2000/xmlns/"/>
    <ds:schemaRef ds:uri="ceff707d-f623-493d-bac7-b56c0dfe17a9"/>
    <ds:schemaRef ds:uri="http://schemas.microsoft.com/office/infopath/2007/PartnerControls"/>
    <ds:schemaRef ds:uri="02ddf22a-210a-4c33-8576-817b91fcb790"/>
    <ds:schemaRef ds:uri="http://www.w3.org/2001/XMLSchema-instance"/>
  </ds:schemaRefs>
</ds:datastoreItem>
</file>

<file path=customXml/itemProps2.xml><?xml version="1.0" encoding="utf-8"?>
<ds:datastoreItem xmlns:ds="http://schemas.openxmlformats.org/officeDocument/2006/customXml" ds:itemID="{5F5396A8-845C-4235-8BB7-A243301E4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ddf22a-210a-4c33-8576-817b91fcb790"/>
    <ds:schemaRef ds:uri="ceff707d-f623-493d-bac7-b56c0dfe17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E05E83-6A50-4B35-B7AD-63917FEBBA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431</Words>
  <Application>Microsoft Office PowerPoint</Application>
  <PresentationFormat>Laajakuva</PresentationFormat>
  <Paragraphs>52</Paragraphs>
  <Slides>6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Source Sans Pro</vt:lpstr>
      <vt:lpstr>Source Sans Pro Bold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 and media literacy in social media</dc:title>
  <dc:creator>Nina Ziessler</dc:creator>
  <cp:lastModifiedBy>Nina Ziessler</cp:lastModifiedBy>
  <cp:revision>7</cp:revision>
  <dcterms:created xsi:type="dcterms:W3CDTF">2025-11-02T20:20:02Z</dcterms:created>
  <dcterms:modified xsi:type="dcterms:W3CDTF">2026-06-25T19:08:54Z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