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notesMasterIdLst>
    <p:notesMasterId r:id="rId16"/>
  </p:notesMasterIdLst>
  <p:sldIdLst>
    <p:sldId id="256" r:id="rId5"/>
    <p:sldId id="273" r:id="rId6"/>
    <p:sldId id="261" r:id="rId7"/>
    <p:sldId id="262" r:id="rId8"/>
    <p:sldId id="270" r:id="rId9"/>
    <p:sldId id="264" r:id="rId10"/>
    <p:sldId id="265" r:id="rId11"/>
    <p:sldId id="266" r:id="rId12"/>
    <p:sldId id="267" r:id="rId13"/>
    <p:sldId id="268" r:id="rId14"/>
    <p:sldId id="269" r:id="rId15"/>
  </p:sldIdLst>
  <p:sldSz cx="18288000" cy="10287000"/>
  <p:notesSz cx="6858000" cy="9144000"/>
  <p:embeddedFontLst>
    <p:embeddedFont>
      <p:font typeface="Source Sans Pro" panose="020B0503030403020204" pitchFamily="34" charset="0"/>
      <p:regular r:id="rId17"/>
      <p:bold r:id="rId18"/>
      <p:italic r:id="rId19"/>
      <p:boldItalic r:id="rId20"/>
    </p:embeddedFont>
    <p:embeddedFont>
      <p:font typeface="Source Sans Pro Bold" panose="020B0703030403020204" charset="0"/>
      <p:regular r:id="rId21"/>
      <p:bold r:id="rId2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45F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ECDA6F3-8573-4BBB-A98C-B418B905CAAC}" v="20" dt="2026-06-25T13:19:32.89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 autoAdjust="0"/>
    <p:restoredTop sz="94663" autoAdjust="0"/>
  </p:normalViewPr>
  <p:slideViewPr>
    <p:cSldViewPr>
      <p:cViewPr varScale="1">
        <p:scale>
          <a:sx n="47" d="100"/>
          <a:sy n="47" d="100"/>
        </p:scale>
        <p:origin x="500" y="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font" Target="fonts/font2.fntdata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font" Target="fonts/font5.fntdata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font" Target="fonts/font1.fntdata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font" Target="fonts/font4.fntdata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font" Target="fonts/font3.fntdata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font" Target="fonts/font6.fntdata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na Ziessler" userId="52ef9b09-7dc5-48dc-a6c9-3afafda37e46" providerId="ADAL" clId="{4597B2E0-8DAD-4A67-9195-83172779121E}"/>
    <pc:docChg chg="undo custSel delSld modSld">
      <pc:chgData name="Nina Ziessler" userId="52ef9b09-7dc5-48dc-a6c9-3afafda37e46" providerId="ADAL" clId="{4597B2E0-8DAD-4A67-9195-83172779121E}" dt="2026-06-25T13:19:56.042" v="414"/>
      <pc:docMkLst>
        <pc:docMk/>
      </pc:docMkLst>
      <pc:sldChg chg="modSp mod">
        <pc:chgData name="Nina Ziessler" userId="52ef9b09-7dc5-48dc-a6c9-3afafda37e46" providerId="ADAL" clId="{4597B2E0-8DAD-4A67-9195-83172779121E}" dt="2026-06-25T12:45:15.277" v="115" actId="1076"/>
        <pc:sldMkLst>
          <pc:docMk/>
          <pc:sldMk cId="0" sldId="256"/>
        </pc:sldMkLst>
        <pc:spChg chg="mod">
          <ac:chgData name="Nina Ziessler" userId="52ef9b09-7dc5-48dc-a6c9-3afafda37e46" providerId="ADAL" clId="{4597B2E0-8DAD-4A67-9195-83172779121E}" dt="2026-06-25T12:45:15.277" v="115" actId="1076"/>
          <ac:spMkLst>
            <pc:docMk/>
            <pc:sldMk cId="0" sldId="256"/>
            <ac:spMk id="9" creationId="{00000000-0000-0000-0000-000000000000}"/>
          </ac:spMkLst>
        </pc:spChg>
        <pc:spChg chg="mod">
          <ac:chgData name="Nina Ziessler" userId="52ef9b09-7dc5-48dc-a6c9-3afafda37e46" providerId="ADAL" clId="{4597B2E0-8DAD-4A67-9195-83172779121E}" dt="2026-06-25T12:45:09.161" v="114" actId="1076"/>
          <ac:spMkLst>
            <pc:docMk/>
            <pc:sldMk cId="0" sldId="256"/>
            <ac:spMk id="10" creationId="{00000000-0000-0000-0000-000000000000}"/>
          </ac:spMkLst>
        </pc:spChg>
      </pc:sldChg>
      <pc:sldChg chg="del">
        <pc:chgData name="Nina Ziessler" userId="52ef9b09-7dc5-48dc-a6c9-3afafda37e46" providerId="ADAL" clId="{4597B2E0-8DAD-4A67-9195-83172779121E}" dt="2026-06-25T13:08:18.711" v="406" actId="2696"/>
        <pc:sldMkLst>
          <pc:docMk/>
          <pc:sldMk cId="0" sldId="260"/>
        </pc:sldMkLst>
      </pc:sldChg>
      <pc:sldChg chg="modSp mod">
        <pc:chgData name="Nina Ziessler" userId="52ef9b09-7dc5-48dc-a6c9-3afafda37e46" providerId="ADAL" clId="{4597B2E0-8DAD-4A67-9195-83172779121E}" dt="2026-06-25T13:19:56.042" v="414"/>
        <pc:sldMkLst>
          <pc:docMk/>
          <pc:sldMk cId="2131996564" sldId="261"/>
        </pc:sldMkLst>
        <pc:spChg chg="mod">
          <ac:chgData name="Nina Ziessler" userId="52ef9b09-7dc5-48dc-a6c9-3afafda37e46" providerId="ADAL" clId="{4597B2E0-8DAD-4A67-9195-83172779121E}" dt="2026-06-25T13:19:56.042" v="414"/>
          <ac:spMkLst>
            <pc:docMk/>
            <pc:sldMk cId="2131996564" sldId="261"/>
            <ac:spMk id="2" creationId="{736539AA-5731-B4EF-B8A1-7A90FB4961F8}"/>
          </ac:spMkLst>
        </pc:spChg>
      </pc:sldChg>
      <pc:sldChg chg="addSp modSp mod">
        <pc:chgData name="Nina Ziessler" userId="52ef9b09-7dc5-48dc-a6c9-3afafda37e46" providerId="ADAL" clId="{4597B2E0-8DAD-4A67-9195-83172779121E}" dt="2026-06-25T12:48:06.878" v="119" actId="20577"/>
        <pc:sldMkLst>
          <pc:docMk/>
          <pc:sldMk cId="2001670706" sldId="262"/>
        </pc:sldMkLst>
        <pc:spChg chg="mod">
          <ac:chgData name="Nina Ziessler" userId="52ef9b09-7dc5-48dc-a6c9-3afafda37e46" providerId="ADAL" clId="{4597B2E0-8DAD-4A67-9195-83172779121E}" dt="2026-06-25T12:48:06.878" v="119" actId="20577"/>
          <ac:spMkLst>
            <pc:docMk/>
            <pc:sldMk cId="2001670706" sldId="262"/>
            <ac:spMk id="2" creationId="{04C55910-E2AA-81B9-9AE3-77E77B0ACA80}"/>
          </ac:spMkLst>
        </pc:spChg>
        <pc:spChg chg="add">
          <ac:chgData name="Nina Ziessler" userId="52ef9b09-7dc5-48dc-a6c9-3afafda37e46" providerId="ADAL" clId="{4597B2E0-8DAD-4A67-9195-83172779121E}" dt="2026-06-25T12:47:55.175" v="116"/>
          <ac:spMkLst>
            <pc:docMk/>
            <pc:sldMk cId="2001670706" sldId="262"/>
            <ac:spMk id="5" creationId="{748666CD-E1B2-2A41-FE3B-04DA80074AFE}"/>
          </ac:spMkLst>
        </pc:spChg>
      </pc:sldChg>
      <pc:sldChg chg="modSp mod">
        <pc:chgData name="Nina Ziessler" userId="52ef9b09-7dc5-48dc-a6c9-3afafda37e46" providerId="ADAL" clId="{4597B2E0-8DAD-4A67-9195-83172779121E}" dt="2026-06-25T13:00:56.120" v="322" actId="113"/>
        <pc:sldMkLst>
          <pc:docMk/>
          <pc:sldMk cId="1131864424" sldId="264"/>
        </pc:sldMkLst>
        <pc:spChg chg="mod">
          <ac:chgData name="Nina Ziessler" userId="52ef9b09-7dc5-48dc-a6c9-3afafda37e46" providerId="ADAL" clId="{4597B2E0-8DAD-4A67-9195-83172779121E}" dt="2026-06-25T13:00:56.120" v="322" actId="113"/>
          <ac:spMkLst>
            <pc:docMk/>
            <pc:sldMk cId="1131864424" sldId="264"/>
            <ac:spMk id="2" creationId="{8D4E2D0B-53FC-78F9-7137-04E94D99FB6C}"/>
          </ac:spMkLst>
        </pc:spChg>
        <pc:spChg chg="mod">
          <ac:chgData name="Nina Ziessler" userId="52ef9b09-7dc5-48dc-a6c9-3afafda37e46" providerId="ADAL" clId="{4597B2E0-8DAD-4A67-9195-83172779121E}" dt="2026-06-25T12:53:27.041" v="256" actId="14100"/>
          <ac:spMkLst>
            <pc:docMk/>
            <pc:sldMk cId="1131864424" sldId="264"/>
            <ac:spMk id="3" creationId="{8164E299-941E-E899-9766-04F5891452DF}"/>
          </ac:spMkLst>
        </pc:spChg>
      </pc:sldChg>
      <pc:sldChg chg="modSp mod">
        <pc:chgData name="Nina Ziessler" userId="52ef9b09-7dc5-48dc-a6c9-3afafda37e46" providerId="ADAL" clId="{4597B2E0-8DAD-4A67-9195-83172779121E}" dt="2026-06-25T13:01:07.738" v="323" actId="113"/>
        <pc:sldMkLst>
          <pc:docMk/>
          <pc:sldMk cId="1716947858" sldId="265"/>
        </pc:sldMkLst>
        <pc:spChg chg="mod">
          <ac:chgData name="Nina Ziessler" userId="52ef9b09-7dc5-48dc-a6c9-3afafda37e46" providerId="ADAL" clId="{4597B2E0-8DAD-4A67-9195-83172779121E}" dt="2026-06-25T13:01:07.738" v="323" actId="113"/>
          <ac:spMkLst>
            <pc:docMk/>
            <pc:sldMk cId="1716947858" sldId="265"/>
            <ac:spMk id="2" creationId="{1B8FCAC2-617A-E5E8-513F-CC32A1F5E5BD}"/>
          </ac:spMkLst>
        </pc:spChg>
        <pc:spChg chg="mod">
          <ac:chgData name="Nina Ziessler" userId="52ef9b09-7dc5-48dc-a6c9-3afafda37e46" providerId="ADAL" clId="{4597B2E0-8DAD-4A67-9195-83172779121E}" dt="2026-06-25T12:56:06.221" v="272"/>
          <ac:spMkLst>
            <pc:docMk/>
            <pc:sldMk cId="1716947858" sldId="265"/>
            <ac:spMk id="3" creationId="{3B262607-E949-2A00-1A25-921885203724}"/>
          </ac:spMkLst>
        </pc:spChg>
      </pc:sldChg>
      <pc:sldChg chg="modSp mod">
        <pc:chgData name="Nina Ziessler" userId="52ef9b09-7dc5-48dc-a6c9-3afafda37e46" providerId="ADAL" clId="{4597B2E0-8DAD-4A67-9195-83172779121E}" dt="2026-06-25T13:02:37.661" v="355" actId="20577"/>
        <pc:sldMkLst>
          <pc:docMk/>
          <pc:sldMk cId="1534037994" sldId="266"/>
        </pc:sldMkLst>
        <pc:spChg chg="mod">
          <ac:chgData name="Nina Ziessler" userId="52ef9b09-7dc5-48dc-a6c9-3afafda37e46" providerId="ADAL" clId="{4597B2E0-8DAD-4A67-9195-83172779121E}" dt="2026-06-25T13:02:37.661" v="355" actId="20577"/>
          <ac:spMkLst>
            <pc:docMk/>
            <pc:sldMk cId="1534037994" sldId="266"/>
            <ac:spMk id="2" creationId="{150EB809-7BEB-3F85-44F9-91F4AE47E783}"/>
          </ac:spMkLst>
        </pc:spChg>
        <pc:spChg chg="mod">
          <ac:chgData name="Nina Ziessler" userId="52ef9b09-7dc5-48dc-a6c9-3afafda37e46" providerId="ADAL" clId="{4597B2E0-8DAD-4A67-9195-83172779121E}" dt="2026-06-25T13:01:23.448" v="342" actId="20577"/>
          <ac:spMkLst>
            <pc:docMk/>
            <pc:sldMk cId="1534037994" sldId="266"/>
            <ac:spMk id="3" creationId="{AB1DC00F-4AF4-C875-D625-1C025375D1F2}"/>
          </ac:spMkLst>
        </pc:spChg>
      </pc:sldChg>
      <pc:sldChg chg="modSp mod">
        <pc:chgData name="Nina Ziessler" userId="52ef9b09-7dc5-48dc-a6c9-3afafda37e46" providerId="ADAL" clId="{4597B2E0-8DAD-4A67-9195-83172779121E}" dt="2026-06-25T13:04:18.584" v="371" actId="113"/>
        <pc:sldMkLst>
          <pc:docMk/>
          <pc:sldMk cId="3595493499" sldId="267"/>
        </pc:sldMkLst>
        <pc:spChg chg="mod">
          <ac:chgData name="Nina Ziessler" userId="52ef9b09-7dc5-48dc-a6c9-3afafda37e46" providerId="ADAL" clId="{4597B2E0-8DAD-4A67-9195-83172779121E}" dt="2026-06-25T13:04:18.584" v="371" actId="113"/>
          <ac:spMkLst>
            <pc:docMk/>
            <pc:sldMk cId="3595493499" sldId="267"/>
            <ac:spMk id="2" creationId="{8A8C42B4-AA99-C45A-3A40-FFD42C927C2B}"/>
          </ac:spMkLst>
        </pc:spChg>
        <pc:spChg chg="mod">
          <ac:chgData name="Nina Ziessler" userId="52ef9b09-7dc5-48dc-a6c9-3afafda37e46" providerId="ADAL" clId="{4597B2E0-8DAD-4A67-9195-83172779121E}" dt="2026-06-25T13:03:25.593" v="360" actId="255"/>
          <ac:spMkLst>
            <pc:docMk/>
            <pc:sldMk cId="3595493499" sldId="267"/>
            <ac:spMk id="3" creationId="{E2DD1777-7E31-1F09-B3C8-49E852573F5D}"/>
          </ac:spMkLst>
        </pc:spChg>
      </pc:sldChg>
      <pc:sldChg chg="modSp mod">
        <pc:chgData name="Nina Ziessler" userId="52ef9b09-7dc5-48dc-a6c9-3afafda37e46" providerId="ADAL" clId="{4597B2E0-8DAD-4A67-9195-83172779121E}" dt="2026-06-25T13:06:31.989" v="389" actId="1076"/>
        <pc:sldMkLst>
          <pc:docMk/>
          <pc:sldMk cId="765474577" sldId="268"/>
        </pc:sldMkLst>
        <pc:spChg chg="mod">
          <ac:chgData name="Nina Ziessler" userId="52ef9b09-7dc5-48dc-a6c9-3afafda37e46" providerId="ADAL" clId="{4597B2E0-8DAD-4A67-9195-83172779121E}" dt="2026-06-25T13:06:31.989" v="389" actId="1076"/>
          <ac:spMkLst>
            <pc:docMk/>
            <pc:sldMk cId="765474577" sldId="268"/>
            <ac:spMk id="2" creationId="{789A5A87-199A-36DA-0F05-5550E95BB941}"/>
          </ac:spMkLst>
        </pc:spChg>
        <pc:spChg chg="mod">
          <ac:chgData name="Nina Ziessler" userId="52ef9b09-7dc5-48dc-a6c9-3afafda37e46" providerId="ADAL" clId="{4597B2E0-8DAD-4A67-9195-83172779121E}" dt="2026-06-25T13:05:00.974" v="374" actId="255"/>
          <ac:spMkLst>
            <pc:docMk/>
            <pc:sldMk cId="765474577" sldId="268"/>
            <ac:spMk id="3" creationId="{3B830E05-CDA5-DFA0-B95C-A0495BE4C1BC}"/>
          </ac:spMkLst>
        </pc:spChg>
      </pc:sldChg>
      <pc:sldChg chg="modSp mod">
        <pc:chgData name="Nina Ziessler" userId="52ef9b09-7dc5-48dc-a6c9-3afafda37e46" providerId="ADAL" clId="{4597B2E0-8DAD-4A67-9195-83172779121E}" dt="2026-06-25T13:08:02.280" v="405" actId="113"/>
        <pc:sldMkLst>
          <pc:docMk/>
          <pc:sldMk cId="3382501379" sldId="269"/>
        </pc:sldMkLst>
        <pc:spChg chg="mod">
          <ac:chgData name="Nina Ziessler" userId="52ef9b09-7dc5-48dc-a6c9-3afafda37e46" providerId="ADAL" clId="{4597B2E0-8DAD-4A67-9195-83172779121E}" dt="2026-06-25T13:08:02.280" v="405" actId="113"/>
          <ac:spMkLst>
            <pc:docMk/>
            <pc:sldMk cId="3382501379" sldId="269"/>
            <ac:spMk id="2" creationId="{ABC6708B-99B8-6A39-508A-C0F931E9965E}"/>
          </ac:spMkLst>
        </pc:spChg>
        <pc:spChg chg="mod">
          <ac:chgData name="Nina Ziessler" userId="52ef9b09-7dc5-48dc-a6c9-3afafda37e46" providerId="ADAL" clId="{4597B2E0-8DAD-4A67-9195-83172779121E}" dt="2026-06-25T13:06:54.445" v="392"/>
          <ac:spMkLst>
            <pc:docMk/>
            <pc:sldMk cId="3382501379" sldId="269"/>
            <ac:spMk id="3" creationId="{9CB84C35-6A12-0206-18B7-A3B3E8D31D6E}"/>
          </ac:spMkLst>
        </pc:spChg>
        <pc:spChg chg="mod">
          <ac:chgData name="Nina Ziessler" userId="52ef9b09-7dc5-48dc-a6c9-3afafda37e46" providerId="ADAL" clId="{4597B2E0-8DAD-4A67-9195-83172779121E}" dt="2026-06-25T13:07:03.376" v="393" actId="1076"/>
          <ac:spMkLst>
            <pc:docMk/>
            <pc:sldMk cId="3382501379" sldId="269"/>
            <ac:spMk id="5" creationId="{470147D4-D0EE-B43C-AE96-D60C71056B9B}"/>
          </ac:spMkLst>
        </pc:spChg>
      </pc:sldChg>
      <pc:sldChg chg="modSp mod">
        <pc:chgData name="Nina Ziessler" userId="52ef9b09-7dc5-48dc-a6c9-3afafda37e46" providerId="ADAL" clId="{4597B2E0-8DAD-4A67-9195-83172779121E}" dt="2026-06-25T12:53:13.104" v="231"/>
        <pc:sldMkLst>
          <pc:docMk/>
          <pc:sldMk cId="1281083188" sldId="270"/>
        </pc:sldMkLst>
        <pc:spChg chg="mod">
          <ac:chgData name="Nina Ziessler" userId="52ef9b09-7dc5-48dc-a6c9-3afafda37e46" providerId="ADAL" clId="{4597B2E0-8DAD-4A67-9195-83172779121E}" dt="2026-06-25T12:53:13.104" v="231"/>
          <ac:spMkLst>
            <pc:docMk/>
            <pc:sldMk cId="1281083188" sldId="270"/>
            <ac:spMk id="2" creationId="{6E5C926D-F352-C158-C911-0CC5018C2709}"/>
          </ac:spMkLst>
        </pc:spChg>
        <pc:spChg chg="mod">
          <ac:chgData name="Nina Ziessler" userId="52ef9b09-7dc5-48dc-a6c9-3afafda37e46" providerId="ADAL" clId="{4597B2E0-8DAD-4A67-9195-83172779121E}" dt="2026-06-25T12:48:21.576" v="143" actId="20577"/>
          <ac:spMkLst>
            <pc:docMk/>
            <pc:sldMk cId="1281083188" sldId="270"/>
            <ac:spMk id="3" creationId="{5968EDA8-07B0-C112-8EC4-3E301572E68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FC51F4-F516-2B46-9A8B-483EC4452506}" type="datetimeFigureOut">
              <a:rPr lang="fi-FI" smtClean="0"/>
              <a:t>25.6.2026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A4B014-1C3C-444E-BEB0-80A86FFA00F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555309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A4B014-1C3C-444E-BEB0-80A86FFA00FC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924408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svg"/><Relationship Id="rId9" Type="http://schemas.openxmlformats.org/officeDocument/2006/relationships/image" Target="../media/image7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svg"/><Relationship Id="rId4" Type="http://schemas.openxmlformats.org/officeDocument/2006/relationships/image" Target="../media/image9.sv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45F8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028700" y="1028700"/>
            <a:ext cx="1924136" cy="1825822"/>
          </a:xfrm>
          <a:custGeom>
            <a:avLst/>
            <a:gdLst/>
            <a:ahLst/>
            <a:cxnLst/>
            <a:rect l="l" t="t" r="r" b="b"/>
            <a:pathLst>
              <a:path w="1924136" h="1825822">
                <a:moveTo>
                  <a:pt x="0" y="0"/>
                </a:moveTo>
                <a:lnTo>
                  <a:pt x="1924136" y="0"/>
                </a:lnTo>
                <a:lnTo>
                  <a:pt x="1924136" y="1825822"/>
                </a:lnTo>
                <a:lnTo>
                  <a:pt x="0" y="182582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fi-FI"/>
          </a:p>
        </p:txBody>
      </p:sp>
      <p:sp>
        <p:nvSpPr>
          <p:cNvPr id="3" name="Freeform 3"/>
          <p:cNvSpPr/>
          <p:nvPr/>
        </p:nvSpPr>
        <p:spPr>
          <a:xfrm>
            <a:off x="-228600" y="7696681"/>
            <a:ext cx="18897600" cy="2780819"/>
          </a:xfrm>
          <a:custGeom>
            <a:avLst/>
            <a:gdLst/>
            <a:ahLst/>
            <a:cxnLst/>
            <a:rect l="l" t="t" r="r" b="b"/>
            <a:pathLst>
              <a:path w="20702890" h="4968694">
                <a:moveTo>
                  <a:pt x="0" y="0"/>
                </a:moveTo>
                <a:lnTo>
                  <a:pt x="20702890" y="0"/>
                </a:lnTo>
                <a:lnTo>
                  <a:pt x="20702890" y="4968694"/>
                </a:lnTo>
                <a:lnTo>
                  <a:pt x="0" y="4968694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fi-FI"/>
          </a:p>
        </p:txBody>
      </p:sp>
      <p:sp>
        <p:nvSpPr>
          <p:cNvPr id="4" name="Freeform 4"/>
          <p:cNvSpPr/>
          <p:nvPr/>
        </p:nvSpPr>
        <p:spPr>
          <a:xfrm>
            <a:off x="480804" y="8525804"/>
            <a:ext cx="4387997" cy="1003754"/>
          </a:xfrm>
          <a:custGeom>
            <a:avLst/>
            <a:gdLst/>
            <a:ahLst/>
            <a:cxnLst/>
            <a:rect l="l" t="t" r="r" b="b"/>
            <a:pathLst>
              <a:path w="4387997" h="1003754">
                <a:moveTo>
                  <a:pt x="0" y="0"/>
                </a:moveTo>
                <a:lnTo>
                  <a:pt x="4387997" y="0"/>
                </a:lnTo>
                <a:lnTo>
                  <a:pt x="4387997" y="1003755"/>
                </a:lnTo>
                <a:lnTo>
                  <a:pt x="0" y="1003755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fi-FI"/>
          </a:p>
        </p:txBody>
      </p:sp>
      <p:sp>
        <p:nvSpPr>
          <p:cNvPr id="5" name="Freeform 5"/>
          <p:cNvSpPr/>
          <p:nvPr/>
        </p:nvSpPr>
        <p:spPr>
          <a:xfrm>
            <a:off x="4695837" y="7828204"/>
            <a:ext cx="2352824" cy="2352824"/>
          </a:xfrm>
          <a:custGeom>
            <a:avLst/>
            <a:gdLst/>
            <a:ahLst/>
            <a:cxnLst/>
            <a:rect l="l" t="t" r="r" b="b"/>
            <a:pathLst>
              <a:path w="2352824" h="2352824">
                <a:moveTo>
                  <a:pt x="0" y="0"/>
                </a:moveTo>
                <a:lnTo>
                  <a:pt x="2352824" y="0"/>
                </a:lnTo>
                <a:lnTo>
                  <a:pt x="2352824" y="2352824"/>
                </a:lnTo>
                <a:lnTo>
                  <a:pt x="0" y="2352824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fi-FI"/>
          </a:p>
        </p:txBody>
      </p:sp>
      <p:sp>
        <p:nvSpPr>
          <p:cNvPr id="6" name="Freeform 6"/>
          <p:cNvSpPr/>
          <p:nvPr/>
        </p:nvSpPr>
        <p:spPr>
          <a:xfrm>
            <a:off x="7289794" y="8547501"/>
            <a:ext cx="3702598" cy="960361"/>
          </a:xfrm>
          <a:custGeom>
            <a:avLst/>
            <a:gdLst/>
            <a:ahLst/>
            <a:cxnLst/>
            <a:rect l="l" t="t" r="r" b="b"/>
            <a:pathLst>
              <a:path w="3702598" h="960361">
                <a:moveTo>
                  <a:pt x="0" y="0"/>
                </a:moveTo>
                <a:lnTo>
                  <a:pt x="3702598" y="0"/>
                </a:lnTo>
                <a:lnTo>
                  <a:pt x="3702598" y="960361"/>
                </a:lnTo>
                <a:lnTo>
                  <a:pt x="0" y="960361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</p:spPr>
        <p:txBody>
          <a:bodyPr/>
          <a:lstStyle/>
          <a:p>
            <a:endParaRPr lang="fi-FI"/>
          </a:p>
        </p:txBody>
      </p:sp>
      <p:sp>
        <p:nvSpPr>
          <p:cNvPr id="7" name="Freeform 7"/>
          <p:cNvSpPr/>
          <p:nvPr/>
        </p:nvSpPr>
        <p:spPr>
          <a:xfrm>
            <a:off x="15639383" y="8304647"/>
            <a:ext cx="1732598" cy="1399939"/>
          </a:xfrm>
          <a:custGeom>
            <a:avLst/>
            <a:gdLst/>
            <a:ahLst/>
            <a:cxnLst/>
            <a:rect l="l" t="t" r="r" b="b"/>
            <a:pathLst>
              <a:path w="1732598" h="1399939">
                <a:moveTo>
                  <a:pt x="0" y="0"/>
                </a:moveTo>
                <a:lnTo>
                  <a:pt x="1732598" y="0"/>
                </a:lnTo>
                <a:lnTo>
                  <a:pt x="1732598" y="1399939"/>
                </a:lnTo>
                <a:lnTo>
                  <a:pt x="0" y="1399939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endParaRPr lang="fi-FI"/>
          </a:p>
        </p:txBody>
      </p:sp>
      <p:sp>
        <p:nvSpPr>
          <p:cNvPr id="8" name="Freeform 8"/>
          <p:cNvSpPr/>
          <p:nvPr/>
        </p:nvSpPr>
        <p:spPr>
          <a:xfrm>
            <a:off x="12026540" y="8104816"/>
            <a:ext cx="2578695" cy="1799600"/>
          </a:xfrm>
          <a:custGeom>
            <a:avLst/>
            <a:gdLst/>
            <a:ahLst/>
            <a:cxnLst/>
            <a:rect l="l" t="t" r="r" b="b"/>
            <a:pathLst>
              <a:path w="2578695" h="1799600">
                <a:moveTo>
                  <a:pt x="0" y="0"/>
                </a:moveTo>
                <a:lnTo>
                  <a:pt x="2578695" y="0"/>
                </a:lnTo>
                <a:lnTo>
                  <a:pt x="2578695" y="1799600"/>
                </a:lnTo>
                <a:lnTo>
                  <a:pt x="0" y="1799600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/>
            </a:stretch>
          </a:blipFill>
        </p:spPr>
        <p:txBody>
          <a:bodyPr/>
          <a:lstStyle/>
          <a:p>
            <a:endParaRPr lang="fi-FI"/>
          </a:p>
        </p:txBody>
      </p:sp>
      <p:sp>
        <p:nvSpPr>
          <p:cNvPr id="9" name="TextBox 9"/>
          <p:cNvSpPr txBox="1"/>
          <p:nvPr/>
        </p:nvSpPr>
        <p:spPr>
          <a:xfrm>
            <a:off x="4267200" y="4119294"/>
            <a:ext cx="13104781" cy="120943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ts val="9099"/>
              </a:lnSpc>
            </a:pPr>
            <a:r>
              <a:rPr lang="fi-FI" sz="9999" b="1" spc="-279" dirty="0">
                <a:solidFill>
                  <a:srgbClr val="FFFFFF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MEDIAN VINOUMAT</a:t>
            </a:r>
            <a:endParaRPr lang="en-US" sz="9999" b="1" spc="-279" dirty="0">
              <a:solidFill>
                <a:srgbClr val="FFFFFF"/>
              </a:solidFill>
              <a:latin typeface="Source Sans Pro Bold"/>
              <a:ea typeface="Source Sans Pro Bold"/>
              <a:cs typeface="Source Sans Pro Bold"/>
              <a:sym typeface="Source Sans Pro Bold"/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7924800" y="5774276"/>
            <a:ext cx="9302103" cy="103130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r">
              <a:lnSpc>
                <a:spcPts val="3999"/>
              </a:lnSpc>
              <a:spcBef>
                <a:spcPct val="0"/>
              </a:spcBef>
            </a:pPr>
            <a:r>
              <a:rPr lang="fi-FI" sz="3999" b="1" spc="295" dirty="0">
                <a:solidFill>
                  <a:srgbClr val="E7C58C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eli MITEN TIETO VOI </a:t>
            </a:r>
          </a:p>
          <a:p>
            <a:pPr marL="0" lvl="0" indent="0" algn="r">
              <a:lnSpc>
                <a:spcPts val="3999"/>
              </a:lnSpc>
              <a:spcBef>
                <a:spcPct val="0"/>
              </a:spcBef>
            </a:pPr>
            <a:r>
              <a:rPr lang="fi-FI" sz="3999" b="1" spc="295" dirty="0">
                <a:solidFill>
                  <a:srgbClr val="E7C58C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VÄÄRISTYÄ MEDIASSA</a:t>
            </a:r>
            <a:endParaRPr lang="en-US" sz="3999" b="1" spc="295" dirty="0">
              <a:solidFill>
                <a:srgbClr val="E7C58C"/>
              </a:solidFill>
              <a:latin typeface="Source Sans Pro Bold"/>
              <a:ea typeface="Source Sans Pro Bold"/>
              <a:cs typeface="Source Sans Pro Bold"/>
              <a:sym typeface="Source Sans Pro Bold"/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2952836" y="1587293"/>
            <a:ext cx="4498680" cy="74673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2968"/>
              </a:lnSpc>
            </a:pPr>
            <a:r>
              <a:rPr lang="en-US" sz="2748">
                <a:solidFill>
                  <a:srgbClr val="FFFFFF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Navigating Mis- and Disinformation at an Older Age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F45750-9115-82CE-4C2C-F09C9E7A3B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789A5A87-199A-36DA-0F05-5550E95BB941}"/>
              </a:ext>
            </a:extLst>
          </p:cNvPr>
          <p:cNvSpPr txBox="1"/>
          <p:nvPr/>
        </p:nvSpPr>
        <p:spPr>
          <a:xfrm>
            <a:off x="1028700" y="2781300"/>
            <a:ext cx="14516100" cy="576888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4886"/>
              </a:lnSpc>
              <a:spcAft>
                <a:spcPts val="600"/>
              </a:spcAft>
            </a:pPr>
            <a:r>
              <a:rPr lang="fi-FI" sz="349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Harvinaiset, dramaattiset, pelottavat tai kielteiset tapahtumat saavat usein enemmän huomiota kuin niiden todellinen merkitys edellyttäisi. Tätä kuvataan joskus sanonnalla: </a:t>
            </a:r>
            <a:r>
              <a:rPr lang="fi-FI" sz="3490" i="1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”Jos vuotaa verta, se pääsee otsikoihin.”</a:t>
            </a:r>
          </a:p>
          <a:p>
            <a:pPr algn="l">
              <a:lnSpc>
                <a:spcPts val="4886"/>
              </a:lnSpc>
              <a:spcAft>
                <a:spcPts val="600"/>
              </a:spcAft>
            </a:pPr>
            <a:r>
              <a:rPr lang="fi-FI" sz="3490" b="1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Kysy itseltäsi: </a:t>
            </a:r>
            <a:r>
              <a:rPr lang="fi-FI" sz="349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Koostuuko uutisvirtasi pääasiassa onnettomuuksista, rikoksista ja konflikteista? Herättääkö otsikko pelkoa tai suuttumusta? Voisiko kyse olla sensaatiohakuisuudesta?</a:t>
            </a:r>
          </a:p>
          <a:p>
            <a:pPr algn="l">
              <a:lnSpc>
                <a:spcPts val="4886"/>
              </a:lnSpc>
              <a:spcAft>
                <a:spcPts val="600"/>
              </a:spcAft>
            </a:pPr>
            <a:r>
              <a:rPr lang="fi-FI" sz="3490" b="1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Esimerkki: </a:t>
            </a:r>
            <a:r>
              <a:rPr lang="fi-FI" sz="349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Media uutisoi laajasti yhdestä lentoturmasta, mutta ei kerro miljoonista turvallisesti toteutuneista lennoista. Tämä voi vääristää käsitystä lentomatkustamisen turvallisuudesta.</a:t>
            </a:r>
            <a:endParaRPr lang="en-US" sz="3490" dirty="0">
              <a:solidFill>
                <a:srgbClr val="145F8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3B830E05-CDA5-DFA0-B95C-A0495BE4C1BC}"/>
              </a:ext>
            </a:extLst>
          </p:cNvPr>
          <p:cNvSpPr txBox="1"/>
          <p:nvPr/>
        </p:nvSpPr>
        <p:spPr>
          <a:xfrm>
            <a:off x="1028700" y="914400"/>
            <a:ext cx="13373100" cy="95987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8131"/>
              </a:lnSpc>
            </a:pPr>
            <a:r>
              <a:rPr lang="en-US" sz="5410" b="1" dirty="0" err="1">
                <a:solidFill>
                  <a:srgbClr val="145F81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Sensaatiohakuisuus</a:t>
            </a:r>
            <a:r>
              <a:rPr lang="en-US" sz="5410" b="1" dirty="0">
                <a:solidFill>
                  <a:srgbClr val="145F81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 ja </a:t>
            </a:r>
            <a:r>
              <a:rPr lang="en-US" sz="5410" b="1" dirty="0" err="1">
                <a:solidFill>
                  <a:srgbClr val="145F81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negatiivisuusharha</a:t>
            </a:r>
            <a:endParaRPr lang="en-US" sz="5410" b="1" dirty="0">
              <a:solidFill>
                <a:srgbClr val="145F81"/>
              </a:solidFill>
              <a:latin typeface="Source Sans Pro Bold"/>
              <a:ea typeface="Source Sans Pro Bold"/>
              <a:cs typeface="Source Sans Pro Bold"/>
              <a:sym typeface="Source Sans Pro Bold"/>
            </a:endParaRPr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C45E3879-AA98-CA2B-7C14-B1880654FB3A}"/>
              </a:ext>
            </a:extLst>
          </p:cNvPr>
          <p:cNvSpPr/>
          <p:nvPr/>
        </p:nvSpPr>
        <p:spPr>
          <a:xfrm>
            <a:off x="14271786" y="1028700"/>
            <a:ext cx="2987514" cy="683394"/>
          </a:xfrm>
          <a:custGeom>
            <a:avLst/>
            <a:gdLst/>
            <a:ahLst/>
            <a:cxnLst/>
            <a:rect l="l" t="t" r="r" b="b"/>
            <a:pathLst>
              <a:path w="2987514" h="683394">
                <a:moveTo>
                  <a:pt x="0" y="0"/>
                </a:moveTo>
                <a:lnTo>
                  <a:pt x="2987514" y="0"/>
                </a:lnTo>
                <a:lnTo>
                  <a:pt x="2987514" y="683394"/>
                </a:lnTo>
                <a:lnTo>
                  <a:pt x="0" y="68339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654745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235FD0-ED18-1C8D-4EB7-0FD1B7FBEF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ABC6708B-99B8-6A39-508A-C0F931E9965E}"/>
              </a:ext>
            </a:extLst>
          </p:cNvPr>
          <p:cNvSpPr txBox="1"/>
          <p:nvPr/>
        </p:nvSpPr>
        <p:spPr>
          <a:xfrm>
            <a:off x="1028700" y="2356194"/>
            <a:ext cx="13243086" cy="678198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4886"/>
              </a:lnSpc>
              <a:spcAft>
                <a:spcPts val="600"/>
              </a:spcAft>
            </a:pPr>
            <a:r>
              <a:rPr lang="fi-FI" sz="3490" b="1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Tarkista useita lähteitä</a:t>
            </a:r>
          </a:p>
          <a:p>
            <a:pPr algn="l">
              <a:lnSpc>
                <a:spcPts val="4886"/>
              </a:lnSpc>
              <a:spcAft>
                <a:spcPts val="600"/>
              </a:spcAft>
            </a:pPr>
            <a:r>
              <a:rPr lang="fi-FI" sz="349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Lue samasta tapahtumasta eri medioiden uutisointia, erityisesti erilaisista näkökulmista.</a:t>
            </a:r>
          </a:p>
          <a:p>
            <a:pPr algn="l">
              <a:lnSpc>
                <a:spcPts val="4886"/>
              </a:lnSpc>
              <a:spcAft>
                <a:spcPts val="600"/>
              </a:spcAft>
            </a:pPr>
            <a:r>
              <a:rPr lang="fi-FI" sz="3490" b="1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Syvenny otsikkoa pidemmälle</a:t>
            </a:r>
          </a:p>
          <a:p>
            <a:pPr algn="l">
              <a:lnSpc>
                <a:spcPts val="4886"/>
              </a:lnSpc>
              <a:spcAft>
                <a:spcPts val="600"/>
              </a:spcAft>
            </a:pPr>
            <a:r>
              <a:rPr lang="fi-FI" sz="349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Älä tyydy otsikkoon. Lue koko juttu ja etsi puuttuvaa tietoa.</a:t>
            </a:r>
          </a:p>
          <a:p>
            <a:pPr algn="l">
              <a:lnSpc>
                <a:spcPts val="4886"/>
              </a:lnSpc>
              <a:spcAft>
                <a:spcPts val="600"/>
              </a:spcAft>
            </a:pPr>
            <a:r>
              <a:rPr lang="fi-FI" sz="3490" b="1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Erota mielipide ja uutinen</a:t>
            </a:r>
          </a:p>
          <a:p>
            <a:pPr algn="l">
              <a:lnSpc>
                <a:spcPts val="4886"/>
              </a:lnSpc>
              <a:spcAft>
                <a:spcPts val="600"/>
              </a:spcAft>
            </a:pPr>
            <a:r>
              <a:rPr lang="fi-FI" sz="349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Tunnista ero uutisjutun ja mielipidekirjoituksen välillä.</a:t>
            </a:r>
          </a:p>
          <a:p>
            <a:pPr algn="l">
              <a:lnSpc>
                <a:spcPts val="4886"/>
              </a:lnSpc>
              <a:spcAft>
                <a:spcPts val="600"/>
              </a:spcAft>
            </a:pPr>
            <a:r>
              <a:rPr lang="fi-FI" sz="3490" b="1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Kiinnitä huomiota sävyyn</a:t>
            </a:r>
          </a:p>
          <a:p>
            <a:pPr algn="l">
              <a:lnSpc>
                <a:spcPts val="4886"/>
              </a:lnSpc>
              <a:spcAft>
                <a:spcPts val="600"/>
              </a:spcAft>
            </a:pPr>
            <a:r>
              <a:rPr lang="fi-FI" sz="349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Tarkkaile sanoja, joilla pyritään herättämään tunteita, kuten vihaa, pelkoa tai innostusta.</a:t>
            </a:r>
            <a:endParaRPr lang="en-US" sz="3490" dirty="0">
              <a:solidFill>
                <a:srgbClr val="145F81"/>
              </a:solidFill>
              <a:latin typeface="Source Sans Pro"/>
              <a:ea typeface="Source Sans Pro"/>
              <a:sym typeface="Source Sans Pro"/>
            </a:endParaRP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9CB84C35-6A12-0206-18B7-A3B3E8D31D6E}"/>
              </a:ext>
            </a:extLst>
          </p:cNvPr>
          <p:cNvSpPr txBox="1"/>
          <p:nvPr/>
        </p:nvSpPr>
        <p:spPr>
          <a:xfrm>
            <a:off x="1028700" y="914400"/>
            <a:ext cx="12839700" cy="97315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8131"/>
              </a:lnSpc>
            </a:pPr>
            <a:r>
              <a:rPr lang="et-EE" sz="5808" b="1" dirty="0">
                <a:solidFill>
                  <a:srgbClr val="145F81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Yhteenveto</a:t>
            </a:r>
            <a:endParaRPr lang="en-US" sz="5808" b="1" dirty="0">
              <a:solidFill>
                <a:srgbClr val="145F81"/>
              </a:solidFill>
              <a:latin typeface="Source Sans Pro Bold"/>
              <a:ea typeface="Source Sans Pro Bold"/>
              <a:cs typeface="Source Sans Pro Bold"/>
              <a:sym typeface="Source Sans Pro Bold"/>
            </a:endParaRPr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368F7404-454E-A8A1-FD70-4DD967994C44}"/>
              </a:ext>
            </a:extLst>
          </p:cNvPr>
          <p:cNvSpPr/>
          <p:nvPr/>
        </p:nvSpPr>
        <p:spPr>
          <a:xfrm>
            <a:off x="14271786" y="1028700"/>
            <a:ext cx="2987514" cy="683394"/>
          </a:xfrm>
          <a:custGeom>
            <a:avLst/>
            <a:gdLst/>
            <a:ahLst/>
            <a:cxnLst/>
            <a:rect l="l" t="t" r="r" b="b"/>
            <a:pathLst>
              <a:path w="2987514" h="683394">
                <a:moveTo>
                  <a:pt x="0" y="0"/>
                </a:moveTo>
                <a:lnTo>
                  <a:pt x="2987514" y="0"/>
                </a:lnTo>
                <a:lnTo>
                  <a:pt x="2987514" y="683394"/>
                </a:lnTo>
                <a:lnTo>
                  <a:pt x="0" y="68339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fi-FI"/>
          </a:p>
        </p:txBody>
      </p:sp>
      <p:sp>
        <p:nvSpPr>
          <p:cNvPr id="5" name="Freeform 10">
            <a:extLst>
              <a:ext uri="{FF2B5EF4-FFF2-40B4-BE49-F238E27FC236}">
                <a16:creationId xmlns:a16="http://schemas.microsoft.com/office/drawing/2014/main" id="{470147D4-D0EE-B43C-AE96-D60C71056B9B}"/>
              </a:ext>
            </a:extLst>
          </p:cNvPr>
          <p:cNvSpPr/>
          <p:nvPr/>
        </p:nvSpPr>
        <p:spPr>
          <a:xfrm>
            <a:off x="14782800" y="3009900"/>
            <a:ext cx="1146464" cy="1146464"/>
          </a:xfrm>
          <a:custGeom>
            <a:avLst/>
            <a:gdLst/>
            <a:ahLst/>
            <a:cxnLst/>
            <a:rect l="l" t="t" r="r" b="b"/>
            <a:pathLst>
              <a:path w="1527464" h="1527464">
                <a:moveTo>
                  <a:pt x="0" y="0"/>
                </a:moveTo>
                <a:lnTo>
                  <a:pt x="1527464" y="0"/>
                </a:lnTo>
                <a:lnTo>
                  <a:pt x="1527464" y="1527463"/>
                </a:lnTo>
                <a:lnTo>
                  <a:pt x="0" y="1527463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825013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B43C66-2B1F-72AF-90BB-A5679B4762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A50C3BAA-5FAB-582D-9D19-943BF3D9FAFC}"/>
              </a:ext>
            </a:extLst>
          </p:cNvPr>
          <p:cNvSpPr txBox="1"/>
          <p:nvPr/>
        </p:nvSpPr>
        <p:spPr>
          <a:xfrm>
            <a:off x="1028700" y="2356194"/>
            <a:ext cx="11683912" cy="624337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886"/>
              </a:lnSpc>
            </a:pPr>
            <a:r>
              <a:rPr lang="fi-FI" sz="349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Materiaali soveltuu vuorovaikutteisiin työpajoihin, joissa osallistujat keskustelevat siitä, miten vinoutunut tieto vahvistaa ennakkokäsityksiä ja vääristää todellisuutta.</a:t>
            </a:r>
          </a:p>
          <a:p>
            <a:pPr algn="l">
              <a:lnSpc>
                <a:spcPts val="4886"/>
              </a:lnSpc>
            </a:pPr>
            <a:endParaRPr lang="fi-FI" sz="3490" dirty="0">
              <a:solidFill>
                <a:srgbClr val="145F8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algn="l">
              <a:lnSpc>
                <a:spcPts val="4886"/>
              </a:lnSpc>
            </a:pPr>
            <a:r>
              <a:rPr lang="fi-FI" sz="349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Jokainen dia esittelee yhden mediavinouman tyypin. Kouluttaja voi täydentää sisältöä käytännön esimerkeillä.</a:t>
            </a:r>
          </a:p>
          <a:p>
            <a:pPr algn="l">
              <a:lnSpc>
                <a:spcPts val="4886"/>
              </a:lnSpc>
            </a:pPr>
            <a:endParaRPr lang="fi-FI" sz="3490" dirty="0">
              <a:solidFill>
                <a:srgbClr val="145F8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algn="l">
              <a:lnSpc>
                <a:spcPts val="4886"/>
              </a:lnSpc>
            </a:pPr>
            <a:r>
              <a:rPr lang="fi-FI" sz="349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Työpaja voidaan päättää harjoitukseen, jossa osallistujat analysoivat uutisia ja etsivät tunnepitoisia ilmaisuja tai sensaatiohakuisia sanavalintoja.</a:t>
            </a:r>
            <a:endParaRPr lang="en-US" sz="3490" dirty="0">
              <a:solidFill>
                <a:srgbClr val="145F8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CD110671-C074-FC0C-2875-BAF66FEDB834}"/>
              </a:ext>
            </a:extLst>
          </p:cNvPr>
          <p:cNvSpPr txBox="1"/>
          <p:nvPr/>
        </p:nvSpPr>
        <p:spPr>
          <a:xfrm>
            <a:off x="1028700" y="914400"/>
            <a:ext cx="7203393" cy="9954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8131"/>
              </a:lnSpc>
            </a:pPr>
            <a:r>
              <a:rPr lang="en-US" sz="5808" b="1" noProof="0" dirty="0" err="1">
                <a:solidFill>
                  <a:srgbClr val="145F81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Ohjeet</a:t>
            </a:r>
            <a:endParaRPr lang="en-US" sz="5808" b="1" noProof="0" dirty="0">
              <a:solidFill>
                <a:srgbClr val="145F81"/>
              </a:solidFill>
              <a:latin typeface="Source Sans Pro Bold"/>
              <a:ea typeface="Source Sans Pro Bold"/>
              <a:cs typeface="Source Sans Pro Bold"/>
              <a:sym typeface="Source Sans Pro Bold"/>
            </a:endParaRPr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A6B4E829-851A-FF7E-60A0-B42C9D0C7B29}"/>
              </a:ext>
            </a:extLst>
          </p:cNvPr>
          <p:cNvSpPr/>
          <p:nvPr/>
        </p:nvSpPr>
        <p:spPr>
          <a:xfrm>
            <a:off x="14271786" y="1028700"/>
            <a:ext cx="2987514" cy="683394"/>
          </a:xfrm>
          <a:custGeom>
            <a:avLst/>
            <a:gdLst/>
            <a:ahLst/>
            <a:cxnLst/>
            <a:rect l="l" t="t" r="r" b="b"/>
            <a:pathLst>
              <a:path w="2987514" h="683394">
                <a:moveTo>
                  <a:pt x="0" y="0"/>
                </a:moveTo>
                <a:lnTo>
                  <a:pt x="2987514" y="0"/>
                </a:lnTo>
                <a:lnTo>
                  <a:pt x="2987514" y="683394"/>
                </a:lnTo>
                <a:lnTo>
                  <a:pt x="0" y="68339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605314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213CDD-BDC3-66B3-891A-4FF5E0BCCF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736539AA-5731-B4EF-B8A1-7A90FB4961F8}"/>
              </a:ext>
            </a:extLst>
          </p:cNvPr>
          <p:cNvSpPr txBox="1"/>
          <p:nvPr/>
        </p:nvSpPr>
        <p:spPr>
          <a:xfrm>
            <a:off x="1028700" y="2356194"/>
            <a:ext cx="11683912" cy="624337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886"/>
              </a:lnSpc>
            </a:pPr>
            <a:r>
              <a:rPr lang="fi-FI" sz="349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Mediavinouma tarkoittaa sitä, että uutinen tai muu mediasisältö esitetään </a:t>
            </a:r>
            <a:endParaRPr lang="en-US" sz="3490" dirty="0">
              <a:solidFill>
                <a:srgbClr val="145F8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lvl="2">
              <a:lnSpc>
                <a:spcPts val="4886"/>
              </a:lnSpc>
            </a:pPr>
            <a:r>
              <a:rPr lang="fi-FI" sz="4000" b="1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epätasapainoisella, puutteellisella tai subjektiivisella tavalla</a:t>
            </a:r>
            <a:r>
              <a:rPr lang="en-US" sz="349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</a:t>
            </a:r>
          </a:p>
          <a:p>
            <a:pPr lvl="2">
              <a:lnSpc>
                <a:spcPts val="4886"/>
              </a:lnSpc>
            </a:pPr>
            <a:r>
              <a:rPr lang="fi-FI" sz="349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suosien tiettyä näkökulmaa, osapuolta tai lopputulosta.</a:t>
            </a:r>
          </a:p>
          <a:p>
            <a:pPr lvl="2">
              <a:lnSpc>
                <a:spcPts val="4886"/>
              </a:lnSpc>
            </a:pPr>
            <a:endParaRPr lang="fi-FI" sz="3490" dirty="0">
              <a:solidFill>
                <a:srgbClr val="145F8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>
              <a:lnSpc>
                <a:spcPts val="4886"/>
              </a:lnSpc>
            </a:pPr>
            <a:r>
              <a:rPr lang="fi-FI" sz="349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Kyse ei aina ole tahallisesta valehtelusta, vaan siitä, mitä tietoa valitaan mukaan ja mitä korostetaan.</a:t>
            </a:r>
            <a:endParaRPr lang="en-US" sz="3490" dirty="0">
              <a:solidFill>
                <a:srgbClr val="145F8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algn="l">
              <a:lnSpc>
                <a:spcPts val="4886"/>
              </a:lnSpc>
            </a:pPr>
            <a:endParaRPr lang="en-US" sz="3490" dirty="0">
              <a:solidFill>
                <a:srgbClr val="145F8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algn="l">
              <a:lnSpc>
                <a:spcPts val="4886"/>
              </a:lnSpc>
            </a:pPr>
            <a:endParaRPr lang="en-US" sz="3490" dirty="0">
              <a:solidFill>
                <a:srgbClr val="145F8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626185C7-AC3C-2D71-6941-0C5E40265F22}"/>
              </a:ext>
            </a:extLst>
          </p:cNvPr>
          <p:cNvSpPr txBox="1"/>
          <p:nvPr/>
        </p:nvSpPr>
        <p:spPr>
          <a:xfrm>
            <a:off x="1028700" y="914400"/>
            <a:ext cx="12001500" cy="97315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8131"/>
              </a:lnSpc>
            </a:pPr>
            <a:r>
              <a:rPr lang="en-US" sz="5808" b="1" noProof="0" dirty="0" err="1">
                <a:solidFill>
                  <a:srgbClr val="145F81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Mitä</a:t>
            </a:r>
            <a:r>
              <a:rPr lang="en-US" sz="5808" b="1" noProof="0" dirty="0">
                <a:solidFill>
                  <a:srgbClr val="145F81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 </a:t>
            </a:r>
            <a:r>
              <a:rPr lang="en-US" sz="5808" b="1" noProof="0" dirty="0" err="1">
                <a:solidFill>
                  <a:srgbClr val="145F81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mediavinouma</a:t>
            </a:r>
            <a:r>
              <a:rPr lang="en-US" sz="5808" b="1" noProof="0" dirty="0">
                <a:solidFill>
                  <a:srgbClr val="145F81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 </a:t>
            </a:r>
            <a:r>
              <a:rPr lang="en-US" sz="5808" b="1" noProof="0" dirty="0" err="1">
                <a:solidFill>
                  <a:srgbClr val="145F81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tarkoittaa</a:t>
            </a:r>
            <a:r>
              <a:rPr lang="en-US" sz="5808" b="1" noProof="0" dirty="0">
                <a:solidFill>
                  <a:srgbClr val="145F81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?</a:t>
            </a:r>
            <a:endParaRPr lang="en-US" sz="5808" b="1" dirty="0">
              <a:solidFill>
                <a:srgbClr val="145F81"/>
              </a:solidFill>
              <a:latin typeface="Source Sans Pro Bold"/>
              <a:ea typeface="Source Sans Pro Bold"/>
              <a:cs typeface="Source Sans Pro Bold"/>
              <a:sym typeface="Source Sans Pro Bold"/>
            </a:endParaRPr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C7242C13-FDDE-565D-66FC-C27DE2D69702}"/>
              </a:ext>
            </a:extLst>
          </p:cNvPr>
          <p:cNvSpPr/>
          <p:nvPr/>
        </p:nvSpPr>
        <p:spPr>
          <a:xfrm>
            <a:off x="14271786" y="1028700"/>
            <a:ext cx="2987514" cy="683394"/>
          </a:xfrm>
          <a:custGeom>
            <a:avLst/>
            <a:gdLst/>
            <a:ahLst/>
            <a:cxnLst/>
            <a:rect l="l" t="t" r="r" b="b"/>
            <a:pathLst>
              <a:path w="2987514" h="683394">
                <a:moveTo>
                  <a:pt x="0" y="0"/>
                </a:moveTo>
                <a:lnTo>
                  <a:pt x="2987514" y="0"/>
                </a:lnTo>
                <a:lnTo>
                  <a:pt x="2987514" y="683394"/>
                </a:lnTo>
                <a:lnTo>
                  <a:pt x="0" y="68339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319965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E335DD-EA4A-BAD0-F7CF-C0F6785103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04C55910-E2AA-81B9-9AE3-77E77B0ACA80}"/>
              </a:ext>
            </a:extLst>
          </p:cNvPr>
          <p:cNvSpPr txBox="1"/>
          <p:nvPr/>
        </p:nvSpPr>
        <p:spPr>
          <a:xfrm>
            <a:off x="1028700" y="2356194"/>
            <a:ext cx="11683912" cy="687175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457200" indent="-457200" algn="l">
              <a:lnSpc>
                <a:spcPts val="4886"/>
              </a:lnSpc>
              <a:buFont typeface="Arial" panose="020B0604020202020204" pitchFamily="34" charset="0"/>
              <a:buChar char="•"/>
            </a:pPr>
            <a:r>
              <a:rPr lang="fi-FI" sz="349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Vääristää käsitystäsi todellisuudesta.</a:t>
            </a:r>
          </a:p>
          <a:p>
            <a:pPr marL="457200" indent="-457200" algn="l">
              <a:lnSpc>
                <a:spcPts val="4886"/>
              </a:lnSpc>
              <a:buFont typeface="Arial" panose="020B0604020202020204" pitchFamily="34" charset="0"/>
              <a:buChar char="•"/>
            </a:pPr>
            <a:r>
              <a:rPr lang="fi-FI" sz="349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Vahvistaa olemassa olevia ennakkokäsityksiä (vahvistusharha).</a:t>
            </a:r>
          </a:p>
          <a:p>
            <a:pPr marL="457200" indent="-457200" algn="l">
              <a:lnSpc>
                <a:spcPts val="4886"/>
              </a:lnSpc>
              <a:buFont typeface="Arial" panose="020B0604020202020204" pitchFamily="34" charset="0"/>
              <a:buChar char="•"/>
            </a:pPr>
            <a:r>
              <a:rPr lang="fi-FI" sz="349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Johtaa virheellisiin johtopäätöksiin ja päätöksiin.</a:t>
            </a:r>
            <a:endParaRPr lang="en-US" sz="3490" dirty="0">
              <a:solidFill>
                <a:srgbClr val="145F8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algn="l">
              <a:lnSpc>
                <a:spcPts val="4886"/>
              </a:lnSpc>
            </a:pPr>
            <a:endParaRPr lang="en-US" sz="3490" dirty="0">
              <a:solidFill>
                <a:srgbClr val="145F8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algn="l">
              <a:lnSpc>
                <a:spcPts val="4886"/>
              </a:lnSpc>
            </a:pPr>
            <a:endParaRPr lang="en-US" sz="3490" dirty="0">
              <a:solidFill>
                <a:srgbClr val="145F8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algn="l">
              <a:lnSpc>
                <a:spcPts val="4886"/>
              </a:lnSpc>
            </a:pPr>
            <a:endParaRPr lang="en-US" sz="3490" dirty="0">
              <a:solidFill>
                <a:srgbClr val="145F8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algn="l">
              <a:lnSpc>
                <a:spcPts val="4886"/>
              </a:lnSpc>
            </a:pPr>
            <a:endParaRPr lang="en-US" sz="3490" dirty="0">
              <a:solidFill>
                <a:srgbClr val="145F8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algn="l">
              <a:lnSpc>
                <a:spcPts val="4886"/>
              </a:lnSpc>
            </a:pPr>
            <a:endParaRPr lang="en-US" sz="3490" dirty="0">
              <a:solidFill>
                <a:srgbClr val="145F8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algn="l">
              <a:lnSpc>
                <a:spcPts val="4886"/>
              </a:lnSpc>
            </a:pPr>
            <a:endParaRPr lang="en-US" sz="3490" dirty="0">
              <a:solidFill>
                <a:srgbClr val="145F8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algn="l">
              <a:lnSpc>
                <a:spcPts val="4886"/>
              </a:lnSpc>
            </a:pPr>
            <a:endParaRPr lang="en-US" sz="3490" dirty="0">
              <a:solidFill>
                <a:srgbClr val="145F8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3FE81D50-03F5-6A13-ACFE-4A2506B76FE0}"/>
              </a:ext>
            </a:extLst>
          </p:cNvPr>
          <p:cNvSpPr txBox="1"/>
          <p:nvPr/>
        </p:nvSpPr>
        <p:spPr>
          <a:xfrm>
            <a:off x="1028700" y="914400"/>
            <a:ext cx="11468100" cy="96795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8131"/>
              </a:lnSpc>
            </a:pPr>
            <a:r>
              <a:rPr lang="en-US" sz="5808" b="1" noProof="0" dirty="0" err="1">
                <a:solidFill>
                  <a:srgbClr val="145F81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Vinoutunut</a:t>
            </a:r>
            <a:r>
              <a:rPr lang="en-US" sz="5808" b="1" noProof="0" dirty="0">
                <a:solidFill>
                  <a:srgbClr val="145F81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 </a:t>
            </a:r>
            <a:r>
              <a:rPr lang="en-US" sz="5808" b="1" noProof="0" dirty="0" err="1">
                <a:solidFill>
                  <a:srgbClr val="145F81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tieto</a:t>
            </a:r>
            <a:r>
              <a:rPr lang="en-US" sz="5808" b="1" noProof="0" dirty="0">
                <a:solidFill>
                  <a:srgbClr val="145F81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 </a:t>
            </a:r>
            <a:r>
              <a:rPr lang="en-US" sz="5808" b="1" noProof="0" dirty="0" err="1">
                <a:solidFill>
                  <a:srgbClr val="145F81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voi</a:t>
            </a:r>
            <a:r>
              <a:rPr lang="en-US" sz="5808" b="1" noProof="0" dirty="0">
                <a:solidFill>
                  <a:srgbClr val="145F81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…</a:t>
            </a:r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1311BF12-7109-D2A0-6674-4AF0FFB12F55}"/>
              </a:ext>
            </a:extLst>
          </p:cNvPr>
          <p:cNvSpPr/>
          <p:nvPr/>
        </p:nvSpPr>
        <p:spPr>
          <a:xfrm>
            <a:off x="14271786" y="1028700"/>
            <a:ext cx="2987514" cy="683394"/>
          </a:xfrm>
          <a:custGeom>
            <a:avLst/>
            <a:gdLst/>
            <a:ahLst/>
            <a:cxnLst/>
            <a:rect l="l" t="t" r="r" b="b"/>
            <a:pathLst>
              <a:path w="2987514" h="683394">
                <a:moveTo>
                  <a:pt x="0" y="0"/>
                </a:moveTo>
                <a:lnTo>
                  <a:pt x="2987514" y="0"/>
                </a:lnTo>
                <a:lnTo>
                  <a:pt x="2987514" y="683394"/>
                </a:lnTo>
                <a:lnTo>
                  <a:pt x="0" y="68339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016707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8CEBC3-E891-50DC-C9ED-EC4A6A9E25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6E5C926D-F352-C158-C911-0CC5018C2709}"/>
              </a:ext>
            </a:extLst>
          </p:cNvPr>
          <p:cNvSpPr txBox="1"/>
          <p:nvPr/>
        </p:nvSpPr>
        <p:spPr>
          <a:xfrm>
            <a:off x="1028700" y="2356194"/>
            <a:ext cx="11683912" cy="435824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457200" indent="-457200" algn="l">
              <a:lnSpc>
                <a:spcPts val="4886"/>
              </a:lnSpc>
              <a:buFont typeface="Arial" panose="020B0604020202020204" pitchFamily="34" charset="0"/>
              <a:buChar char="•"/>
            </a:pPr>
            <a:r>
              <a:rPr lang="en-US" sz="3490" noProof="0" dirty="0" err="1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Poisjättämisen</a:t>
            </a:r>
            <a:r>
              <a:rPr lang="en-US" sz="3490" noProof="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</a:t>
            </a:r>
            <a:r>
              <a:rPr lang="en-US" sz="3490" noProof="0" dirty="0" err="1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vinouma</a:t>
            </a:r>
            <a:r>
              <a:rPr lang="en-US" sz="3490" noProof="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</a:t>
            </a:r>
            <a:r>
              <a:rPr lang="en-US" sz="3490" noProof="0" dirty="0" err="1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eli</a:t>
            </a:r>
            <a:r>
              <a:rPr lang="en-US" sz="3490" noProof="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</a:t>
            </a:r>
            <a:r>
              <a:rPr lang="en-US" sz="3490" noProof="0" dirty="0" err="1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valikoiva</a:t>
            </a:r>
            <a:r>
              <a:rPr lang="en-US" sz="3490" noProof="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</a:t>
            </a:r>
            <a:r>
              <a:rPr lang="en-US" sz="3490" noProof="0" dirty="0" err="1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uutisointi</a:t>
            </a:r>
            <a:endParaRPr lang="en-US" sz="3490" noProof="0" dirty="0">
              <a:solidFill>
                <a:srgbClr val="145F8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marL="457200" indent="-457200" algn="l">
              <a:lnSpc>
                <a:spcPts val="4886"/>
              </a:lnSpc>
              <a:buFont typeface="Arial" panose="020B0604020202020204" pitchFamily="34" charset="0"/>
              <a:buChar char="•"/>
            </a:pPr>
            <a:r>
              <a:rPr lang="en-US" sz="3490" noProof="0" dirty="0" err="1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Valikoinnin</a:t>
            </a:r>
            <a:r>
              <a:rPr lang="en-US" sz="3490" noProof="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</a:t>
            </a:r>
            <a:r>
              <a:rPr lang="en-US" sz="3490" noProof="0" dirty="0" err="1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vinouma</a:t>
            </a:r>
            <a:endParaRPr lang="en-US" sz="3490" noProof="0" dirty="0">
              <a:solidFill>
                <a:srgbClr val="145F8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marL="457200" indent="-457200" algn="l">
              <a:lnSpc>
                <a:spcPts val="4886"/>
              </a:lnSpc>
              <a:buFont typeface="Arial" panose="020B0604020202020204" pitchFamily="34" charset="0"/>
              <a:buChar char="•"/>
            </a:pPr>
            <a:r>
              <a:rPr lang="en-US" sz="3490" noProof="0" dirty="0" err="1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Sijoittelun</a:t>
            </a:r>
            <a:r>
              <a:rPr lang="en-US" sz="3490" noProof="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</a:t>
            </a:r>
            <a:r>
              <a:rPr lang="en-US" sz="3490" noProof="0" dirty="0" err="1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vinouma</a:t>
            </a:r>
            <a:endParaRPr lang="en-US" sz="3490" noProof="0" dirty="0">
              <a:solidFill>
                <a:srgbClr val="145F8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marL="457200" indent="-457200" algn="l">
              <a:lnSpc>
                <a:spcPts val="4886"/>
              </a:lnSpc>
              <a:buFont typeface="Arial" panose="020B0604020202020204" pitchFamily="34" charset="0"/>
              <a:buChar char="•"/>
            </a:pPr>
            <a:r>
              <a:rPr lang="en-US" sz="3490" noProof="0" dirty="0" err="1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Kehystämisen</a:t>
            </a:r>
            <a:r>
              <a:rPr lang="en-US" sz="3490" noProof="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ja </a:t>
            </a:r>
            <a:r>
              <a:rPr lang="en-US" sz="3490" noProof="0" dirty="0" err="1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sanavalintojen</a:t>
            </a:r>
            <a:r>
              <a:rPr lang="en-US" sz="3490" noProof="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</a:t>
            </a:r>
            <a:r>
              <a:rPr lang="en-US" sz="3490" noProof="0" dirty="0" err="1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vinouma</a:t>
            </a:r>
            <a:endParaRPr lang="en-US" sz="3490" noProof="0" dirty="0">
              <a:solidFill>
                <a:srgbClr val="145F8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marL="457200" indent="-457200" algn="l">
              <a:lnSpc>
                <a:spcPts val="4886"/>
              </a:lnSpc>
              <a:buFont typeface="Arial" panose="020B0604020202020204" pitchFamily="34" charset="0"/>
              <a:buChar char="•"/>
            </a:pPr>
            <a:r>
              <a:rPr lang="en-US" sz="3490" noProof="0" dirty="0" err="1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Sensaatiohakuisuus</a:t>
            </a:r>
            <a:r>
              <a:rPr lang="en-US" sz="3490" noProof="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ja </a:t>
            </a:r>
            <a:r>
              <a:rPr lang="en-US" sz="3490" noProof="0" dirty="0" err="1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negatiivisuusharha</a:t>
            </a:r>
            <a:endParaRPr lang="en-US" sz="3490" dirty="0">
              <a:solidFill>
                <a:srgbClr val="145F8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algn="l">
              <a:lnSpc>
                <a:spcPts val="4886"/>
              </a:lnSpc>
            </a:pPr>
            <a:endParaRPr lang="en-US" sz="3490" dirty="0">
              <a:solidFill>
                <a:srgbClr val="145F8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algn="l">
              <a:lnSpc>
                <a:spcPts val="4886"/>
              </a:lnSpc>
            </a:pPr>
            <a:endParaRPr lang="en-US" sz="3490" dirty="0">
              <a:solidFill>
                <a:srgbClr val="145F8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5968EDA8-07B0-C112-8EC4-3E301572E680}"/>
              </a:ext>
            </a:extLst>
          </p:cNvPr>
          <p:cNvSpPr txBox="1"/>
          <p:nvPr/>
        </p:nvSpPr>
        <p:spPr>
          <a:xfrm>
            <a:off x="1028700" y="914400"/>
            <a:ext cx="11468100" cy="96795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8131"/>
              </a:lnSpc>
            </a:pPr>
            <a:r>
              <a:rPr lang="en-US" sz="5808" b="1" noProof="0" dirty="0" err="1">
                <a:solidFill>
                  <a:srgbClr val="145F81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Yleisimmät</a:t>
            </a:r>
            <a:r>
              <a:rPr lang="en-US" sz="5808" b="1" noProof="0" dirty="0">
                <a:solidFill>
                  <a:srgbClr val="145F81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 </a:t>
            </a:r>
            <a:r>
              <a:rPr lang="en-US" sz="5808" b="1" noProof="0" dirty="0" err="1">
                <a:solidFill>
                  <a:srgbClr val="145F81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mediavinoumat</a:t>
            </a:r>
            <a:endParaRPr lang="en-US" sz="5808" b="1" noProof="0" dirty="0">
              <a:solidFill>
                <a:srgbClr val="145F81"/>
              </a:solidFill>
              <a:latin typeface="Source Sans Pro Bold"/>
              <a:ea typeface="Source Sans Pro Bold"/>
              <a:cs typeface="Source Sans Pro Bold"/>
              <a:sym typeface="Source Sans Pro Bold"/>
            </a:endParaRPr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DD4087AE-FD73-22D0-C573-B0A3BE3564EF}"/>
              </a:ext>
            </a:extLst>
          </p:cNvPr>
          <p:cNvSpPr/>
          <p:nvPr/>
        </p:nvSpPr>
        <p:spPr>
          <a:xfrm>
            <a:off x="14271786" y="1028700"/>
            <a:ext cx="2987514" cy="683394"/>
          </a:xfrm>
          <a:custGeom>
            <a:avLst/>
            <a:gdLst/>
            <a:ahLst/>
            <a:cxnLst/>
            <a:rect l="l" t="t" r="r" b="b"/>
            <a:pathLst>
              <a:path w="2987514" h="683394">
                <a:moveTo>
                  <a:pt x="0" y="0"/>
                </a:moveTo>
                <a:lnTo>
                  <a:pt x="2987514" y="0"/>
                </a:lnTo>
                <a:lnTo>
                  <a:pt x="2987514" y="683394"/>
                </a:lnTo>
                <a:lnTo>
                  <a:pt x="0" y="68339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810831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ACD0CD-F709-0117-8273-E2A7D0A52F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8D4E2D0B-53FC-78F9-7137-04E94D99FB6C}"/>
              </a:ext>
            </a:extLst>
          </p:cNvPr>
          <p:cNvSpPr txBox="1"/>
          <p:nvPr/>
        </p:nvSpPr>
        <p:spPr>
          <a:xfrm>
            <a:off x="1028700" y="2356194"/>
            <a:ext cx="11683912" cy="750013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886"/>
              </a:lnSpc>
            </a:pPr>
            <a:r>
              <a:rPr lang="fi-FI" sz="349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Yksi yleisimmistä ja vaikeimmin havaittavista vinoumista. Toimittaja jättää tarkoituksellisesti pois olennaisen tiedon, näkökulman tai taustatiedon, joka voisi muuttaa lukijan käsitystä tapahtumasta.</a:t>
            </a:r>
            <a:endParaRPr lang="et-EE" sz="3490" dirty="0">
              <a:solidFill>
                <a:srgbClr val="145F8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algn="l">
              <a:lnSpc>
                <a:spcPts val="4886"/>
              </a:lnSpc>
            </a:pPr>
            <a:endParaRPr lang="en-US" sz="3490" dirty="0">
              <a:solidFill>
                <a:srgbClr val="145F8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algn="l">
              <a:lnSpc>
                <a:spcPts val="4886"/>
              </a:lnSpc>
            </a:pPr>
            <a:r>
              <a:rPr lang="fi-FI" sz="3490" b="1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Kysy itseltäsi: Mitä tästä puuttuu? </a:t>
            </a:r>
            <a:r>
              <a:rPr lang="fi-FI" sz="349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Esitetäänkö vain yhden osapuolen näkemyksiä? Onko jätetty pois tietoa, joka voisi haastaa jutun näkökulman?</a:t>
            </a:r>
            <a:endParaRPr lang="et-EE" sz="3490" dirty="0">
              <a:solidFill>
                <a:srgbClr val="145F8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algn="l">
              <a:lnSpc>
                <a:spcPts val="4886"/>
              </a:lnSpc>
            </a:pPr>
            <a:endParaRPr lang="en-US" sz="3490" dirty="0">
              <a:solidFill>
                <a:srgbClr val="145F8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algn="l">
              <a:lnSpc>
                <a:spcPts val="4886"/>
              </a:lnSpc>
            </a:pPr>
            <a:r>
              <a:rPr lang="fi-FI" sz="3490" b="1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Esimerkki:</a:t>
            </a:r>
            <a:r>
              <a:rPr lang="fi-FI" sz="349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Uutinen kertoo poliitikko X:n ohjelman epäonnistumisesta, mutta jättää mainitsematta, että vastapuolue leikkasi ohjelman rahoitusta merkittävästi.</a:t>
            </a:r>
            <a:endParaRPr lang="en-US" sz="3490" dirty="0">
              <a:solidFill>
                <a:srgbClr val="145F8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8164E299-941E-E899-9766-04F5891452DF}"/>
              </a:ext>
            </a:extLst>
          </p:cNvPr>
          <p:cNvSpPr txBox="1"/>
          <p:nvPr/>
        </p:nvSpPr>
        <p:spPr>
          <a:xfrm>
            <a:off x="1028700" y="914400"/>
            <a:ext cx="8953500" cy="97315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8131"/>
              </a:lnSpc>
            </a:pPr>
            <a:r>
              <a:rPr lang="en-US" sz="5808" b="1" noProof="0" dirty="0" err="1">
                <a:solidFill>
                  <a:srgbClr val="145F81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Poisjättämisen</a:t>
            </a:r>
            <a:r>
              <a:rPr lang="en-US" sz="5808" b="1" noProof="0" dirty="0">
                <a:solidFill>
                  <a:srgbClr val="145F81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 </a:t>
            </a:r>
            <a:r>
              <a:rPr lang="en-US" sz="5808" b="1" noProof="0" dirty="0" err="1">
                <a:solidFill>
                  <a:srgbClr val="145F81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vinouma</a:t>
            </a:r>
            <a:endParaRPr lang="en-US" sz="5808" b="1" noProof="0" dirty="0">
              <a:solidFill>
                <a:srgbClr val="145F81"/>
              </a:solidFill>
              <a:latin typeface="Source Sans Pro Bold"/>
              <a:ea typeface="Source Sans Pro Bold"/>
              <a:cs typeface="Source Sans Pro Bold"/>
              <a:sym typeface="Source Sans Pro Bold"/>
            </a:endParaRPr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81754DAB-EB0B-E874-C6C9-39B54C8041AF}"/>
              </a:ext>
            </a:extLst>
          </p:cNvPr>
          <p:cNvSpPr/>
          <p:nvPr/>
        </p:nvSpPr>
        <p:spPr>
          <a:xfrm>
            <a:off x="14271786" y="1028700"/>
            <a:ext cx="2987514" cy="683394"/>
          </a:xfrm>
          <a:custGeom>
            <a:avLst/>
            <a:gdLst/>
            <a:ahLst/>
            <a:cxnLst/>
            <a:rect l="l" t="t" r="r" b="b"/>
            <a:pathLst>
              <a:path w="2987514" h="683394">
                <a:moveTo>
                  <a:pt x="0" y="0"/>
                </a:moveTo>
                <a:lnTo>
                  <a:pt x="2987514" y="0"/>
                </a:lnTo>
                <a:lnTo>
                  <a:pt x="2987514" y="683394"/>
                </a:lnTo>
                <a:lnTo>
                  <a:pt x="0" y="68339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fi-FI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44E2260C-1807-CBF5-9139-5406839CE183}"/>
              </a:ext>
            </a:extLst>
          </p:cNvPr>
          <p:cNvSpPr/>
          <p:nvPr/>
        </p:nvSpPr>
        <p:spPr>
          <a:xfrm>
            <a:off x="14401800" y="8115300"/>
            <a:ext cx="1589809" cy="1589809"/>
          </a:xfrm>
          <a:custGeom>
            <a:avLst/>
            <a:gdLst/>
            <a:ahLst/>
            <a:cxnLst/>
            <a:rect l="l" t="t" r="r" b="b"/>
            <a:pathLst>
              <a:path w="1589809" h="1589809">
                <a:moveTo>
                  <a:pt x="0" y="0"/>
                </a:moveTo>
                <a:lnTo>
                  <a:pt x="1589809" y="0"/>
                </a:lnTo>
                <a:lnTo>
                  <a:pt x="1589809" y="1589809"/>
                </a:lnTo>
                <a:lnTo>
                  <a:pt x="0" y="158980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fi-FI"/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868C9EDF-114F-CEC7-0C18-E81E46F9FDB7}"/>
              </a:ext>
            </a:extLst>
          </p:cNvPr>
          <p:cNvSpPr/>
          <p:nvPr/>
        </p:nvSpPr>
        <p:spPr>
          <a:xfrm>
            <a:off x="14020800" y="3201785"/>
            <a:ext cx="1537855" cy="1537855"/>
          </a:xfrm>
          <a:custGeom>
            <a:avLst/>
            <a:gdLst/>
            <a:ahLst/>
            <a:cxnLst/>
            <a:rect l="l" t="t" r="r" b="b"/>
            <a:pathLst>
              <a:path w="1537855" h="1537855">
                <a:moveTo>
                  <a:pt x="0" y="0"/>
                </a:moveTo>
                <a:lnTo>
                  <a:pt x="1537854" y="0"/>
                </a:lnTo>
                <a:lnTo>
                  <a:pt x="1537854" y="1537855"/>
                </a:lnTo>
                <a:lnTo>
                  <a:pt x="0" y="1537855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fi-FI"/>
          </a:p>
        </p:txBody>
      </p:sp>
      <p:sp>
        <p:nvSpPr>
          <p:cNvPr id="13" name="Freeform 10">
            <a:extLst>
              <a:ext uri="{FF2B5EF4-FFF2-40B4-BE49-F238E27FC236}">
                <a16:creationId xmlns:a16="http://schemas.microsoft.com/office/drawing/2014/main" id="{185D5D3E-C4A4-000C-8AA7-B9E826ED9FC9}"/>
              </a:ext>
            </a:extLst>
          </p:cNvPr>
          <p:cNvSpPr/>
          <p:nvPr/>
        </p:nvSpPr>
        <p:spPr>
          <a:xfrm>
            <a:off x="14302266" y="5524500"/>
            <a:ext cx="1527464" cy="1527464"/>
          </a:xfrm>
          <a:custGeom>
            <a:avLst/>
            <a:gdLst/>
            <a:ahLst/>
            <a:cxnLst/>
            <a:rect l="l" t="t" r="r" b="b"/>
            <a:pathLst>
              <a:path w="1527464" h="1527464">
                <a:moveTo>
                  <a:pt x="0" y="0"/>
                </a:moveTo>
                <a:lnTo>
                  <a:pt x="1527464" y="0"/>
                </a:lnTo>
                <a:lnTo>
                  <a:pt x="1527464" y="1527463"/>
                </a:lnTo>
                <a:lnTo>
                  <a:pt x="0" y="1527463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318644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93990D-CD1E-FDBF-7AFD-95846EFF5A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1B8FCAC2-617A-E5E8-513F-CC32A1F5E5BD}"/>
              </a:ext>
            </a:extLst>
          </p:cNvPr>
          <p:cNvSpPr txBox="1"/>
          <p:nvPr/>
        </p:nvSpPr>
        <p:spPr>
          <a:xfrm>
            <a:off x="1028700" y="2356194"/>
            <a:ext cx="15430500" cy="750013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514350" indent="-514350" algn="l">
              <a:lnSpc>
                <a:spcPts val="4886"/>
              </a:lnSpc>
              <a:buAutoNum type="arabicPeriod"/>
            </a:pPr>
            <a:r>
              <a:rPr lang="fi-FI" sz="3490" b="1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Aiheiden valikointi</a:t>
            </a:r>
            <a:br>
              <a:rPr lang="fi-FI" sz="3490" b="1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</a:br>
            <a:r>
              <a:rPr lang="fi-FI" sz="349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Media valitsee uutisoitavaksi vain sellaisia aiheita, jotka tukevat sen poliittista tai taloudellista agendaa, ja jättää muut merkittävät aiheet huomiotta.</a:t>
            </a:r>
            <a:br>
              <a:rPr lang="en-US" sz="349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</a:br>
            <a:r>
              <a:rPr lang="fi-FI" sz="3490" b="1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Kysy itseltäsi:</a:t>
            </a:r>
            <a:r>
              <a:rPr lang="fi-FI" sz="349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Miten eri tavoin ajattelevat mediat uutisoivat samana päivänä? Onko jokin suuri uutinen näkyvästi esillä toisessa mediassa, mutta poissa toisesta?</a:t>
            </a:r>
            <a:endParaRPr lang="en-US" sz="3490" dirty="0">
              <a:solidFill>
                <a:srgbClr val="145F8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marL="514350" indent="-514350" algn="l">
              <a:lnSpc>
                <a:spcPts val="4886"/>
              </a:lnSpc>
              <a:buAutoNum type="arabicPeriod"/>
            </a:pPr>
            <a:r>
              <a:rPr lang="en-US" sz="3490" b="1" dirty="0" err="1">
                <a:solidFill>
                  <a:srgbClr val="145F81"/>
                </a:solidFill>
                <a:latin typeface="Source Sans Pro"/>
                <a:ea typeface="Source Sans Pro"/>
                <a:sym typeface="Source Sans Pro"/>
              </a:rPr>
              <a:t>Lähteiden</a:t>
            </a:r>
            <a:r>
              <a:rPr lang="en-US" sz="3490" b="1" dirty="0">
                <a:solidFill>
                  <a:srgbClr val="145F81"/>
                </a:solidFill>
                <a:latin typeface="Source Sans Pro"/>
                <a:ea typeface="Source Sans Pro"/>
                <a:sym typeface="Source Sans Pro"/>
              </a:rPr>
              <a:t> </a:t>
            </a:r>
            <a:r>
              <a:rPr lang="en-US" sz="3490" b="1" dirty="0" err="1">
                <a:solidFill>
                  <a:srgbClr val="145F81"/>
                </a:solidFill>
                <a:latin typeface="Source Sans Pro"/>
                <a:ea typeface="Source Sans Pro"/>
                <a:sym typeface="Source Sans Pro"/>
              </a:rPr>
              <a:t>valikointi</a:t>
            </a:r>
            <a:br>
              <a:rPr lang="fi-FI" sz="3490" b="1" dirty="0">
                <a:solidFill>
                  <a:srgbClr val="145F81"/>
                </a:solidFill>
                <a:latin typeface="Source Sans Pro"/>
                <a:ea typeface="Source Sans Pro"/>
                <a:sym typeface="Source Sans Pro"/>
              </a:rPr>
            </a:br>
            <a:r>
              <a:rPr lang="fi-FI" sz="349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Toimittaja käyttää lähteinä vain asiantuntijoita, todistajia tai organisaatioita, jotka tukevat yhtä näkökulmaa.</a:t>
            </a:r>
            <a:br>
              <a:rPr lang="en-US" sz="349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</a:br>
            <a:r>
              <a:rPr lang="fi-FI" sz="3490" b="1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Kysy itseltäsi:</a:t>
            </a:r>
            <a:r>
              <a:rPr lang="fi-FI" sz="349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Onko eri näkökulmia edustavia lähteitä mukana? Käytetäänkö epämääräisiä ilmaisuja kuten ”asiantuntijoiden mukaan” tai ”havaitsijoiden mukaan” ilman lähteiden tarkempaa nimeämistä?</a:t>
            </a:r>
            <a:endParaRPr lang="en-US" sz="3490" dirty="0">
              <a:solidFill>
                <a:srgbClr val="145F8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3B262607-E949-2A00-1A25-921885203724}"/>
              </a:ext>
            </a:extLst>
          </p:cNvPr>
          <p:cNvSpPr txBox="1"/>
          <p:nvPr/>
        </p:nvSpPr>
        <p:spPr>
          <a:xfrm>
            <a:off x="1028700" y="914400"/>
            <a:ext cx="12839700" cy="97315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8131"/>
              </a:lnSpc>
            </a:pPr>
            <a:r>
              <a:rPr lang="en-US" sz="5808" b="1" dirty="0" err="1">
                <a:solidFill>
                  <a:srgbClr val="145F81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Valikoinnin</a:t>
            </a:r>
            <a:r>
              <a:rPr lang="en-US" sz="5808" b="1" dirty="0">
                <a:solidFill>
                  <a:srgbClr val="145F81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 </a:t>
            </a:r>
            <a:r>
              <a:rPr lang="en-US" sz="5808" b="1" dirty="0" err="1">
                <a:solidFill>
                  <a:srgbClr val="145F81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vinouma</a:t>
            </a:r>
            <a:endParaRPr lang="en-US" sz="5808" b="1" dirty="0">
              <a:solidFill>
                <a:srgbClr val="145F81"/>
              </a:solidFill>
              <a:latin typeface="Source Sans Pro Bold"/>
              <a:ea typeface="Source Sans Pro Bold"/>
              <a:cs typeface="Source Sans Pro Bold"/>
              <a:sym typeface="Source Sans Pro Bold"/>
            </a:endParaRPr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BE97BECD-67EE-C03E-B65A-36A44C8A618A}"/>
              </a:ext>
            </a:extLst>
          </p:cNvPr>
          <p:cNvSpPr/>
          <p:nvPr/>
        </p:nvSpPr>
        <p:spPr>
          <a:xfrm>
            <a:off x="14271786" y="1028700"/>
            <a:ext cx="2987514" cy="683394"/>
          </a:xfrm>
          <a:custGeom>
            <a:avLst/>
            <a:gdLst/>
            <a:ahLst/>
            <a:cxnLst/>
            <a:rect l="l" t="t" r="r" b="b"/>
            <a:pathLst>
              <a:path w="2987514" h="683394">
                <a:moveTo>
                  <a:pt x="0" y="0"/>
                </a:moveTo>
                <a:lnTo>
                  <a:pt x="2987514" y="0"/>
                </a:lnTo>
                <a:lnTo>
                  <a:pt x="2987514" y="683394"/>
                </a:lnTo>
                <a:lnTo>
                  <a:pt x="0" y="68339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69478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282F5F-0635-35A6-DD09-95C5318DAB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150EB809-7BEB-3F85-44F9-91F4AE47E783}"/>
              </a:ext>
            </a:extLst>
          </p:cNvPr>
          <p:cNvSpPr txBox="1"/>
          <p:nvPr/>
        </p:nvSpPr>
        <p:spPr>
          <a:xfrm>
            <a:off x="1028700" y="2356194"/>
            <a:ext cx="13243086" cy="687175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4886"/>
              </a:lnSpc>
            </a:pPr>
            <a:r>
              <a:rPr lang="fi-FI" sz="349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Uutisen merkitystä vähätellään tai korostetaan sen perusteella, mihin se </a:t>
            </a:r>
            <a:r>
              <a:rPr lang="fi-FI" sz="3490" dirty="0" err="1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sijoitetaan.Tärkeät</a:t>
            </a:r>
            <a:r>
              <a:rPr lang="fi-FI" sz="349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mutta epämieluisat uutiset voidaan sijoittaa lehden loppuun, verkkosivun alaosaan tai uutislähetyksen loppupuolelle.</a:t>
            </a:r>
            <a:endParaRPr lang="en-US" sz="3490" dirty="0">
              <a:solidFill>
                <a:srgbClr val="145F8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algn="l">
              <a:lnSpc>
                <a:spcPts val="4886"/>
              </a:lnSpc>
            </a:pPr>
            <a:endParaRPr lang="en-US" sz="3490" dirty="0">
              <a:solidFill>
                <a:srgbClr val="145F8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algn="l">
              <a:lnSpc>
                <a:spcPts val="4886"/>
              </a:lnSpc>
            </a:pPr>
            <a:r>
              <a:rPr lang="fi-FI" sz="3490" b="1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Kysy itseltäsi:</a:t>
            </a:r>
            <a:r>
              <a:rPr lang="fi-FI" sz="349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Mikä uutinen on näkyvimpänä etusivulla? Mitä korostetaan kuvilla ja otsikoilla? Mitkä aiheet on siirretty vähemmän näkyville?</a:t>
            </a:r>
            <a:endParaRPr lang="en-US" sz="3490" dirty="0">
              <a:solidFill>
                <a:srgbClr val="145F8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algn="l">
              <a:lnSpc>
                <a:spcPts val="4886"/>
              </a:lnSpc>
            </a:pPr>
            <a:endParaRPr lang="fi-FI" sz="3490" b="1" dirty="0">
              <a:solidFill>
                <a:srgbClr val="145F8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algn="l">
              <a:lnSpc>
                <a:spcPts val="4886"/>
              </a:lnSpc>
            </a:pPr>
            <a:r>
              <a:rPr lang="fi-FI" sz="3490" b="1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Esimerkki: </a:t>
            </a:r>
            <a:r>
              <a:rPr lang="fi-FI" sz="349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Hallitusta myönteisesti käsittelevä uutinen on pääuutinen, kun taas korruptiotapaus löytyy vasta sivulta 17.</a:t>
            </a:r>
            <a:endParaRPr lang="en-US" sz="3490" dirty="0">
              <a:solidFill>
                <a:srgbClr val="145F8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AB1DC00F-4AF4-C875-D625-1C025375D1F2}"/>
              </a:ext>
            </a:extLst>
          </p:cNvPr>
          <p:cNvSpPr txBox="1"/>
          <p:nvPr/>
        </p:nvSpPr>
        <p:spPr>
          <a:xfrm>
            <a:off x="1028700" y="914400"/>
            <a:ext cx="12839700" cy="97315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8131"/>
              </a:lnSpc>
            </a:pPr>
            <a:r>
              <a:rPr lang="en-US" sz="5808" b="1" dirty="0" err="1">
                <a:solidFill>
                  <a:srgbClr val="145F81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Sijoittelun</a:t>
            </a:r>
            <a:r>
              <a:rPr lang="en-US" sz="5808" b="1" dirty="0">
                <a:solidFill>
                  <a:srgbClr val="145F81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 </a:t>
            </a:r>
            <a:r>
              <a:rPr lang="en-US" sz="5808" b="1" dirty="0" err="1">
                <a:solidFill>
                  <a:srgbClr val="145F81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vinouma</a:t>
            </a:r>
            <a:endParaRPr lang="en-US" sz="5808" b="1" dirty="0">
              <a:solidFill>
                <a:srgbClr val="145F81"/>
              </a:solidFill>
              <a:latin typeface="Source Sans Pro Bold"/>
              <a:ea typeface="Source Sans Pro Bold"/>
              <a:cs typeface="Source Sans Pro Bold"/>
              <a:sym typeface="Source Sans Pro Bold"/>
            </a:endParaRPr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7A328D2B-5FCD-6780-A6D4-CBD07267ADDD}"/>
              </a:ext>
            </a:extLst>
          </p:cNvPr>
          <p:cNvSpPr/>
          <p:nvPr/>
        </p:nvSpPr>
        <p:spPr>
          <a:xfrm>
            <a:off x="14271786" y="1028700"/>
            <a:ext cx="2987514" cy="683394"/>
          </a:xfrm>
          <a:custGeom>
            <a:avLst/>
            <a:gdLst/>
            <a:ahLst/>
            <a:cxnLst/>
            <a:rect l="l" t="t" r="r" b="b"/>
            <a:pathLst>
              <a:path w="2987514" h="683394">
                <a:moveTo>
                  <a:pt x="0" y="0"/>
                </a:moveTo>
                <a:lnTo>
                  <a:pt x="2987514" y="0"/>
                </a:lnTo>
                <a:lnTo>
                  <a:pt x="2987514" y="683394"/>
                </a:lnTo>
                <a:lnTo>
                  <a:pt x="0" y="68339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fi-FI"/>
          </a:p>
        </p:txBody>
      </p:sp>
      <p:sp>
        <p:nvSpPr>
          <p:cNvPr id="10" name="Freeform 10">
            <a:extLst>
              <a:ext uri="{FF2B5EF4-FFF2-40B4-BE49-F238E27FC236}">
                <a16:creationId xmlns:a16="http://schemas.microsoft.com/office/drawing/2014/main" id="{3944918C-514A-178A-B7AC-8D0339E43C45}"/>
              </a:ext>
            </a:extLst>
          </p:cNvPr>
          <p:cNvSpPr/>
          <p:nvPr/>
        </p:nvSpPr>
        <p:spPr>
          <a:xfrm>
            <a:off x="14782800" y="5600700"/>
            <a:ext cx="1527464" cy="1527464"/>
          </a:xfrm>
          <a:custGeom>
            <a:avLst/>
            <a:gdLst/>
            <a:ahLst/>
            <a:cxnLst/>
            <a:rect l="l" t="t" r="r" b="b"/>
            <a:pathLst>
              <a:path w="1527464" h="1527464">
                <a:moveTo>
                  <a:pt x="0" y="0"/>
                </a:moveTo>
                <a:lnTo>
                  <a:pt x="1527464" y="0"/>
                </a:lnTo>
                <a:lnTo>
                  <a:pt x="1527464" y="1527463"/>
                </a:lnTo>
                <a:lnTo>
                  <a:pt x="0" y="1527463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340379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A43A4C-AFA3-8A0B-A8BE-6D0A883709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8A8C42B4-AA99-C45A-3A40-FFD42C927C2B}"/>
              </a:ext>
            </a:extLst>
          </p:cNvPr>
          <p:cNvSpPr txBox="1"/>
          <p:nvPr/>
        </p:nvSpPr>
        <p:spPr>
          <a:xfrm>
            <a:off x="1028700" y="2356194"/>
            <a:ext cx="13243086" cy="639726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4886"/>
              </a:lnSpc>
              <a:spcAft>
                <a:spcPts val="600"/>
              </a:spcAft>
            </a:pPr>
            <a:r>
              <a:rPr lang="fi-FI" sz="349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Kyse on kielen käytöstä. Tietyt sanat, otsikot ja kuvailevat ilmaisut voivat antaa myönteisen tai kielteisen arvion jo ennen kuin lukija on saanut tietoonsa faktat.</a:t>
            </a:r>
          </a:p>
          <a:p>
            <a:pPr algn="l">
              <a:lnSpc>
                <a:spcPts val="4886"/>
              </a:lnSpc>
              <a:spcAft>
                <a:spcPts val="600"/>
              </a:spcAft>
            </a:pPr>
            <a:r>
              <a:rPr lang="fi-FI" sz="3490" b="1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Kysy itseltäsi:</a:t>
            </a:r>
            <a:r>
              <a:rPr lang="fi-FI" sz="349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Käytetäänkö tunnepitoisia sanoja kuten ”katastrofaalinen”, ”rohkea”, ”skandaalimainen” tai ”ääriajattelija”, vaikka neutraalimmat ilmaisut riittäisivät? Näkyykö tämä erityisesti otsikoissa?</a:t>
            </a:r>
          </a:p>
          <a:p>
            <a:pPr algn="l">
              <a:lnSpc>
                <a:spcPts val="4886"/>
              </a:lnSpc>
              <a:spcAft>
                <a:spcPts val="600"/>
              </a:spcAft>
            </a:pPr>
            <a:r>
              <a:rPr lang="fi-FI" sz="3490" b="1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Esimerkki:</a:t>
            </a:r>
            <a:r>
              <a:rPr lang="fi-FI" sz="349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Jos yhtä poliitikkoa kutsutaan ”rohkeaksi valtiomieheksi” ja toista ”radikaaliksi toimijaksi”, kyse on sanavalintojen aiheuttamasta vinoumasta.</a:t>
            </a:r>
            <a:endParaRPr lang="en-US" sz="3490" dirty="0">
              <a:solidFill>
                <a:srgbClr val="145F8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E2DD1777-7E31-1F09-B3C8-49E852573F5D}"/>
              </a:ext>
            </a:extLst>
          </p:cNvPr>
          <p:cNvSpPr txBox="1"/>
          <p:nvPr/>
        </p:nvSpPr>
        <p:spPr>
          <a:xfrm>
            <a:off x="1028700" y="914400"/>
            <a:ext cx="13601700" cy="97315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8131"/>
              </a:lnSpc>
            </a:pPr>
            <a:r>
              <a:rPr lang="en-US" sz="5400" b="1" dirty="0" err="1">
                <a:solidFill>
                  <a:srgbClr val="145F81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Kehystämisen</a:t>
            </a:r>
            <a:r>
              <a:rPr lang="en-US" sz="5400" b="1" dirty="0">
                <a:solidFill>
                  <a:srgbClr val="145F81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 ja </a:t>
            </a:r>
            <a:r>
              <a:rPr lang="en-US" sz="5400" b="1" dirty="0" err="1">
                <a:solidFill>
                  <a:srgbClr val="145F81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sanavalintojen</a:t>
            </a:r>
            <a:r>
              <a:rPr lang="en-US" sz="5400" b="1" dirty="0">
                <a:solidFill>
                  <a:srgbClr val="145F81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 </a:t>
            </a:r>
            <a:r>
              <a:rPr lang="en-US" sz="5400" b="1" dirty="0" err="1">
                <a:solidFill>
                  <a:srgbClr val="145F81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vinouma</a:t>
            </a:r>
            <a:endParaRPr lang="en-US" sz="5400" b="1" dirty="0">
              <a:solidFill>
                <a:srgbClr val="145F81"/>
              </a:solidFill>
              <a:latin typeface="Source Sans Pro Bold"/>
              <a:ea typeface="Source Sans Pro Bold"/>
              <a:cs typeface="Source Sans Pro Bold"/>
              <a:sym typeface="Source Sans Pro Bold"/>
            </a:endParaRPr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9BB3AB72-487F-DF63-6047-948C8BF5C3B1}"/>
              </a:ext>
            </a:extLst>
          </p:cNvPr>
          <p:cNvSpPr/>
          <p:nvPr/>
        </p:nvSpPr>
        <p:spPr>
          <a:xfrm>
            <a:off x="14271786" y="1028700"/>
            <a:ext cx="2987514" cy="683394"/>
          </a:xfrm>
          <a:custGeom>
            <a:avLst/>
            <a:gdLst/>
            <a:ahLst/>
            <a:cxnLst/>
            <a:rect l="l" t="t" r="r" b="b"/>
            <a:pathLst>
              <a:path w="2987514" h="683394">
                <a:moveTo>
                  <a:pt x="0" y="0"/>
                </a:moveTo>
                <a:lnTo>
                  <a:pt x="2987514" y="0"/>
                </a:lnTo>
                <a:lnTo>
                  <a:pt x="2987514" y="683394"/>
                </a:lnTo>
                <a:lnTo>
                  <a:pt x="0" y="68339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954934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eff707d-f623-493d-bac7-b56c0dfe17a9">
      <Terms xmlns="http://schemas.microsoft.com/office/infopath/2007/PartnerControls"/>
    </lcf76f155ced4ddcb4097134ff3c332f>
    <TaxCatchAll xmlns="02ddf22a-210a-4c33-8576-817b91fcb790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F08D5B5447F7B64DBB8AF68AD4B62DFD" ma:contentTypeVersion="19" ma:contentTypeDescription="Luo uusi asiakirja." ma:contentTypeScope="" ma:versionID="c0e8172d32a41e23c4acd0d604697ab6">
  <xsd:schema xmlns:xsd="http://www.w3.org/2001/XMLSchema" xmlns:xs="http://www.w3.org/2001/XMLSchema" xmlns:p="http://schemas.microsoft.com/office/2006/metadata/properties" xmlns:ns2="02ddf22a-210a-4c33-8576-817b91fcb790" xmlns:ns3="ceff707d-f623-493d-bac7-b56c0dfe17a9" targetNamespace="http://schemas.microsoft.com/office/2006/metadata/properties" ma:root="true" ma:fieldsID="0bb93792563e9bb3005517fd81405973" ns2:_="" ns3:_="">
    <xsd:import namespace="02ddf22a-210a-4c33-8576-817b91fcb790"/>
    <xsd:import namespace="ceff707d-f623-493d-bac7-b56c0dfe17a9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2ddf22a-210a-4c33-8576-817b91fcb79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e362324b-9413-4969-a123-44dde1e66ae2}" ma:internalName="TaxCatchAll" ma:showField="CatchAllData" ma:web="02ddf22a-210a-4c33-8576-817b91fcb79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ff707d-f623-493d-bac7-b56c0dfe17a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2" nillable="true" ma:taxonomy="true" ma:internalName="lcf76f155ced4ddcb4097134ff3c332f" ma:taxonomyFieldName="MediaServiceImageTags" ma:displayName="Kuvien tunnisteet" ma:readOnly="false" ma:fieldId="{5cf76f15-5ced-4ddc-b409-7134ff3c332f}" ma:taxonomyMulti="true" ma:sspId="d0420d83-ea60-4e24-9aa7-9868891e3bb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AD5F839-AB14-4521-9628-FB2914FBCA87}">
  <ds:schemaRefs>
    <ds:schemaRef ds:uri="http://schemas.microsoft.com/office/2006/metadata/properties"/>
    <ds:schemaRef ds:uri="http://schemas.microsoft.com/office/infopath/2007/PartnerControls"/>
    <ds:schemaRef ds:uri="ceff707d-f623-493d-bac7-b56c0dfe17a9"/>
    <ds:schemaRef ds:uri="02ddf22a-210a-4c33-8576-817b91fcb790"/>
  </ds:schemaRefs>
</ds:datastoreItem>
</file>

<file path=customXml/itemProps2.xml><?xml version="1.0" encoding="utf-8"?>
<ds:datastoreItem xmlns:ds="http://schemas.openxmlformats.org/officeDocument/2006/customXml" ds:itemID="{4DD6959D-3F3E-4184-B6ED-5F03FA29345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54DB760-F81C-4532-BDB1-59B4EAD8F6B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2ddf22a-210a-4c33-8576-817b91fcb790"/>
    <ds:schemaRef ds:uri="ceff707d-f623-493d-bac7-b56c0dfe17a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7503</TotalTime>
  <Words>617</Words>
  <Application>Microsoft Office PowerPoint</Application>
  <PresentationFormat>Mukautettu</PresentationFormat>
  <Paragraphs>64</Paragraphs>
  <Slides>11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7" baseType="lpstr">
      <vt:lpstr>Source Sans Pro Bold</vt:lpstr>
      <vt:lpstr>Aptos</vt:lpstr>
      <vt:lpstr>Arial</vt:lpstr>
      <vt:lpstr>Calibri</vt:lpstr>
      <vt:lpstr>Source Sans Pro</vt:lpstr>
      <vt:lpstr>Office Theme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Canva Nordplus: presentation</dc:title>
  <dc:creator>Nina Ziessler</dc:creator>
  <cp:lastModifiedBy>Nina Ziessler</cp:lastModifiedBy>
  <cp:revision>4</cp:revision>
  <dcterms:created xsi:type="dcterms:W3CDTF">2006-08-16T00:00:00Z</dcterms:created>
  <dcterms:modified xsi:type="dcterms:W3CDTF">2026-06-25T13:20:06Z</dcterms:modified>
  <dc:identifier>DAHDcWFPk08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0x010100F08D5B5447F7B64DBB8AF68AD4B62DFD</vt:lpwstr>
  </property>
  <property fmtid="{D5CDD505-2E9C-101B-9397-08002B2CF9AE}" pid="3" name="MediaServiceImageTags">
    <vt:lpwstr/>
  </property>
</Properties>
</file>