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0"/>
  </p:notesMasterIdLst>
  <p:sldIdLst>
    <p:sldId id="546" r:id="rId5"/>
    <p:sldId id="257" r:id="rId6"/>
    <p:sldId id="547" r:id="rId7"/>
    <p:sldId id="548" r:id="rId8"/>
    <p:sldId id="549" r:id="rId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na Ziessler" userId="52ef9b09-7dc5-48dc-a6c9-3afafda37e46" providerId="ADAL" clId="{4597B2E0-8DAD-4A67-9195-83172779121E}"/>
    <pc:docChg chg="modSld">
      <pc:chgData name="Nina Ziessler" userId="52ef9b09-7dc5-48dc-a6c9-3afafda37e46" providerId="ADAL" clId="{4597B2E0-8DAD-4A67-9195-83172779121E}" dt="2026-06-25T17:19:19.795" v="85"/>
      <pc:docMkLst>
        <pc:docMk/>
      </pc:docMkLst>
      <pc:sldChg chg="modSp mod">
        <pc:chgData name="Nina Ziessler" userId="52ef9b09-7dc5-48dc-a6c9-3afafda37e46" providerId="ADAL" clId="{4597B2E0-8DAD-4A67-9195-83172779121E}" dt="2026-06-25T17:15:12.149" v="31"/>
        <pc:sldMkLst>
          <pc:docMk/>
          <pc:sldMk cId="0" sldId="257"/>
        </pc:sldMkLst>
        <pc:spChg chg="mod">
          <ac:chgData name="Nina Ziessler" userId="52ef9b09-7dc5-48dc-a6c9-3afafda37e46" providerId="ADAL" clId="{4597B2E0-8DAD-4A67-9195-83172779121E}" dt="2026-06-25T17:15:12.149" v="31"/>
          <ac:spMkLst>
            <pc:docMk/>
            <pc:sldMk cId="0" sldId="257"/>
            <ac:spMk id="2" creationId="{00000000-0000-0000-0000-000000000000}"/>
          </ac:spMkLst>
        </pc:spChg>
        <pc:spChg chg="mod">
          <ac:chgData name="Nina Ziessler" userId="52ef9b09-7dc5-48dc-a6c9-3afafda37e46" providerId="ADAL" clId="{4597B2E0-8DAD-4A67-9195-83172779121E}" dt="2026-06-25T17:14:51.722" v="30" actId="20577"/>
          <ac:spMkLst>
            <pc:docMk/>
            <pc:sldMk cId="0" sldId="257"/>
            <ac:spMk id="3" creationId="{00000000-0000-0000-0000-000000000000}"/>
          </ac:spMkLst>
        </pc:spChg>
      </pc:sldChg>
      <pc:sldChg chg="modSp mod">
        <pc:chgData name="Nina Ziessler" userId="52ef9b09-7dc5-48dc-a6c9-3afafda37e46" providerId="ADAL" clId="{4597B2E0-8DAD-4A67-9195-83172779121E}" dt="2026-06-25T17:17:45.924" v="79" actId="1076"/>
        <pc:sldMkLst>
          <pc:docMk/>
          <pc:sldMk cId="1378814737" sldId="547"/>
        </pc:sldMkLst>
        <pc:spChg chg="mod">
          <ac:chgData name="Nina Ziessler" userId="52ef9b09-7dc5-48dc-a6c9-3afafda37e46" providerId="ADAL" clId="{4597B2E0-8DAD-4A67-9195-83172779121E}" dt="2026-06-25T17:17:45.924" v="79" actId="1076"/>
          <ac:spMkLst>
            <pc:docMk/>
            <pc:sldMk cId="1378814737" sldId="547"/>
            <ac:spMk id="2" creationId="{1AF6D1F5-D3BB-174C-2031-06C0527E13D3}"/>
          </ac:spMkLst>
        </pc:spChg>
        <pc:spChg chg="mod">
          <ac:chgData name="Nina Ziessler" userId="52ef9b09-7dc5-48dc-a6c9-3afafda37e46" providerId="ADAL" clId="{4597B2E0-8DAD-4A67-9195-83172779121E}" dt="2026-06-25T17:15:27.182" v="55" actId="20577"/>
          <ac:spMkLst>
            <pc:docMk/>
            <pc:sldMk cId="1378814737" sldId="547"/>
            <ac:spMk id="3" creationId="{9C9927D4-A721-2271-2C78-D06B2DA7289B}"/>
          </ac:spMkLst>
        </pc:spChg>
      </pc:sldChg>
      <pc:sldChg chg="modSp mod">
        <pc:chgData name="Nina Ziessler" userId="52ef9b09-7dc5-48dc-a6c9-3afafda37e46" providerId="ADAL" clId="{4597B2E0-8DAD-4A67-9195-83172779121E}" dt="2026-06-25T17:18:44.015" v="83"/>
        <pc:sldMkLst>
          <pc:docMk/>
          <pc:sldMk cId="1419100431" sldId="548"/>
        </pc:sldMkLst>
        <pc:spChg chg="mod">
          <ac:chgData name="Nina Ziessler" userId="52ef9b09-7dc5-48dc-a6c9-3afafda37e46" providerId="ADAL" clId="{4597B2E0-8DAD-4A67-9195-83172779121E}" dt="2026-06-25T17:18:44.015" v="83"/>
          <ac:spMkLst>
            <pc:docMk/>
            <pc:sldMk cId="1419100431" sldId="548"/>
            <ac:spMk id="2" creationId="{DEA08D82-72E2-051E-2AC8-6BD3D6EF04D0}"/>
          </ac:spMkLst>
        </pc:spChg>
        <pc:spChg chg="mod">
          <ac:chgData name="Nina Ziessler" userId="52ef9b09-7dc5-48dc-a6c9-3afafda37e46" providerId="ADAL" clId="{4597B2E0-8DAD-4A67-9195-83172779121E}" dt="2026-06-25T17:18:30.258" v="82" actId="14100"/>
          <ac:spMkLst>
            <pc:docMk/>
            <pc:sldMk cId="1419100431" sldId="548"/>
            <ac:spMk id="3" creationId="{4FCF1E20-F8FD-E4D7-B000-BFC8D2DD3BA5}"/>
          </ac:spMkLst>
        </pc:spChg>
      </pc:sldChg>
      <pc:sldChg chg="modSp mod">
        <pc:chgData name="Nina Ziessler" userId="52ef9b09-7dc5-48dc-a6c9-3afafda37e46" providerId="ADAL" clId="{4597B2E0-8DAD-4A67-9195-83172779121E}" dt="2026-06-25T17:19:19.795" v="85"/>
        <pc:sldMkLst>
          <pc:docMk/>
          <pc:sldMk cId="1211176050" sldId="549"/>
        </pc:sldMkLst>
        <pc:spChg chg="mod">
          <ac:chgData name="Nina Ziessler" userId="52ef9b09-7dc5-48dc-a6c9-3afafda37e46" providerId="ADAL" clId="{4597B2E0-8DAD-4A67-9195-83172779121E}" dt="2026-06-25T17:19:19.795" v="85"/>
          <ac:spMkLst>
            <pc:docMk/>
            <pc:sldMk cId="1211176050" sldId="549"/>
            <ac:spMk id="2" creationId="{AC0AF563-9F5F-A1A4-A770-955239AFAEDD}"/>
          </ac:spMkLst>
        </pc:spChg>
        <pc:spChg chg="mod">
          <ac:chgData name="Nina Ziessler" userId="52ef9b09-7dc5-48dc-a6c9-3afafda37e46" providerId="ADAL" clId="{4597B2E0-8DAD-4A67-9195-83172779121E}" dt="2026-06-25T17:19:08.067" v="84"/>
          <ac:spMkLst>
            <pc:docMk/>
            <pc:sldMk cId="1211176050" sldId="549"/>
            <ac:spMk id="3" creationId="{49EFA481-FAED-C621-C180-A5D43FC3EDE6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6F9D46-1E75-4002-B9EA-4B285766ED09}" type="datetimeFigureOut">
              <a:rPr lang="fi-FI" smtClean="0"/>
              <a:t>25.6.2026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86EF31-E764-4EAA-B069-38B2EBB0FF9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48532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6A4B014-1C3C-444E-BEB0-80A86FFA00FC}" type="slidenum">
              <a:rPr kumimoji="0" lang="fi-FI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i-FI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924408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9576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0358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327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96477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360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4382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91442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437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69414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223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4350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6/25/2026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6014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sv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5F8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685800" y="685800"/>
            <a:ext cx="1282757" cy="1217215"/>
          </a:xfrm>
          <a:custGeom>
            <a:avLst/>
            <a:gdLst/>
            <a:ahLst/>
            <a:cxnLst/>
            <a:rect l="l" t="t" r="r" b="b"/>
            <a:pathLst>
              <a:path w="1924136" h="1825822">
                <a:moveTo>
                  <a:pt x="0" y="0"/>
                </a:moveTo>
                <a:lnTo>
                  <a:pt x="1924136" y="0"/>
                </a:lnTo>
                <a:lnTo>
                  <a:pt x="1924136" y="1825822"/>
                </a:lnTo>
                <a:lnTo>
                  <a:pt x="0" y="1825822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3" name="Freeform 3"/>
          <p:cNvSpPr/>
          <p:nvPr/>
        </p:nvSpPr>
        <p:spPr>
          <a:xfrm>
            <a:off x="-152400" y="5131121"/>
            <a:ext cx="12598400" cy="1853879"/>
          </a:xfrm>
          <a:custGeom>
            <a:avLst/>
            <a:gdLst/>
            <a:ahLst/>
            <a:cxnLst/>
            <a:rect l="l" t="t" r="r" b="b"/>
            <a:pathLst>
              <a:path w="20702890" h="4968694">
                <a:moveTo>
                  <a:pt x="0" y="0"/>
                </a:moveTo>
                <a:lnTo>
                  <a:pt x="20702890" y="0"/>
                </a:lnTo>
                <a:lnTo>
                  <a:pt x="20702890" y="4968694"/>
                </a:lnTo>
                <a:lnTo>
                  <a:pt x="0" y="4968694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4" name="Freeform 4"/>
          <p:cNvSpPr/>
          <p:nvPr/>
        </p:nvSpPr>
        <p:spPr>
          <a:xfrm>
            <a:off x="320537" y="5683870"/>
            <a:ext cx="2925331" cy="669169"/>
          </a:xfrm>
          <a:custGeom>
            <a:avLst/>
            <a:gdLst/>
            <a:ahLst/>
            <a:cxnLst/>
            <a:rect l="l" t="t" r="r" b="b"/>
            <a:pathLst>
              <a:path w="4387997" h="1003754">
                <a:moveTo>
                  <a:pt x="0" y="0"/>
                </a:moveTo>
                <a:lnTo>
                  <a:pt x="4387997" y="0"/>
                </a:lnTo>
                <a:lnTo>
                  <a:pt x="4387997" y="1003755"/>
                </a:lnTo>
                <a:lnTo>
                  <a:pt x="0" y="1003755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5" name="Freeform 5"/>
          <p:cNvSpPr/>
          <p:nvPr/>
        </p:nvSpPr>
        <p:spPr>
          <a:xfrm>
            <a:off x="3130558" y="5218803"/>
            <a:ext cx="1568549" cy="1568549"/>
          </a:xfrm>
          <a:custGeom>
            <a:avLst/>
            <a:gdLst/>
            <a:ahLst/>
            <a:cxnLst/>
            <a:rect l="l" t="t" r="r" b="b"/>
            <a:pathLst>
              <a:path w="2352824" h="2352824">
                <a:moveTo>
                  <a:pt x="0" y="0"/>
                </a:moveTo>
                <a:lnTo>
                  <a:pt x="2352824" y="0"/>
                </a:lnTo>
                <a:lnTo>
                  <a:pt x="2352824" y="2352824"/>
                </a:lnTo>
                <a:lnTo>
                  <a:pt x="0" y="2352824"/>
                </a:lnTo>
                <a:lnTo>
                  <a:pt x="0" y="0"/>
                </a:lnTo>
                <a:close/>
              </a:path>
            </a:pathLst>
          </a:custGeom>
          <a:blipFill>
            <a:blip r:embed="rId6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6" name="Freeform 6"/>
          <p:cNvSpPr/>
          <p:nvPr/>
        </p:nvSpPr>
        <p:spPr>
          <a:xfrm>
            <a:off x="4859863" y="5698334"/>
            <a:ext cx="2468399" cy="640241"/>
          </a:xfrm>
          <a:custGeom>
            <a:avLst/>
            <a:gdLst/>
            <a:ahLst/>
            <a:cxnLst/>
            <a:rect l="l" t="t" r="r" b="b"/>
            <a:pathLst>
              <a:path w="3702598" h="960361">
                <a:moveTo>
                  <a:pt x="0" y="0"/>
                </a:moveTo>
                <a:lnTo>
                  <a:pt x="3702598" y="0"/>
                </a:lnTo>
                <a:lnTo>
                  <a:pt x="3702598" y="960361"/>
                </a:lnTo>
                <a:lnTo>
                  <a:pt x="0" y="960361"/>
                </a:lnTo>
                <a:lnTo>
                  <a:pt x="0" y="0"/>
                </a:lnTo>
                <a:close/>
              </a:path>
            </a:pathLst>
          </a:custGeom>
          <a:blipFill>
            <a:blip r:embed="rId7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7" name="Freeform 7"/>
          <p:cNvSpPr/>
          <p:nvPr/>
        </p:nvSpPr>
        <p:spPr>
          <a:xfrm>
            <a:off x="10426256" y="5536432"/>
            <a:ext cx="1155065" cy="933293"/>
          </a:xfrm>
          <a:custGeom>
            <a:avLst/>
            <a:gdLst/>
            <a:ahLst/>
            <a:cxnLst/>
            <a:rect l="l" t="t" r="r" b="b"/>
            <a:pathLst>
              <a:path w="1732598" h="1399939">
                <a:moveTo>
                  <a:pt x="0" y="0"/>
                </a:moveTo>
                <a:lnTo>
                  <a:pt x="1732598" y="0"/>
                </a:lnTo>
                <a:lnTo>
                  <a:pt x="1732598" y="1399939"/>
                </a:lnTo>
                <a:lnTo>
                  <a:pt x="0" y="1399939"/>
                </a:lnTo>
                <a:lnTo>
                  <a:pt x="0" y="0"/>
                </a:lnTo>
                <a:close/>
              </a:path>
            </a:pathLst>
          </a:custGeom>
          <a:blipFill>
            <a:blip r:embed="rId8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8" name="Freeform 8"/>
          <p:cNvSpPr/>
          <p:nvPr/>
        </p:nvSpPr>
        <p:spPr>
          <a:xfrm>
            <a:off x="8017694" y="5403211"/>
            <a:ext cx="1719130" cy="1199733"/>
          </a:xfrm>
          <a:custGeom>
            <a:avLst/>
            <a:gdLst/>
            <a:ahLst/>
            <a:cxnLst/>
            <a:rect l="l" t="t" r="r" b="b"/>
            <a:pathLst>
              <a:path w="2578695" h="1799600">
                <a:moveTo>
                  <a:pt x="0" y="0"/>
                </a:moveTo>
                <a:lnTo>
                  <a:pt x="2578695" y="0"/>
                </a:lnTo>
                <a:lnTo>
                  <a:pt x="2578695" y="1799600"/>
                </a:lnTo>
                <a:lnTo>
                  <a:pt x="0" y="1799600"/>
                </a:lnTo>
                <a:lnTo>
                  <a:pt x="0" y="0"/>
                </a:lnTo>
                <a:close/>
              </a:path>
            </a:pathLst>
          </a:custGeom>
          <a:blipFill>
            <a:blip r:embed="rId9"/>
            <a:stretch>
              <a:fillRect/>
            </a:stretch>
          </a:blipFill>
        </p:spPr>
        <p:txBody>
          <a:bodyPr/>
          <a:lstStyle/>
          <a:p>
            <a:pPr defTabSz="609630"/>
            <a:endParaRPr lang="fi-FI" sz="1200">
              <a:solidFill>
                <a:prstClr val="black"/>
              </a:solidFill>
              <a:latin typeface="Calibri"/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320537" y="2425984"/>
            <a:ext cx="11260785" cy="1591782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 defTabSz="609630">
              <a:lnSpc>
                <a:spcPts val="6066"/>
              </a:lnSpc>
            </a:pPr>
            <a:r>
              <a:rPr kumimoji="0" lang="fi-FI" sz="60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ptos Display" panose="02110004020202020204"/>
                <a:ea typeface="+mj-ea"/>
                <a:cs typeface="+mj-cs"/>
              </a:rPr>
              <a:t>MEDIALUKUTAITOA</a:t>
            </a:r>
          </a:p>
          <a:p>
            <a:pPr algn="r" defTabSz="609630">
              <a:lnSpc>
                <a:spcPts val="6066"/>
              </a:lnSpc>
            </a:pPr>
            <a:r>
              <a:rPr lang="fi-FI" sz="6000" dirty="0">
                <a:solidFill>
                  <a:schemeClr val="bg1"/>
                </a:solidFill>
                <a:latin typeface="Aptos Display" panose="02110004020202020204"/>
                <a:ea typeface="+mj-ea"/>
                <a:cs typeface="+mj-cs"/>
                <a:sym typeface="Source Sans Pro Bold"/>
              </a:rPr>
              <a:t>SOSIAALISESSA MEDIASSA</a:t>
            </a:r>
            <a:endParaRPr lang="en-US" sz="6666" b="1" spc="-186" dirty="0">
              <a:solidFill>
                <a:schemeClr val="bg1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2788920" y="4255019"/>
            <a:ext cx="8717280" cy="3488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r" defTabSz="609630">
              <a:lnSpc>
                <a:spcPts val="2666"/>
              </a:lnSpc>
              <a:spcBef>
                <a:spcPct val="0"/>
              </a:spcBef>
            </a:pPr>
            <a:r>
              <a:rPr lang="fi-FI" sz="2666" b="1" spc="197" dirty="0">
                <a:solidFill>
                  <a:srgbClr val="E7C58C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Kohti sujuvampaa ja turvallisempaa tiedonjakoa</a:t>
            </a:r>
            <a:endParaRPr lang="en-US" sz="2666" b="1" spc="197" dirty="0">
              <a:solidFill>
                <a:srgbClr val="E7C58C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1968557" y="1058196"/>
            <a:ext cx="2999120" cy="512961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defTabSz="609630">
              <a:lnSpc>
                <a:spcPts val="1979"/>
              </a:lnSpc>
            </a:pPr>
            <a:r>
              <a:rPr lang="en-US" sz="1832">
                <a:solidFill>
                  <a:srgbClr val="FFFFFF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Navigating Mis- and Disinformation at an Older Age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/>
          <p:cNvSpPr txBox="1"/>
          <p:nvPr/>
        </p:nvSpPr>
        <p:spPr>
          <a:xfrm>
            <a:off x="685800" y="1826828"/>
            <a:ext cx="8732520" cy="3677930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i-FI" sz="28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Yhteisöllinen media, jossa kuka tahansa voi tuottaa ja jakaa sisältöä. 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i-FI" sz="28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Tietoa, mielipiteitä ja mainontaa voi olla vaikea erottaa toisistaan.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i-FI" sz="28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Käyttäjiltä tarvitaan kykyä ymmärtää, arvioida ja tuottaa sisältöjä vastuullisesti.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i-FI" sz="28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Jokainen käyttäjä vaikuttaa siihen, millaista tietoa leviää.</a:t>
            </a:r>
          </a:p>
        </p:txBody>
      </p:sp>
      <p:sp>
        <p:nvSpPr>
          <p:cNvPr id="3" name="TextBox 3"/>
          <p:cNvSpPr txBox="1"/>
          <p:nvPr/>
        </p:nvSpPr>
        <p:spPr>
          <a:xfrm>
            <a:off x="685799" y="609601"/>
            <a:ext cx="8596851" cy="6487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421"/>
              </a:lnSpc>
            </a:pPr>
            <a:r>
              <a:rPr lang="fi-FI" sz="3872" b="1" dirty="0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Sosiaalisen median luonne</a:t>
            </a:r>
            <a:endParaRPr lang="en-US" sz="3872" b="1" dirty="0">
              <a:solidFill>
                <a:srgbClr val="145F81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4" name="Freeform 4"/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i-FI" sz="1200"/>
          </a:p>
        </p:txBody>
      </p:sp>
      <p:sp>
        <p:nvSpPr>
          <p:cNvPr id="5" name="Freeform 3">
            <a:extLst>
              <a:ext uri="{FF2B5EF4-FFF2-40B4-BE49-F238E27FC236}">
                <a16:creationId xmlns:a16="http://schemas.microsoft.com/office/drawing/2014/main" id="{8D6D99EE-09DC-6896-0BA0-9A74739BD343}"/>
              </a:ext>
            </a:extLst>
          </p:cNvPr>
          <p:cNvSpPr/>
          <p:nvPr/>
        </p:nvSpPr>
        <p:spPr>
          <a:xfrm>
            <a:off x="9282651" y="2356332"/>
            <a:ext cx="2223549" cy="2145336"/>
          </a:xfrm>
          <a:custGeom>
            <a:avLst/>
            <a:gdLst/>
            <a:ahLst/>
            <a:cxnLst/>
            <a:rect l="l" t="t" r="r" b="b"/>
            <a:pathLst>
              <a:path w="4083939" h="4114800">
                <a:moveTo>
                  <a:pt x="0" y="0"/>
                </a:moveTo>
                <a:lnTo>
                  <a:pt x="4083939" y="0"/>
                </a:lnTo>
                <a:lnTo>
                  <a:pt x="4083939" y="4114800"/>
                </a:lnTo>
                <a:lnTo>
                  <a:pt x="0" y="4114800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A7B7013-E092-6DD5-8D39-DAD72BB8C8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1AF6D1F5-D3BB-174C-2031-06C0527E13D3}"/>
              </a:ext>
            </a:extLst>
          </p:cNvPr>
          <p:cNvSpPr txBox="1"/>
          <p:nvPr/>
        </p:nvSpPr>
        <p:spPr>
          <a:xfrm>
            <a:off x="730646" y="1726244"/>
            <a:ext cx="9015984" cy="461664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spcBef>
                <a:spcPts val="600"/>
              </a:spcBef>
            </a:pPr>
            <a:r>
              <a:rPr lang="fi-FI" sz="28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Tiedon luotettavuus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i-FI" sz="24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Tunnista, kuka sisällön on tehnyt ja miksi.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i-FI" sz="24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Vertaile useita lähteitä. </a:t>
            </a:r>
            <a:endParaRPr lang="fi-FI" sz="2800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  <a:p>
            <a:pPr>
              <a:spcBef>
                <a:spcPts val="600"/>
              </a:spcBef>
            </a:pPr>
            <a:r>
              <a:rPr lang="fi-FI" sz="28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Algoritmit ja näkyvyys 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i-FI" sz="2400" dirty="0">
                <a:solidFill>
                  <a:srgbClr val="145F81"/>
                </a:solidFill>
                <a:latin typeface="Source Sans Pro"/>
                <a:ea typeface="Source Sans Pro"/>
                <a:sym typeface="Source Sans Pro"/>
              </a:rPr>
              <a:t>Oma toimintasi vaikuttaa siihen, mitä sinulle tarjotaan. 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i-FI" sz="2400" dirty="0">
                <a:solidFill>
                  <a:srgbClr val="145F81"/>
                </a:solidFill>
                <a:latin typeface="Source Sans Pro"/>
                <a:ea typeface="Source Sans Pro"/>
                <a:sym typeface="Source Sans Pro"/>
              </a:rPr>
              <a:t>Mitä enemmän seuraat tietyn tyyppistä sisältöä, sitä enemmän näet samaa jatkossakin. </a:t>
            </a:r>
          </a:p>
          <a:p>
            <a:pPr>
              <a:spcBef>
                <a:spcPts val="600"/>
              </a:spcBef>
            </a:pPr>
            <a:r>
              <a:rPr lang="fi-FI" sz="28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Mainonta ja vaikuttaminen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i-FI" sz="2400" dirty="0">
                <a:solidFill>
                  <a:srgbClr val="145F81"/>
                </a:solidFill>
                <a:latin typeface="Source Sans Pro"/>
                <a:ea typeface="Source Sans Pro"/>
                <a:sym typeface="Source Sans Pro"/>
              </a:rPr>
              <a:t>Opi erottamaan mainos, mielipide ja fakta.</a:t>
            </a:r>
          </a:p>
          <a:p>
            <a:pPr marL="914400" lvl="1" indent="-457200"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fi-FI" sz="2400" dirty="0">
                <a:solidFill>
                  <a:srgbClr val="145F81"/>
                </a:solidFill>
                <a:latin typeface="Source Sans Pro"/>
                <a:ea typeface="Source Sans Pro"/>
                <a:sym typeface="Source Sans Pro"/>
              </a:rPr>
              <a:t>Kuka hyötyy siitä, että uskon tämän?</a:t>
            </a: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9C9927D4-A721-2271-2C78-D06B2DA7289B}"/>
              </a:ext>
            </a:extLst>
          </p:cNvPr>
          <p:cNvSpPr txBox="1"/>
          <p:nvPr/>
        </p:nvSpPr>
        <p:spPr>
          <a:xfrm>
            <a:off x="685800" y="609601"/>
            <a:ext cx="6437376" cy="6487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421"/>
              </a:lnSpc>
            </a:pPr>
            <a:r>
              <a:rPr lang="en-US" sz="3872" b="1" dirty="0" err="1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Kiinnitä</a:t>
            </a:r>
            <a:r>
              <a:rPr lang="en-US" sz="3872" b="1" dirty="0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 </a:t>
            </a:r>
            <a:r>
              <a:rPr lang="en-US" sz="3872" b="1" dirty="0" err="1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huomiota</a:t>
            </a:r>
            <a:r>
              <a:rPr lang="en-US" sz="3872" b="1" dirty="0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 </a:t>
            </a:r>
            <a:r>
              <a:rPr lang="en-US" sz="3872" b="1" dirty="0" err="1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näihin</a:t>
            </a:r>
            <a:endParaRPr lang="en-US" sz="3872" b="1" dirty="0">
              <a:solidFill>
                <a:srgbClr val="145F81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7EBC67A6-024D-F078-1E56-32AF7019F40A}"/>
              </a:ext>
            </a:extLst>
          </p:cNvPr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i-FI" sz="1200"/>
          </a:p>
        </p:txBody>
      </p:sp>
      <p:sp>
        <p:nvSpPr>
          <p:cNvPr id="5" name="Freeform 10">
            <a:extLst>
              <a:ext uri="{FF2B5EF4-FFF2-40B4-BE49-F238E27FC236}">
                <a16:creationId xmlns:a16="http://schemas.microsoft.com/office/drawing/2014/main" id="{760D0EFC-B7EF-86B0-F0BB-99F750455480}"/>
              </a:ext>
            </a:extLst>
          </p:cNvPr>
          <p:cNvSpPr/>
          <p:nvPr/>
        </p:nvSpPr>
        <p:spPr>
          <a:xfrm>
            <a:off x="9746630" y="2403064"/>
            <a:ext cx="1527464" cy="1527464"/>
          </a:xfrm>
          <a:custGeom>
            <a:avLst/>
            <a:gdLst/>
            <a:ahLst/>
            <a:cxnLst/>
            <a:rect l="l" t="t" r="r" b="b"/>
            <a:pathLst>
              <a:path w="1527464" h="1527464">
                <a:moveTo>
                  <a:pt x="0" y="0"/>
                </a:moveTo>
                <a:lnTo>
                  <a:pt x="1527464" y="0"/>
                </a:lnTo>
                <a:lnTo>
                  <a:pt x="1527464" y="1527463"/>
                </a:lnTo>
                <a:lnTo>
                  <a:pt x="0" y="1527463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788147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AB4CF4-1B20-C667-DBE3-2264A3B66D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DEA08D82-72E2-051E-2AC8-6BD3D6EF04D0}"/>
              </a:ext>
            </a:extLst>
          </p:cNvPr>
          <p:cNvSpPr txBox="1"/>
          <p:nvPr/>
        </p:nvSpPr>
        <p:spPr>
          <a:xfrm>
            <a:off x="685800" y="1826828"/>
            <a:ext cx="8828724" cy="332398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i-FI" sz="28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Harkitse, mitä tietoja jaat itsestäsi.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i-FI" sz="28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Kysy lupa, jos julkaiset kuvia muista.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i-FI" sz="28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Opi tunnistamaan valeprofiilit, huijausviestit ja epäasialliset sisällöt.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i-FI" sz="28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Asetukset kuntoon: kenelle julkaisusi näkyvät, kuka voi ottaa yhteyttä?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i-FI" sz="28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Kaksivaiheinen tunnistautuminen antaa lisäturvaa.</a:t>
            </a:r>
            <a:endParaRPr lang="en-US" sz="2800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4FCF1E20-F8FD-E4D7-B000-BFC8D2DD3BA5}"/>
              </a:ext>
            </a:extLst>
          </p:cNvPr>
          <p:cNvSpPr txBox="1"/>
          <p:nvPr/>
        </p:nvSpPr>
        <p:spPr>
          <a:xfrm>
            <a:off x="685800" y="609601"/>
            <a:ext cx="8924544" cy="6487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421"/>
              </a:lnSpc>
            </a:pPr>
            <a:r>
              <a:rPr lang="en-US" sz="3872" b="1" dirty="0" err="1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Turvallisuuden</a:t>
            </a:r>
            <a:r>
              <a:rPr lang="en-US" sz="3872" b="1" dirty="0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 ja </a:t>
            </a:r>
            <a:r>
              <a:rPr lang="en-US" sz="3872" b="1" dirty="0" err="1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yksityisyyden</a:t>
            </a:r>
            <a:r>
              <a:rPr lang="en-US" sz="3872" b="1" dirty="0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 </a:t>
            </a:r>
            <a:r>
              <a:rPr lang="en-US" sz="3872" b="1" dirty="0" err="1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hallinta</a:t>
            </a:r>
            <a:endParaRPr lang="en-US" sz="3872" b="1" dirty="0">
              <a:solidFill>
                <a:srgbClr val="145F81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564F41BC-2F8E-EB34-8ABC-07724FC61EF4}"/>
              </a:ext>
            </a:extLst>
          </p:cNvPr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i-FI" sz="1200"/>
          </a:p>
        </p:txBody>
      </p:sp>
      <p:sp>
        <p:nvSpPr>
          <p:cNvPr id="5" name="Freeform 9">
            <a:extLst>
              <a:ext uri="{FF2B5EF4-FFF2-40B4-BE49-F238E27FC236}">
                <a16:creationId xmlns:a16="http://schemas.microsoft.com/office/drawing/2014/main" id="{D80A5194-5FA0-8397-5021-B3191DEDD7E2}"/>
              </a:ext>
            </a:extLst>
          </p:cNvPr>
          <p:cNvSpPr/>
          <p:nvPr/>
        </p:nvSpPr>
        <p:spPr>
          <a:xfrm>
            <a:off x="9895055" y="3150780"/>
            <a:ext cx="1537855" cy="1537855"/>
          </a:xfrm>
          <a:custGeom>
            <a:avLst/>
            <a:gdLst/>
            <a:ahLst/>
            <a:cxnLst/>
            <a:rect l="l" t="t" r="r" b="b"/>
            <a:pathLst>
              <a:path w="1537855" h="1537855">
                <a:moveTo>
                  <a:pt x="0" y="0"/>
                </a:moveTo>
                <a:lnTo>
                  <a:pt x="1537854" y="0"/>
                </a:lnTo>
                <a:lnTo>
                  <a:pt x="1537854" y="1537855"/>
                </a:lnTo>
                <a:lnTo>
                  <a:pt x="0" y="153785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191004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146D6C-5716-D2E8-D5EE-BE7456A2A5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2">
            <a:extLst>
              <a:ext uri="{FF2B5EF4-FFF2-40B4-BE49-F238E27FC236}">
                <a16:creationId xmlns:a16="http://schemas.microsoft.com/office/drawing/2014/main" id="{AC0AF563-9F5F-A1A4-A770-955239AFAEDD}"/>
              </a:ext>
            </a:extLst>
          </p:cNvPr>
          <p:cNvSpPr txBox="1"/>
          <p:nvPr/>
        </p:nvSpPr>
        <p:spPr>
          <a:xfrm>
            <a:off x="685800" y="1826828"/>
            <a:ext cx="8046720" cy="410881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i-FI" sz="28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Somessa tieto leviää nopeasti – tarkista ja harkitse, ennen kuin jaat.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i-FI" sz="28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Eriävät mielipiteet kuuluvat someen, mutta väittelyt harvoin johtavat mihinkään.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i-FI" sz="2800" dirty="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Trollien tarkoitus on provosoida ja lietsoa riitoja – älä lähde mukaan.</a:t>
            </a:r>
          </a:p>
          <a:p>
            <a:pPr marL="457200" indent="-457200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fi-FI" sz="2800">
                <a:solidFill>
                  <a:srgbClr val="145F81"/>
                </a:solidFill>
                <a:latin typeface="Source Sans Pro"/>
                <a:ea typeface="Source Sans Pro"/>
                <a:cs typeface="Source Sans Pro"/>
                <a:sym typeface="Source Sans Pro"/>
              </a:rPr>
              <a:t>Empatia, rakentava keskustelu ja muiden yksityisyyden kunnioittaminen ovat osa mediataitoja.</a:t>
            </a:r>
            <a:endParaRPr lang="fi-FI" sz="2800" dirty="0">
              <a:solidFill>
                <a:srgbClr val="145F81"/>
              </a:solidFill>
              <a:latin typeface="Source Sans Pro"/>
              <a:ea typeface="Source Sans Pro"/>
              <a:cs typeface="Source Sans Pro"/>
              <a:sym typeface="Source Sans Pro"/>
            </a:endParaRPr>
          </a:p>
        </p:txBody>
      </p:sp>
      <p:sp>
        <p:nvSpPr>
          <p:cNvPr id="3" name="TextBox 3">
            <a:extLst>
              <a:ext uri="{FF2B5EF4-FFF2-40B4-BE49-F238E27FC236}">
                <a16:creationId xmlns:a16="http://schemas.microsoft.com/office/drawing/2014/main" id="{49EFA481-FAED-C621-C180-A5D43FC3EDE6}"/>
              </a:ext>
            </a:extLst>
          </p:cNvPr>
          <p:cNvSpPr txBox="1"/>
          <p:nvPr/>
        </p:nvSpPr>
        <p:spPr>
          <a:xfrm>
            <a:off x="685800" y="609601"/>
            <a:ext cx="7772400" cy="648767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5421"/>
              </a:lnSpc>
            </a:pPr>
            <a:r>
              <a:rPr lang="en-US" sz="3872" b="1" dirty="0" err="1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Vuorovaikutus</a:t>
            </a:r>
            <a:r>
              <a:rPr lang="en-US" sz="3872" b="1" dirty="0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 ja </a:t>
            </a:r>
            <a:r>
              <a:rPr lang="en-US" sz="3872" b="1" dirty="0" err="1">
                <a:solidFill>
                  <a:srgbClr val="145F81"/>
                </a:solidFill>
                <a:latin typeface="Source Sans Pro Bold"/>
                <a:ea typeface="Source Sans Pro Bold"/>
                <a:cs typeface="Source Sans Pro Bold"/>
                <a:sym typeface="Source Sans Pro Bold"/>
              </a:rPr>
              <a:t>vastuullisuus</a:t>
            </a:r>
            <a:endParaRPr lang="en-US" sz="3872" b="1" dirty="0">
              <a:solidFill>
                <a:srgbClr val="145F81"/>
              </a:solidFill>
              <a:latin typeface="Source Sans Pro Bold"/>
              <a:ea typeface="Source Sans Pro Bold"/>
              <a:cs typeface="Source Sans Pro Bold"/>
              <a:sym typeface="Source Sans Pro Bold"/>
            </a:endParaRPr>
          </a:p>
        </p:txBody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6C87A9AF-B970-4C13-9CC6-DE10D76AE8D2}"/>
              </a:ext>
            </a:extLst>
          </p:cNvPr>
          <p:cNvSpPr/>
          <p:nvPr/>
        </p:nvSpPr>
        <p:spPr>
          <a:xfrm>
            <a:off x="9514524" y="685800"/>
            <a:ext cx="1991676" cy="455596"/>
          </a:xfrm>
          <a:custGeom>
            <a:avLst/>
            <a:gdLst/>
            <a:ahLst/>
            <a:cxnLst/>
            <a:rect l="l" t="t" r="r" b="b"/>
            <a:pathLst>
              <a:path w="2987514" h="683394">
                <a:moveTo>
                  <a:pt x="0" y="0"/>
                </a:moveTo>
                <a:lnTo>
                  <a:pt x="2987514" y="0"/>
                </a:lnTo>
                <a:lnTo>
                  <a:pt x="2987514" y="683394"/>
                </a:lnTo>
                <a:lnTo>
                  <a:pt x="0" y="683394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i-FI" sz="1200"/>
          </a:p>
        </p:txBody>
      </p:sp>
      <p:sp>
        <p:nvSpPr>
          <p:cNvPr id="5" name="Freeform 2">
            <a:extLst>
              <a:ext uri="{FF2B5EF4-FFF2-40B4-BE49-F238E27FC236}">
                <a16:creationId xmlns:a16="http://schemas.microsoft.com/office/drawing/2014/main" id="{FE6484E8-CE22-DC6F-4217-11FC3EF69DA3}"/>
              </a:ext>
            </a:extLst>
          </p:cNvPr>
          <p:cNvSpPr/>
          <p:nvPr/>
        </p:nvSpPr>
        <p:spPr>
          <a:xfrm>
            <a:off x="9499493" y="2095993"/>
            <a:ext cx="1810216" cy="2666014"/>
          </a:xfrm>
          <a:custGeom>
            <a:avLst/>
            <a:gdLst/>
            <a:ahLst/>
            <a:cxnLst/>
            <a:rect l="l" t="t" r="r" b="b"/>
            <a:pathLst>
              <a:path w="2850669" h="3905026">
                <a:moveTo>
                  <a:pt x="0" y="0"/>
                </a:moveTo>
                <a:lnTo>
                  <a:pt x="2850669" y="0"/>
                </a:lnTo>
                <a:lnTo>
                  <a:pt x="2850669" y="3905026"/>
                </a:lnTo>
                <a:lnTo>
                  <a:pt x="0" y="3905026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11760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F08D5B5447F7B64DBB8AF68AD4B62DFD" ma:contentTypeVersion="19" ma:contentTypeDescription="Luo uusi asiakirja." ma:contentTypeScope="" ma:versionID="c0e8172d32a41e23c4acd0d604697ab6">
  <xsd:schema xmlns:xsd="http://www.w3.org/2001/XMLSchema" xmlns:xs="http://www.w3.org/2001/XMLSchema" xmlns:p="http://schemas.microsoft.com/office/2006/metadata/properties" xmlns:ns2="02ddf22a-210a-4c33-8576-817b91fcb790" xmlns:ns3="ceff707d-f623-493d-bac7-b56c0dfe17a9" targetNamespace="http://schemas.microsoft.com/office/2006/metadata/properties" ma:root="true" ma:fieldsID="0bb93792563e9bb3005517fd81405973" ns2:_="" ns3:_="">
    <xsd:import namespace="02ddf22a-210a-4c33-8576-817b91fcb790"/>
    <xsd:import namespace="ceff707d-f623-493d-bac7-b56c0dfe17a9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LengthInSeconds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  <xsd:element ref="ns3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2ddf22a-210a-4c33-8576-817b91fcb790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362324b-9413-4969-a123-44dde1e66ae2}" ma:internalName="TaxCatchAll" ma:showField="CatchAllData" ma:web="02ddf22a-210a-4c33-8576-817b91fcb79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eff707d-f623-493d-bac7-b56c0dfe17a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3" nillable="true" ma:displayName="Length (seconds)" ma:internalName="MediaLengthInSeconds" ma:readOnly="true">
      <xsd:simpleType>
        <xsd:restriction base="dms:Unknown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2" nillable="true" ma:taxonomy="true" ma:internalName="lcf76f155ced4ddcb4097134ff3c332f" ma:taxonomyFieldName="MediaServiceImageTags" ma:displayName="Kuvien tunnisteet" ma:readOnly="false" ma:fieldId="{5cf76f15-5ced-4ddc-b409-7134ff3c332f}" ma:taxonomyMulti="true" ma:sspId="d0420d83-ea60-4e24-9aa7-9868891e3bb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eff707d-f623-493d-bac7-b56c0dfe17a9">
      <Terms xmlns="http://schemas.microsoft.com/office/infopath/2007/PartnerControls"/>
    </lcf76f155ced4ddcb4097134ff3c332f>
    <TaxCatchAll xmlns="02ddf22a-210a-4c33-8576-817b91fcb790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F5396A8-845C-4235-8BB7-A243301E43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2ddf22a-210a-4c33-8576-817b91fcb790"/>
    <ds:schemaRef ds:uri="ceff707d-f623-493d-bac7-b56c0dfe17a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2DC0ECD-EBF8-4480-8556-E3A16FE62F81}">
  <ds:schemaRefs>
    <ds:schemaRef ds:uri="http://schemas.microsoft.com/office/2006/metadata/properties"/>
    <ds:schemaRef ds:uri="http://www.w3.org/2000/xmlns/"/>
    <ds:schemaRef ds:uri="ceff707d-f623-493d-bac7-b56c0dfe17a9"/>
    <ds:schemaRef ds:uri="http://schemas.microsoft.com/office/infopath/2007/PartnerControls"/>
    <ds:schemaRef ds:uri="02ddf22a-210a-4c33-8576-817b91fcb790"/>
    <ds:schemaRef ds:uri="http://www.w3.org/2001/XMLSchema-instance"/>
  </ds:schemaRefs>
</ds:datastoreItem>
</file>

<file path=customXml/itemProps3.xml><?xml version="1.0" encoding="utf-8"?>
<ds:datastoreItem xmlns:ds="http://schemas.openxmlformats.org/officeDocument/2006/customXml" ds:itemID="{0BE05E83-6A50-4B35-B7AD-63917FEBBAB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162</TotalTime>
  <Words>221</Words>
  <Application>Microsoft Office PowerPoint</Application>
  <PresentationFormat>Laajakuva</PresentationFormat>
  <Paragraphs>31</Paragraphs>
  <Slides>5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3" baseType="lpstr">
      <vt:lpstr>Aptos</vt:lpstr>
      <vt:lpstr>Aptos Display</vt:lpstr>
      <vt:lpstr>Arial</vt:lpstr>
      <vt:lpstr>Calibri</vt:lpstr>
      <vt:lpstr>Source Sans Pro</vt:lpstr>
      <vt:lpstr>Source Sans Pro Bold</vt:lpstr>
      <vt:lpstr>Wingdings</vt:lpstr>
      <vt:lpstr>Office Theme</vt:lpstr>
      <vt:lpstr>PowerPoint-esitys</vt:lpstr>
      <vt:lpstr>PowerPoint-esitys</vt:lpstr>
      <vt:lpstr>PowerPoint-esitys</vt:lpstr>
      <vt:lpstr>PowerPoint-esitys</vt:lpstr>
      <vt:lpstr>PowerPoint-esitys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Manipulation and media literacy in social media</dc:title>
  <dc:creator>Nina Ziessler</dc:creator>
  <cp:lastModifiedBy>Nina Ziessler</cp:lastModifiedBy>
  <cp:revision>6</cp:revision>
  <dcterms:created xsi:type="dcterms:W3CDTF">2025-11-02T20:20:02Z</dcterms:created>
  <dcterms:modified xsi:type="dcterms:W3CDTF">2026-06-25T17:19:25Z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0x010100F08D5B5447F7B64DBB8AF68AD4B62DFD</vt:lpwstr>
  </property>
  <property fmtid="{D5CDD505-2E9C-101B-9397-08002B2CF9AE}" pid="3" name="MediaServiceImageTags">
    <vt:lpwstr/>
  </property>
</Properties>
</file>