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61" r:id="rId5"/>
    <p:sldMasterId id="2147483675" r:id="rId6"/>
    <p:sldMasterId id="2147483758" r:id="rId7"/>
  </p:sldMasterIdLst>
  <p:notesMasterIdLst>
    <p:notesMasterId r:id="rId46"/>
  </p:notesMasterIdLst>
  <p:sldIdLst>
    <p:sldId id="256" r:id="rId8"/>
    <p:sldId id="293" r:id="rId9"/>
    <p:sldId id="567" r:id="rId10"/>
    <p:sldId id="257" r:id="rId11"/>
    <p:sldId id="564" r:id="rId12"/>
    <p:sldId id="570" r:id="rId13"/>
    <p:sldId id="571" r:id="rId14"/>
    <p:sldId id="572" r:id="rId15"/>
    <p:sldId id="573" r:id="rId16"/>
    <p:sldId id="574" r:id="rId17"/>
    <p:sldId id="575" r:id="rId18"/>
    <p:sldId id="576" r:id="rId19"/>
    <p:sldId id="577" r:id="rId20"/>
    <p:sldId id="568" r:id="rId21"/>
    <p:sldId id="561" r:id="rId22"/>
    <p:sldId id="565" r:id="rId23"/>
    <p:sldId id="578" r:id="rId24"/>
    <p:sldId id="580" r:id="rId25"/>
    <p:sldId id="579" r:id="rId26"/>
    <p:sldId id="581" r:id="rId27"/>
    <p:sldId id="582" r:id="rId28"/>
    <p:sldId id="583" r:id="rId29"/>
    <p:sldId id="569" r:id="rId30"/>
    <p:sldId id="562" r:id="rId31"/>
    <p:sldId id="584" r:id="rId32"/>
    <p:sldId id="585" r:id="rId33"/>
    <p:sldId id="566" r:id="rId34"/>
    <p:sldId id="563" r:id="rId35"/>
    <p:sldId id="586" r:id="rId36"/>
    <p:sldId id="587" r:id="rId37"/>
    <p:sldId id="588" r:id="rId38"/>
    <p:sldId id="589" r:id="rId39"/>
    <p:sldId id="590" r:id="rId40"/>
    <p:sldId id="591" r:id="rId41"/>
    <p:sldId id="592" r:id="rId42"/>
    <p:sldId id="593" r:id="rId43"/>
    <p:sldId id="594" r:id="rId44"/>
    <p:sldId id="595" r:id="rId4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62EE2E-AA19-C439-59AA-354DD9691E43}" name="Emmaleena Niemi" initials="EN" userId="S::emmaleena.niemi@vtkl.fi::d8125522-7e4e-4232-9816-de683810983d" providerId="AD"/>
  <p188:author id="{B8FA0F56-56E1-9F6E-2871-E48CFC3BC5CB}" name="Nina Ziessler" initials="NZ" userId="S::nina.ziessler@vtkl.fi::52ef9b09-7dc5-48dc-a6c9-3afafda37e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F81"/>
    <a:srgbClr val="330065"/>
    <a:srgbClr val="1A7795"/>
    <a:srgbClr val="4AB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56992-9F2E-4F50-B52B-736B6DFF2B26}" v="2" dt="2026-05-06T09:40:52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viewProps" Target="viewProps.xml"/><Relationship Id="rId8" Type="http://schemas.openxmlformats.org/officeDocument/2006/relationships/slide" Target="slides/slide1.xml"/><Relationship Id="rId51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564A3-8E94-4BFE-BB08-7EC7CF5A4297}" type="datetimeFigureOut">
              <a:rPr lang="fi-FI" smtClean="0"/>
              <a:t>30.5.2026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3674F-CE26-4569-9F54-F082424D86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752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E6DC89-7663-2B9E-7560-530C210258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280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E3A3BA-4A91-69E4-B2C2-36C4FB258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72479"/>
            <a:ext cx="9144000" cy="133923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C89736-F95F-45AF-3C9C-BEB5D770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14.11.2022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83F3A5-CB11-533F-EC56-E18754744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17435B-820D-8038-F5C0-704462AB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179-C2EA-4482-B2AD-4218DBA36FF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10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1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21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42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65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69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59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75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27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67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7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89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5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DABDA-81D6-57D3-476B-7125E1975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2792" y="25467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BF046F4-6973-0C4E-2173-C9046B574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3161"/>
            <a:ext cx="9144000" cy="11429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EA2FF7-A754-8DBB-CA40-459B8C73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14.11.2022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BAB706-BE68-1982-3D43-DD10B965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460A5D-7BD2-F209-9A34-9120B4EF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4E1F-EF43-49CD-A804-1341D60021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631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4156-6F50-2BEB-8FDD-2EA6673CF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721012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9555C-5C7F-14B7-8EF6-561D5A263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87210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3D935-BA63-EB93-462B-0855EF4B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9825-B3FD-52D3-F8EB-519DC43F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153EE-D5DC-9DF1-D379-247B83C2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1634412" cy="365125"/>
          </a:xfrm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EE36BB-C913-4B21-5C54-B0591AE38B37}"/>
              </a:ext>
            </a:extLst>
          </p:cNvPr>
          <p:cNvSpPr/>
          <p:nvPr userDrawn="1"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rgbClr val="33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96EE91-CCF7-2FFA-D804-C845DA35DB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312" y="435296"/>
            <a:ext cx="821210" cy="1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0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907EB-7FC8-F613-0C49-96CF5DF9F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ED32E-43F5-20AD-27AC-AB02AE193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540A4-5C4F-E392-1E0A-997471A08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D2107-A835-96B3-E8C1-76DEF7D3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32001-F3B0-7E85-EF40-666C1DBCF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414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D8F041-8765-97E2-D5B3-EF574330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20AD39B-7168-093B-1FC1-AF40BD88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DDB40C-B242-35AE-9E98-550DB79C5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E88A54D-B9A6-F13B-612D-A1E12368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95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63430-B5E4-EF7C-D6A0-0A06318C6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E13B6-77C9-4D4C-5AA0-0234687FD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EDC1C-B053-5B63-184C-C84C8A4B8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1148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CE04C-4383-3B51-98E7-1B532266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782EB-55CE-95A6-3C48-9B5C06C2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F4C5A6-0B41-BB35-8A05-1821DD98F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6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7F1C-3339-AF47-EA4D-09BBDAFDA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7A895-BB1B-2F45-5500-D1DAA3709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18312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A32AE-4A24-920D-C73C-DA20C24D0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990A2-7FC4-F1A9-F499-23B23BAC3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70081-93F8-FFBE-0510-E519AA784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4150C-B49D-D605-1EA4-FAC0EB50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9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82492A-0A1C-942F-84F3-21DF72D19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23E5AC-86F6-1212-ADB6-92ABB1F9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FFD44-9B9F-F3B1-3B39-4B420B143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60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CC77DB-E970-1C6F-8185-5FDF6E06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A34A3F-03A4-E19B-FD3F-F19FF926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511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FCDF0B-B6D5-D52D-F63A-B47505B67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14.11.2022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FFF5E0-9052-F00A-DF07-F5AB6BEEE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BE3881-C4A9-5015-B64E-7DEBF1CF5F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6179-C2EA-4482-B2AD-4218DBA36FFE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15DA32C-FD58-32AC-CDED-E65826989B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1979" y="491903"/>
            <a:ext cx="4621821" cy="119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80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43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990BEF9-DDD6-370D-1B00-4C09B865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58982F-AE2E-893F-6E90-992BFE1B4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6A113E-F058-D0B6-E31F-3A45BA4F81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14.11.2022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089BEC-D995-F4C1-59B8-5B256C817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94E6F0-EA17-F91F-54FE-0BD64984D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74E1F-EF43-49CD-A804-1341D6002123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4480341-AED4-42A4-031B-9DDACE9176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064" y="391501"/>
            <a:ext cx="8320396" cy="215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7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21FE2A-A10F-15DF-74AE-D20A290E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28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C3438-EE83-596F-2184-FE175416B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528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C340A-0CA4-E2CD-08D6-00DB93488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14.11.2022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C2054-96D8-9FD2-DA57-94E9D2420D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72632-3992-B553-0E32-2437DA3C5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755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3C883-C985-43BE-824C-C5A84FC2DC17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F38FE-D4E4-211E-4CFE-74AEA82EB030}"/>
              </a:ext>
            </a:extLst>
          </p:cNvPr>
          <p:cNvSpPr/>
          <p:nvPr userDrawn="1"/>
        </p:nvSpPr>
        <p:spPr>
          <a:xfrm>
            <a:off x="10515600" y="0"/>
            <a:ext cx="1676400" cy="6858000"/>
          </a:xfrm>
          <a:prstGeom prst="rect">
            <a:avLst/>
          </a:prstGeom>
          <a:solidFill>
            <a:srgbClr val="33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C8B0DC87-5A0A-40C9-D7D4-0313D5DC53A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337" y="365125"/>
            <a:ext cx="951840" cy="195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47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9" r:id="rId3"/>
    <p:sldLayoutId id="2147483681" r:id="rId4"/>
    <p:sldLayoutId id="2147483684" r:id="rId5"/>
    <p:sldLayoutId id="2147483683" r:id="rId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713026" y="2707551"/>
            <a:ext cx="7868295" cy="809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lang="en-US" sz="6666" b="1" spc="-186" dirty="0">
                <a:solidFill>
                  <a:srgbClr val="FFFFFF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TÕENE VÕI VALE?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379919" y="3665874"/>
            <a:ext cx="6201402" cy="3488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en-US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Meediapädevuse</a:t>
            </a: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viktoriin</a:t>
            </a:r>
            <a:endParaRPr lang="en-US" sz="2666" b="1" spc="197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3571006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fi-FI" sz="1832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Väär</a:t>
            </a:r>
            <a:r>
              <a:rPr lang="fi-FI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- ja </a:t>
            </a:r>
            <a:r>
              <a:rPr lang="fi-FI" sz="1832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desinformatsiooni</a:t>
            </a:r>
            <a:r>
              <a:rPr lang="fi-FI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i-FI" sz="1832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maailmas</a:t>
            </a:r>
            <a:r>
              <a:rPr lang="fi-FI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i-FI" sz="1832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navigeerimine</a:t>
            </a:r>
            <a:r>
              <a:rPr lang="fi-FI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i-FI" sz="1832" dirty="0" err="1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vanemaealistele</a:t>
            </a:r>
            <a:endParaRPr lang="en-US" sz="1832" dirty="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573A4-BF4B-4F84-6208-35F941EA4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94531156-6967-8FB6-5351-A10E29C45D33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3F3DA31-51FB-EB5A-DCD9-2624A7E0D7E8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279ACAB9-7D5B-CCDB-C5A7-E2CFE63664D6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Saate</a:t>
            </a:r>
            <a:r>
              <a:rPr lang="en-GB" dirty="0"/>
              <a:t> </a:t>
            </a:r>
            <a:r>
              <a:rPr lang="en-GB" dirty="0" err="1"/>
              <a:t>pereliikmelt</a:t>
            </a:r>
            <a:r>
              <a:rPr lang="en-GB" dirty="0"/>
              <a:t> </a:t>
            </a:r>
            <a:r>
              <a:rPr lang="en-GB" dirty="0" err="1"/>
              <a:t>edasi</a:t>
            </a:r>
            <a:r>
              <a:rPr lang="en-GB" dirty="0"/>
              <a:t> </a:t>
            </a:r>
            <a:r>
              <a:rPr lang="en-GB" dirty="0" err="1"/>
              <a:t>saadetud</a:t>
            </a:r>
            <a:r>
              <a:rPr lang="en-GB" dirty="0"/>
              <a:t> </a:t>
            </a:r>
            <a:r>
              <a:rPr lang="en-GB" dirty="0" err="1"/>
              <a:t>sõnumi</a:t>
            </a:r>
            <a:r>
              <a:rPr lang="en-GB" dirty="0"/>
              <a:t>, </a:t>
            </a:r>
            <a:r>
              <a:rPr lang="en-GB" dirty="0" err="1"/>
              <a:t>milles</a:t>
            </a:r>
            <a:r>
              <a:rPr lang="en-GB" dirty="0"/>
              <a:t> </a:t>
            </a:r>
            <a:r>
              <a:rPr lang="en-GB" dirty="0" err="1"/>
              <a:t>väidetakse</a:t>
            </a:r>
            <a:r>
              <a:rPr lang="en-GB" dirty="0"/>
              <a:t>, et </a:t>
            </a:r>
            <a:r>
              <a:rPr lang="en-GB" dirty="0" err="1"/>
              <a:t>populaarne</a:t>
            </a:r>
            <a:r>
              <a:rPr lang="en-GB" dirty="0"/>
              <a:t> </a:t>
            </a:r>
            <a:r>
              <a:rPr lang="en-GB" dirty="0" err="1"/>
              <a:t>karastusjook</a:t>
            </a:r>
            <a:r>
              <a:rPr lang="en-GB" dirty="0"/>
              <a:t> </a:t>
            </a:r>
            <a:r>
              <a:rPr lang="en-GB" dirty="0" err="1"/>
              <a:t>aitab</a:t>
            </a:r>
            <a:r>
              <a:rPr lang="en-GB" dirty="0"/>
              <a:t> </a:t>
            </a:r>
            <a:r>
              <a:rPr lang="en-GB" dirty="0" err="1"/>
              <a:t>peavalu</a:t>
            </a:r>
            <a:r>
              <a:rPr lang="en-GB" dirty="0"/>
              <a:t> </a:t>
            </a:r>
            <a:r>
              <a:rPr lang="en-GB" dirty="0" err="1"/>
              <a:t>leevendada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FE3D276E-EEEB-1937-CE36-A00B5A0655FC}"/>
              </a:ext>
            </a:extLst>
          </p:cNvPr>
          <p:cNvSpPr/>
          <p:nvPr/>
        </p:nvSpPr>
        <p:spPr>
          <a:xfrm>
            <a:off x="10060435" y="2614390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50C14947-6BC7-7FCA-AFDF-D444DDCBA8A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435" y="35780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942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7A023-E32C-B828-DEB9-CE3FEDE7B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C326EEA-3890-DB9D-F15C-06F43010482E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584BBEC-AF05-46A3-B917-91C12CFCB273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94EDE56E-5402-B617-E0F6-F3C89322FB22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/>
              <a:t>See on </a:t>
            </a:r>
            <a:r>
              <a:rPr lang="en-GB" dirty="0" err="1"/>
              <a:t>tõenäoliselt</a:t>
            </a:r>
            <a:r>
              <a:rPr lang="en-GB" dirty="0"/>
              <a:t> </a:t>
            </a:r>
            <a:r>
              <a:rPr lang="en-GB" dirty="0" err="1"/>
              <a:t>eksitav</a:t>
            </a:r>
            <a:r>
              <a:rPr lang="en-GB" dirty="0"/>
              <a:t> </a:t>
            </a:r>
            <a:r>
              <a:rPr lang="en-GB" dirty="0" err="1"/>
              <a:t>väide</a:t>
            </a:r>
            <a:r>
              <a:rPr lang="en-GB" dirty="0"/>
              <a:t>. </a:t>
            </a:r>
            <a:r>
              <a:rPr lang="en-GB" dirty="0" err="1"/>
              <a:t>Tervisealaseid</a:t>
            </a:r>
            <a:r>
              <a:rPr lang="en-GB" dirty="0"/>
              <a:t> </a:t>
            </a:r>
            <a:r>
              <a:rPr lang="en-GB" dirty="0" err="1"/>
              <a:t>väiteid</a:t>
            </a:r>
            <a:r>
              <a:rPr lang="en-GB" dirty="0"/>
              <a:t> </a:t>
            </a:r>
            <a:r>
              <a:rPr lang="en-GB" dirty="0" err="1"/>
              <a:t>tuleks</a:t>
            </a:r>
            <a:r>
              <a:rPr lang="en-GB" dirty="0"/>
              <a:t> </a:t>
            </a:r>
            <a:r>
              <a:rPr lang="en-GB" dirty="0" err="1"/>
              <a:t>alati</a:t>
            </a:r>
            <a:r>
              <a:rPr lang="en-GB" dirty="0"/>
              <a:t> </a:t>
            </a:r>
            <a:r>
              <a:rPr lang="en-GB" dirty="0" err="1"/>
              <a:t>kontrollida</a:t>
            </a:r>
            <a:r>
              <a:rPr lang="en-GB" dirty="0"/>
              <a:t> </a:t>
            </a:r>
            <a:r>
              <a:rPr lang="en-GB" dirty="0" err="1"/>
              <a:t>usaldusväärsetest</a:t>
            </a:r>
            <a:r>
              <a:rPr lang="en-GB" dirty="0"/>
              <a:t> </a:t>
            </a:r>
            <a:r>
              <a:rPr lang="en-GB" dirty="0" err="1"/>
              <a:t>terviseallikatest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küsida</a:t>
            </a:r>
            <a:r>
              <a:rPr lang="en-GB" dirty="0"/>
              <a:t> </a:t>
            </a:r>
            <a:r>
              <a:rPr lang="en-GB" dirty="0" err="1"/>
              <a:t>nõu</a:t>
            </a:r>
            <a:r>
              <a:rPr lang="en-GB" dirty="0"/>
              <a:t> </a:t>
            </a:r>
            <a:r>
              <a:rPr lang="en-GB" dirty="0" err="1"/>
              <a:t>arstilt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D4F403-A657-752E-A50B-495B92148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944" y="558500"/>
            <a:ext cx="947096" cy="94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188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987F2-2639-8210-D837-38688E9A3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F44147A2-5368-DEC9-2253-83B7E909102D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BA39870-D982-B3CD-9E42-B21250A48C1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17EF441D-3FF6-F217-C899-BC436D31E558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Sõber</a:t>
            </a:r>
            <a:r>
              <a:rPr lang="en-GB" dirty="0"/>
              <a:t> </a:t>
            </a:r>
            <a:r>
              <a:rPr lang="en-GB" dirty="0" err="1"/>
              <a:t>jagab</a:t>
            </a:r>
            <a:r>
              <a:rPr lang="en-GB" dirty="0"/>
              <a:t> </a:t>
            </a:r>
            <a:r>
              <a:rPr lang="en-GB" dirty="0" err="1"/>
              <a:t>infograafikut</a:t>
            </a:r>
            <a:r>
              <a:rPr lang="en-GB" dirty="0"/>
              <a:t> </a:t>
            </a:r>
            <a:r>
              <a:rPr lang="en-GB" dirty="0" err="1"/>
              <a:t>kliimamuutuste</a:t>
            </a:r>
            <a:r>
              <a:rPr lang="en-GB" dirty="0"/>
              <a:t> </a:t>
            </a:r>
            <a:r>
              <a:rPr lang="en-GB" dirty="0" err="1"/>
              <a:t>statistika</a:t>
            </a:r>
            <a:r>
              <a:rPr lang="en-GB" dirty="0"/>
              <a:t> </a:t>
            </a:r>
            <a:r>
              <a:rPr lang="en-GB" dirty="0" err="1"/>
              <a:t>kohta</a:t>
            </a:r>
            <a:r>
              <a:rPr lang="en-GB" dirty="0"/>
              <a:t> </a:t>
            </a:r>
            <a:r>
              <a:rPr lang="en-GB" dirty="0" err="1"/>
              <a:t>ning</a:t>
            </a:r>
            <a:r>
              <a:rPr lang="en-GB" dirty="0"/>
              <a:t> </a:t>
            </a:r>
            <a:r>
              <a:rPr lang="en-GB" dirty="0" err="1"/>
              <a:t>viitab</a:t>
            </a:r>
            <a:r>
              <a:rPr lang="en-GB" dirty="0"/>
              <a:t> </a:t>
            </a:r>
            <a:r>
              <a:rPr lang="en-GB" dirty="0" err="1"/>
              <a:t>tuntud</a:t>
            </a:r>
            <a:r>
              <a:rPr lang="en-GB" dirty="0"/>
              <a:t> </a:t>
            </a:r>
            <a:r>
              <a:rPr lang="en-GB" dirty="0" err="1"/>
              <a:t>teadusorganisatsioonile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B6A83D3B-D254-C9B5-6E30-99153CC471D0}"/>
              </a:ext>
            </a:extLst>
          </p:cNvPr>
          <p:cNvSpPr/>
          <p:nvPr/>
        </p:nvSpPr>
        <p:spPr>
          <a:xfrm>
            <a:off x="10060435" y="2614390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94CAF774-9356-1060-1F16-AC355721A47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435" y="35780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8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6C95E-9131-060E-2F87-C6BFAA77D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EE1AE504-2444-81F3-14A5-EC3361CEF4DF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07CADCD-CAAF-2F92-19BF-DD200C9E332F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61B6A6CE-B99F-37CF-64D0-B85D131D3772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/>
              <a:t>Kui </a:t>
            </a:r>
            <a:r>
              <a:rPr lang="en-GB" dirty="0" err="1"/>
              <a:t>allikas</a:t>
            </a:r>
            <a:r>
              <a:rPr lang="en-GB" dirty="0"/>
              <a:t> on </a:t>
            </a:r>
            <a:r>
              <a:rPr lang="en-GB" dirty="0" err="1"/>
              <a:t>usaldusväärne</a:t>
            </a:r>
            <a:r>
              <a:rPr lang="en-GB" dirty="0"/>
              <a:t>, on info </a:t>
            </a:r>
            <a:r>
              <a:rPr lang="en-GB" dirty="0" err="1"/>
              <a:t>tõenäoliselt</a:t>
            </a:r>
            <a:r>
              <a:rPr lang="en-GB" dirty="0"/>
              <a:t> </a:t>
            </a:r>
            <a:r>
              <a:rPr lang="en-GB" dirty="0" err="1"/>
              <a:t>korrektne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väärt</a:t>
            </a:r>
            <a:r>
              <a:rPr lang="en-GB" dirty="0"/>
              <a:t> </a:t>
            </a:r>
            <a:r>
              <a:rPr lang="en-GB" dirty="0" err="1"/>
              <a:t>jagamist</a:t>
            </a:r>
            <a:r>
              <a:rPr lang="en-GB" dirty="0"/>
              <a:t>. </a:t>
            </a:r>
            <a:r>
              <a:rPr lang="en-GB" dirty="0" err="1"/>
              <a:t>Siiski</a:t>
            </a:r>
            <a:r>
              <a:rPr lang="en-GB" dirty="0"/>
              <a:t> </a:t>
            </a:r>
            <a:r>
              <a:rPr lang="en-GB" dirty="0" err="1"/>
              <a:t>tasub</a:t>
            </a:r>
            <a:r>
              <a:rPr lang="en-GB" dirty="0"/>
              <a:t> </a:t>
            </a:r>
            <a:r>
              <a:rPr lang="en-GB" dirty="0" err="1"/>
              <a:t>alati</a:t>
            </a:r>
            <a:r>
              <a:rPr lang="en-GB" dirty="0"/>
              <a:t> </a:t>
            </a:r>
            <a:r>
              <a:rPr lang="en-GB" dirty="0" err="1"/>
              <a:t>kontrollida</a:t>
            </a:r>
            <a:r>
              <a:rPr lang="en-GB" dirty="0"/>
              <a:t> </a:t>
            </a:r>
            <a:r>
              <a:rPr lang="en-GB" dirty="0" err="1"/>
              <a:t>organisatsiooni</a:t>
            </a:r>
            <a:r>
              <a:rPr lang="en-GB" dirty="0"/>
              <a:t> </a:t>
            </a:r>
            <a:r>
              <a:rPr lang="en-GB" dirty="0" err="1"/>
              <a:t>ametlikku</a:t>
            </a:r>
            <a:r>
              <a:rPr lang="en-GB" dirty="0"/>
              <a:t> </a:t>
            </a:r>
            <a:r>
              <a:rPr lang="en-GB" dirty="0" err="1"/>
              <a:t>veebilehte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2" name="Nuoli: Oikea 6">
            <a:extLst>
              <a:ext uri="{FF2B5EF4-FFF2-40B4-BE49-F238E27FC236}">
                <a16:creationId xmlns:a16="http://schemas.microsoft.com/office/drawing/2014/main" id="{D26D5651-FDDC-D58F-F99D-12238EBA27FF}"/>
              </a:ext>
            </a:extLst>
          </p:cNvPr>
          <p:cNvSpPr/>
          <p:nvPr/>
        </p:nvSpPr>
        <p:spPr>
          <a:xfrm>
            <a:off x="2146521" y="789732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1902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681B-3C4C-5905-69B9-6F8EFC17F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1ED64CAA-CB7E-924E-5E43-CADA7FE39645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6EB3C9-F139-CC25-7AA0-2ACCDD113F63}"/>
              </a:ext>
            </a:extLst>
          </p:cNvPr>
          <p:cNvSpPr txBox="1"/>
          <p:nvPr/>
        </p:nvSpPr>
        <p:spPr>
          <a:xfrm>
            <a:off x="1503636" y="4757047"/>
            <a:ext cx="1883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Õige -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906E8-958B-4237-36DB-EADD081612F0}"/>
              </a:ext>
            </a:extLst>
          </p:cNvPr>
          <p:cNvSpPr txBox="1"/>
          <p:nvPr/>
        </p:nvSpPr>
        <p:spPr>
          <a:xfrm>
            <a:off x="7587343" y="4114800"/>
            <a:ext cx="88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D9930E-087F-E75E-9985-A361069CDF04}"/>
              </a:ext>
            </a:extLst>
          </p:cNvPr>
          <p:cNvSpPr txBox="1"/>
          <p:nvPr/>
        </p:nvSpPr>
        <p:spPr>
          <a:xfrm>
            <a:off x="6940554" y="4751483"/>
            <a:ext cx="1864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Vale - 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D9AEAEF-75BC-AE9A-DC75-174079581DEA}"/>
              </a:ext>
            </a:extLst>
          </p:cNvPr>
          <p:cNvSpPr/>
          <p:nvPr/>
        </p:nvSpPr>
        <p:spPr>
          <a:xfrm>
            <a:off x="4143679" y="1566250"/>
            <a:ext cx="3233057" cy="30515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Sümbolite</a:t>
            </a:r>
            <a:r>
              <a:rPr lang="en-US" sz="3200" dirty="0"/>
              <a:t> </a:t>
            </a:r>
            <a:r>
              <a:rPr lang="en-US" sz="3200" dirty="0" err="1"/>
              <a:t>tähendus</a:t>
            </a:r>
            <a:r>
              <a:rPr lang="en-US" sz="3200" dirty="0"/>
              <a:t>: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3B27949-24F9-6872-88E1-23E2B2C7A989}"/>
              </a:ext>
            </a:extLst>
          </p:cNvPr>
          <p:cNvSpPr txBox="1"/>
          <p:nvPr/>
        </p:nvSpPr>
        <p:spPr>
          <a:xfrm>
            <a:off x="990600" y="8382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Õige või vale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pic>
        <p:nvPicPr>
          <p:cNvPr id="9" name="Kuva 1" descr="Hevonen ääriviiva">
            <a:extLst>
              <a:ext uri="{FF2B5EF4-FFF2-40B4-BE49-F238E27FC236}">
                <a16:creationId xmlns:a16="http://schemas.microsoft.com/office/drawing/2014/main" id="{5B0ED799-0812-5BFA-AC33-E0022F5C9DE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0304" y="4586670"/>
            <a:ext cx="914400" cy="914400"/>
          </a:xfrm>
          <a:prstGeom prst="rect">
            <a:avLst/>
          </a:prstGeom>
        </p:spPr>
      </p:pic>
      <p:pic>
        <p:nvPicPr>
          <p:cNvPr id="12" name="Kuva 4" descr="Yksisarvinen tasaisella täytöllä">
            <a:extLst>
              <a:ext uri="{FF2B5EF4-FFF2-40B4-BE49-F238E27FC236}">
                <a16:creationId xmlns:a16="http://schemas.microsoft.com/office/drawing/2014/main" id="{9C28D6E5-AA0B-78A8-1B8B-1EF7D628C0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58544" y="44841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154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8F928-095A-7FB4-7935-2197E4C89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25A61A09-F39B-D700-8535-842B92EBEC78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Õige või vale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2FEACFE3-3259-E8BA-19A1-E9CB3F90CDA5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9119AE9C-121E-F791-CA07-4A1B8710B6D7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en-US" dirty="0" err="1"/>
              <a:t>Paljude</a:t>
            </a:r>
            <a:r>
              <a:rPr lang="en-US" dirty="0"/>
              <a:t> </a:t>
            </a:r>
            <a:r>
              <a:rPr lang="en-US" dirty="0" err="1"/>
              <a:t>statistiliste</a:t>
            </a:r>
            <a:r>
              <a:rPr lang="en-US" dirty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n-US" dirty="0" err="1"/>
              <a:t>uudisartikkel</a:t>
            </a:r>
            <a:r>
              <a:rPr lang="en-US" dirty="0"/>
              <a:t> on </a:t>
            </a:r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usaldusväärsem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artikkel</a:t>
            </a:r>
            <a:r>
              <a:rPr lang="en-US" dirty="0"/>
              <a:t> </a:t>
            </a:r>
            <a:r>
              <a:rPr lang="en-US" dirty="0" err="1"/>
              <a:t>ilma</a:t>
            </a:r>
            <a:r>
              <a:rPr lang="en-US" dirty="0"/>
              <a:t> </a:t>
            </a:r>
            <a:r>
              <a:rPr lang="en-US" dirty="0" err="1"/>
              <a:t>numbriteta</a:t>
            </a:r>
            <a:r>
              <a:rPr lang="en-US" dirty="0"/>
              <a:t>.</a:t>
            </a:r>
            <a:endParaRPr lang="fi-FI" dirty="0"/>
          </a:p>
        </p:txBody>
      </p:sp>
      <p:pic>
        <p:nvPicPr>
          <p:cNvPr id="2" name="Kuva 1" descr="Hevonen ääriviiva">
            <a:extLst>
              <a:ext uri="{FF2B5EF4-FFF2-40B4-BE49-F238E27FC236}">
                <a16:creationId xmlns:a16="http://schemas.microsoft.com/office/drawing/2014/main" id="{56681EB3-FDF3-C23F-3CB3-F37DE1A4F7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841" y="2378076"/>
            <a:ext cx="914400" cy="914400"/>
          </a:xfrm>
          <a:prstGeom prst="rect">
            <a:avLst/>
          </a:prstGeom>
        </p:spPr>
      </p:pic>
      <p:pic>
        <p:nvPicPr>
          <p:cNvPr id="5" name="Kuva 4" descr="Yksisarvinen tasaisella täytöllä">
            <a:extLst>
              <a:ext uri="{FF2B5EF4-FFF2-40B4-BE49-F238E27FC236}">
                <a16:creationId xmlns:a16="http://schemas.microsoft.com/office/drawing/2014/main" id="{39E7F207-075A-4DC0-F840-C46DD97B2A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5655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1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BBF2A-CE3A-9709-5779-5C5030721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2813DB12-886B-A69C-E228-CB6561A199AE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CF3604B-A1C7-DB5D-929A-747805A5F4E1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3D67B7F0-D728-F35B-9296-C8511986112B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Statistikat</a:t>
            </a:r>
            <a:r>
              <a:rPr lang="en-GB" dirty="0"/>
              <a:t> </a:t>
            </a:r>
            <a:r>
              <a:rPr lang="en-GB" dirty="0" err="1"/>
              <a:t>saab</a:t>
            </a:r>
            <a:r>
              <a:rPr lang="en-GB" dirty="0"/>
              <a:t> </a:t>
            </a:r>
            <a:r>
              <a:rPr lang="en-GB" dirty="0" err="1"/>
              <a:t>manipuleerida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kontekstist</a:t>
            </a:r>
            <a:r>
              <a:rPr lang="en-GB" dirty="0"/>
              <a:t> </a:t>
            </a:r>
            <a:r>
              <a:rPr lang="en-GB" dirty="0" err="1"/>
              <a:t>välja</a:t>
            </a:r>
            <a:r>
              <a:rPr lang="en-GB" dirty="0"/>
              <a:t> </a:t>
            </a:r>
            <a:r>
              <a:rPr lang="en-GB" dirty="0" err="1"/>
              <a:t>rebida</a:t>
            </a:r>
            <a:r>
              <a:rPr lang="en-GB" dirty="0"/>
              <a:t>. </a:t>
            </a:r>
            <a:r>
              <a:rPr lang="en-GB" dirty="0" err="1"/>
              <a:t>Andmete</a:t>
            </a:r>
            <a:r>
              <a:rPr lang="en-GB" dirty="0"/>
              <a:t> </a:t>
            </a:r>
            <a:r>
              <a:rPr lang="en-GB" dirty="0" err="1"/>
              <a:t>allikas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täpsus</a:t>
            </a:r>
            <a:r>
              <a:rPr lang="en-GB" dirty="0"/>
              <a:t> on </a:t>
            </a:r>
            <a:r>
              <a:rPr lang="en-GB" dirty="0" err="1"/>
              <a:t>olulisemad</a:t>
            </a:r>
            <a:r>
              <a:rPr lang="en-GB" dirty="0"/>
              <a:t> </a:t>
            </a:r>
            <a:r>
              <a:rPr lang="en-GB" dirty="0" err="1"/>
              <a:t>kui</a:t>
            </a:r>
            <a:r>
              <a:rPr lang="en-GB" dirty="0"/>
              <a:t> </a:t>
            </a:r>
            <a:r>
              <a:rPr lang="en-GB" dirty="0" err="1"/>
              <a:t>nende</a:t>
            </a:r>
            <a:r>
              <a:rPr lang="en-GB" dirty="0"/>
              <a:t> hulk.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2" name="Kuva 4" descr="Yksisarvinen tasaisella täytöllä">
            <a:extLst>
              <a:ext uri="{FF2B5EF4-FFF2-40B4-BE49-F238E27FC236}">
                <a16:creationId xmlns:a16="http://schemas.microsoft.com/office/drawing/2014/main" id="{8F695661-4AD8-B49C-A089-234404311A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1414" y="4638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181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11535-7EB3-DD1C-1E74-FBF768ED9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4389596-A19F-1641-F7E9-8B170865354C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Õige või vale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0F1C533-32D0-62CC-7B39-ED585F1FD9D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4CD7B3A9-A751-903E-C0D2-51B98E521351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en-GB" dirty="0" err="1"/>
              <a:t>Mõned</a:t>
            </a:r>
            <a:r>
              <a:rPr lang="en-GB" dirty="0"/>
              <a:t> </a:t>
            </a:r>
            <a:r>
              <a:rPr lang="en-GB" dirty="0" err="1"/>
              <a:t>uudisartiklid</a:t>
            </a:r>
            <a:r>
              <a:rPr lang="en-GB" dirty="0"/>
              <a:t> </a:t>
            </a:r>
            <a:r>
              <a:rPr lang="en-GB" dirty="0" err="1"/>
              <a:t>kirjutatakse</a:t>
            </a:r>
            <a:r>
              <a:rPr lang="en-GB" dirty="0"/>
              <a:t> </a:t>
            </a:r>
            <a:r>
              <a:rPr lang="en-GB" dirty="0" err="1"/>
              <a:t>tehisintellekti</a:t>
            </a:r>
            <a:r>
              <a:rPr lang="en-GB" dirty="0"/>
              <a:t> </a:t>
            </a:r>
            <a:r>
              <a:rPr lang="en-GB" dirty="0" err="1"/>
              <a:t>abil</a:t>
            </a:r>
            <a:r>
              <a:rPr lang="en-GB" dirty="0"/>
              <a:t>.</a:t>
            </a:r>
            <a:endParaRPr lang="fi-FI" dirty="0"/>
          </a:p>
        </p:txBody>
      </p:sp>
      <p:pic>
        <p:nvPicPr>
          <p:cNvPr id="2" name="Kuva 1" descr="Hevonen ääriviiva">
            <a:extLst>
              <a:ext uri="{FF2B5EF4-FFF2-40B4-BE49-F238E27FC236}">
                <a16:creationId xmlns:a16="http://schemas.microsoft.com/office/drawing/2014/main" id="{F851785C-B5AA-1AB3-F7B6-F5E5ED8EB3F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841" y="2378076"/>
            <a:ext cx="914400" cy="914400"/>
          </a:xfrm>
          <a:prstGeom prst="rect">
            <a:avLst/>
          </a:prstGeom>
        </p:spPr>
      </p:pic>
      <p:pic>
        <p:nvPicPr>
          <p:cNvPr id="5" name="Kuva 4" descr="Yksisarvinen tasaisella täytöllä">
            <a:extLst>
              <a:ext uri="{FF2B5EF4-FFF2-40B4-BE49-F238E27FC236}">
                <a16:creationId xmlns:a16="http://schemas.microsoft.com/office/drawing/2014/main" id="{C06DDD8A-CC77-2D9F-F820-104EDC55733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5655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79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E8365-F349-88E4-792F-628898D75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99281FB-155B-0FB0-77CC-D0B50D5D4E03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1C3EBBD-A082-39ED-BC89-A09699A1E82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9A91B4FA-F3A9-5D28-6C7A-398F969C574E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Tavalisi</a:t>
            </a:r>
            <a:r>
              <a:rPr lang="en-GB" dirty="0"/>
              <a:t> </a:t>
            </a:r>
            <a:r>
              <a:rPr lang="en-GB" dirty="0" err="1"/>
              <a:t>aruandeid</a:t>
            </a:r>
            <a:r>
              <a:rPr lang="en-GB" dirty="0"/>
              <a:t> (</a:t>
            </a:r>
            <a:r>
              <a:rPr lang="en-GB" dirty="0" err="1"/>
              <a:t>näiteks</a:t>
            </a:r>
            <a:r>
              <a:rPr lang="en-GB" dirty="0"/>
              <a:t> </a:t>
            </a:r>
            <a:r>
              <a:rPr lang="en-GB" dirty="0" err="1"/>
              <a:t>ettevõtete</a:t>
            </a:r>
            <a:r>
              <a:rPr lang="en-GB" dirty="0"/>
              <a:t> </a:t>
            </a:r>
            <a:r>
              <a:rPr lang="en-GB" dirty="0" err="1"/>
              <a:t>majandustulemused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sporditulemused</a:t>
            </a:r>
            <a:r>
              <a:rPr lang="en-GB" dirty="0"/>
              <a:t>) </a:t>
            </a:r>
            <a:r>
              <a:rPr lang="en-GB" dirty="0" err="1"/>
              <a:t>saab</a:t>
            </a:r>
            <a:r>
              <a:rPr lang="en-GB" dirty="0"/>
              <a:t> </a:t>
            </a:r>
            <a:r>
              <a:rPr lang="en-GB" dirty="0" err="1"/>
              <a:t>koostada</a:t>
            </a:r>
            <a:r>
              <a:rPr lang="en-GB" dirty="0"/>
              <a:t> </a:t>
            </a:r>
            <a:r>
              <a:rPr lang="en-GB" dirty="0" err="1"/>
              <a:t>tehisintellekti</a:t>
            </a:r>
            <a:r>
              <a:rPr lang="en-GB" dirty="0"/>
              <a:t> </a:t>
            </a:r>
            <a:r>
              <a:rPr lang="en-GB" dirty="0" err="1"/>
              <a:t>abil</a:t>
            </a:r>
            <a:r>
              <a:rPr lang="en-GB" dirty="0"/>
              <a:t>. </a:t>
            </a:r>
            <a:r>
              <a:rPr lang="en-GB" dirty="0" err="1"/>
              <a:t>Meediaorganisatsioonid</a:t>
            </a:r>
            <a:r>
              <a:rPr lang="en-GB" dirty="0"/>
              <a:t> </a:t>
            </a:r>
            <a:r>
              <a:rPr lang="en-GB" dirty="0" err="1"/>
              <a:t>võivad</a:t>
            </a:r>
            <a:r>
              <a:rPr lang="en-GB" dirty="0"/>
              <a:t> </a:t>
            </a:r>
            <a:r>
              <a:rPr lang="en-GB" dirty="0" err="1"/>
              <a:t>neid</a:t>
            </a:r>
            <a:r>
              <a:rPr lang="en-GB" dirty="0"/>
              <a:t> </a:t>
            </a:r>
            <a:r>
              <a:rPr lang="en-GB" dirty="0" err="1"/>
              <a:t>tööriistu</a:t>
            </a:r>
            <a:r>
              <a:rPr lang="en-GB" dirty="0"/>
              <a:t> </a:t>
            </a:r>
            <a:r>
              <a:rPr lang="en-GB" dirty="0" err="1"/>
              <a:t>kasutada</a:t>
            </a:r>
            <a:r>
              <a:rPr lang="en-GB" dirty="0"/>
              <a:t> </a:t>
            </a:r>
            <a:r>
              <a:rPr lang="en-GB" dirty="0" err="1"/>
              <a:t>eetiliselt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tõhususe</a:t>
            </a:r>
            <a:r>
              <a:rPr lang="en-GB" dirty="0"/>
              <a:t> </a:t>
            </a:r>
            <a:r>
              <a:rPr lang="en-GB" dirty="0" err="1"/>
              <a:t>suurendamiseks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Kuva 1" descr="Hevonen ääriviiva">
            <a:extLst>
              <a:ext uri="{FF2B5EF4-FFF2-40B4-BE49-F238E27FC236}">
                <a16:creationId xmlns:a16="http://schemas.microsoft.com/office/drawing/2014/main" id="{97F72A0F-EF5C-4D5E-7B2D-F674FA616E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4931" y="5748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77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9DA6E-20A4-3406-183C-CCC343106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23EE217F-D88D-F6D4-C60D-0B7058BFEB54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Õige või vale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3BAA557-3B45-7571-48F0-C5B2DC1FCEF0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33BC9599-B330-76D6-6897-006D86D99995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en-GB" dirty="0" err="1"/>
              <a:t>Pangatöötaja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tohi </a:t>
            </a:r>
            <a:r>
              <a:rPr lang="en-GB" dirty="0" err="1"/>
              <a:t>telefoni</a:t>
            </a:r>
            <a:r>
              <a:rPr lang="en-GB" dirty="0"/>
              <a:t> teel </a:t>
            </a:r>
            <a:r>
              <a:rPr lang="en-GB" dirty="0" err="1"/>
              <a:t>küsida</a:t>
            </a:r>
            <a:r>
              <a:rPr lang="en-GB" dirty="0"/>
              <a:t> </a:t>
            </a:r>
            <a:r>
              <a:rPr lang="en-GB" dirty="0" err="1"/>
              <a:t>teie</a:t>
            </a:r>
            <a:r>
              <a:rPr lang="en-GB" dirty="0"/>
              <a:t> </a:t>
            </a:r>
            <a:r>
              <a:rPr lang="en-GB" dirty="0" err="1"/>
              <a:t>kaardiandmeid</a:t>
            </a:r>
            <a:r>
              <a:rPr lang="en-GB" dirty="0"/>
              <a:t> </a:t>
            </a:r>
            <a:r>
              <a:rPr lang="en-GB" dirty="0" err="1"/>
              <a:t>ega</a:t>
            </a:r>
            <a:r>
              <a:rPr lang="en-GB" dirty="0"/>
              <a:t> PIN-</a:t>
            </a:r>
            <a:r>
              <a:rPr lang="en-GB" dirty="0" err="1"/>
              <a:t>koodi</a:t>
            </a:r>
            <a:r>
              <a:rPr lang="en-GB" dirty="0"/>
              <a:t>.</a:t>
            </a:r>
            <a:endParaRPr lang="fi-FI" dirty="0"/>
          </a:p>
        </p:txBody>
      </p:sp>
      <p:pic>
        <p:nvPicPr>
          <p:cNvPr id="2" name="Kuva 1" descr="Hevonen ääriviiva">
            <a:extLst>
              <a:ext uri="{FF2B5EF4-FFF2-40B4-BE49-F238E27FC236}">
                <a16:creationId xmlns:a16="http://schemas.microsoft.com/office/drawing/2014/main" id="{4D4A05BD-0E85-C71E-EFBA-07934F951E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841" y="2378076"/>
            <a:ext cx="914400" cy="914400"/>
          </a:xfrm>
          <a:prstGeom prst="rect">
            <a:avLst/>
          </a:prstGeom>
        </p:spPr>
      </p:pic>
      <p:pic>
        <p:nvPicPr>
          <p:cNvPr id="5" name="Kuva 4" descr="Yksisarvinen tasaisella täytöllä">
            <a:extLst>
              <a:ext uri="{FF2B5EF4-FFF2-40B4-BE49-F238E27FC236}">
                <a16:creationId xmlns:a16="http://schemas.microsoft.com/office/drawing/2014/main" id="{BBC3BD28-C8F0-29D3-8F16-FBD23AAA33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5655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5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ED09E-5540-A874-EE5A-AAA24FEC9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B9DCD0D-3E0A-A4C8-65CD-565B449C41AE}"/>
              </a:ext>
            </a:extLst>
          </p:cNvPr>
          <p:cNvSpPr txBox="1"/>
          <p:nvPr/>
        </p:nvSpPr>
        <p:spPr>
          <a:xfrm>
            <a:off x="1117600" y="685801"/>
            <a:ext cx="10668000" cy="631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257"/>
              </a:lnSpc>
            </a:pPr>
            <a:endParaRPr lang="lt-LT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defTabSz="609630">
              <a:lnSpc>
                <a:spcPts val="3257"/>
              </a:lnSpc>
            </a:pPr>
            <a:r>
              <a:rPr lang="lt-LT" sz="2327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		</a:t>
            </a:r>
            <a:r>
              <a:rPr lang="en-GB" sz="2800" b="1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Soovitused</a:t>
            </a:r>
            <a:r>
              <a:rPr lang="en-GB" sz="28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800" b="1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viktoriini</a:t>
            </a:r>
            <a:r>
              <a:rPr lang="en-GB" sz="28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800" b="1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läbiviimiseks</a:t>
            </a:r>
            <a:r>
              <a:rPr lang="en-GB" sz="28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lang="lt-LT" sz="2800" b="1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defTabSz="609630">
              <a:lnSpc>
                <a:spcPts val="3257"/>
              </a:lnSpc>
            </a:pPr>
            <a:endParaRPr lang="lt-LT" sz="2327" b="1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defTabSz="609630">
              <a:lnSpc>
                <a:spcPts val="3257"/>
              </a:lnSpc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Viktoriin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koosneb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neljast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temaatilisest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osast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 Iga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teema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võib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moodustada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eraldi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õppesessiooni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mis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võimaldab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pühendada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rohkem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aega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aruteludele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  <a:r>
              <a:rPr lang="et-EE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Kui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plaanite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viktoriini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läbi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viia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digivahendite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abil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lang="et-EE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Soovitame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kasutada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programmi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SLIDO.com</a:t>
            </a:r>
            <a:endParaRPr lang="et-EE" sz="2327" b="1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Tutvustage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osalejatele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programmi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kasutamist</a:t>
            </a:r>
            <a:endParaRPr lang="et-EE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Ärge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seadke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küsimustele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vastamiseks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ajalist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piirangut</a:t>
            </a:r>
            <a:endParaRPr lang="et-EE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Pärast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iga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vastust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jätke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aega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lühikeseks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aruteluks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–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kommentaarid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on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materjalis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olemas</a:t>
            </a:r>
            <a:endParaRPr lang="et-EE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Ärge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looge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osalejate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vahel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võistlusmomenti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–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ärge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kuvage</a:t>
            </a:r>
            <a:r>
              <a:rPr lang="en-GB" sz="2327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GB" sz="2327" dirty="0" err="1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paremusjärjestust</a:t>
            </a:r>
            <a:endParaRPr lang="lt-LT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04815" indent="-304815" defTabSz="609630">
              <a:lnSpc>
                <a:spcPts val="3257"/>
              </a:lnSpc>
              <a:buFont typeface="Arial" panose="020B0604020202020204" pitchFamily="34" charset="0"/>
              <a:buChar char="•"/>
            </a:pPr>
            <a:endParaRPr lang="lt-LT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defTabSz="609630">
              <a:lnSpc>
                <a:spcPts val="3257"/>
              </a:lnSpc>
            </a:pPr>
            <a:r>
              <a:rPr lang="lt-LT" sz="2327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		</a:t>
            </a:r>
            <a:endParaRPr lang="lt-LT" sz="3200" b="1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defTabSz="609630">
              <a:lnSpc>
                <a:spcPts val="3257"/>
              </a:lnSpc>
            </a:pPr>
            <a:endParaRPr lang="en-US" sz="2327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F1E9FDE-815D-FB8A-401F-EA3C572F7C88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Action Button: Get Information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7168000-4CD2-7F65-21AD-F91F9E78269E}"/>
              </a:ext>
            </a:extLst>
          </p:cNvPr>
          <p:cNvSpPr/>
          <p:nvPr/>
        </p:nvSpPr>
        <p:spPr>
          <a:xfrm>
            <a:off x="1117600" y="685800"/>
            <a:ext cx="694944" cy="694944"/>
          </a:xfrm>
          <a:prstGeom prst="actionButtonInform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630"/>
            <a:endParaRPr lang="en-US" sz="12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6917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B5991-0094-9F89-5995-49AC85B4A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4402824-243A-EC32-212A-5C6E26557848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16F9B39-F98E-3A03-38BB-B37459AC5AB8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712E4620-98C6-48D8-9D10-790CB86C7B5C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/>
              <a:t>Panga </a:t>
            </a:r>
            <a:r>
              <a:rPr lang="en-GB" dirty="0" err="1"/>
              <a:t>seaduslik</a:t>
            </a:r>
            <a:r>
              <a:rPr lang="en-GB" dirty="0"/>
              <a:t> </a:t>
            </a:r>
            <a:r>
              <a:rPr lang="en-GB" dirty="0" err="1"/>
              <a:t>esindaja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küsi</a:t>
            </a:r>
            <a:r>
              <a:rPr lang="en-GB" dirty="0"/>
              <a:t> </a:t>
            </a:r>
            <a:r>
              <a:rPr lang="en-GB" dirty="0" err="1"/>
              <a:t>kunagi</a:t>
            </a:r>
            <a:r>
              <a:rPr lang="en-GB" dirty="0"/>
              <a:t> </a:t>
            </a:r>
            <a:r>
              <a:rPr lang="en-GB" dirty="0" err="1"/>
              <a:t>telefoni</a:t>
            </a:r>
            <a:r>
              <a:rPr lang="en-GB" dirty="0"/>
              <a:t> teel </a:t>
            </a:r>
            <a:r>
              <a:rPr lang="en-GB" dirty="0" err="1"/>
              <a:t>konfidentsiaalset</a:t>
            </a:r>
            <a:r>
              <a:rPr lang="en-GB" dirty="0"/>
              <a:t> </a:t>
            </a:r>
            <a:r>
              <a:rPr lang="en-GB" dirty="0" err="1"/>
              <a:t>teavet</a:t>
            </a:r>
            <a:r>
              <a:rPr lang="en-GB" dirty="0"/>
              <a:t>, </a:t>
            </a:r>
            <a:r>
              <a:rPr lang="en-GB" dirty="0" err="1"/>
              <a:t>näiteks</a:t>
            </a:r>
            <a:r>
              <a:rPr lang="en-GB" dirty="0"/>
              <a:t> </a:t>
            </a:r>
            <a:r>
              <a:rPr lang="en-GB" dirty="0" err="1"/>
              <a:t>kaardinumbrit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PIN-</a:t>
            </a:r>
            <a:r>
              <a:rPr lang="en-GB" dirty="0" err="1"/>
              <a:t>koodi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Kuva 1" descr="Hevonen ääriviiva">
            <a:extLst>
              <a:ext uri="{FF2B5EF4-FFF2-40B4-BE49-F238E27FC236}">
                <a16:creationId xmlns:a16="http://schemas.microsoft.com/office/drawing/2014/main" id="{D827DC24-CD76-1CCE-11EF-5CB592864B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4931" y="5748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95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E4999-18BE-5BD8-ED0E-92AFAE45F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62C2F2C-F3B9-A58D-0691-A259A289DAB8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Õige või vale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B76C32B-97C4-A117-8746-9E9F8F588CEB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F8560222-DC09-E40F-1DA3-5D9508ACD89A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Kui</a:t>
            </a:r>
            <a:r>
              <a:rPr lang="fi-FI" dirty="0"/>
              <a:t> </a:t>
            </a:r>
            <a:r>
              <a:rPr lang="fi-FI" dirty="0" err="1"/>
              <a:t>mitu</a:t>
            </a:r>
            <a:r>
              <a:rPr lang="fi-FI" dirty="0"/>
              <a:t> </a:t>
            </a:r>
            <a:r>
              <a:rPr lang="fi-FI" dirty="0" err="1"/>
              <a:t>meediakanalit</a:t>
            </a:r>
            <a:r>
              <a:rPr lang="fi-FI" dirty="0"/>
              <a:t> </a:t>
            </a:r>
            <a:r>
              <a:rPr lang="fi-FI" dirty="0" err="1"/>
              <a:t>kajastavad</a:t>
            </a:r>
            <a:r>
              <a:rPr lang="fi-FI" dirty="0"/>
              <a:t> sama </a:t>
            </a:r>
            <a:r>
              <a:rPr lang="fi-FI" dirty="0" err="1"/>
              <a:t>uudist</a:t>
            </a:r>
            <a:r>
              <a:rPr lang="fi-FI" dirty="0"/>
              <a:t>, </a:t>
            </a:r>
            <a:r>
              <a:rPr lang="fi-FI" dirty="0" err="1"/>
              <a:t>peab</a:t>
            </a:r>
            <a:r>
              <a:rPr lang="fi-FI" dirty="0"/>
              <a:t> </a:t>
            </a:r>
            <a:r>
              <a:rPr lang="fi-FI" dirty="0" err="1"/>
              <a:t>see</a:t>
            </a:r>
            <a:r>
              <a:rPr lang="fi-FI" dirty="0"/>
              <a:t> </a:t>
            </a:r>
            <a:r>
              <a:rPr lang="fi-FI" dirty="0" err="1"/>
              <a:t>kindlasti</a:t>
            </a:r>
            <a:r>
              <a:rPr lang="fi-FI" dirty="0"/>
              <a:t> </a:t>
            </a:r>
            <a:r>
              <a:rPr lang="fi-FI" dirty="0" err="1"/>
              <a:t>tõsi</a:t>
            </a:r>
            <a:r>
              <a:rPr lang="fi-FI" dirty="0"/>
              <a:t> olema.</a:t>
            </a:r>
          </a:p>
        </p:txBody>
      </p:sp>
      <p:pic>
        <p:nvPicPr>
          <p:cNvPr id="2" name="Kuva 1" descr="Hevonen ääriviiva">
            <a:extLst>
              <a:ext uri="{FF2B5EF4-FFF2-40B4-BE49-F238E27FC236}">
                <a16:creationId xmlns:a16="http://schemas.microsoft.com/office/drawing/2014/main" id="{2579F463-8255-6B9C-B16E-3D3B9746E94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3841" y="2378076"/>
            <a:ext cx="914400" cy="914400"/>
          </a:xfrm>
          <a:prstGeom prst="rect">
            <a:avLst/>
          </a:prstGeom>
        </p:spPr>
      </p:pic>
      <p:pic>
        <p:nvPicPr>
          <p:cNvPr id="5" name="Kuva 4" descr="Yksisarvinen tasaisella täytöllä">
            <a:extLst>
              <a:ext uri="{FF2B5EF4-FFF2-40B4-BE49-F238E27FC236}">
                <a16:creationId xmlns:a16="http://schemas.microsoft.com/office/drawing/2014/main" id="{62FE9307-133E-AF13-155C-471328F350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5655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97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AF066-92B1-D44E-CB4D-AB7B7642E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0C5F1B9-F657-6F44-3D59-11FEC473A02E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93DCB4-3DCA-BD76-05D8-33080FDE46C1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3116E602-6C22-B099-211C-4C336736FDA8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Meediakanalid</a:t>
            </a:r>
            <a:r>
              <a:rPr lang="en-GB" dirty="0"/>
              <a:t> </a:t>
            </a:r>
            <a:r>
              <a:rPr lang="en-GB" dirty="0" err="1"/>
              <a:t>võivad</a:t>
            </a:r>
            <a:r>
              <a:rPr lang="en-GB" dirty="0"/>
              <a:t> </a:t>
            </a:r>
            <a:r>
              <a:rPr lang="en-GB" dirty="0" err="1"/>
              <a:t>mõnikord</a:t>
            </a:r>
            <a:r>
              <a:rPr lang="en-GB" dirty="0"/>
              <a:t> </a:t>
            </a:r>
            <a:r>
              <a:rPr lang="en-GB" dirty="0" err="1"/>
              <a:t>korrata</a:t>
            </a:r>
            <a:r>
              <a:rPr lang="en-GB" dirty="0"/>
              <a:t> </a:t>
            </a:r>
            <a:r>
              <a:rPr lang="en-GB" dirty="0" err="1"/>
              <a:t>ebatäpset</a:t>
            </a:r>
            <a:r>
              <a:rPr lang="en-GB" dirty="0"/>
              <a:t> </a:t>
            </a:r>
            <a:r>
              <a:rPr lang="en-GB" dirty="0" err="1"/>
              <a:t>teavet</a:t>
            </a:r>
            <a:r>
              <a:rPr lang="en-GB" dirty="0"/>
              <a:t>, mis </a:t>
            </a:r>
            <a:r>
              <a:rPr lang="en-GB" dirty="0" err="1"/>
              <a:t>pärineb</a:t>
            </a:r>
            <a:r>
              <a:rPr lang="en-GB" dirty="0"/>
              <a:t> </a:t>
            </a:r>
            <a:r>
              <a:rPr lang="en-GB" dirty="0" err="1"/>
              <a:t>ühest</a:t>
            </a:r>
            <a:r>
              <a:rPr lang="en-GB" dirty="0"/>
              <a:t> </a:t>
            </a:r>
            <a:r>
              <a:rPr lang="en-GB" dirty="0" err="1"/>
              <a:t>ebausaldusväärsest</a:t>
            </a:r>
            <a:r>
              <a:rPr lang="en-GB" dirty="0"/>
              <a:t> </a:t>
            </a:r>
            <a:r>
              <a:rPr lang="en-GB" dirty="0" err="1"/>
              <a:t>allikast</a:t>
            </a:r>
            <a:r>
              <a:rPr lang="en-GB" dirty="0"/>
              <a:t>. Kui </a:t>
            </a:r>
            <a:r>
              <a:rPr lang="en-GB" dirty="0" err="1"/>
              <a:t>algallikat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võimalik</a:t>
            </a:r>
            <a:r>
              <a:rPr lang="en-GB" dirty="0"/>
              <a:t> </a:t>
            </a:r>
            <a:r>
              <a:rPr lang="en-GB" dirty="0" err="1"/>
              <a:t>kontrollida</a:t>
            </a:r>
            <a:r>
              <a:rPr lang="en-GB" dirty="0"/>
              <a:t>, </a:t>
            </a:r>
            <a:r>
              <a:rPr lang="en-GB" dirty="0" err="1"/>
              <a:t>tasub</a:t>
            </a:r>
            <a:r>
              <a:rPr lang="en-GB" dirty="0"/>
              <a:t> </a:t>
            </a:r>
            <a:r>
              <a:rPr lang="en-GB" dirty="0" err="1"/>
              <a:t>jääda</a:t>
            </a:r>
            <a:r>
              <a:rPr lang="en-GB" dirty="0"/>
              <a:t> </a:t>
            </a:r>
            <a:r>
              <a:rPr lang="en-GB" dirty="0" err="1"/>
              <a:t>kriitiliseks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2" name="Kuva 4" descr="Yksisarvinen tasaisella täytöllä">
            <a:extLst>
              <a:ext uri="{FF2B5EF4-FFF2-40B4-BE49-F238E27FC236}">
                <a16:creationId xmlns:a16="http://schemas.microsoft.com/office/drawing/2014/main" id="{67097D76-CB3C-E1D4-DC47-3C9DB925EC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1414" y="4638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0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B2FA0-2BCD-55BC-5175-772298AA6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2E7C5E52-85C0-2BA3-1BA8-3323054A5897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335EC-49FB-5C2E-8B8A-0E50D11D08BA}"/>
              </a:ext>
            </a:extLst>
          </p:cNvPr>
          <p:cNvSpPr txBox="1"/>
          <p:nvPr/>
        </p:nvSpPr>
        <p:spPr>
          <a:xfrm>
            <a:off x="1503636" y="4757047"/>
            <a:ext cx="1883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Arvamus -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F84024-1F73-0279-512F-836AA0CE9A8C}"/>
              </a:ext>
            </a:extLst>
          </p:cNvPr>
          <p:cNvSpPr txBox="1"/>
          <p:nvPr/>
        </p:nvSpPr>
        <p:spPr>
          <a:xfrm>
            <a:off x="7587343" y="4114800"/>
            <a:ext cx="88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B3BC74-651D-16B2-00BF-222F32699F72}"/>
              </a:ext>
            </a:extLst>
          </p:cNvPr>
          <p:cNvSpPr txBox="1"/>
          <p:nvPr/>
        </p:nvSpPr>
        <p:spPr>
          <a:xfrm>
            <a:off x="6940554" y="4751483"/>
            <a:ext cx="1864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Faktid - 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FF8021-93BD-B125-F494-AFACE03462DB}"/>
              </a:ext>
            </a:extLst>
          </p:cNvPr>
          <p:cNvSpPr/>
          <p:nvPr/>
        </p:nvSpPr>
        <p:spPr>
          <a:xfrm>
            <a:off x="4143679" y="1566250"/>
            <a:ext cx="3233057" cy="30515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3200" dirty="0"/>
              <a:t>Sümbolite tähendus:</a:t>
            </a:r>
            <a:endParaRPr lang="en-US" sz="3200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2EB9504-D9D4-DA24-0AA2-E30493334B66}"/>
              </a:ext>
            </a:extLst>
          </p:cNvPr>
          <p:cNvSpPr txBox="1"/>
          <p:nvPr/>
        </p:nvSpPr>
        <p:spPr>
          <a:xfrm>
            <a:off x="990600" y="8382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fi-FI" sz="4800" b="1" dirty="0" err="1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Arvamus</a:t>
            </a:r>
            <a:r>
              <a:rPr lang="fi-FI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 </a:t>
            </a:r>
            <a:r>
              <a:rPr lang="fi-FI" sz="4800" b="1" dirty="0" err="1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või</a:t>
            </a:r>
            <a:r>
              <a:rPr lang="fi-FI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 </a:t>
            </a:r>
            <a:r>
              <a:rPr lang="fi-FI" sz="4800" b="1" dirty="0" err="1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pic>
        <p:nvPicPr>
          <p:cNvPr id="3" name="Kuva 6" descr="Vaaka epätasapaino ääriviiva">
            <a:extLst>
              <a:ext uri="{FF2B5EF4-FFF2-40B4-BE49-F238E27FC236}">
                <a16:creationId xmlns:a16="http://schemas.microsoft.com/office/drawing/2014/main" id="{370376F6-A286-F2BE-F33E-66BDF7A711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40315" y="4617807"/>
            <a:ext cx="914400" cy="914400"/>
          </a:xfrm>
          <a:prstGeom prst="rect">
            <a:avLst/>
          </a:prstGeom>
        </p:spPr>
      </p:pic>
      <p:pic>
        <p:nvPicPr>
          <p:cNvPr id="7" name="Kuva 7" descr="Vaaka epätasapaino tasaisella täytöllä">
            <a:extLst>
              <a:ext uri="{FF2B5EF4-FFF2-40B4-BE49-F238E27FC236}">
                <a16:creationId xmlns:a16="http://schemas.microsoft.com/office/drawing/2014/main" id="{3BB4B17A-69FF-42B6-A18D-C5BACDDF317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00124" y="458667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5568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0D69B-DFC9-412B-A5FD-ED86A55C9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2F047BA0-EEA3-2CBE-DBB3-C6D098EF95EF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Arvamus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4CBF81B-53C7-1E18-6CCF-BCC4874F2E4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8A31464E-150C-5B26-BFEB-145DE80159D5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Raamatute</a:t>
            </a:r>
            <a:r>
              <a:rPr lang="fi-FI" dirty="0"/>
              <a:t> </a:t>
            </a:r>
            <a:r>
              <a:rPr lang="fi-FI" dirty="0" err="1"/>
              <a:t>lugemine</a:t>
            </a:r>
            <a:r>
              <a:rPr lang="fi-FI" dirty="0"/>
              <a:t> on </a:t>
            </a:r>
            <a:r>
              <a:rPr lang="fi-FI" dirty="0" err="1"/>
              <a:t>tõhusam</a:t>
            </a:r>
            <a:r>
              <a:rPr lang="fi-FI" dirty="0"/>
              <a:t> </a:t>
            </a:r>
            <a:r>
              <a:rPr lang="fi-FI" dirty="0" err="1"/>
              <a:t>õppimisviis</a:t>
            </a:r>
            <a:r>
              <a:rPr lang="fi-FI" dirty="0"/>
              <a:t> </a:t>
            </a:r>
            <a:r>
              <a:rPr lang="fi-FI" dirty="0" err="1"/>
              <a:t>kui</a:t>
            </a:r>
            <a:r>
              <a:rPr lang="fi-FI" dirty="0"/>
              <a:t> </a:t>
            </a:r>
            <a:r>
              <a:rPr lang="fi-FI" dirty="0" err="1"/>
              <a:t>videote</a:t>
            </a:r>
            <a:r>
              <a:rPr lang="fi-FI" dirty="0"/>
              <a:t> </a:t>
            </a:r>
            <a:r>
              <a:rPr lang="fi-FI" dirty="0" err="1"/>
              <a:t>vaatamine</a:t>
            </a:r>
            <a:r>
              <a:rPr lang="fi-FI" dirty="0"/>
              <a:t>.</a:t>
            </a:r>
          </a:p>
        </p:txBody>
      </p:sp>
      <p:pic>
        <p:nvPicPr>
          <p:cNvPr id="7" name="Kuva 6" descr="Vaaka epätasapaino ääriviiva">
            <a:extLst>
              <a:ext uri="{FF2B5EF4-FFF2-40B4-BE49-F238E27FC236}">
                <a16:creationId xmlns:a16="http://schemas.microsoft.com/office/drawing/2014/main" id="{2C11A858-2316-7802-2A2E-93A8B35643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4443" y="2378076"/>
            <a:ext cx="914400" cy="914400"/>
          </a:xfrm>
          <a:prstGeom prst="rect">
            <a:avLst/>
          </a:prstGeom>
        </p:spPr>
      </p:pic>
      <p:pic>
        <p:nvPicPr>
          <p:cNvPr id="8" name="Kuva 7" descr="Vaaka epätasapaino tasaisella täytöllä">
            <a:extLst>
              <a:ext uri="{FF2B5EF4-FFF2-40B4-BE49-F238E27FC236}">
                <a16:creationId xmlns:a16="http://schemas.microsoft.com/office/drawing/2014/main" id="{B2C44A9A-FE4F-3EAF-9D37-885FE1C5D2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67748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87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43C3A-6462-76B5-3111-11ED56EFA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74BD932-232D-E664-43E4-283C394F844A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0EE5955-927A-4D69-E225-848E10CB065E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D9962834-7C24-599C-6952-E9F47D5CC844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/>
              <a:t>See on </a:t>
            </a:r>
            <a:r>
              <a:rPr lang="en-GB" dirty="0" err="1"/>
              <a:t>subjektiivne</a:t>
            </a:r>
            <a:r>
              <a:rPr lang="en-GB" dirty="0"/>
              <a:t> </a:t>
            </a:r>
            <a:r>
              <a:rPr lang="en-GB" dirty="0" err="1"/>
              <a:t>hinnang</a:t>
            </a:r>
            <a:r>
              <a:rPr lang="en-GB" dirty="0"/>
              <a:t>. </a:t>
            </a:r>
            <a:r>
              <a:rPr lang="en-GB" dirty="0" err="1"/>
              <a:t>Inimestel</a:t>
            </a:r>
            <a:r>
              <a:rPr lang="en-GB" dirty="0"/>
              <a:t> on </a:t>
            </a:r>
            <a:r>
              <a:rPr lang="en-GB" dirty="0" err="1"/>
              <a:t>erinevad</a:t>
            </a:r>
            <a:r>
              <a:rPr lang="en-GB" dirty="0"/>
              <a:t> </a:t>
            </a:r>
            <a:r>
              <a:rPr lang="en-GB" dirty="0" err="1"/>
              <a:t>õppimisstiilid</a:t>
            </a:r>
            <a:r>
              <a:rPr lang="en-GB" dirty="0"/>
              <a:t> – </a:t>
            </a:r>
            <a:r>
              <a:rPr lang="en-GB" dirty="0" err="1"/>
              <a:t>mõned</a:t>
            </a:r>
            <a:r>
              <a:rPr lang="en-GB" dirty="0"/>
              <a:t> </a:t>
            </a:r>
            <a:r>
              <a:rPr lang="en-GB" dirty="0" err="1"/>
              <a:t>omandavad</a:t>
            </a:r>
            <a:r>
              <a:rPr lang="en-GB" dirty="0"/>
              <a:t> </a:t>
            </a:r>
            <a:r>
              <a:rPr lang="en-GB" dirty="0" err="1"/>
              <a:t>teadmisi</a:t>
            </a:r>
            <a:r>
              <a:rPr lang="en-GB" dirty="0"/>
              <a:t> </a:t>
            </a:r>
            <a:r>
              <a:rPr lang="en-GB" dirty="0" err="1"/>
              <a:t>paremini</a:t>
            </a:r>
            <a:r>
              <a:rPr lang="en-GB" dirty="0"/>
              <a:t> </a:t>
            </a:r>
            <a:r>
              <a:rPr lang="en-GB" dirty="0" err="1"/>
              <a:t>lugedes</a:t>
            </a:r>
            <a:r>
              <a:rPr lang="en-GB" dirty="0"/>
              <a:t>, </a:t>
            </a:r>
            <a:r>
              <a:rPr lang="en-GB" dirty="0" err="1"/>
              <a:t>teised</a:t>
            </a:r>
            <a:r>
              <a:rPr lang="en-GB" dirty="0"/>
              <a:t> </a:t>
            </a:r>
            <a:r>
              <a:rPr lang="en-GB" dirty="0" err="1"/>
              <a:t>audiovisuaalse</a:t>
            </a:r>
            <a:r>
              <a:rPr lang="en-GB" dirty="0"/>
              <a:t> sisu </a:t>
            </a:r>
            <a:r>
              <a:rPr lang="en-GB" dirty="0" err="1"/>
              <a:t>kaudu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2" name="Kuva 6" descr="Vaaka epätasapaino ääriviiva">
            <a:extLst>
              <a:ext uri="{FF2B5EF4-FFF2-40B4-BE49-F238E27FC236}">
                <a16:creationId xmlns:a16="http://schemas.microsoft.com/office/drawing/2014/main" id="{AF5EC390-2D53-F7BA-B406-A1BAF816BE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9643" y="4638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313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FBB1B-D053-DA0E-D78A-07374A10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D4CDC2D-CA2D-3973-1720-7491179FA0BC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Arvamus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A361F63-2664-F97B-D6BE-DBCC964615E8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2E6D7C04-565D-D469-A3FB-46A5F3DF8FAD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Avalikku</a:t>
            </a:r>
            <a:r>
              <a:rPr lang="fi-FI" dirty="0"/>
              <a:t> televisiooni ja </a:t>
            </a:r>
            <a:r>
              <a:rPr lang="fi-FI" dirty="0" err="1"/>
              <a:t>raadiot</a:t>
            </a:r>
            <a:r>
              <a:rPr lang="fi-FI" dirty="0"/>
              <a:t> </a:t>
            </a:r>
            <a:r>
              <a:rPr lang="fi-FI" dirty="0" err="1"/>
              <a:t>rahastatakse</a:t>
            </a:r>
            <a:r>
              <a:rPr lang="fi-FI" dirty="0"/>
              <a:t> </a:t>
            </a:r>
            <a:r>
              <a:rPr lang="fi-FI" dirty="0" err="1"/>
              <a:t>mitte</a:t>
            </a:r>
            <a:r>
              <a:rPr lang="fi-FI" dirty="0"/>
              <a:t> </a:t>
            </a:r>
            <a:r>
              <a:rPr lang="fi-FI" dirty="0" err="1"/>
              <a:t>reklaamidest</a:t>
            </a:r>
            <a:r>
              <a:rPr lang="fi-FI" dirty="0"/>
              <a:t>, </a:t>
            </a:r>
            <a:r>
              <a:rPr lang="fi-FI" dirty="0" err="1"/>
              <a:t>vaid</a:t>
            </a:r>
            <a:r>
              <a:rPr lang="fi-FI" dirty="0"/>
              <a:t> </a:t>
            </a:r>
            <a:r>
              <a:rPr lang="fi-FI" dirty="0" err="1"/>
              <a:t>riiklikest</a:t>
            </a:r>
            <a:r>
              <a:rPr lang="fi-FI" dirty="0"/>
              <a:t> </a:t>
            </a:r>
            <a:r>
              <a:rPr lang="fi-FI" dirty="0" err="1"/>
              <a:t>toetustest</a:t>
            </a:r>
            <a:r>
              <a:rPr lang="fi-FI" dirty="0"/>
              <a:t> </a:t>
            </a:r>
            <a:r>
              <a:rPr lang="fi-FI" dirty="0" err="1"/>
              <a:t>või</a:t>
            </a:r>
            <a:r>
              <a:rPr lang="fi-FI" dirty="0"/>
              <a:t> </a:t>
            </a:r>
            <a:r>
              <a:rPr lang="fi-FI" dirty="0" err="1"/>
              <a:t>vaatajate-kuulajate</a:t>
            </a:r>
            <a:r>
              <a:rPr lang="fi-FI" dirty="0"/>
              <a:t> </a:t>
            </a:r>
            <a:r>
              <a:rPr lang="fi-FI" dirty="0" err="1"/>
              <a:t>panusest</a:t>
            </a:r>
            <a:r>
              <a:rPr lang="fi-FI" dirty="0"/>
              <a:t>.</a:t>
            </a:r>
          </a:p>
        </p:txBody>
      </p:sp>
      <p:pic>
        <p:nvPicPr>
          <p:cNvPr id="7" name="Kuva 6" descr="Vaaka epätasapaino ääriviiva">
            <a:extLst>
              <a:ext uri="{FF2B5EF4-FFF2-40B4-BE49-F238E27FC236}">
                <a16:creationId xmlns:a16="http://schemas.microsoft.com/office/drawing/2014/main" id="{0F07D6EB-BAF0-6111-D8EC-55129F7D39F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4443" y="2378076"/>
            <a:ext cx="914400" cy="914400"/>
          </a:xfrm>
          <a:prstGeom prst="rect">
            <a:avLst/>
          </a:prstGeom>
        </p:spPr>
      </p:pic>
      <p:pic>
        <p:nvPicPr>
          <p:cNvPr id="8" name="Kuva 7" descr="Vaaka epätasapaino tasaisella täytöllä">
            <a:extLst>
              <a:ext uri="{FF2B5EF4-FFF2-40B4-BE49-F238E27FC236}">
                <a16:creationId xmlns:a16="http://schemas.microsoft.com/office/drawing/2014/main" id="{2FC70474-D476-F725-327B-BB3A32B055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67748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705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F616A-1325-5618-D404-01C175053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35825D6-8EB1-8249-1036-72255F1FBACE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BBFE90F-77D3-5935-872C-85F01F1E1202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04C70411-F5C0-7BEA-CD95-AEC2398CE42D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Objektiivsuse</a:t>
            </a:r>
            <a:r>
              <a:rPr lang="en-GB" dirty="0"/>
              <a:t> </a:t>
            </a:r>
            <a:r>
              <a:rPr lang="en-GB" dirty="0" err="1"/>
              <a:t>säilitamiseks</a:t>
            </a:r>
            <a:r>
              <a:rPr lang="en-GB" dirty="0"/>
              <a:t> </a:t>
            </a:r>
            <a:r>
              <a:rPr lang="en-GB" dirty="0" err="1"/>
              <a:t>rahastatakse</a:t>
            </a:r>
            <a:r>
              <a:rPr lang="en-GB" dirty="0"/>
              <a:t> </a:t>
            </a:r>
            <a:r>
              <a:rPr lang="en-GB" dirty="0" err="1"/>
              <a:t>avalik-õiguslikku</a:t>
            </a:r>
            <a:r>
              <a:rPr lang="en-GB" dirty="0"/>
              <a:t> </a:t>
            </a:r>
            <a:r>
              <a:rPr lang="en-GB" dirty="0" err="1"/>
              <a:t>meediat</a:t>
            </a:r>
            <a:r>
              <a:rPr lang="en-GB" dirty="0"/>
              <a:t> </a:t>
            </a:r>
            <a:r>
              <a:rPr lang="en-GB" dirty="0" err="1"/>
              <a:t>avalikest</a:t>
            </a:r>
            <a:r>
              <a:rPr lang="en-GB" dirty="0"/>
              <a:t> </a:t>
            </a:r>
            <a:r>
              <a:rPr lang="en-GB" dirty="0" err="1"/>
              <a:t>vahenditest</a:t>
            </a:r>
            <a:r>
              <a:rPr lang="en-GB" dirty="0"/>
              <a:t>. </a:t>
            </a:r>
            <a:r>
              <a:rPr lang="en-GB" dirty="0" err="1"/>
              <a:t>Kommertsmeedia</a:t>
            </a:r>
            <a:r>
              <a:rPr lang="en-GB" dirty="0"/>
              <a:t> </a:t>
            </a:r>
            <a:r>
              <a:rPr lang="en-GB" dirty="0" err="1"/>
              <a:t>sõltub</a:t>
            </a:r>
            <a:r>
              <a:rPr lang="en-GB" dirty="0"/>
              <a:t> </a:t>
            </a:r>
            <a:r>
              <a:rPr lang="en-GB" dirty="0" err="1"/>
              <a:t>seevastu</a:t>
            </a:r>
            <a:r>
              <a:rPr lang="en-GB" dirty="0"/>
              <a:t> </a:t>
            </a:r>
            <a:r>
              <a:rPr lang="en-GB" dirty="0" err="1"/>
              <a:t>reklaamitulust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Kuva 7" descr="Vaaka epätasapaino tasaisella täytöllä">
            <a:extLst>
              <a:ext uri="{FF2B5EF4-FFF2-40B4-BE49-F238E27FC236}">
                <a16:creationId xmlns:a16="http://schemas.microsoft.com/office/drawing/2014/main" id="{F3CC82C4-8706-9B12-AD4B-B437A6385A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3186" y="4563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7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A6BC6-4DF8-30B0-917E-B0AEC5165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D0A0EDC-4509-6A2E-8245-A69ADF24F6BD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et-EE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Arvamus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9E09BC2-3A29-7A77-01A5-07CC2EE0A27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861A2D6A-C390-E16E-92CE-C1D44D8A7E07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en-GB" dirty="0" err="1"/>
              <a:t>Sotsiaalmeediaplatvormid</a:t>
            </a:r>
            <a:r>
              <a:rPr lang="en-GB" dirty="0"/>
              <a:t> </a:t>
            </a:r>
            <a:r>
              <a:rPr lang="en-GB" dirty="0" err="1"/>
              <a:t>kasutavad</a:t>
            </a:r>
            <a:r>
              <a:rPr lang="en-GB" dirty="0"/>
              <a:t> </a:t>
            </a:r>
            <a:r>
              <a:rPr lang="en-GB" dirty="0" err="1"/>
              <a:t>algoritme</a:t>
            </a:r>
            <a:r>
              <a:rPr lang="en-GB" dirty="0"/>
              <a:t>, et </a:t>
            </a:r>
            <a:r>
              <a:rPr lang="en-GB" dirty="0" err="1"/>
              <a:t>näidata</a:t>
            </a:r>
            <a:r>
              <a:rPr lang="en-GB" dirty="0"/>
              <a:t> </a:t>
            </a:r>
            <a:r>
              <a:rPr lang="en-GB" dirty="0" err="1"/>
              <a:t>kasutajatele</a:t>
            </a:r>
            <a:r>
              <a:rPr lang="en-GB" dirty="0"/>
              <a:t> </a:t>
            </a:r>
            <a:r>
              <a:rPr lang="en-GB" dirty="0" err="1"/>
              <a:t>nende</a:t>
            </a:r>
            <a:r>
              <a:rPr lang="en-GB" dirty="0"/>
              <a:t> </a:t>
            </a:r>
            <a:r>
              <a:rPr lang="en-GB" dirty="0" err="1"/>
              <a:t>varasema</a:t>
            </a:r>
            <a:r>
              <a:rPr lang="en-GB" dirty="0"/>
              <a:t> </a:t>
            </a:r>
            <a:r>
              <a:rPr lang="en-GB" dirty="0" err="1"/>
              <a:t>tegevuse</a:t>
            </a:r>
            <a:r>
              <a:rPr lang="en-GB" dirty="0"/>
              <a:t> </a:t>
            </a:r>
            <a:r>
              <a:rPr lang="en-GB" dirty="0" err="1"/>
              <a:t>põhjal</a:t>
            </a:r>
            <a:r>
              <a:rPr lang="en-GB" dirty="0"/>
              <a:t> </a:t>
            </a:r>
            <a:r>
              <a:rPr lang="en-GB" dirty="0" err="1"/>
              <a:t>isikupärastatud</a:t>
            </a:r>
            <a:r>
              <a:rPr lang="en-GB" dirty="0"/>
              <a:t> sisu.</a:t>
            </a:r>
            <a:endParaRPr lang="fi-FI" dirty="0"/>
          </a:p>
        </p:txBody>
      </p:sp>
      <p:pic>
        <p:nvPicPr>
          <p:cNvPr id="7" name="Kuva 6" descr="Vaaka epätasapaino ääriviiva">
            <a:extLst>
              <a:ext uri="{FF2B5EF4-FFF2-40B4-BE49-F238E27FC236}">
                <a16:creationId xmlns:a16="http://schemas.microsoft.com/office/drawing/2014/main" id="{0517CE7D-25F3-0EFC-EA0E-76693A04359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4443" y="2378076"/>
            <a:ext cx="914400" cy="914400"/>
          </a:xfrm>
          <a:prstGeom prst="rect">
            <a:avLst/>
          </a:prstGeom>
        </p:spPr>
      </p:pic>
      <p:pic>
        <p:nvPicPr>
          <p:cNvPr id="8" name="Kuva 7" descr="Vaaka epätasapaino tasaisella täytöllä">
            <a:extLst>
              <a:ext uri="{FF2B5EF4-FFF2-40B4-BE49-F238E27FC236}">
                <a16:creationId xmlns:a16="http://schemas.microsoft.com/office/drawing/2014/main" id="{1AF11B7B-2A9C-A85E-5CA3-9B0D60BB4B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4443" y="367748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7804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41E7D-DFCD-664E-FC9F-4A29F0BA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B27F2933-C1AA-9627-FBD3-5FB90061C985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AA0DF08-F202-0552-F511-91F50CF2D6B6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E85A757D-8C13-46E9-DFC0-A0E3FDCE4AE2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GB" dirty="0"/>
              <a:t>See on </a:t>
            </a:r>
            <a:r>
              <a:rPr lang="en-GB" dirty="0" err="1"/>
              <a:t>laialt</a:t>
            </a:r>
            <a:r>
              <a:rPr lang="en-GB" dirty="0"/>
              <a:t> </a:t>
            </a:r>
            <a:r>
              <a:rPr lang="en-GB" dirty="0" err="1"/>
              <a:t>tuntud</a:t>
            </a:r>
            <a:r>
              <a:rPr lang="en-GB" dirty="0"/>
              <a:t> </a:t>
            </a:r>
            <a:r>
              <a:rPr lang="en-GB" dirty="0" err="1"/>
              <a:t>praktika</a:t>
            </a:r>
            <a:r>
              <a:rPr lang="en-GB" dirty="0"/>
              <a:t> </a:t>
            </a:r>
            <a:r>
              <a:rPr lang="en-GB" dirty="0" err="1"/>
              <a:t>näiteks</a:t>
            </a:r>
            <a:r>
              <a:rPr lang="en-GB" dirty="0"/>
              <a:t> </a:t>
            </a:r>
            <a:r>
              <a:rPr lang="en-GB" dirty="0" err="1"/>
              <a:t>Facebookis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Instagramis</a:t>
            </a:r>
            <a:r>
              <a:rPr lang="en-GB" dirty="0"/>
              <a:t>, </a:t>
            </a:r>
            <a:r>
              <a:rPr lang="en-GB" dirty="0" err="1"/>
              <a:t>kus</a:t>
            </a:r>
            <a:r>
              <a:rPr lang="en-GB" dirty="0"/>
              <a:t> </a:t>
            </a:r>
            <a:r>
              <a:rPr lang="en-GB" dirty="0" err="1"/>
              <a:t>algoritmid</a:t>
            </a:r>
            <a:r>
              <a:rPr lang="en-GB" dirty="0"/>
              <a:t> </a:t>
            </a:r>
            <a:r>
              <a:rPr lang="en-GB" dirty="0" err="1"/>
              <a:t>otsustavad</a:t>
            </a:r>
            <a:r>
              <a:rPr lang="en-GB" dirty="0"/>
              <a:t>, milline sisu </a:t>
            </a:r>
            <a:r>
              <a:rPr lang="en-GB" dirty="0" err="1"/>
              <a:t>kasutaja</a:t>
            </a:r>
            <a:r>
              <a:rPr lang="en-GB" dirty="0"/>
              <a:t> </a:t>
            </a:r>
            <a:r>
              <a:rPr lang="en-GB" dirty="0" err="1"/>
              <a:t>voos</a:t>
            </a:r>
            <a:r>
              <a:rPr lang="en-GB" dirty="0"/>
              <a:t> </a:t>
            </a:r>
            <a:r>
              <a:rPr lang="en-GB" dirty="0" err="1"/>
              <a:t>kuvatakse</a:t>
            </a:r>
            <a:r>
              <a:rPr lang="en-GB" dirty="0"/>
              <a:t>.</a:t>
            </a:r>
            <a:endParaRPr lang="lt-LT" dirty="0"/>
          </a:p>
        </p:txBody>
      </p:sp>
      <p:pic>
        <p:nvPicPr>
          <p:cNvPr id="5" name="Kuva 7" descr="Vaaka epätasapaino tasaisella täytöllä">
            <a:extLst>
              <a:ext uri="{FF2B5EF4-FFF2-40B4-BE49-F238E27FC236}">
                <a16:creationId xmlns:a16="http://schemas.microsoft.com/office/drawing/2014/main" id="{2A24A284-3E46-CB61-776D-4E72F07A85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3186" y="4563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1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2AE15-91A5-64DE-C16A-E321A46B0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E24C57B2-D68C-2EED-C14A-86D7EC197B4D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B208ED3-675E-86E5-FF35-BD97E9C8C2C3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7FF3D22F-1DB5-00EE-E034-EB2F5A155C89}"/>
              </a:ext>
            </a:extLst>
          </p:cNvPr>
          <p:cNvSpPr/>
          <p:nvPr/>
        </p:nvSpPr>
        <p:spPr>
          <a:xfrm>
            <a:off x="3165271" y="4807118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76C965D2-9246-AAF0-0B83-69242BC3AC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69086" y="4586670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A6F17C5-8548-F3A3-E6D2-275AA529EF98}"/>
              </a:ext>
            </a:extLst>
          </p:cNvPr>
          <p:cNvSpPr txBox="1"/>
          <p:nvPr/>
        </p:nvSpPr>
        <p:spPr>
          <a:xfrm>
            <a:off x="1503636" y="4757047"/>
            <a:ext cx="1883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Jaga -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CA00EA-5D06-5239-D0D5-36A5700BA22F}"/>
              </a:ext>
            </a:extLst>
          </p:cNvPr>
          <p:cNvSpPr txBox="1"/>
          <p:nvPr/>
        </p:nvSpPr>
        <p:spPr>
          <a:xfrm>
            <a:off x="7587343" y="4114800"/>
            <a:ext cx="88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1306F1-3513-798E-8504-5C027F9852B7}"/>
              </a:ext>
            </a:extLst>
          </p:cNvPr>
          <p:cNvSpPr txBox="1"/>
          <p:nvPr/>
        </p:nvSpPr>
        <p:spPr>
          <a:xfrm>
            <a:off x="6940554" y="4751483"/>
            <a:ext cx="1864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Kontrolli -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58B250C-DE39-34F5-8113-9B3F213BCA6E}"/>
              </a:ext>
            </a:extLst>
          </p:cNvPr>
          <p:cNvSpPr/>
          <p:nvPr/>
        </p:nvSpPr>
        <p:spPr>
          <a:xfrm>
            <a:off x="4143679" y="1566250"/>
            <a:ext cx="3233057" cy="30515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Sümbolite</a:t>
            </a:r>
            <a:r>
              <a:rPr lang="en-US" sz="3200" dirty="0"/>
              <a:t> </a:t>
            </a:r>
            <a:r>
              <a:rPr lang="en-US" sz="3200" dirty="0" err="1"/>
              <a:t>tähendus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5480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D3DF8-C13B-DB35-4BA2-91C8DA5B9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85E4BB02-D843-62B1-28ED-FE4BA7471649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1BF9B4-80D4-FBB6-66E3-2FBD36B4EC6C}"/>
              </a:ext>
            </a:extLst>
          </p:cNvPr>
          <p:cNvSpPr txBox="1"/>
          <p:nvPr/>
        </p:nvSpPr>
        <p:spPr>
          <a:xfrm>
            <a:off x="1350336" y="4757047"/>
            <a:ext cx="2036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Populism -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2DFA14-CEE6-17C1-F3F3-C6F43D05D2D3}"/>
              </a:ext>
            </a:extLst>
          </p:cNvPr>
          <p:cNvSpPr txBox="1"/>
          <p:nvPr/>
        </p:nvSpPr>
        <p:spPr>
          <a:xfrm>
            <a:off x="7587343" y="4114800"/>
            <a:ext cx="88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91CCC0-DFC0-725D-513E-C452053CEC0C}"/>
              </a:ext>
            </a:extLst>
          </p:cNvPr>
          <p:cNvSpPr txBox="1"/>
          <p:nvPr/>
        </p:nvSpPr>
        <p:spPr>
          <a:xfrm>
            <a:off x="6940554" y="4751483"/>
            <a:ext cx="1864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>
                <a:solidFill>
                  <a:srgbClr val="145F81"/>
                </a:solidFill>
              </a:rPr>
              <a:t>Fakt -  </a:t>
            </a:r>
            <a:endParaRPr lang="en-US" sz="3200" dirty="0">
              <a:solidFill>
                <a:srgbClr val="145F8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1FD20C-B5C5-2EAD-B9BB-12012DDF489E}"/>
              </a:ext>
            </a:extLst>
          </p:cNvPr>
          <p:cNvSpPr/>
          <p:nvPr/>
        </p:nvSpPr>
        <p:spPr>
          <a:xfrm>
            <a:off x="4176333" y="1699926"/>
            <a:ext cx="3233057" cy="30515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3200" dirty="0"/>
              <a:t>Sümbolite tähendus:</a:t>
            </a:r>
            <a:endParaRPr lang="en-US" sz="3200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4A165AA4-470A-0EE6-7363-680CB542AE7D}"/>
              </a:ext>
            </a:extLst>
          </p:cNvPr>
          <p:cNvSpPr txBox="1"/>
          <p:nvPr/>
        </p:nvSpPr>
        <p:spPr>
          <a:xfrm>
            <a:off x="990600" y="838200"/>
            <a:ext cx="4802262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</a:rPr>
              <a:t>Populism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8" name="Action Button: Sound 7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69A1759-61A7-B20D-FAF3-6F2B794AA532}"/>
              </a:ext>
            </a:extLst>
          </p:cNvPr>
          <p:cNvSpPr/>
          <p:nvPr/>
        </p:nvSpPr>
        <p:spPr>
          <a:xfrm>
            <a:off x="3535183" y="4893431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Get Information 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5BFDCCC-3C81-584F-847A-ADBD3D3B8405}"/>
              </a:ext>
            </a:extLst>
          </p:cNvPr>
          <p:cNvSpPr/>
          <p:nvPr/>
        </p:nvSpPr>
        <p:spPr>
          <a:xfrm>
            <a:off x="8402676" y="4751483"/>
            <a:ext cx="1088671" cy="855236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524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DA76F-F650-A919-31A0-EB2394CB5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1EA4321F-B7F2-72D9-24B0-8B67AF1161C6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et-EE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Populism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AD3004B-728B-C909-5C2D-28EEA77AA32E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C8D9B06B-BA6F-325A-14D7-219D4C2D1954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Poliitiline</a:t>
            </a:r>
            <a:r>
              <a:rPr lang="fi-FI" dirty="0"/>
              <a:t> </a:t>
            </a:r>
            <a:r>
              <a:rPr lang="fi-FI" dirty="0" err="1"/>
              <a:t>eliit</a:t>
            </a:r>
            <a:r>
              <a:rPr lang="fi-FI" dirty="0"/>
              <a:t> ei </a:t>
            </a:r>
            <a:r>
              <a:rPr lang="fi-FI" dirty="0" err="1"/>
              <a:t>hooli</a:t>
            </a:r>
            <a:r>
              <a:rPr lang="fi-FI" dirty="0"/>
              <a:t> </a:t>
            </a:r>
            <a:r>
              <a:rPr lang="fi-FI" dirty="0" err="1"/>
              <a:t>tavainimestest</a:t>
            </a:r>
            <a:r>
              <a:rPr lang="fi-FI" dirty="0"/>
              <a:t>. </a:t>
            </a:r>
            <a:r>
              <a:rPr lang="fi-FI" dirty="0" err="1"/>
              <a:t>Nad</a:t>
            </a:r>
            <a:r>
              <a:rPr lang="fi-FI" dirty="0"/>
              <a:t> </a:t>
            </a:r>
            <a:r>
              <a:rPr lang="fi-FI" dirty="0" err="1"/>
              <a:t>töötavad</a:t>
            </a:r>
            <a:r>
              <a:rPr lang="fi-FI" dirty="0"/>
              <a:t> </a:t>
            </a:r>
            <a:r>
              <a:rPr lang="fi-FI" dirty="0" err="1"/>
              <a:t>ainult</a:t>
            </a:r>
            <a:r>
              <a:rPr lang="fi-FI" dirty="0"/>
              <a:t> </a:t>
            </a:r>
            <a:r>
              <a:rPr lang="fi-FI" dirty="0" err="1"/>
              <a:t>selle</a:t>
            </a:r>
            <a:r>
              <a:rPr lang="fi-FI" dirty="0"/>
              <a:t> </a:t>
            </a:r>
            <a:r>
              <a:rPr lang="fi-FI" dirty="0" err="1"/>
              <a:t>nimel</a:t>
            </a:r>
            <a:r>
              <a:rPr lang="fi-FI" dirty="0"/>
              <a:t>, et </a:t>
            </a:r>
            <a:r>
              <a:rPr lang="fi-FI" dirty="0" err="1"/>
              <a:t>rikkad</a:t>
            </a:r>
            <a:r>
              <a:rPr lang="fi-FI" dirty="0"/>
              <a:t> </a:t>
            </a:r>
            <a:r>
              <a:rPr lang="fi-FI" dirty="0" err="1"/>
              <a:t>muutuksid</a:t>
            </a:r>
            <a:r>
              <a:rPr lang="fi-FI" dirty="0"/>
              <a:t> </a:t>
            </a:r>
            <a:r>
              <a:rPr lang="fi-FI" dirty="0" err="1"/>
              <a:t>veel</a:t>
            </a:r>
            <a:r>
              <a:rPr lang="fi-FI" dirty="0"/>
              <a:t> </a:t>
            </a:r>
            <a:r>
              <a:rPr lang="fi-FI" dirty="0" err="1"/>
              <a:t>rikkamaks</a:t>
            </a:r>
            <a:r>
              <a:rPr lang="fi-FI" dirty="0"/>
              <a:t>.</a:t>
            </a:r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BA4FB870-4C46-2ECF-3C89-2881EF1F9C94}"/>
              </a:ext>
            </a:extLst>
          </p:cNvPr>
          <p:cNvSpPr/>
          <p:nvPr/>
        </p:nvSpPr>
        <p:spPr>
          <a:xfrm>
            <a:off x="10053162" y="2352252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et Information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32D57B7-079A-9E97-943C-8E9798D46B67}"/>
              </a:ext>
            </a:extLst>
          </p:cNvPr>
          <p:cNvSpPr/>
          <p:nvPr/>
        </p:nvSpPr>
        <p:spPr>
          <a:xfrm>
            <a:off x="10053163" y="4093029"/>
            <a:ext cx="1006724" cy="911453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9240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32ADC-F186-8AC5-59DF-7363E41EF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A3B9E4DF-9F78-49B5-F1BC-A6FDF160EA35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4307241-BB9D-E820-8C50-1AD2EFFED989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ADF20B3E-FBCB-5B22-7AEB-FFBF7001E139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GB" dirty="0"/>
              <a:t>See </a:t>
            </a:r>
            <a:r>
              <a:rPr lang="en-GB" dirty="0" err="1"/>
              <a:t>väide</a:t>
            </a:r>
            <a:r>
              <a:rPr lang="en-GB" dirty="0"/>
              <a:t> </a:t>
            </a:r>
            <a:r>
              <a:rPr lang="en-GB" dirty="0" err="1"/>
              <a:t>apelleerib</a:t>
            </a:r>
            <a:r>
              <a:rPr lang="en-GB" dirty="0"/>
              <a:t> </a:t>
            </a:r>
            <a:r>
              <a:rPr lang="en-GB" dirty="0" err="1"/>
              <a:t>populismile</a:t>
            </a:r>
            <a:r>
              <a:rPr lang="en-GB" dirty="0"/>
              <a:t> </a:t>
            </a:r>
            <a:r>
              <a:rPr lang="en-GB" dirty="0" err="1"/>
              <a:t>omasele</a:t>
            </a:r>
            <a:r>
              <a:rPr lang="en-GB" dirty="0"/>
              <a:t> </a:t>
            </a:r>
            <a:r>
              <a:rPr lang="en-GB" dirty="0" err="1"/>
              <a:t>vastandusele</a:t>
            </a:r>
            <a:r>
              <a:rPr lang="en-GB" dirty="0"/>
              <a:t> „</a:t>
            </a:r>
            <a:r>
              <a:rPr lang="en-GB" dirty="0" err="1"/>
              <a:t>meie</a:t>
            </a:r>
            <a:r>
              <a:rPr lang="en-GB" dirty="0"/>
              <a:t> versus </a:t>
            </a:r>
            <a:r>
              <a:rPr lang="en-GB" dirty="0" err="1"/>
              <a:t>nemad</a:t>
            </a:r>
            <a:r>
              <a:rPr lang="en-GB" dirty="0"/>
              <a:t>“, </a:t>
            </a:r>
            <a:r>
              <a:rPr lang="en-GB" dirty="0" err="1"/>
              <a:t>kritiseerides</a:t>
            </a:r>
            <a:r>
              <a:rPr lang="en-GB" dirty="0"/>
              <a:t> </a:t>
            </a:r>
            <a:r>
              <a:rPr lang="en-GB" dirty="0" err="1"/>
              <a:t>eliiti</a:t>
            </a:r>
            <a:r>
              <a:rPr lang="en-GB" dirty="0"/>
              <a:t> </a:t>
            </a:r>
            <a:r>
              <a:rPr lang="en-GB" dirty="0" err="1"/>
              <a:t>ilma</a:t>
            </a:r>
            <a:r>
              <a:rPr lang="en-GB" dirty="0"/>
              <a:t> </a:t>
            </a:r>
            <a:r>
              <a:rPr lang="en-GB" dirty="0" err="1"/>
              <a:t>tõendite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faktideta</a:t>
            </a:r>
            <a:r>
              <a:rPr lang="en-GB" dirty="0"/>
              <a:t>.</a:t>
            </a:r>
            <a:endParaRPr lang="lt-LT" dirty="0"/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81F12588-5EFB-74ED-332F-702BE1E709F5}"/>
              </a:ext>
            </a:extLst>
          </p:cNvPr>
          <p:cNvSpPr/>
          <p:nvPr/>
        </p:nvSpPr>
        <p:spPr>
          <a:xfrm>
            <a:off x="2204562" y="617915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0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EE8BA-EFC3-D35D-CD80-4B4CC6C19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1C824B48-EA3D-4E47-5B09-FDFAD0174E8B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et-EE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Populism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798F437-7866-60EA-340D-1A46E31C828F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F9C5A7D5-1A03-CB88-835E-B878EA140CA2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Meie</a:t>
            </a:r>
            <a:r>
              <a:rPr lang="fi-FI" dirty="0"/>
              <a:t> </a:t>
            </a:r>
            <a:r>
              <a:rPr lang="fi-FI" dirty="0" err="1"/>
              <a:t>valitsust</a:t>
            </a:r>
            <a:r>
              <a:rPr lang="fi-FI" dirty="0"/>
              <a:t> </a:t>
            </a:r>
            <a:r>
              <a:rPr lang="fi-FI" dirty="0" err="1"/>
              <a:t>juhivad</a:t>
            </a:r>
            <a:r>
              <a:rPr lang="fi-FI" dirty="0"/>
              <a:t> </a:t>
            </a:r>
            <a:r>
              <a:rPr lang="fi-FI" dirty="0" err="1"/>
              <a:t>salajased</a:t>
            </a:r>
            <a:r>
              <a:rPr lang="fi-FI" dirty="0"/>
              <a:t> </a:t>
            </a:r>
            <a:r>
              <a:rPr lang="fi-FI" dirty="0" err="1"/>
              <a:t>organisatsioonid</a:t>
            </a:r>
            <a:r>
              <a:rPr lang="fi-FI" dirty="0"/>
              <a:t>, </a:t>
            </a:r>
            <a:r>
              <a:rPr lang="fi-FI" dirty="0" err="1"/>
              <a:t>kes</a:t>
            </a:r>
            <a:r>
              <a:rPr lang="fi-FI" dirty="0"/>
              <a:t> ei </a:t>
            </a:r>
            <a:r>
              <a:rPr lang="fi-FI" dirty="0" err="1"/>
              <a:t>taha</a:t>
            </a:r>
            <a:r>
              <a:rPr lang="fi-FI" dirty="0"/>
              <a:t>, et te </a:t>
            </a:r>
            <a:r>
              <a:rPr lang="fi-FI" dirty="0" err="1"/>
              <a:t>tõde</a:t>
            </a:r>
            <a:r>
              <a:rPr lang="fi-FI" dirty="0"/>
              <a:t> </a:t>
            </a:r>
            <a:r>
              <a:rPr lang="fi-FI" dirty="0" err="1"/>
              <a:t>teada</a:t>
            </a:r>
            <a:r>
              <a:rPr lang="fi-FI" dirty="0"/>
              <a:t> </a:t>
            </a:r>
            <a:r>
              <a:rPr lang="fi-FI" dirty="0" err="1"/>
              <a:t>saaksite</a:t>
            </a:r>
            <a:r>
              <a:rPr lang="fi-FI" dirty="0"/>
              <a:t>.</a:t>
            </a:r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1794CD20-A1FC-6D84-807D-184466EDD8E7}"/>
              </a:ext>
            </a:extLst>
          </p:cNvPr>
          <p:cNvSpPr/>
          <p:nvPr/>
        </p:nvSpPr>
        <p:spPr>
          <a:xfrm>
            <a:off x="10053162" y="2352252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et Information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26ACE86-752D-0CC7-C587-B309892DD67F}"/>
              </a:ext>
            </a:extLst>
          </p:cNvPr>
          <p:cNvSpPr/>
          <p:nvPr/>
        </p:nvSpPr>
        <p:spPr>
          <a:xfrm>
            <a:off x="10053163" y="4093029"/>
            <a:ext cx="1006724" cy="911453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8073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17D2D-5163-2157-BFE2-97A428EAD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33789ACC-B00F-2044-C04C-18601DE33B2C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2E583712-7513-DDDF-9082-8018B22A1BFE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08412732-71FE-86DB-B609-ED7FEB8C45E8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GB" dirty="0"/>
              <a:t>See on </a:t>
            </a:r>
            <a:r>
              <a:rPr lang="en-GB" dirty="0" err="1"/>
              <a:t>nii</a:t>
            </a:r>
            <a:r>
              <a:rPr lang="en-GB" dirty="0"/>
              <a:t> </a:t>
            </a:r>
            <a:r>
              <a:rPr lang="en-GB" dirty="0" err="1"/>
              <a:t>populistlik</a:t>
            </a:r>
            <a:r>
              <a:rPr lang="en-GB" dirty="0"/>
              <a:t> </a:t>
            </a:r>
            <a:r>
              <a:rPr lang="en-GB" dirty="0" err="1"/>
              <a:t>kui</a:t>
            </a:r>
            <a:r>
              <a:rPr lang="en-GB" dirty="0"/>
              <a:t> ka </a:t>
            </a:r>
            <a:r>
              <a:rPr lang="en-GB" dirty="0" err="1"/>
              <a:t>vandenõuteooriale</a:t>
            </a:r>
            <a:r>
              <a:rPr lang="en-GB" dirty="0"/>
              <a:t> </a:t>
            </a:r>
            <a:r>
              <a:rPr lang="en-GB" dirty="0" err="1"/>
              <a:t>omane</a:t>
            </a:r>
            <a:r>
              <a:rPr lang="en-GB" dirty="0"/>
              <a:t> </a:t>
            </a:r>
            <a:r>
              <a:rPr lang="en-GB" dirty="0" err="1"/>
              <a:t>väide</a:t>
            </a:r>
            <a:r>
              <a:rPr lang="en-GB" dirty="0"/>
              <a:t>, </a:t>
            </a:r>
            <a:r>
              <a:rPr lang="en-GB" dirty="0" err="1"/>
              <a:t>millel</a:t>
            </a:r>
            <a:r>
              <a:rPr lang="en-GB" dirty="0"/>
              <a:t> </a:t>
            </a:r>
            <a:r>
              <a:rPr lang="en-GB" dirty="0" err="1"/>
              <a:t>puuduvad</a:t>
            </a:r>
            <a:r>
              <a:rPr lang="en-GB" dirty="0"/>
              <a:t> </a:t>
            </a:r>
            <a:r>
              <a:rPr lang="en-GB" dirty="0" err="1"/>
              <a:t>tõendid</a:t>
            </a:r>
            <a:r>
              <a:rPr lang="en-GB" dirty="0"/>
              <a:t>. Selle </a:t>
            </a:r>
            <a:r>
              <a:rPr lang="en-GB" dirty="0" err="1"/>
              <a:t>eesmärk</a:t>
            </a:r>
            <a:r>
              <a:rPr lang="en-GB" dirty="0"/>
              <a:t> on </a:t>
            </a:r>
            <a:r>
              <a:rPr lang="en-GB" dirty="0" err="1"/>
              <a:t>õõnestada</a:t>
            </a:r>
            <a:r>
              <a:rPr lang="en-GB" dirty="0"/>
              <a:t> </a:t>
            </a:r>
            <a:r>
              <a:rPr lang="en-GB" dirty="0" err="1"/>
              <a:t>usaldust</a:t>
            </a:r>
            <a:r>
              <a:rPr lang="en-GB" dirty="0"/>
              <a:t> </a:t>
            </a:r>
            <a:r>
              <a:rPr lang="en-GB" dirty="0" err="1"/>
              <a:t>institutsioonide</a:t>
            </a:r>
            <a:r>
              <a:rPr lang="en-GB" dirty="0"/>
              <a:t> </a:t>
            </a:r>
            <a:r>
              <a:rPr lang="en-GB" dirty="0" err="1"/>
              <a:t>vastu</a:t>
            </a:r>
            <a:r>
              <a:rPr lang="en-GB" dirty="0"/>
              <a:t>.</a:t>
            </a:r>
            <a:endParaRPr lang="lt-LT" dirty="0"/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C77100C0-A61F-CAD9-A42B-5C95FEC7458D}"/>
              </a:ext>
            </a:extLst>
          </p:cNvPr>
          <p:cNvSpPr/>
          <p:nvPr/>
        </p:nvSpPr>
        <p:spPr>
          <a:xfrm>
            <a:off x="2204562" y="617915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886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5088D-A896-71CE-C797-F9AD2859C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E6777B7-7F56-C402-EDDC-A75059F0BA3C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et-EE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Populism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AA5A910-B90A-0E01-6057-55DCE9A8A33E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A6832096-2E4E-7551-FDD4-4977EC1DFF9C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fi-FI" dirty="0" err="1"/>
              <a:t>Selle</a:t>
            </a:r>
            <a:r>
              <a:rPr lang="fi-FI" dirty="0"/>
              <a:t> </a:t>
            </a:r>
            <a:r>
              <a:rPr lang="fi-FI" dirty="0" err="1"/>
              <a:t>aasta</a:t>
            </a:r>
            <a:r>
              <a:rPr lang="fi-FI" dirty="0"/>
              <a:t> </a:t>
            </a:r>
            <a:r>
              <a:rPr lang="fi-FI" dirty="0" err="1"/>
              <a:t>eelarves</a:t>
            </a:r>
            <a:r>
              <a:rPr lang="fi-FI" dirty="0"/>
              <a:t> </a:t>
            </a:r>
            <a:r>
              <a:rPr lang="fi-FI" dirty="0" err="1"/>
              <a:t>suurendati</a:t>
            </a:r>
            <a:r>
              <a:rPr lang="fi-FI" dirty="0"/>
              <a:t> </a:t>
            </a:r>
            <a:r>
              <a:rPr lang="fi-FI" dirty="0" err="1"/>
              <a:t>tervishoiu</a:t>
            </a:r>
            <a:r>
              <a:rPr lang="fi-FI" dirty="0"/>
              <a:t> ja </a:t>
            </a:r>
            <a:r>
              <a:rPr lang="fi-FI" dirty="0" err="1"/>
              <a:t>hariduse</a:t>
            </a:r>
            <a:r>
              <a:rPr lang="fi-FI" dirty="0"/>
              <a:t> </a:t>
            </a:r>
            <a:r>
              <a:rPr lang="fi-FI" dirty="0" err="1"/>
              <a:t>rahastamist</a:t>
            </a:r>
            <a:r>
              <a:rPr lang="fi-FI" dirty="0"/>
              <a:t> 10%.</a:t>
            </a:r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89B2DD74-6199-9356-B18A-BF6365F1A7D7}"/>
              </a:ext>
            </a:extLst>
          </p:cNvPr>
          <p:cNvSpPr/>
          <p:nvPr/>
        </p:nvSpPr>
        <p:spPr>
          <a:xfrm>
            <a:off x="10053162" y="2352252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et Information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785CE33-BB18-8853-6367-D36151D39791}"/>
              </a:ext>
            </a:extLst>
          </p:cNvPr>
          <p:cNvSpPr/>
          <p:nvPr/>
        </p:nvSpPr>
        <p:spPr>
          <a:xfrm>
            <a:off x="10053163" y="4093029"/>
            <a:ext cx="1006724" cy="911453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6372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F9BE3-FE93-EAE2-0B10-96827BC37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A7360C76-002C-816B-3EA8-5FEBA1697A28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9A1C42E-47BB-A8D6-1291-947ECEB8CB9C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1F22834E-B676-BC02-F222-0A993355BF30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GB" dirty="0"/>
              <a:t>Kui </a:t>
            </a:r>
            <a:r>
              <a:rPr lang="en-GB" dirty="0" err="1"/>
              <a:t>seda</a:t>
            </a:r>
            <a:r>
              <a:rPr lang="en-GB" dirty="0"/>
              <a:t> </a:t>
            </a:r>
            <a:r>
              <a:rPr lang="en-GB" dirty="0" err="1"/>
              <a:t>toetavad</a:t>
            </a:r>
            <a:r>
              <a:rPr lang="en-GB" dirty="0"/>
              <a:t> </a:t>
            </a:r>
            <a:r>
              <a:rPr lang="en-GB" dirty="0" err="1"/>
              <a:t>ametlikud</a:t>
            </a:r>
            <a:r>
              <a:rPr lang="en-GB" dirty="0"/>
              <a:t> </a:t>
            </a:r>
            <a:r>
              <a:rPr lang="en-GB" dirty="0" err="1"/>
              <a:t>andmed</a:t>
            </a:r>
            <a:r>
              <a:rPr lang="en-GB" dirty="0"/>
              <a:t>, on </a:t>
            </a:r>
            <a:r>
              <a:rPr lang="en-GB" dirty="0" err="1"/>
              <a:t>tegemist</a:t>
            </a:r>
            <a:r>
              <a:rPr lang="en-GB" dirty="0"/>
              <a:t> </a:t>
            </a:r>
            <a:r>
              <a:rPr lang="en-GB" dirty="0" err="1"/>
              <a:t>faktiväitega</a:t>
            </a:r>
            <a:r>
              <a:rPr lang="en-GB" dirty="0"/>
              <a:t> </a:t>
            </a:r>
            <a:r>
              <a:rPr lang="en-GB" dirty="0" err="1"/>
              <a:t>valitsuse</a:t>
            </a:r>
            <a:r>
              <a:rPr lang="en-GB" dirty="0"/>
              <a:t> </a:t>
            </a:r>
            <a:r>
              <a:rPr lang="en-GB" dirty="0" err="1"/>
              <a:t>kulutuste</a:t>
            </a:r>
            <a:r>
              <a:rPr lang="en-GB" dirty="0"/>
              <a:t> </a:t>
            </a:r>
            <a:r>
              <a:rPr lang="en-GB" dirty="0" err="1"/>
              <a:t>prioriteetide</a:t>
            </a:r>
            <a:r>
              <a:rPr lang="en-GB" dirty="0"/>
              <a:t> </a:t>
            </a:r>
            <a:r>
              <a:rPr lang="en-GB" dirty="0" err="1"/>
              <a:t>kohta</a:t>
            </a:r>
            <a:r>
              <a:rPr lang="en-GB" dirty="0"/>
              <a:t>.</a:t>
            </a:r>
            <a:endParaRPr lang="lt-LT" dirty="0"/>
          </a:p>
        </p:txBody>
      </p:sp>
      <p:sp>
        <p:nvSpPr>
          <p:cNvPr id="5" name="Action Button: Get Information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3533239-00FB-6DF0-06DC-FD617E55775A}"/>
              </a:ext>
            </a:extLst>
          </p:cNvPr>
          <p:cNvSpPr/>
          <p:nvPr/>
        </p:nvSpPr>
        <p:spPr>
          <a:xfrm>
            <a:off x="2232607" y="576321"/>
            <a:ext cx="1006724" cy="911453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92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60FBB-B0E1-9F9F-C42B-3BDC0962A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964FA2E-FBC4-DEF0-AE09-15EFCC36EF82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et-EE" sz="4800" b="1" dirty="0">
                <a:solidFill>
                  <a:srgbClr val="145F81"/>
                </a:solidFill>
                <a:latin typeface="Source Sans Pro Bold" panose="020B0703030403020204" charset="0"/>
                <a:ea typeface="Source Sans Pro Bold" panose="020B0703030403020204" charset="0"/>
                <a:cs typeface="+mj-cs"/>
                <a:sym typeface="Source Sans Pro Bold"/>
              </a:rPr>
              <a:t>Populism või fakt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7F73B30-6F5B-7AAF-1DA9-A236B88413E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BEE5991D-BE6C-8FF7-1152-BBE9FE2C4E9D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0" algn="ctr">
              <a:lnSpc>
                <a:spcPct val="100000"/>
              </a:lnSpc>
              <a:buNone/>
            </a:pPr>
            <a:r>
              <a:rPr lang="en-GB" dirty="0" err="1"/>
              <a:t>Peavoolumeedia</a:t>
            </a:r>
            <a:r>
              <a:rPr lang="en-GB" dirty="0"/>
              <a:t> </a:t>
            </a:r>
            <a:r>
              <a:rPr lang="en-GB" dirty="0" err="1"/>
              <a:t>teeb</a:t>
            </a:r>
            <a:r>
              <a:rPr lang="en-GB" dirty="0"/>
              <a:t> </a:t>
            </a:r>
            <a:r>
              <a:rPr lang="en-GB" dirty="0" err="1"/>
              <a:t>koostööd</a:t>
            </a:r>
            <a:r>
              <a:rPr lang="en-GB" dirty="0"/>
              <a:t> </a:t>
            </a:r>
            <a:r>
              <a:rPr lang="en-GB" dirty="0" err="1"/>
              <a:t>valitsusega</a:t>
            </a:r>
            <a:r>
              <a:rPr lang="en-GB" dirty="0"/>
              <a:t>, et </a:t>
            </a:r>
            <a:r>
              <a:rPr lang="en-GB" dirty="0" err="1"/>
              <a:t>vaigistada</a:t>
            </a:r>
            <a:r>
              <a:rPr lang="en-GB" dirty="0"/>
              <a:t> </a:t>
            </a:r>
            <a:r>
              <a:rPr lang="en-GB" dirty="0" err="1"/>
              <a:t>teisitimõtlejate</a:t>
            </a:r>
            <a:r>
              <a:rPr lang="en-GB" dirty="0"/>
              <a:t> </a:t>
            </a:r>
            <a:r>
              <a:rPr lang="en-GB" dirty="0" err="1"/>
              <a:t>häält</a:t>
            </a:r>
            <a:r>
              <a:rPr lang="en-GB" dirty="0"/>
              <a:t>.</a:t>
            </a:r>
            <a:endParaRPr lang="fi-FI" dirty="0"/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B0ECE9E4-C4C2-7B16-7BBB-1A86368C2DE0}"/>
              </a:ext>
            </a:extLst>
          </p:cNvPr>
          <p:cNvSpPr/>
          <p:nvPr/>
        </p:nvSpPr>
        <p:spPr>
          <a:xfrm>
            <a:off x="10053162" y="2352252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et Information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A0EFC6A-96FB-CCC0-807D-630A52F77E5B}"/>
              </a:ext>
            </a:extLst>
          </p:cNvPr>
          <p:cNvSpPr/>
          <p:nvPr/>
        </p:nvSpPr>
        <p:spPr>
          <a:xfrm>
            <a:off x="10053163" y="4093029"/>
            <a:ext cx="1006724" cy="911453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853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442E7-6337-67BE-D15D-6AA98E895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9A13C85D-9672-5631-F5FE-27E3EE8274C0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6349704-B735-CB4D-BD4A-74433F3C4F9B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36668317-404D-1A9B-A051-2EFE1DB3A8AF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GB" dirty="0"/>
              <a:t>See </a:t>
            </a:r>
            <a:r>
              <a:rPr lang="en-GB" dirty="0" err="1"/>
              <a:t>peegeldab</a:t>
            </a:r>
            <a:r>
              <a:rPr lang="en-GB" dirty="0"/>
              <a:t> </a:t>
            </a:r>
            <a:r>
              <a:rPr lang="en-GB" dirty="0" err="1"/>
              <a:t>populistlikku</a:t>
            </a:r>
            <a:r>
              <a:rPr lang="en-GB" dirty="0"/>
              <a:t> </a:t>
            </a:r>
            <a:r>
              <a:rPr lang="en-GB" dirty="0" err="1"/>
              <a:t>retoorikat</a:t>
            </a:r>
            <a:r>
              <a:rPr lang="en-GB" dirty="0"/>
              <a:t> „</a:t>
            </a:r>
            <a:r>
              <a:rPr lang="en-GB" dirty="0" err="1"/>
              <a:t>rahvas</a:t>
            </a:r>
            <a:r>
              <a:rPr lang="en-GB" dirty="0"/>
              <a:t> versus </a:t>
            </a:r>
            <a:r>
              <a:rPr lang="en-GB" dirty="0" err="1"/>
              <a:t>eliit</a:t>
            </a:r>
            <a:r>
              <a:rPr lang="en-GB" dirty="0"/>
              <a:t>“ </a:t>
            </a:r>
            <a:r>
              <a:rPr lang="en-GB" dirty="0" err="1"/>
              <a:t>ning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esita</a:t>
            </a:r>
            <a:r>
              <a:rPr lang="en-GB" dirty="0"/>
              <a:t> </a:t>
            </a:r>
            <a:r>
              <a:rPr lang="en-GB" dirty="0" err="1"/>
              <a:t>konkreetseid</a:t>
            </a:r>
            <a:r>
              <a:rPr lang="en-GB" dirty="0"/>
              <a:t> </a:t>
            </a:r>
            <a:r>
              <a:rPr lang="en-GB" dirty="0" err="1"/>
              <a:t>tõendeid</a:t>
            </a:r>
            <a:r>
              <a:rPr lang="en-GB" dirty="0"/>
              <a:t> </a:t>
            </a:r>
            <a:r>
              <a:rPr lang="en-GB" dirty="0" err="1"/>
              <a:t>meediavandenõu</a:t>
            </a:r>
            <a:r>
              <a:rPr lang="en-GB" dirty="0"/>
              <a:t> </a:t>
            </a:r>
            <a:r>
              <a:rPr lang="en-GB" dirty="0" err="1"/>
              <a:t>kohta</a:t>
            </a:r>
            <a:r>
              <a:rPr lang="en-GB" dirty="0"/>
              <a:t>.</a:t>
            </a:r>
            <a:endParaRPr lang="lt-LT" dirty="0"/>
          </a:p>
        </p:txBody>
      </p:sp>
      <p:sp>
        <p:nvSpPr>
          <p:cNvPr id="2" name="Action Button: Sound 1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44ED8296-152F-958E-38AD-AB1B0D2E6F0F}"/>
              </a:ext>
            </a:extLst>
          </p:cNvPr>
          <p:cNvSpPr/>
          <p:nvPr/>
        </p:nvSpPr>
        <p:spPr>
          <a:xfrm>
            <a:off x="2204562" y="617915"/>
            <a:ext cx="914400" cy="828266"/>
          </a:xfrm>
          <a:prstGeom prst="actionButtonSoun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2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704951CC-1B3D-AE8F-D51E-7F4615EE73CC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Sotsiaalmeedias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näete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otseülekannet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loodusõnnetusest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ning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vaatajaid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kutsutakse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üles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raha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annetama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A18D3E6E-AC71-4C42-ECEE-26964D82B252}"/>
              </a:ext>
            </a:extLst>
          </p:cNvPr>
          <p:cNvSpPr/>
          <p:nvPr/>
        </p:nvSpPr>
        <p:spPr>
          <a:xfrm>
            <a:off x="10060435" y="2614390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50D2F978-D1B0-8F95-9421-DB68E7B82D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435" y="3578004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F4D59-D43E-9412-CD57-3E96869A9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FC6E9CA-EEBD-3CA2-BE32-F05A0897CF4B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2D1F3BE4-A461-D8F9-C052-3DBAA689C72F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093E23F4-8680-E3FA-F2CA-74E8315005D8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Olge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ettevaatlik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Isegi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kui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õnnetus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on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päriselt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toimunud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kontrollige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alati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enne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jagamist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annetuskampaania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linke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Veenduge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et need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pärinevad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usaldusväärsetelt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platvormidelt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või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ametlikelt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organisatsioonidelt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9A9E4B-5F62-0861-D26B-911E5FD61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451" y="558500"/>
            <a:ext cx="947096" cy="94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9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CB5AA-7529-28B1-07C5-A19D10D1F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899C32F-DA3B-EECE-3554-CD70251808A2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3A8C400-3ED3-46A1-5495-4AE35AB45E71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7BE89603-6D94-FE03-E248-897DA50FA905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Näete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meditsiinikliiniku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postitust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mis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teavitab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tasuta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tervisekontrollidest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ning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sisaldab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ametlikke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kontaktandmeid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kuupäeva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ja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kellaaega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44DDFB9E-0AF7-4091-2E87-930E3D10054A}"/>
              </a:ext>
            </a:extLst>
          </p:cNvPr>
          <p:cNvSpPr/>
          <p:nvPr/>
        </p:nvSpPr>
        <p:spPr>
          <a:xfrm>
            <a:off x="10060435" y="2614390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514296E1-0B1B-2EBC-DC5E-B387038F15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435" y="35780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658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67CFB-1701-4FE3-DBD4-5109F2A02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FB9A73C-084B-7491-B286-4B42A1A5166F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6912291-BD6F-3B07-774A-3C96A0AE6816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94B2D080-5B1D-C7C8-90CF-5C5F4B459940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Kui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postitus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pärineb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meditsiiniasutuse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ametlikult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kontolt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on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tegemist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usaldusväärse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ja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kasuliku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infoga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 Selle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jagamine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võib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aidata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teistel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tasuta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tervishoiuteenusteni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jõuda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2" name="Nuoli: Oikea 6">
            <a:extLst>
              <a:ext uri="{FF2B5EF4-FFF2-40B4-BE49-F238E27FC236}">
                <a16:creationId xmlns:a16="http://schemas.microsoft.com/office/drawing/2014/main" id="{CC5C847E-7701-6BA2-B573-AB941288D9B0}"/>
              </a:ext>
            </a:extLst>
          </p:cNvPr>
          <p:cNvSpPr/>
          <p:nvPr/>
        </p:nvSpPr>
        <p:spPr>
          <a:xfrm>
            <a:off x="2146521" y="789732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50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BB270-C976-2B88-104F-7FB6C1D08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CE3097F-A95A-9376-85D6-B221D1F69416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Jaga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</a:t>
            </a:r>
            <a:r>
              <a:rPr kumimoji="0" lang="fi-FI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või</a:t>
            </a:r>
            <a:r>
              <a:rPr kumimoji="0" lang="fi-FI" sz="4800" b="1" i="0" u="none" strike="noStrike" kern="1200" cap="none" spc="0" normalizeH="0" baseline="0" noProof="0" dirty="0">
                <a:ln>
                  <a:noFill/>
                </a:ln>
                <a:solidFill>
                  <a:srgbClr val="145F81"/>
                </a:solidFill>
                <a:effectLst/>
                <a:uLnTx/>
                <a:uFillTx/>
                <a:latin typeface="Source Sans Pro Bold" panose="020B0703030403020204" charset="0"/>
                <a:ea typeface="Source Sans Pro Bold" panose="020B0703030403020204" charset="0"/>
                <a:cs typeface="+mj-cs"/>
              </a:rPr>
              <a:t> kontrolli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E1801C4-4979-651B-7031-7A92EA5FA66E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E8E8A48F-8AD6-5E5D-4D95-B91F476B23E5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 err="1"/>
              <a:t>Facebookis</a:t>
            </a:r>
            <a:r>
              <a:rPr lang="en-GB" dirty="0"/>
              <a:t> </a:t>
            </a:r>
            <a:r>
              <a:rPr lang="en-GB" dirty="0" err="1"/>
              <a:t>näete</a:t>
            </a:r>
            <a:r>
              <a:rPr lang="en-GB" dirty="0"/>
              <a:t> </a:t>
            </a:r>
            <a:r>
              <a:rPr lang="en-GB" dirty="0" err="1"/>
              <a:t>meemi</a:t>
            </a:r>
            <a:r>
              <a:rPr lang="en-GB" dirty="0"/>
              <a:t>, </a:t>
            </a:r>
            <a:r>
              <a:rPr lang="en-GB" dirty="0" err="1"/>
              <a:t>mida</a:t>
            </a:r>
            <a:r>
              <a:rPr lang="en-GB" dirty="0"/>
              <a:t> on </a:t>
            </a:r>
            <a:r>
              <a:rPr lang="en-GB" dirty="0" err="1"/>
              <a:t>paljud</a:t>
            </a:r>
            <a:r>
              <a:rPr lang="en-GB" dirty="0"/>
              <a:t> </a:t>
            </a:r>
            <a:r>
              <a:rPr lang="en-GB" dirty="0" err="1"/>
              <a:t>inimesed</a:t>
            </a:r>
            <a:r>
              <a:rPr lang="en-GB" dirty="0"/>
              <a:t> </a:t>
            </a:r>
            <a:r>
              <a:rPr lang="en-GB" dirty="0" err="1"/>
              <a:t>jaganud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mis </a:t>
            </a:r>
            <a:r>
              <a:rPr lang="en-GB" dirty="0" err="1"/>
              <a:t>pilkab</a:t>
            </a:r>
            <a:r>
              <a:rPr lang="en-GB" dirty="0"/>
              <a:t> </a:t>
            </a:r>
            <a:r>
              <a:rPr lang="en-GB" dirty="0" err="1"/>
              <a:t>tuntud</a:t>
            </a:r>
            <a:r>
              <a:rPr lang="en-GB" dirty="0"/>
              <a:t> </a:t>
            </a:r>
            <a:r>
              <a:rPr lang="en-GB" dirty="0" err="1"/>
              <a:t>poliitikut</a:t>
            </a:r>
            <a:r>
              <a:rPr lang="en-GB" dirty="0"/>
              <a:t> </a:t>
            </a:r>
            <a:r>
              <a:rPr lang="en-GB" dirty="0" err="1"/>
              <a:t>valetamise</a:t>
            </a:r>
            <a:r>
              <a:rPr lang="en-GB" dirty="0"/>
              <a:t> </a:t>
            </a:r>
            <a:r>
              <a:rPr lang="en-GB" dirty="0" err="1"/>
              <a:t>pärast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5D5CA65C-1DBD-5021-7910-02DABCF3FEE1}"/>
              </a:ext>
            </a:extLst>
          </p:cNvPr>
          <p:cNvSpPr/>
          <p:nvPr/>
        </p:nvSpPr>
        <p:spPr>
          <a:xfrm>
            <a:off x="10060435" y="2614390"/>
            <a:ext cx="978408" cy="484632"/>
          </a:xfrm>
          <a:prstGeom prst="rightArrow">
            <a:avLst/>
          </a:prstGeom>
          <a:solidFill>
            <a:srgbClr val="1A77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8" name="Kuva 7" descr="Silmälasit tasaisella täytöllä">
            <a:extLst>
              <a:ext uri="{FF2B5EF4-FFF2-40B4-BE49-F238E27FC236}">
                <a16:creationId xmlns:a16="http://schemas.microsoft.com/office/drawing/2014/main" id="{70C9B5B0-E11F-A669-2747-70CBAF390E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435" y="35780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6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3BDFF-FE99-F41C-B6EA-AEF1A0018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AAB22AF-54D9-699A-B4BF-FDBDF4127AF1}"/>
              </a:ext>
            </a:extLst>
          </p:cNvPr>
          <p:cNvSpPr txBox="1"/>
          <p:nvPr/>
        </p:nvSpPr>
        <p:spPr>
          <a:xfrm>
            <a:off x="838200" y="685800"/>
            <a:ext cx="48022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5421"/>
              </a:lnSpc>
            </a:pPr>
            <a:r>
              <a:rPr lang="lt-LT" sz="4800" b="1" dirty="0">
                <a:solidFill>
                  <a:srgbClr val="145F81"/>
                </a:solidFill>
                <a:latin typeface="Source Sans Pro Bold"/>
                <a:ea typeface="Source Sans Pro Bold"/>
                <a:cs typeface="+mj-cs"/>
                <a:sym typeface="Source Sans Pro Bold"/>
              </a:rPr>
              <a:t>Miks         ?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23A84FE-A6DB-E2A7-6E49-55838DC83EA5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1DD6C498-E456-F974-3285-DB2016045D66}"/>
              </a:ext>
            </a:extLst>
          </p:cNvPr>
          <p:cNvSpPr txBox="1">
            <a:spLocks/>
          </p:cNvSpPr>
          <p:nvPr/>
        </p:nvSpPr>
        <p:spPr>
          <a:xfrm>
            <a:off x="838200" y="2111153"/>
            <a:ext cx="7934325" cy="2938345"/>
          </a:xfrm>
          <a:prstGeom prst="rect">
            <a:avLst/>
          </a:prstGeom>
          <a:solidFill>
            <a:srgbClr val="E7C58C">
              <a:lumMod val="20000"/>
              <a:lumOff val="80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0" indent="0" algn="ctr">
              <a:lnSpc>
                <a:spcPct val="100000"/>
              </a:lnSpc>
              <a:buNone/>
              <a:defRPr/>
            </a:pPr>
            <a:r>
              <a:rPr lang="en-GB" dirty="0"/>
              <a:t>Olge </a:t>
            </a:r>
            <a:r>
              <a:rPr lang="en-GB" dirty="0" err="1"/>
              <a:t>ettevaatlik</a:t>
            </a:r>
            <a:r>
              <a:rPr lang="en-GB" dirty="0"/>
              <a:t>. </a:t>
            </a:r>
            <a:r>
              <a:rPr lang="en-GB" dirty="0" err="1"/>
              <a:t>Sellised</a:t>
            </a:r>
            <a:r>
              <a:rPr lang="en-GB" dirty="0"/>
              <a:t> </a:t>
            </a:r>
            <a:r>
              <a:rPr lang="en-GB" dirty="0" err="1"/>
              <a:t>pildid</a:t>
            </a:r>
            <a:r>
              <a:rPr lang="en-GB" dirty="0"/>
              <a:t> </a:t>
            </a:r>
            <a:r>
              <a:rPr lang="en-GB" dirty="0" err="1"/>
              <a:t>ehk</a:t>
            </a:r>
            <a:r>
              <a:rPr lang="en-GB" dirty="0"/>
              <a:t> </a:t>
            </a:r>
            <a:r>
              <a:rPr lang="en-GB" dirty="0" err="1"/>
              <a:t>meemid</a:t>
            </a:r>
            <a:r>
              <a:rPr lang="en-GB" dirty="0"/>
              <a:t> </a:t>
            </a:r>
            <a:r>
              <a:rPr lang="en-GB" dirty="0" err="1"/>
              <a:t>moonutavad</a:t>
            </a:r>
            <a:r>
              <a:rPr lang="en-GB" dirty="0"/>
              <a:t> </a:t>
            </a:r>
            <a:r>
              <a:rPr lang="en-GB" dirty="0" err="1"/>
              <a:t>sageli</a:t>
            </a:r>
            <a:r>
              <a:rPr lang="en-GB" dirty="0"/>
              <a:t> </a:t>
            </a:r>
            <a:r>
              <a:rPr lang="en-GB" dirty="0" err="1"/>
              <a:t>fakte</a:t>
            </a:r>
            <a:r>
              <a:rPr lang="en-GB" dirty="0"/>
              <a:t> </a:t>
            </a:r>
            <a:r>
              <a:rPr lang="en-GB" dirty="0" err="1"/>
              <a:t>huumori</a:t>
            </a:r>
            <a:r>
              <a:rPr lang="en-GB" dirty="0"/>
              <a:t> </a:t>
            </a:r>
            <a:r>
              <a:rPr lang="en-GB" dirty="0" err="1"/>
              <a:t>eesmärgil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propaganda </a:t>
            </a:r>
            <a:r>
              <a:rPr lang="en-GB" dirty="0" err="1"/>
              <a:t>levitamiseks</a:t>
            </a:r>
            <a:r>
              <a:rPr lang="en-GB" dirty="0"/>
              <a:t>. </a:t>
            </a:r>
            <a:r>
              <a:rPr lang="en-GB" dirty="0" err="1"/>
              <a:t>Ärge</a:t>
            </a:r>
            <a:r>
              <a:rPr lang="en-GB" dirty="0"/>
              <a:t> </a:t>
            </a:r>
            <a:r>
              <a:rPr lang="en-GB" dirty="0" err="1"/>
              <a:t>jagage</a:t>
            </a:r>
            <a:r>
              <a:rPr lang="en-GB" dirty="0"/>
              <a:t> </a:t>
            </a:r>
            <a:r>
              <a:rPr lang="en-GB" dirty="0" err="1"/>
              <a:t>enne</a:t>
            </a:r>
            <a:r>
              <a:rPr lang="en-GB" dirty="0"/>
              <a:t>, </a:t>
            </a:r>
            <a:r>
              <a:rPr lang="en-GB" dirty="0" err="1"/>
              <a:t>kui</a:t>
            </a:r>
            <a:r>
              <a:rPr lang="en-GB" dirty="0"/>
              <a:t> </a:t>
            </a:r>
            <a:r>
              <a:rPr lang="en-GB" dirty="0" err="1"/>
              <a:t>olete</a:t>
            </a:r>
            <a:r>
              <a:rPr lang="en-GB" dirty="0"/>
              <a:t> </a:t>
            </a:r>
            <a:r>
              <a:rPr lang="en-GB" dirty="0" err="1"/>
              <a:t>infot</a:t>
            </a:r>
            <a:r>
              <a:rPr lang="en-GB" dirty="0"/>
              <a:t> </a:t>
            </a:r>
            <a:r>
              <a:rPr lang="en-GB" dirty="0" err="1"/>
              <a:t>kontrollinud</a:t>
            </a:r>
            <a:r>
              <a:rPr lang="en-GB" dirty="0"/>
              <a:t>.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1DE5FB-BD07-CAAF-E53D-D9B6B471C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944" y="558500"/>
            <a:ext cx="947096" cy="94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633067"/>
      </p:ext>
    </p:extLst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Mukautettu 6">
      <a:dk1>
        <a:srgbClr val="FFFFFF"/>
      </a:dk1>
      <a:lt1>
        <a:srgbClr val="330066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7C705515-1F8D-45E4-88E3-432201C91DA1}"/>
    </a:ext>
  </a:extLst>
</a:theme>
</file>

<file path=ppt/theme/theme2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0A249500-3999-427A-AA53-6802FD50F468}"/>
    </a:ext>
  </a:extLst>
</a:theme>
</file>

<file path=ppt/theme/theme3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7B14E455-9F50-4DF2-B6FC-69BC8D433ABB}" vid="{2A475770-EC41-409D-988C-6D39208A88EB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2ddf22a-210a-4c33-8576-817b91fcb790">
      <UserInfo>
        <DisplayName>Eero Tuomenoksa</DisplayName>
        <AccountId>130</AccountId>
        <AccountType/>
      </UserInfo>
    </SharedWithUsers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2C035B-58D7-48AD-BFEB-6495081570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789704-6E54-47C8-AE2D-5DE2172C8A18}">
  <ds:schemaRefs>
    <ds:schemaRef ds:uri="02ddf22a-210a-4c33-8576-817b91fcb790"/>
    <ds:schemaRef ds:uri="ceff707d-f623-493d-bac7-b56c0dfe17a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6D65018-5315-491D-87D4-429E20353CC3}">
  <ds:schemaRefs>
    <ds:schemaRef ds:uri="02ddf22a-210a-4c33-8576-817b91fcb790"/>
    <ds:schemaRef ds:uri="ceff707d-f623-493d-bac7-b56c0dfe17a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Esittelymalli_luonnos</Template>
  <TotalTime>4327</TotalTime>
  <Words>734</Words>
  <Application>Microsoft Office PowerPoint</Application>
  <PresentationFormat>Laiekraan</PresentationFormat>
  <Paragraphs>95</Paragraphs>
  <Slides>38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4</vt:i4>
      </vt:variant>
      <vt:variant>
        <vt:lpstr>Slaidipealkirjad</vt:lpstr>
      </vt:variant>
      <vt:variant>
        <vt:i4>38</vt:i4>
      </vt:variant>
    </vt:vector>
  </HeadingPairs>
  <TitlesOfParts>
    <vt:vector size="47" baseType="lpstr">
      <vt:lpstr>Aptos</vt:lpstr>
      <vt:lpstr>Arial</vt:lpstr>
      <vt:lpstr>Calibri</vt:lpstr>
      <vt:lpstr>Source Sans Pro</vt:lpstr>
      <vt:lpstr>Source Sans Pro Bold</vt:lpstr>
      <vt:lpstr>Mukautettu suunnittelumalli</vt:lpstr>
      <vt:lpstr>1_Mukautettu suunnittelumalli</vt:lpstr>
      <vt:lpstr>1_Office-teema</vt:lpstr>
      <vt:lpstr>Office Theme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SeniorSurf esittely</dc:title>
  <dc:creator>Merja Lankinen</dc:creator>
  <cp:lastModifiedBy>Margit Düüna</cp:lastModifiedBy>
  <cp:revision>4</cp:revision>
  <dcterms:created xsi:type="dcterms:W3CDTF">2022-09-20T12:50:09Z</dcterms:created>
  <dcterms:modified xsi:type="dcterms:W3CDTF">2026-05-30T05:27:05Z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