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8288000" cy="10287000"/>
  <p:notesSz cx="6858000" cy="9144000"/>
  <p:embeddedFontLst>
    <p:embeddedFont>
      <p:font typeface="Source Sans Pro" panose="020B0503030403020204" pitchFamily="34" charset="0"/>
      <p:regular r:id="rId11"/>
    </p:embeddedFont>
    <p:embeddedFont>
      <p:font typeface="Source Sans Pro Bold" panose="020B0703030403020204" charset="0"/>
      <p:regular r:id="rId1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AA38B9-5F0D-4C94-A253-1CF326BB6EF3}" v="39" dt="2026-05-31T12:28:25.6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45" d="100"/>
          <a:sy n="45" d="100"/>
        </p:scale>
        <p:origin x="548" y="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2.fntdata"/><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rje Vaide" userId="46eb1c23-cf23-4e82-8413-d4587c27219e" providerId="ADAL" clId="{24025184-0063-40B0-8807-663DD7228B72}"/>
    <pc:docChg chg="undo custSel modSld">
      <pc:chgData name="Merje Vaide" userId="46eb1c23-cf23-4e82-8413-d4587c27219e" providerId="ADAL" clId="{24025184-0063-40B0-8807-663DD7228B72}" dt="2026-05-31T12:28:38.252" v="391" actId="790"/>
      <pc:docMkLst>
        <pc:docMk/>
      </pc:docMkLst>
      <pc:sldChg chg="modSp mod">
        <pc:chgData name="Merje Vaide" userId="46eb1c23-cf23-4e82-8413-d4587c27219e" providerId="ADAL" clId="{24025184-0063-40B0-8807-663DD7228B72}" dt="2026-05-31T06:44:23.738" v="23" actId="1076"/>
        <pc:sldMkLst>
          <pc:docMk/>
          <pc:sldMk cId="0" sldId="256"/>
        </pc:sldMkLst>
        <pc:spChg chg="mod">
          <ac:chgData name="Merje Vaide" userId="46eb1c23-cf23-4e82-8413-d4587c27219e" providerId="ADAL" clId="{24025184-0063-40B0-8807-663DD7228B72}" dt="2026-05-31T06:44:23.738" v="23" actId="1076"/>
          <ac:spMkLst>
            <pc:docMk/>
            <pc:sldMk cId="0" sldId="256"/>
            <ac:spMk id="3" creationId="{00000000-0000-0000-0000-000000000000}"/>
          </ac:spMkLst>
        </pc:spChg>
      </pc:sldChg>
      <pc:sldChg chg="modSp mod">
        <pc:chgData name="Merje Vaide" userId="46eb1c23-cf23-4e82-8413-d4587c27219e" providerId="ADAL" clId="{24025184-0063-40B0-8807-663DD7228B72}" dt="2026-05-31T12:26:40.646" v="350" actId="790"/>
        <pc:sldMkLst>
          <pc:docMk/>
          <pc:sldMk cId="0" sldId="257"/>
        </pc:sldMkLst>
        <pc:spChg chg="mod">
          <ac:chgData name="Merje Vaide" userId="46eb1c23-cf23-4e82-8413-d4587c27219e" providerId="ADAL" clId="{24025184-0063-40B0-8807-663DD7228B72}" dt="2026-05-31T12:26:40.646" v="350" actId="790"/>
          <ac:spMkLst>
            <pc:docMk/>
            <pc:sldMk cId="0" sldId="257"/>
            <ac:spMk id="2" creationId="{00000000-0000-0000-0000-000000000000}"/>
          </ac:spMkLst>
        </pc:spChg>
        <pc:spChg chg="mod">
          <ac:chgData name="Merje Vaide" userId="46eb1c23-cf23-4e82-8413-d4587c27219e" providerId="ADAL" clId="{24025184-0063-40B0-8807-663DD7228B72}" dt="2026-05-31T06:53:05.844" v="343" actId="790"/>
          <ac:spMkLst>
            <pc:docMk/>
            <pc:sldMk cId="0" sldId="257"/>
            <ac:spMk id="3" creationId="{00000000-0000-0000-0000-000000000000}"/>
          </ac:spMkLst>
        </pc:spChg>
      </pc:sldChg>
      <pc:sldChg chg="modSp mod">
        <pc:chgData name="Merje Vaide" userId="46eb1c23-cf23-4e82-8413-d4587c27219e" providerId="ADAL" clId="{24025184-0063-40B0-8807-663DD7228B72}" dt="2026-05-31T12:26:49.548" v="358" actId="20577"/>
        <pc:sldMkLst>
          <pc:docMk/>
          <pc:sldMk cId="0" sldId="258"/>
        </pc:sldMkLst>
        <pc:spChg chg="mod">
          <ac:chgData name="Merje Vaide" userId="46eb1c23-cf23-4e82-8413-d4587c27219e" providerId="ADAL" clId="{24025184-0063-40B0-8807-663DD7228B72}" dt="2026-05-31T12:26:49.548" v="358" actId="20577"/>
          <ac:spMkLst>
            <pc:docMk/>
            <pc:sldMk cId="0" sldId="258"/>
            <ac:spMk id="2" creationId="{00000000-0000-0000-0000-000000000000}"/>
          </ac:spMkLst>
        </pc:spChg>
        <pc:spChg chg="mod">
          <ac:chgData name="Merje Vaide" userId="46eb1c23-cf23-4e82-8413-d4587c27219e" providerId="ADAL" clId="{24025184-0063-40B0-8807-663DD7228B72}" dt="2026-05-31T06:52:04.102" v="323" actId="6549"/>
          <ac:spMkLst>
            <pc:docMk/>
            <pc:sldMk cId="0" sldId="258"/>
            <ac:spMk id="3" creationId="{00000000-0000-0000-0000-000000000000}"/>
          </ac:spMkLst>
        </pc:spChg>
      </pc:sldChg>
      <pc:sldChg chg="modSp mod">
        <pc:chgData name="Merje Vaide" userId="46eb1c23-cf23-4e82-8413-d4587c27219e" providerId="ADAL" clId="{24025184-0063-40B0-8807-663DD7228B72}" dt="2026-05-31T12:27:26.941" v="369" actId="113"/>
        <pc:sldMkLst>
          <pc:docMk/>
          <pc:sldMk cId="0" sldId="259"/>
        </pc:sldMkLst>
        <pc:spChg chg="mod">
          <ac:chgData name="Merje Vaide" userId="46eb1c23-cf23-4e82-8413-d4587c27219e" providerId="ADAL" clId="{24025184-0063-40B0-8807-663DD7228B72}" dt="2026-05-31T12:27:26.941" v="369" actId="113"/>
          <ac:spMkLst>
            <pc:docMk/>
            <pc:sldMk cId="0" sldId="259"/>
            <ac:spMk id="2" creationId="{00000000-0000-0000-0000-000000000000}"/>
          </ac:spMkLst>
        </pc:spChg>
        <pc:spChg chg="mod">
          <ac:chgData name="Merje Vaide" userId="46eb1c23-cf23-4e82-8413-d4587c27219e" providerId="ADAL" clId="{24025184-0063-40B0-8807-663DD7228B72}" dt="2026-05-31T06:52:15.778" v="324" actId="790"/>
          <ac:spMkLst>
            <pc:docMk/>
            <pc:sldMk cId="0" sldId="259"/>
            <ac:spMk id="3" creationId="{00000000-0000-0000-0000-000000000000}"/>
          </ac:spMkLst>
        </pc:spChg>
      </pc:sldChg>
      <pc:sldChg chg="modSp mod">
        <pc:chgData name="Merje Vaide" userId="46eb1c23-cf23-4e82-8413-d4587c27219e" providerId="ADAL" clId="{24025184-0063-40B0-8807-663DD7228B72}" dt="2026-05-31T12:27:34.737" v="370" actId="20577"/>
        <pc:sldMkLst>
          <pc:docMk/>
          <pc:sldMk cId="0" sldId="260"/>
        </pc:sldMkLst>
        <pc:spChg chg="mod">
          <ac:chgData name="Merje Vaide" userId="46eb1c23-cf23-4e82-8413-d4587c27219e" providerId="ADAL" clId="{24025184-0063-40B0-8807-663DD7228B72}" dt="2026-05-31T12:27:34.737" v="370" actId="20577"/>
          <ac:spMkLst>
            <pc:docMk/>
            <pc:sldMk cId="0" sldId="260"/>
            <ac:spMk id="2" creationId="{00000000-0000-0000-0000-000000000000}"/>
          </ac:spMkLst>
        </pc:spChg>
        <pc:spChg chg="mod">
          <ac:chgData name="Merje Vaide" userId="46eb1c23-cf23-4e82-8413-d4587c27219e" providerId="ADAL" clId="{24025184-0063-40B0-8807-663DD7228B72}" dt="2026-05-31T06:47:26.705" v="132" actId="790"/>
          <ac:spMkLst>
            <pc:docMk/>
            <pc:sldMk cId="0" sldId="260"/>
            <ac:spMk id="3" creationId="{00000000-0000-0000-0000-000000000000}"/>
          </ac:spMkLst>
        </pc:spChg>
      </pc:sldChg>
      <pc:sldChg chg="modSp mod">
        <pc:chgData name="Merje Vaide" userId="46eb1c23-cf23-4e82-8413-d4587c27219e" providerId="ADAL" clId="{24025184-0063-40B0-8807-663DD7228B72}" dt="2026-05-31T12:27:47.282" v="372" actId="20577"/>
        <pc:sldMkLst>
          <pc:docMk/>
          <pc:sldMk cId="0" sldId="261"/>
        </pc:sldMkLst>
        <pc:spChg chg="mod">
          <ac:chgData name="Merje Vaide" userId="46eb1c23-cf23-4e82-8413-d4587c27219e" providerId="ADAL" clId="{24025184-0063-40B0-8807-663DD7228B72}" dt="2026-05-31T12:27:47.282" v="372" actId="20577"/>
          <ac:spMkLst>
            <pc:docMk/>
            <pc:sldMk cId="0" sldId="261"/>
            <ac:spMk id="2" creationId="{00000000-0000-0000-0000-000000000000}"/>
          </ac:spMkLst>
        </pc:spChg>
        <pc:spChg chg="mod">
          <ac:chgData name="Merje Vaide" userId="46eb1c23-cf23-4e82-8413-d4587c27219e" providerId="ADAL" clId="{24025184-0063-40B0-8807-663DD7228B72}" dt="2026-05-31T12:27:45.654" v="371" actId="790"/>
          <ac:spMkLst>
            <pc:docMk/>
            <pc:sldMk cId="0" sldId="261"/>
            <ac:spMk id="3" creationId="{00000000-0000-0000-0000-000000000000}"/>
          </ac:spMkLst>
        </pc:spChg>
      </pc:sldChg>
      <pc:sldChg chg="modSp mod">
        <pc:chgData name="Merje Vaide" userId="46eb1c23-cf23-4e82-8413-d4587c27219e" providerId="ADAL" clId="{24025184-0063-40B0-8807-663DD7228B72}" dt="2026-05-31T12:28:07.004" v="388" actId="790"/>
        <pc:sldMkLst>
          <pc:docMk/>
          <pc:sldMk cId="0" sldId="262"/>
        </pc:sldMkLst>
        <pc:spChg chg="mod">
          <ac:chgData name="Merje Vaide" userId="46eb1c23-cf23-4e82-8413-d4587c27219e" providerId="ADAL" clId="{24025184-0063-40B0-8807-663DD7228B72}" dt="2026-05-31T06:49:43.131" v="253" actId="790"/>
          <ac:spMkLst>
            <pc:docMk/>
            <pc:sldMk cId="0" sldId="262"/>
            <ac:spMk id="2" creationId="{00000000-0000-0000-0000-000000000000}"/>
          </ac:spMkLst>
        </pc:spChg>
        <pc:spChg chg="mod">
          <ac:chgData name="Merje Vaide" userId="46eb1c23-cf23-4e82-8413-d4587c27219e" providerId="ADAL" clId="{24025184-0063-40B0-8807-663DD7228B72}" dt="2026-05-31T12:28:07.004" v="388" actId="790"/>
          <ac:spMkLst>
            <pc:docMk/>
            <pc:sldMk cId="0" sldId="262"/>
            <ac:spMk id="3" creationId="{00000000-0000-0000-0000-000000000000}"/>
          </ac:spMkLst>
        </pc:spChg>
      </pc:sldChg>
      <pc:sldChg chg="modSp mod">
        <pc:chgData name="Merje Vaide" userId="46eb1c23-cf23-4e82-8413-d4587c27219e" providerId="ADAL" clId="{24025184-0063-40B0-8807-663DD7228B72}" dt="2026-05-31T12:28:28.096" v="390" actId="20577"/>
        <pc:sldMkLst>
          <pc:docMk/>
          <pc:sldMk cId="0" sldId="263"/>
        </pc:sldMkLst>
        <pc:spChg chg="mod">
          <ac:chgData name="Merje Vaide" userId="46eb1c23-cf23-4e82-8413-d4587c27219e" providerId="ADAL" clId="{24025184-0063-40B0-8807-663DD7228B72}" dt="2026-05-31T12:28:28.096" v="390" actId="20577"/>
          <ac:spMkLst>
            <pc:docMk/>
            <pc:sldMk cId="0" sldId="263"/>
            <ac:spMk id="2" creationId="{00000000-0000-0000-0000-000000000000}"/>
          </ac:spMkLst>
        </pc:spChg>
        <pc:spChg chg="mod">
          <ac:chgData name="Merje Vaide" userId="46eb1c23-cf23-4e82-8413-d4587c27219e" providerId="ADAL" clId="{24025184-0063-40B0-8807-663DD7228B72}" dt="2026-05-31T12:28:19.244" v="389" actId="790"/>
          <ac:spMkLst>
            <pc:docMk/>
            <pc:sldMk cId="0" sldId="263"/>
            <ac:spMk id="3" creationId="{00000000-0000-0000-0000-000000000000}"/>
          </ac:spMkLst>
        </pc:spChg>
      </pc:sldChg>
      <pc:sldChg chg="modSp mod">
        <pc:chgData name="Merje Vaide" userId="46eb1c23-cf23-4e82-8413-d4587c27219e" providerId="ADAL" clId="{24025184-0063-40B0-8807-663DD7228B72}" dt="2026-05-31T12:28:38.252" v="391" actId="790"/>
        <pc:sldMkLst>
          <pc:docMk/>
          <pc:sldMk cId="0" sldId="264"/>
        </pc:sldMkLst>
        <pc:spChg chg="mod">
          <ac:chgData name="Merje Vaide" userId="46eb1c23-cf23-4e82-8413-d4587c27219e" providerId="ADAL" clId="{24025184-0063-40B0-8807-663DD7228B72}" dt="2026-05-31T12:28:38.252" v="391" actId="790"/>
          <ac:spMkLst>
            <pc:docMk/>
            <pc:sldMk cId="0" sldId="264"/>
            <ac:spMk id="2" creationId="{00000000-0000-0000-0000-000000000000}"/>
          </ac:spMkLst>
        </pc:spChg>
        <pc:spChg chg="mod">
          <ac:chgData name="Merje Vaide" userId="46eb1c23-cf23-4e82-8413-d4587c27219e" providerId="ADAL" clId="{24025184-0063-40B0-8807-663DD7228B72}" dt="2026-05-31T06:51:27.136" v="290" actId="790"/>
          <ac:spMkLst>
            <pc:docMk/>
            <pc:sldMk cId="0" sldId="264"/>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5/31/2026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5/31/2026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5/31/2026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sv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sv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gemini.google.com/?utm_source=chatgpt.com" TargetMode="External"/><Relationship Id="rId2" Type="http://schemas.openxmlformats.org/officeDocument/2006/relationships/hyperlink" Target="https://chatgpt.com/?utm_source=chatgpt.com" TargetMode="External"/><Relationship Id="rId1" Type="http://schemas.openxmlformats.org/officeDocument/2006/relationships/slideLayout" Target="../slideLayouts/slideLayout7.xml"/><Relationship Id="rId5" Type="http://schemas.openxmlformats.org/officeDocument/2006/relationships/hyperlink" Target="https://www.perplexity.ai/?utm_source=chatgpt.com" TargetMode="External"/><Relationship Id="rId4" Type="http://schemas.openxmlformats.org/officeDocument/2006/relationships/hyperlink" Target="https://copilot.microsoft.com/?utm_source=chatgpt.com"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gemini.google.com/?utm_source=chatgpt.com" TargetMode="External"/><Relationship Id="rId2" Type="http://schemas.openxmlformats.org/officeDocument/2006/relationships/hyperlink" Target="https://chatgpt.com/?utm_source=chatgpt.com" TargetMode="External"/><Relationship Id="rId1" Type="http://schemas.openxmlformats.org/officeDocument/2006/relationships/slideLayout" Target="../slideLayouts/slideLayout7.xml"/><Relationship Id="rId5" Type="http://schemas.openxmlformats.org/officeDocument/2006/relationships/hyperlink" Target="https://www.perplexity.ai/?utm_source=chatgpt.com" TargetMode="External"/><Relationship Id="rId4" Type="http://schemas.openxmlformats.org/officeDocument/2006/relationships/hyperlink" Target="https://copilot.microsoft.com/?utm_source=chatgpt.com"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s://cleanup.pictures/?utm_source=chatgpt.com"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s://pixlr.com/express/"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45F81"/>
        </a:solidFill>
        <a:effectLst/>
      </p:bgPr>
    </p:bg>
    <p:spTree>
      <p:nvGrpSpPr>
        <p:cNvPr id="1" name=""/>
        <p:cNvGrpSpPr/>
        <p:nvPr/>
      </p:nvGrpSpPr>
      <p:grpSpPr>
        <a:xfrm>
          <a:off x="0" y="0"/>
          <a:ext cx="0" cy="0"/>
          <a:chOff x="0" y="0"/>
          <a:chExt cx="0" cy="0"/>
        </a:xfrm>
      </p:grpSpPr>
      <p:sp>
        <p:nvSpPr>
          <p:cNvPr id="2" name="Freeform 2"/>
          <p:cNvSpPr/>
          <p:nvPr/>
        </p:nvSpPr>
        <p:spPr>
          <a:xfrm>
            <a:off x="1028700" y="1028700"/>
            <a:ext cx="1924136" cy="1825822"/>
          </a:xfrm>
          <a:custGeom>
            <a:avLst/>
            <a:gdLst/>
            <a:ahLst/>
            <a:cxnLst/>
            <a:rect l="l" t="t" r="r" b="b"/>
            <a:pathLst>
              <a:path w="1924136" h="1825822">
                <a:moveTo>
                  <a:pt x="0" y="0"/>
                </a:moveTo>
                <a:lnTo>
                  <a:pt x="1924136" y="0"/>
                </a:lnTo>
                <a:lnTo>
                  <a:pt x="1924136" y="1825822"/>
                </a:lnTo>
                <a:lnTo>
                  <a:pt x="0" y="1825822"/>
                </a:lnTo>
                <a:lnTo>
                  <a:pt x="0" y="0"/>
                </a:lnTo>
                <a:close/>
              </a:path>
            </a:pathLst>
          </a:custGeom>
          <a:blipFill>
            <a:blip r:embed="rId2"/>
            <a:stretch>
              <a:fillRect/>
            </a:stretch>
          </a:blipFill>
        </p:spPr>
        <p:txBody>
          <a:bodyPr/>
          <a:lstStyle/>
          <a:p>
            <a:endParaRPr lang="en-US" dirty="0"/>
          </a:p>
        </p:txBody>
      </p:sp>
      <p:sp>
        <p:nvSpPr>
          <p:cNvPr id="3" name="TextBox 3"/>
          <p:cNvSpPr txBox="1"/>
          <p:nvPr/>
        </p:nvSpPr>
        <p:spPr>
          <a:xfrm>
            <a:off x="4060231" y="3387566"/>
            <a:ext cx="13311750" cy="5027017"/>
          </a:xfrm>
          <a:prstGeom prst="rect">
            <a:avLst/>
          </a:prstGeom>
        </p:spPr>
        <p:txBody>
          <a:bodyPr wrap="square" lIns="0" tIns="0" rIns="0" bIns="0" rtlCol="0" anchor="t">
            <a:spAutoFit/>
          </a:bodyPr>
          <a:lstStyle/>
          <a:p>
            <a:pPr>
              <a:lnSpc>
                <a:spcPts val="9828"/>
              </a:lnSpc>
            </a:pPr>
            <a:r>
              <a:rPr lang="fi-FI" sz="9100" b="1" spc="-254" dirty="0">
                <a:solidFill>
                  <a:srgbClr val="FFFFFF"/>
                </a:solidFill>
                <a:latin typeface="Source Sans Pro Bold"/>
                <a:ea typeface="Source Sans Pro Bold"/>
                <a:cs typeface="Source Sans Pro Bold"/>
                <a:sym typeface="Source Sans Pro Bold"/>
              </a:rPr>
              <a:t>KAS SUUDAD </a:t>
            </a:r>
            <a:r>
              <a:rPr lang="et-EE" sz="9100" b="1" spc="-254" dirty="0">
                <a:solidFill>
                  <a:srgbClr val="FFFFFF"/>
                </a:solidFill>
                <a:latin typeface="Source Sans Pro Bold"/>
                <a:ea typeface="Source Sans Pro Bold"/>
                <a:cs typeface="Source Sans Pro Bold"/>
                <a:sym typeface="Source Sans Pro Bold"/>
              </a:rPr>
              <a:t>LAHENDADA </a:t>
            </a:r>
            <a:r>
              <a:rPr lang="fi-FI" sz="9100" b="1" spc="-254" dirty="0">
                <a:solidFill>
                  <a:srgbClr val="FFFFFF"/>
                </a:solidFill>
                <a:latin typeface="Source Sans Pro Bold"/>
                <a:ea typeface="Source Sans Pro Bold"/>
                <a:cs typeface="Source Sans Pro Bold"/>
                <a:sym typeface="Source Sans Pro Bold"/>
              </a:rPr>
              <a:t>NEED TEHI</a:t>
            </a:r>
            <a:r>
              <a:rPr lang="et-EE" sz="9100" b="1" spc="-254" dirty="0">
                <a:solidFill>
                  <a:srgbClr val="FFFFFF"/>
                </a:solidFill>
                <a:latin typeface="Source Sans Pro Bold"/>
                <a:ea typeface="Source Sans Pro Bold"/>
                <a:cs typeface="Source Sans Pro Bold"/>
                <a:sym typeface="Source Sans Pro Bold"/>
              </a:rPr>
              <a:t>SARU</a:t>
            </a:r>
            <a:r>
              <a:rPr lang="fi-FI" sz="9100" b="1" spc="-254" dirty="0">
                <a:solidFill>
                  <a:srgbClr val="FFFFFF"/>
                </a:solidFill>
                <a:latin typeface="Source Sans Pro Bold"/>
                <a:ea typeface="Source Sans Pro Bold"/>
                <a:cs typeface="Source Sans Pro Bold"/>
                <a:sym typeface="Source Sans Pro Bold"/>
              </a:rPr>
              <a:t> VÄLJAKUTSED</a:t>
            </a:r>
            <a:r>
              <a:rPr lang="en-US" sz="9100" b="1" spc="-254" dirty="0">
                <a:solidFill>
                  <a:srgbClr val="FFFFFF"/>
                </a:solidFill>
                <a:latin typeface="Source Sans Pro Bold"/>
                <a:ea typeface="Source Sans Pro Bold"/>
                <a:cs typeface="Source Sans Pro Bold"/>
                <a:sym typeface="Source Sans Pro Bold"/>
              </a:rPr>
              <a:t>?</a:t>
            </a:r>
          </a:p>
          <a:p>
            <a:pPr marL="0" lvl="0" indent="0" algn="r">
              <a:lnSpc>
                <a:spcPts val="9828"/>
              </a:lnSpc>
            </a:pPr>
            <a:endParaRPr lang="en-US" sz="9100" b="1" spc="-254" dirty="0">
              <a:solidFill>
                <a:srgbClr val="FFFFFF"/>
              </a:solidFill>
              <a:latin typeface="Source Sans Pro Bold"/>
              <a:ea typeface="Source Sans Pro Bold"/>
              <a:cs typeface="Source Sans Pro Bold"/>
              <a:sym typeface="Source Sans Pro Bold"/>
            </a:endParaRPr>
          </a:p>
        </p:txBody>
      </p:sp>
      <p:sp>
        <p:nvSpPr>
          <p:cNvPr id="4" name="Freeform 4"/>
          <p:cNvSpPr/>
          <p:nvPr/>
        </p:nvSpPr>
        <p:spPr>
          <a:xfrm>
            <a:off x="-1207445" y="7696681"/>
            <a:ext cx="20702890" cy="4968694"/>
          </a:xfrm>
          <a:custGeom>
            <a:avLst/>
            <a:gdLst/>
            <a:ahLst/>
            <a:cxnLst/>
            <a:rect l="l" t="t" r="r" b="b"/>
            <a:pathLst>
              <a:path w="20702890" h="4968694">
                <a:moveTo>
                  <a:pt x="0" y="0"/>
                </a:moveTo>
                <a:lnTo>
                  <a:pt x="20702890" y="0"/>
                </a:lnTo>
                <a:lnTo>
                  <a:pt x="20702890" y="4968694"/>
                </a:lnTo>
                <a:lnTo>
                  <a:pt x="0" y="4968694"/>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US" dirty="0"/>
          </a:p>
        </p:txBody>
      </p:sp>
      <p:sp>
        <p:nvSpPr>
          <p:cNvPr id="5" name="TextBox 5"/>
          <p:cNvSpPr txBox="1"/>
          <p:nvPr/>
        </p:nvSpPr>
        <p:spPr>
          <a:xfrm>
            <a:off x="7957197" y="6382528"/>
            <a:ext cx="9302103" cy="530225"/>
          </a:xfrm>
          <a:prstGeom prst="rect">
            <a:avLst/>
          </a:prstGeom>
        </p:spPr>
        <p:txBody>
          <a:bodyPr lIns="0" tIns="0" rIns="0" bIns="0" rtlCol="0" anchor="t">
            <a:spAutoFit/>
          </a:bodyPr>
          <a:lstStyle/>
          <a:p>
            <a:pPr marL="0" lvl="0" indent="0" algn="r">
              <a:lnSpc>
                <a:spcPts val="3999"/>
              </a:lnSpc>
              <a:spcBef>
                <a:spcPct val="0"/>
              </a:spcBef>
            </a:pPr>
            <a:r>
              <a:rPr lang="en-US" sz="3999" b="1" spc="295" dirty="0" err="1">
                <a:solidFill>
                  <a:srgbClr val="E7C58C"/>
                </a:solidFill>
                <a:latin typeface="Source Sans Pro Bold"/>
                <a:ea typeface="Source Sans Pro Bold"/>
                <a:cs typeface="Source Sans Pro Bold"/>
                <a:sym typeface="Source Sans Pro Bold"/>
              </a:rPr>
              <a:t>Nordplus</a:t>
            </a:r>
            <a:r>
              <a:rPr lang="en-US" sz="3999" b="1" spc="295">
                <a:solidFill>
                  <a:srgbClr val="E7C58C"/>
                </a:solidFill>
                <a:latin typeface="Source Sans Pro Bold"/>
                <a:ea typeface="Source Sans Pro Bold"/>
                <a:cs typeface="Source Sans Pro Bold"/>
                <a:sym typeface="Source Sans Pro Bold"/>
              </a:rPr>
              <a:t> 2024–2026</a:t>
            </a:r>
          </a:p>
        </p:txBody>
      </p:sp>
      <p:sp>
        <p:nvSpPr>
          <p:cNvPr id="6" name="TextBox 6"/>
          <p:cNvSpPr txBox="1"/>
          <p:nvPr/>
        </p:nvSpPr>
        <p:spPr>
          <a:xfrm>
            <a:off x="2952836" y="1587293"/>
            <a:ext cx="4498680" cy="746737"/>
          </a:xfrm>
          <a:prstGeom prst="rect">
            <a:avLst/>
          </a:prstGeom>
        </p:spPr>
        <p:txBody>
          <a:bodyPr lIns="0" tIns="0" rIns="0" bIns="0" rtlCol="0" anchor="t">
            <a:spAutoFit/>
          </a:bodyPr>
          <a:lstStyle/>
          <a:p>
            <a:pPr marL="0" lvl="0" indent="0" algn="l">
              <a:lnSpc>
                <a:spcPts val="2968"/>
              </a:lnSpc>
            </a:pPr>
            <a:r>
              <a:rPr lang="en-US" sz="2748">
                <a:solidFill>
                  <a:srgbClr val="FFFFFF"/>
                </a:solidFill>
                <a:latin typeface="Source Sans Pro"/>
                <a:ea typeface="Source Sans Pro"/>
                <a:cs typeface="Source Sans Pro"/>
                <a:sym typeface="Source Sans Pro"/>
              </a:rPr>
              <a:t>Navigating Mis- and Disinformation at an Older Age</a:t>
            </a:r>
          </a:p>
        </p:txBody>
      </p:sp>
      <p:sp>
        <p:nvSpPr>
          <p:cNvPr id="7" name="Freeform 7"/>
          <p:cNvSpPr/>
          <p:nvPr/>
        </p:nvSpPr>
        <p:spPr>
          <a:xfrm>
            <a:off x="480804" y="8525804"/>
            <a:ext cx="4387997" cy="1003754"/>
          </a:xfrm>
          <a:custGeom>
            <a:avLst/>
            <a:gdLst/>
            <a:ahLst/>
            <a:cxnLst/>
            <a:rect l="l" t="t" r="r" b="b"/>
            <a:pathLst>
              <a:path w="4387997" h="1003754">
                <a:moveTo>
                  <a:pt x="0" y="0"/>
                </a:moveTo>
                <a:lnTo>
                  <a:pt x="4387997" y="0"/>
                </a:lnTo>
                <a:lnTo>
                  <a:pt x="4387997" y="1003755"/>
                </a:lnTo>
                <a:lnTo>
                  <a:pt x="0" y="1003755"/>
                </a:lnTo>
                <a:lnTo>
                  <a:pt x="0" y="0"/>
                </a:lnTo>
                <a:close/>
              </a:path>
            </a:pathLst>
          </a:custGeom>
          <a:blipFill>
            <a:blip r:embed="rId4"/>
            <a:stretch>
              <a:fillRect/>
            </a:stretch>
          </a:blipFill>
        </p:spPr>
        <p:txBody>
          <a:bodyPr/>
          <a:lstStyle/>
          <a:p>
            <a:endParaRPr lang="en-US"/>
          </a:p>
        </p:txBody>
      </p:sp>
      <p:sp>
        <p:nvSpPr>
          <p:cNvPr id="8" name="Freeform 8"/>
          <p:cNvSpPr/>
          <p:nvPr/>
        </p:nvSpPr>
        <p:spPr>
          <a:xfrm>
            <a:off x="4695837" y="7828204"/>
            <a:ext cx="2352824" cy="2352824"/>
          </a:xfrm>
          <a:custGeom>
            <a:avLst/>
            <a:gdLst/>
            <a:ahLst/>
            <a:cxnLst/>
            <a:rect l="l" t="t" r="r" b="b"/>
            <a:pathLst>
              <a:path w="2352824" h="2352824">
                <a:moveTo>
                  <a:pt x="0" y="0"/>
                </a:moveTo>
                <a:lnTo>
                  <a:pt x="2352824" y="0"/>
                </a:lnTo>
                <a:lnTo>
                  <a:pt x="2352824" y="2352824"/>
                </a:lnTo>
                <a:lnTo>
                  <a:pt x="0" y="2352824"/>
                </a:lnTo>
                <a:lnTo>
                  <a:pt x="0" y="0"/>
                </a:lnTo>
                <a:close/>
              </a:path>
            </a:pathLst>
          </a:custGeom>
          <a:blipFill>
            <a:blip r:embed="rId5"/>
            <a:stretch>
              <a:fillRect/>
            </a:stretch>
          </a:blipFill>
        </p:spPr>
        <p:txBody>
          <a:bodyPr/>
          <a:lstStyle/>
          <a:p>
            <a:endParaRPr lang="en-US"/>
          </a:p>
        </p:txBody>
      </p:sp>
      <p:sp>
        <p:nvSpPr>
          <p:cNvPr id="9" name="Freeform 9"/>
          <p:cNvSpPr/>
          <p:nvPr/>
        </p:nvSpPr>
        <p:spPr>
          <a:xfrm>
            <a:off x="7292701" y="8547501"/>
            <a:ext cx="3702598" cy="960361"/>
          </a:xfrm>
          <a:custGeom>
            <a:avLst/>
            <a:gdLst/>
            <a:ahLst/>
            <a:cxnLst/>
            <a:rect l="l" t="t" r="r" b="b"/>
            <a:pathLst>
              <a:path w="3702598" h="960361">
                <a:moveTo>
                  <a:pt x="0" y="0"/>
                </a:moveTo>
                <a:lnTo>
                  <a:pt x="3702598" y="0"/>
                </a:lnTo>
                <a:lnTo>
                  <a:pt x="3702598" y="960361"/>
                </a:lnTo>
                <a:lnTo>
                  <a:pt x="0" y="960361"/>
                </a:lnTo>
                <a:lnTo>
                  <a:pt x="0" y="0"/>
                </a:lnTo>
                <a:close/>
              </a:path>
            </a:pathLst>
          </a:custGeom>
          <a:blipFill>
            <a:blip r:embed="rId6"/>
            <a:stretch>
              <a:fillRect/>
            </a:stretch>
          </a:blipFill>
        </p:spPr>
        <p:txBody>
          <a:bodyPr/>
          <a:lstStyle/>
          <a:p>
            <a:endParaRPr lang="en-US"/>
          </a:p>
        </p:txBody>
      </p:sp>
      <p:sp>
        <p:nvSpPr>
          <p:cNvPr id="10" name="Freeform 10"/>
          <p:cNvSpPr/>
          <p:nvPr/>
        </p:nvSpPr>
        <p:spPr>
          <a:xfrm>
            <a:off x="11546153" y="8600973"/>
            <a:ext cx="3552062" cy="807287"/>
          </a:xfrm>
          <a:custGeom>
            <a:avLst/>
            <a:gdLst/>
            <a:ahLst/>
            <a:cxnLst/>
            <a:rect l="l" t="t" r="r" b="b"/>
            <a:pathLst>
              <a:path w="3552062" h="807287">
                <a:moveTo>
                  <a:pt x="0" y="0"/>
                </a:moveTo>
                <a:lnTo>
                  <a:pt x="3552062" y="0"/>
                </a:lnTo>
                <a:lnTo>
                  <a:pt x="3552062" y="807286"/>
                </a:lnTo>
                <a:lnTo>
                  <a:pt x="0" y="807286"/>
                </a:lnTo>
                <a:lnTo>
                  <a:pt x="0" y="0"/>
                </a:lnTo>
                <a:close/>
              </a:path>
            </a:pathLst>
          </a:custGeom>
          <a:blipFill>
            <a:blip r:embed="rId7"/>
            <a:stretch>
              <a:fillRect/>
            </a:stretch>
          </a:blipFill>
        </p:spPr>
        <p:txBody>
          <a:bodyPr/>
          <a:lstStyle/>
          <a:p>
            <a:endParaRPr lang="en-US"/>
          </a:p>
        </p:txBody>
      </p:sp>
      <p:sp>
        <p:nvSpPr>
          <p:cNvPr id="11" name="Freeform 11"/>
          <p:cNvSpPr/>
          <p:nvPr/>
        </p:nvSpPr>
        <p:spPr>
          <a:xfrm>
            <a:off x="15649070" y="8331625"/>
            <a:ext cx="1722911" cy="1392112"/>
          </a:xfrm>
          <a:custGeom>
            <a:avLst/>
            <a:gdLst/>
            <a:ahLst/>
            <a:cxnLst/>
            <a:rect l="l" t="t" r="r" b="b"/>
            <a:pathLst>
              <a:path w="1722911" h="1392112">
                <a:moveTo>
                  <a:pt x="0" y="0"/>
                </a:moveTo>
                <a:lnTo>
                  <a:pt x="1722911" y="0"/>
                </a:lnTo>
                <a:lnTo>
                  <a:pt x="1722911" y="1392113"/>
                </a:lnTo>
                <a:lnTo>
                  <a:pt x="0" y="1392113"/>
                </a:lnTo>
                <a:lnTo>
                  <a:pt x="0" y="0"/>
                </a:lnTo>
                <a:close/>
              </a:path>
            </a:pathLst>
          </a:custGeom>
          <a:blipFill>
            <a:blip r:embed="rId8"/>
            <a:stretch>
              <a:fillRect/>
            </a:stretch>
          </a:blipFill>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028700" y="2356194"/>
            <a:ext cx="15481825" cy="4358244"/>
          </a:xfrm>
          <a:prstGeom prst="rect">
            <a:avLst/>
          </a:prstGeom>
        </p:spPr>
        <p:txBody>
          <a:bodyPr lIns="0" tIns="0" rIns="0" bIns="0" rtlCol="0" anchor="t">
            <a:spAutoFit/>
          </a:bodyPr>
          <a:lstStyle/>
          <a:p>
            <a:pPr>
              <a:lnSpc>
                <a:spcPts val="4886"/>
              </a:lnSpc>
            </a:pPr>
            <a:r>
              <a:rPr lang="et-EE" sz="3490" noProof="0" dirty="0">
                <a:solidFill>
                  <a:srgbClr val="145F81"/>
                </a:solidFill>
                <a:latin typeface="Source Sans Pro"/>
                <a:ea typeface="Source Sans Pro"/>
                <a:cs typeface="Source Sans Pro"/>
                <a:sym typeface="Source Sans Pro"/>
              </a:rPr>
              <a:t>Õppematerjal on loodud selleks, et aidata osalejatel uurida, kuidas tehisintellekti saab igapäevaelus kasutada lihtsate praktiliste väljakutsete kaudu. </a:t>
            </a:r>
          </a:p>
          <a:p>
            <a:pPr algn="l">
              <a:lnSpc>
                <a:spcPts val="4886"/>
              </a:lnSpc>
            </a:pPr>
            <a:endParaRPr lang="et-EE" sz="3490" noProof="0" dirty="0">
              <a:solidFill>
                <a:srgbClr val="145F81"/>
              </a:solidFill>
              <a:latin typeface="Source Sans Pro"/>
              <a:ea typeface="Source Sans Pro"/>
              <a:cs typeface="Source Sans Pro"/>
              <a:sym typeface="Source Sans Pro"/>
            </a:endParaRPr>
          </a:p>
          <a:p>
            <a:pPr>
              <a:lnSpc>
                <a:spcPts val="4886"/>
              </a:lnSpc>
            </a:pPr>
            <a:r>
              <a:rPr lang="et-EE" sz="3490" noProof="0" dirty="0">
                <a:solidFill>
                  <a:srgbClr val="145F81"/>
                </a:solidFill>
                <a:latin typeface="Source Sans Pro"/>
                <a:ea typeface="Source Sans Pro"/>
                <a:cs typeface="Source Sans Pro"/>
                <a:sym typeface="Source Sans Pro"/>
              </a:rPr>
              <a:t>Seda materjali saab kasutada:</a:t>
            </a:r>
          </a:p>
          <a:p>
            <a:pPr marL="753641" lvl="1" indent="-376821">
              <a:lnSpc>
                <a:spcPts val="4886"/>
              </a:lnSpc>
              <a:buFont typeface="Arial"/>
              <a:buChar char="•"/>
            </a:pPr>
            <a:r>
              <a:rPr lang="et-EE" sz="3490" noProof="0" dirty="0">
                <a:solidFill>
                  <a:srgbClr val="145F81"/>
                </a:solidFill>
                <a:latin typeface="Source Sans Pro"/>
                <a:ea typeface="Source Sans Pro"/>
                <a:cs typeface="Source Sans Pro"/>
                <a:sym typeface="Source Sans Pro"/>
              </a:rPr>
              <a:t>iseseisvalt või koos teistega
töötubades, kursustel või grupiaruteludes
arvuti, tahvelarvuti või nutitelefoniga</a:t>
            </a:r>
            <a:r>
              <a:rPr lang="en-US" sz="3490" dirty="0">
                <a:solidFill>
                  <a:srgbClr val="145F81"/>
                </a:solidFill>
                <a:latin typeface="Source Sans Pro"/>
                <a:ea typeface="Source Sans Pro"/>
                <a:cs typeface="Source Sans Pro"/>
                <a:sym typeface="Source Sans Pro"/>
              </a:rPr>
              <a:t>.</a:t>
            </a:r>
          </a:p>
        </p:txBody>
      </p:sp>
      <p:sp>
        <p:nvSpPr>
          <p:cNvPr id="3" name="TextBox 3"/>
          <p:cNvSpPr txBox="1"/>
          <p:nvPr/>
        </p:nvSpPr>
        <p:spPr>
          <a:xfrm>
            <a:off x="1028700" y="914400"/>
            <a:ext cx="12582402" cy="995471"/>
          </a:xfrm>
          <a:prstGeom prst="rect">
            <a:avLst/>
          </a:prstGeom>
        </p:spPr>
        <p:txBody>
          <a:bodyPr lIns="0" tIns="0" rIns="0" bIns="0" rtlCol="0" anchor="t">
            <a:spAutoFit/>
          </a:bodyPr>
          <a:lstStyle/>
          <a:p>
            <a:pPr algn="just">
              <a:lnSpc>
                <a:spcPts val="8131"/>
              </a:lnSpc>
            </a:pPr>
            <a:r>
              <a:rPr lang="et-EE" sz="5808" b="1" noProof="0" dirty="0">
                <a:solidFill>
                  <a:srgbClr val="145F81"/>
                </a:solidFill>
                <a:latin typeface="Source Sans Pro Bold"/>
                <a:ea typeface="Source Sans Pro Bold"/>
                <a:cs typeface="Source Sans Pro Bold"/>
                <a:sym typeface="Source Sans Pro Bold"/>
              </a:rPr>
              <a:t>Kuidas seda materjali kasutada</a:t>
            </a:r>
          </a:p>
        </p:txBody>
      </p:sp>
      <p:sp>
        <p:nvSpPr>
          <p:cNvPr id="4" name="Freeform 4"/>
          <p:cNvSpPr/>
          <p:nvPr/>
        </p:nvSpPr>
        <p:spPr>
          <a:xfrm>
            <a:off x="-1207445" y="7696681"/>
            <a:ext cx="20702890" cy="4968694"/>
          </a:xfrm>
          <a:custGeom>
            <a:avLst/>
            <a:gdLst/>
            <a:ahLst/>
            <a:cxnLst/>
            <a:rect l="l" t="t" r="r" b="b"/>
            <a:pathLst>
              <a:path w="20702890" h="4968694">
                <a:moveTo>
                  <a:pt x="0" y="0"/>
                </a:moveTo>
                <a:lnTo>
                  <a:pt x="20702890" y="0"/>
                </a:lnTo>
                <a:lnTo>
                  <a:pt x="20702890" y="4968694"/>
                </a:lnTo>
                <a:lnTo>
                  <a:pt x="0" y="4968694"/>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5" name="Freeform 5"/>
          <p:cNvSpPr/>
          <p:nvPr/>
        </p:nvSpPr>
        <p:spPr>
          <a:xfrm>
            <a:off x="480804" y="8525804"/>
            <a:ext cx="4387997" cy="1003754"/>
          </a:xfrm>
          <a:custGeom>
            <a:avLst/>
            <a:gdLst/>
            <a:ahLst/>
            <a:cxnLst/>
            <a:rect l="l" t="t" r="r" b="b"/>
            <a:pathLst>
              <a:path w="4387997" h="1003754">
                <a:moveTo>
                  <a:pt x="0" y="0"/>
                </a:moveTo>
                <a:lnTo>
                  <a:pt x="4387997" y="0"/>
                </a:lnTo>
                <a:lnTo>
                  <a:pt x="4387997" y="1003755"/>
                </a:lnTo>
                <a:lnTo>
                  <a:pt x="0" y="1003755"/>
                </a:lnTo>
                <a:lnTo>
                  <a:pt x="0" y="0"/>
                </a:lnTo>
                <a:close/>
              </a:path>
            </a:pathLst>
          </a:custGeom>
          <a:blipFill>
            <a:blip r:embed="rId3"/>
            <a:stretch>
              <a:fillRect/>
            </a:stretch>
          </a:blipFill>
        </p:spPr>
        <p:txBody>
          <a:bodyPr/>
          <a:lstStyle/>
          <a:p>
            <a:endParaRPr lang="en-US"/>
          </a:p>
        </p:txBody>
      </p:sp>
      <p:sp>
        <p:nvSpPr>
          <p:cNvPr id="6" name="Freeform 6"/>
          <p:cNvSpPr/>
          <p:nvPr/>
        </p:nvSpPr>
        <p:spPr>
          <a:xfrm>
            <a:off x="4695837" y="7828204"/>
            <a:ext cx="2352824" cy="2352824"/>
          </a:xfrm>
          <a:custGeom>
            <a:avLst/>
            <a:gdLst/>
            <a:ahLst/>
            <a:cxnLst/>
            <a:rect l="l" t="t" r="r" b="b"/>
            <a:pathLst>
              <a:path w="2352824" h="2352824">
                <a:moveTo>
                  <a:pt x="0" y="0"/>
                </a:moveTo>
                <a:lnTo>
                  <a:pt x="2352824" y="0"/>
                </a:lnTo>
                <a:lnTo>
                  <a:pt x="2352824" y="2352824"/>
                </a:lnTo>
                <a:lnTo>
                  <a:pt x="0" y="2352824"/>
                </a:lnTo>
                <a:lnTo>
                  <a:pt x="0" y="0"/>
                </a:lnTo>
                <a:close/>
              </a:path>
            </a:pathLst>
          </a:custGeom>
          <a:blipFill>
            <a:blip r:embed="rId4"/>
            <a:stretch>
              <a:fillRect/>
            </a:stretch>
          </a:blipFill>
        </p:spPr>
        <p:txBody>
          <a:bodyPr/>
          <a:lstStyle/>
          <a:p>
            <a:endParaRPr lang="en-US"/>
          </a:p>
        </p:txBody>
      </p:sp>
      <p:sp>
        <p:nvSpPr>
          <p:cNvPr id="7" name="Freeform 7"/>
          <p:cNvSpPr/>
          <p:nvPr/>
        </p:nvSpPr>
        <p:spPr>
          <a:xfrm>
            <a:off x="7292701" y="8547501"/>
            <a:ext cx="3702598" cy="960361"/>
          </a:xfrm>
          <a:custGeom>
            <a:avLst/>
            <a:gdLst/>
            <a:ahLst/>
            <a:cxnLst/>
            <a:rect l="l" t="t" r="r" b="b"/>
            <a:pathLst>
              <a:path w="3702598" h="960361">
                <a:moveTo>
                  <a:pt x="0" y="0"/>
                </a:moveTo>
                <a:lnTo>
                  <a:pt x="3702598" y="0"/>
                </a:lnTo>
                <a:lnTo>
                  <a:pt x="3702598" y="960361"/>
                </a:lnTo>
                <a:lnTo>
                  <a:pt x="0" y="960361"/>
                </a:lnTo>
                <a:lnTo>
                  <a:pt x="0" y="0"/>
                </a:lnTo>
                <a:close/>
              </a:path>
            </a:pathLst>
          </a:custGeom>
          <a:blipFill>
            <a:blip r:embed="rId5"/>
            <a:stretch>
              <a:fillRect/>
            </a:stretch>
          </a:blipFill>
        </p:spPr>
        <p:txBody>
          <a:bodyPr/>
          <a:lstStyle/>
          <a:p>
            <a:endParaRPr lang="en-US"/>
          </a:p>
        </p:txBody>
      </p:sp>
      <p:sp>
        <p:nvSpPr>
          <p:cNvPr id="8" name="Freeform 8"/>
          <p:cNvSpPr/>
          <p:nvPr/>
        </p:nvSpPr>
        <p:spPr>
          <a:xfrm>
            <a:off x="11546153" y="8600973"/>
            <a:ext cx="3552062" cy="807287"/>
          </a:xfrm>
          <a:custGeom>
            <a:avLst/>
            <a:gdLst/>
            <a:ahLst/>
            <a:cxnLst/>
            <a:rect l="l" t="t" r="r" b="b"/>
            <a:pathLst>
              <a:path w="3552062" h="807287">
                <a:moveTo>
                  <a:pt x="0" y="0"/>
                </a:moveTo>
                <a:lnTo>
                  <a:pt x="3552062" y="0"/>
                </a:lnTo>
                <a:lnTo>
                  <a:pt x="3552062" y="807286"/>
                </a:lnTo>
                <a:lnTo>
                  <a:pt x="0" y="807286"/>
                </a:lnTo>
                <a:lnTo>
                  <a:pt x="0" y="0"/>
                </a:lnTo>
                <a:close/>
              </a:path>
            </a:pathLst>
          </a:custGeom>
          <a:blipFill>
            <a:blip r:embed="rId6"/>
            <a:stretch>
              <a:fillRect/>
            </a:stretch>
          </a:blipFill>
        </p:spPr>
        <p:txBody>
          <a:bodyPr/>
          <a:lstStyle/>
          <a:p>
            <a:endParaRPr lang="en-US"/>
          </a:p>
        </p:txBody>
      </p:sp>
      <p:sp>
        <p:nvSpPr>
          <p:cNvPr id="9" name="Freeform 9"/>
          <p:cNvSpPr/>
          <p:nvPr/>
        </p:nvSpPr>
        <p:spPr>
          <a:xfrm>
            <a:off x="15649070" y="8331625"/>
            <a:ext cx="1722911" cy="1392112"/>
          </a:xfrm>
          <a:custGeom>
            <a:avLst/>
            <a:gdLst/>
            <a:ahLst/>
            <a:cxnLst/>
            <a:rect l="l" t="t" r="r" b="b"/>
            <a:pathLst>
              <a:path w="1722911" h="1392112">
                <a:moveTo>
                  <a:pt x="0" y="0"/>
                </a:moveTo>
                <a:lnTo>
                  <a:pt x="1722911" y="0"/>
                </a:lnTo>
                <a:lnTo>
                  <a:pt x="1722911" y="1392113"/>
                </a:lnTo>
                <a:lnTo>
                  <a:pt x="0" y="1392113"/>
                </a:lnTo>
                <a:lnTo>
                  <a:pt x="0" y="0"/>
                </a:lnTo>
                <a:close/>
              </a:path>
            </a:pathLst>
          </a:custGeom>
          <a:blipFill>
            <a:blip r:embed="rId7"/>
            <a:stretch>
              <a:fillRect/>
            </a:stretch>
          </a:blipFill>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295400" y="3390900"/>
            <a:ext cx="11175928" cy="5614999"/>
          </a:xfrm>
          <a:prstGeom prst="rect">
            <a:avLst/>
          </a:prstGeom>
        </p:spPr>
        <p:txBody>
          <a:bodyPr lIns="0" tIns="0" rIns="0" bIns="0" rtlCol="0" anchor="t">
            <a:spAutoFit/>
          </a:bodyPr>
          <a:lstStyle/>
          <a:p>
            <a:pPr>
              <a:lnSpc>
                <a:spcPts val="4886"/>
              </a:lnSpc>
            </a:pPr>
            <a:r>
              <a:rPr lang="et-EE" sz="3490" noProof="0" dirty="0">
                <a:solidFill>
                  <a:srgbClr val="145F81"/>
                </a:solidFill>
                <a:latin typeface="Source Sans Pro"/>
                <a:ea typeface="Source Sans Pro"/>
                <a:cs typeface="Source Sans Pro"/>
                <a:sym typeface="Source Sans Pro"/>
              </a:rPr>
              <a:t>Iga ülesanne aitab sul uurida, kuidas tehisintellekt võib muuta igapäevaelu lihtsamaks: alates info leidmisest kuni loovuse toetamiseni.</a:t>
            </a:r>
          </a:p>
          <a:p>
            <a:pPr algn="l">
              <a:lnSpc>
                <a:spcPts val="4886"/>
              </a:lnSpc>
            </a:pPr>
            <a:endParaRPr lang="et-EE" sz="3490" noProof="0" dirty="0">
              <a:solidFill>
                <a:srgbClr val="145F81"/>
              </a:solidFill>
              <a:latin typeface="Source Sans Pro"/>
              <a:ea typeface="Source Sans Pro"/>
              <a:cs typeface="Source Sans Pro"/>
              <a:sym typeface="Source Sans Pro"/>
            </a:endParaRPr>
          </a:p>
          <a:p>
            <a:pPr marL="753641" lvl="1" indent="-376821">
              <a:lnSpc>
                <a:spcPts val="4886"/>
              </a:lnSpc>
              <a:buAutoNum type="arabicPeriod"/>
            </a:pPr>
            <a:r>
              <a:rPr lang="et-EE" sz="3490" noProof="0" dirty="0">
                <a:solidFill>
                  <a:srgbClr val="145F81"/>
                </a:solidFill>
                <a:latin typeface="Source Sans Pro"/>
                <a:ea typeface="Source Sans Pro"/>
                <a:cs typeface="Source Sans Pro"/>
                <a:sym typeface="Source Sans Pro"/>
              </a:rPr>
              <a:t>Tagurpidi pildiotsing
Kasuta tehisintellekti retsepti loomiseks
Planeeri reis endale sobivasse linna
Proovi tehisintellektil põhinevat pilditöötlust (alla 5 minuti)</a:t>
            </a:r>
          </a:p>
        </p:txBody>
      </p:sp>
      <p:sp>
        <p:nvSpPr>
          <p:cNvPr id="3" name="TextBox 3"/>
          <p:cNvSpPr txBox="1"/>
          <p:nvPr/>
        </p:nvSpPr>
        <p:spPr>
          <a:xfrm>
            <a:off x="1028700" y="914400"/>
            <a:ext cx="15278100" cy="973152"/>
          </a:xfrm>
          <a:prstGeom prst="rect">
            <a:avLst/>
          </a:prstGeom>
        </p:spPr>
        <p:txBody>
          <a:bodyPr wrap="square" lIns="0" tIns="0" rIns="0" bIns="0" rtlCol="0" anchor="t">
            <a:spAutoFit/>
          </a:bodyPr>
          <a:lstStyle/>
          <a:p>
            <a:pPr>
              <a:lnSpc>
                <a:spcPts val="8131"/>
              </a:lnSpc>
            </a:pPr>
            <a:r>
              <a:rPr lang="et-EE" sz="5808" b="1" noProof="0" dirty="0">
                <a:solidFill>
                  <a:srgbClr val="145F81"/>
                </a:solidFill>
                <a:latin typeface="Source Sans Pro Bold"/>
                <a:ea typeface="Source Sans Pro Bold"/>
                <a:cs typeface="Source Sans Pro Bold"/>
                <a:sym typeface="Source Sans Pro Bold"/>
              </a:rPr>
              <a:t>Kas suudad </a:t>
            </a:r>
            <a:r>
              <a:rPr lang="et-EE" sz="5808" b="1" dirty="0">
                <a:solidFill>
                  <a:srgbClr val="145F81"/>
                </a:solidFill>
                <a:latin typeface="Source Sans Pro Bold"/>
                <a:ea typeface="Source Sans Pro Bold"/>
                <a:cs typeface="Source Sans Pro Bold"/>
                <a:sym typeface="Source Sans Pro Bold"/>
              </a:rPr>
              <a:t>lahendada </a:t>
            </a:r>
            <a:r>
              <a:rPr lang="et-EE" sz="5808" b="1" noProof="0" dirty="0">
                <a:solidFill>
                  <a:srgbClr val="145F81"/>
                </a:solidFill>
                <a:latin typeface="Source Sans Pro Bold"/>
                <a:ea typeface="Source Sans Pro Bold"/>
                <a:cs typeface="Source Sans Pro Bold"/>
                <a:sym typeface="Source Sans Pro Bold"/>
              </a:rPr>
              <a:t>need ülesanded?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028700" y="2356194"/>
            <a:ext cx="16230600" cy="6871753"/>
          </a:xfrm>
          <a:prstGeom prst="rect">
            <a:avLst/>
          </a:prstGeom>
        </p:spPr>
        <p:txBody>
          <a:bodyPr lIns="0" tIns="0" rIns="0" bIns="0" rtlCol="0" anchor="t">
            <a:spAutoFit/>
          </a:bodyPr>
          <a:lstStyle/>
          <a:p>
            <a:pPr>
              <a:lnSpc>
                <a:spcPts val="4886"/>
              </a:lnSpc>
            </a:pPr>
            <a:r>
              <a:rPr lang="et-EE" sz="3490" b="1" noProof="0" dirty="0">
                <a:solidFill>
                  <a:srgbClr val="145F81"/>
                </a:solidFill>
                <a:latin typeface="Source Sans Pro Bold"/>
                <a:ea typeface="Source Sans Pro Bold"/>
                <a:cs typeface="Source Sans Pro Bold"/>
                <a:sym typeface="Source Sans Pro Bold"/>
              </a:rPr>
              <a:t>Eesmärk: </a:t>
            </a:r>
            <a:r>
              <a:rPr lang="et-EE" sz="3490" dirty="0">
                <a:solidFill>
                  <a:srgbClr val="145F81"/>
                </a:solidFill>
                <a:latin typeface="Source Sans Pro"/>
                <a:ea typeface="Source Sans Pro"/>
                <a:sym typeface="Source Sans Pro Bold"/>
              </a:rPr>
              <a:t>Uurida, kust pilt pärineb või kas see ilmub mujal veebis.</a:t>
            </a:r>
            <a:r>
              <a:rPr lang="et-EE" sz="3490" b="1" noProof="0" dirty="0">
                <a:solidFill>
                  <a:srgbClr val="145F81"/>
                </a:solidFill>
                <a:latin typeface="Source Sans Pro Bold"/>
                <a:ea typeface="Source Sans Pro Bold"/>
                <a:cs typeface="Source Sans Pro Bold"/>
                <a:sym typeface="Source Sans Pro Bold"/>
              </a:rPr>
              <a:t>
Miks see on kasulik? </a:t>
            </a:r>
            <a:r>
              <a:rPr lang="et-EE" sz="3490" noProof="0" dirty="0">
                <a:solidFill>
                  <a:srgbClr val="145F81"/>
                </a:solidFill>
                <a:latin typeface="Source Sans Pro"/>
                <a:ea typeface="Source Sans Pro"/>
                <a:cs typeface="Source Sans Pro Bold"/>
                <a:sym typeface="Source Sans Pro Bold"/>
              </a:rPr>
              <a:t>A</a:t>
            </a:r>
            <a:r>
              <a:rPr lang="et-EE" sz="3490" dirty="0" err="1">
                <a:solidFill>
                  <a:srgbClr val="145F81"/>
                </a:solidFill>
                <a:latin typeface="Source Sans Pro"/>
                <a:ea typeface="Source Sans Pro"/>
                <a:sym typeface="Source Sans Pro Bold"/>
              </a:rPr>
              <a:t>itab</a:t>
            </a:r>
            <a:r>
              <a:rPr lang="et-EE" sz="3490" dirty="0">
                <a:solidFill>
                  <a:srgbClr val="145F81"/>
                </a:solidFill>
                <a:latin typeface="Source Sans Pro"/>
                <a:ea typeface="Source Sans Pro"/>
                <a:sym typeface="Source Sans Pro Bold"/>
              </a:rPr>
              <a:t> Sul kontrollida, kas pilt on autentne või eksitavas kontekstis</a:t>
            </a:r>
            <a:r>
              <a:rPr lang="et-EE" sz="3490" dirty="0">
                <a:solidFill>
                  <a:srgbClr val="145F81"/>
                </a:solidFill>
                <a:latin typeface="Source Sans Pro"/>
                <a:ea typeface="Source Sans Pro"/>
                <a:sym typeface="Source Sans Pro"/>
              </a:rPr>
              <a:t>.</a:t>
            </a:r>
          </a:p>
          <a:p>
            <a:pPr algn="l">
              <a:lnSpc>
                <a:spcPts val="4886"/>
              </a:lnSpc>
            </a:pPr>
            <a:endParaRPr lang="et-EE" sz="3490" noProof="0" dirty="0">
              <a:solidFill>
                <a:srgbClr val="145F81"/>
              </a:solidFill>
              <a:latin typeface="Source Sans Pro"/>
              <a:ea typeface="Source Sans Pro"/>
              <a:cs typeface="Source Sans Pro"/>
              <a:sym typeface="Source Sans Pro"/>
            </a:endParaRPr>
          </a:p>
          <a:p>
            <a:pPr marL="753641" lvl="1" indent="-376821">
              <a:lnSpc>
                <a:spcPts val="4886"/>
              </a:lnSpc>
              <a:buAutoNum type="arabicPeriod"/>
            </a:pPr>
            <a:r>
              <a:rPr lang="et-EE" sz="3490" noProof="0" dirty="0">
                <a:solidFill>
                  <a:srgbClr val="145F81"/>
                </a:solidFill>
                <a:latin typeface="Source Sans Pro"/>
                <a:ea typeface="Source Sans Pro"/>
                <a:cs typeface="Source Sans Pro"/>
                <a:sym typeface="Source Sans Pro"/>
              </a:rPr>
              <a:t>Mine Google </a:t>
            </a:r>
            <a:r>
              <a:rPr lang="et-EE" sz="3490" noProof="0" dirty="0" err="1">
                <a:solidFill>
                  <a:srgbClr val="145F81"/>
                </a:solidFill>
                <a:latin typeface="Source Sans Pro"/>
                <a:ea typeface="Source Sans Pro"/>
                <a:cs typeface="Source Sans Pro"/>
                <a:sym typeface="Source Sans Pro"/>
              </a:rPr>
              <a:t>Images'i</a:t>
            </a:r>
            <a:r>
              <a:rPr lang="et-EE" sz="3490" noProof="0" dirty="0">
                <a:solidFill>
                  <a:srgbClr val="145F81"/>
                </a:solidFill>
                <a:latin typeface="Source Sans Pro"/>
                <a:ea typeface="Source Sans Pro"/>
                <a:cs typeface="Source Sans Pro"/>
                <a:sym typeface="Source Sans Pro"/>
              </a:rPr>
              <a:t>
Klõpsa otsinguribal kaamera ikoonil
Laadi üles pildifail või kleebi pildilink (näiteks link uudiste pildile)
Google näitab, kus mujal pilt veebis ilmub</a:t>
            </a:r>
          </a:p>
          <a:p>
            <a:pPr>
              <a:lnSpc>
                <a:spcPts val="4886"/>
              </a:lnSpc>
            </a:pPr>
            <a:endParaRPr lang="et-EE" sz="3490" b="1" noProof="0" dirty="0">
              <a:solidFill>
                <a:srgbClr val="145F81"/>
              </a:solidFill>
              <a:latin typeface="Source Sans Pro Bold"/>
              <a:ea typeface="Source Sans Pro Bold"/>
              <a:cs typeface="Source Sans Pro Bold"/>
              <a:sym typeface="Source Sans Pro Bold"/>
            </a:endParaRPr>
          </a:p>
          <a:p>
            <a:pPr>
              <a:lnSpc>
                <a:spcPts val="4886"/>
              </a:lnSpc>
            </a:pPr>
            <a:r>
              <a:rPr lang="et-EE" sz="3490" b="1" noProof="0" dirty="0">
                <a:solidFill>
                  <a:srgbClr val="145F81"/>
                </a:solidFill>
                <a:latin typeface="Source Sans Pro Bold"/>
                <a:ea typeface="Source Sans Pro Bold"/>
                <a:cs typeface="Source Sans Pro Bold"/>
                <a:sym typeface="Source Sans Pro Bold"/>
              </a:rPr>
              <a:t>Soovitus:</a:t>
            </a:r>
            <a:r>
              <a:rPr lang="et-EE" sz="3490" noProof="0" dirty="0">
                <a:solidFill>
                  <a:srgbClr val="145F81"/>
                </a:solidFill>
                <a:latin typeface="Source Sans Pro"/>
                <a:ea typeface="Source Sans Pro"/>
                <a:cs typeface="Source Sans Pro"/>
                <a:sym typeface="Source Sans Pro"/>
              </a:rPr>
              <a:t> Seda saab kasutada kahtlaste piltide kontrollimiseks või selleks, et teada saada, kas pilt on eemaldatud algsest kontekstist välja.</a:t>
            </a:r>
          </a:p>
        </p:txBody>
      </p:sp>
      <p:sp>
        <p:nvSpPr>
          <p:cNvPr id="3" name="TextBox 3"/>
          <p:cNvSpPr txBox="1"/>
          <p:nvPr/>
        </p:nvSpPr>
        <p:spPr>
          <a:xfrm>
            <a:off x="914400" y="952500"/>
            <a:ext cx="11963400" cy="973152"/>
          </a:xfrm>
          <a:prstGeom prst="rect">
            <a:avLst/>
          </a:prstGeom>
        </p:spPr>
        <p:txBody>
          <a:bodyPr wrap="square" lIns="0" tIns="0" rIns="0" bIns="0" rtlCol="0" anchor="t">
            <a:spAutoFit/>
          </a:bodyPr>
          <a:lstStyle/>
          <a:p>
            <a:pPr algn="just">
              <a:lnSpc>
                <a:spcPts val="8131"/>
              </a:lnSpc>
            </a:pPr>
            <a:r>
              <a:rPr lang="et-EE" sz="5808" b="1" dirty="0">
                <a:solidFill>
                  <a:srgbClr val="145F81"/>
                </a:solidFill>
                <a:latin typeface="Source Sans Pro Bold"/>
                <a:ea typeface="Source Sans Pro Bold"/>
                <a:cs typeface="Source Sans Pro Bold"/>
                <a:sym typeface="Source Sans Pro Bold"/>
              </a:rPr>
              <a:t>Pildi </a:t>
            </a:r>
            <a:r>
              <a:rPr lang="et-EE" sz="5808" b="1" noProof="0" dirty="0">
                <a:solidFill>
                  <a:srgbClr val="145F81"/>
                </a:solidFill>
                <a:latin typeface="Source Sans Pro Bold"/>
                <a:ea typeface="Source Sans Pro Bold"/>
                <a:cs typeface="Source Sans Pro Bold"/>
                <a:sym typeface="Source Sans Pro Bold"/>
              </a:rPr>
              <a:t>pöördotsing</a:t>
            </a:r>
            <a:endParaRPr lang="en-US" sz="5808" b="1" dirty="0">
              <a:solidFill>
                <a:srgbClr val="145F81"/>
              </a:solidFill>
              <a:latin typeface="Source Sans Pro Bold"/>
              <a:ea typeface="Source Sans Pro Bold"/>
              <a:cs typeface="Source Sans Pro Bold"/>
              <a:sym typeface="Source Sans Pro Bo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028700" y="2324100"/>
            <a:ext cx="16230600" cy="7500130"/>
          </a:xfrm>
          <a:prstGeom prst="rect">
            <a:avLst/>
          </a:prstGeom>
        </p:spPr>
        <p:txBody>
          <a:bodyPr lIns="0" tIns="0" rIns="0" bIns="0" rtlCol="0" anchor="t">
            <a:spAutoFit/>
          </a:bodyPr>
          <a:lstStyle/>
          <a:p>
            <a:pPr>
              <a:lnSpc>
                <a:spcPts val="4886"/>
              </a:lnSpc>
            </a:pPr>
            <a:r>
              <a:rPr lang="et-EE" sz="3490" b="1" noProof="0" dirty="0">
                <a:solidFill>
                  <a:srgbClr val="145F81"/>
                </a:solidFill>
                <a:latin typeface="Source Sans Pro Bold"/>
                <a:ea typeface="Source Sans Pro Bold"/>
                <a:cs typeface="Source Sans Pro Bold"/>
                <a:sym typeface="Source Sans Pro Bold"/>
              </a:rPr>
              <a:t>Eesmärk: </a:t>
            </a:r>
            <a:r>
              <a:rPr lang="et-EE" sz="3490" noProof="0" dirty="0">
                <a:solidFill>
                  <a:srgbClr val="145F81"/>
                </a:solidFill>
                <a:latin typeface="Source Sans Pro"/>
                <a:ea typeface="Source Sans Pro"/>
                <a:cs typeface="Source Sans Pro"/>
                <a:sym typeface="Source Sans Pro"/>
              </a:rPr>
              <a:t>Leia retseptiideid nende koostisosade põhjal, mis sul juba kodus olemas on.</a:t>
            </a:r>
          </a:p>
          <a:p>
            <a:pPr>
              <a:lnSpc>
                <a:spcPts val="4886"/>
              </a:lnSpc>
            </a:pPr>
            <a:r>
              <a:rPr lang="et-EE" sz="3490" b="1" noProof="0" dirty="0">
                <a:solidFill>
                  <a:srgbClr val="145F81"/>
                </a:solidFill>
                <a:latin typeface="Source Sans Pro Bold"/>
                <a:ea typeface="Source Sans Pro Bold"/>
                <a:cs typeface="Source Sans Pro Bold"/>
                <a:sym typeface="Source Sans Pro Bold"/>
              </a:rPr>
              <a:t>Miks see on kasulik? </a:t>
            </a:r>
            <a:r>
              <a:rPr lang="et-EE" sz="3490" noProof="0" dirty="0">
                <a:solidFill>
                  <a:srgbClr val="145F81"/>
                </a:solidFill>
                <a:latin typeface="Source Sans Pro"/>
                <a:ea typeface="Source Sans Pro"/>
                <a:cs typeface="Source Sans Pro"/>
                <a:sym typeface="Source Sans Pro"/>
              </a:rPr>
              <a:t>Säästab aega ja aitab vähendada toiduraiskamist.</a:t>
            </a:r>
          </a:p>
          <a:p>
            <a:pPr algn="l">
              <a:lnSpc>
                <a:spcPts val="4886"/>
              </a:lnSpc>
            </a:pPr>
            <a:endParaRPr lang="et-EE" sz="3490" noProof="0" dirty="0">
              <a:solidFill>
                <a:srgbClr val="145F81"/>
              </a:solidFill>
              <a:latin typeface="Source Sans Pro"/>
              <a:ea typeface="Source Sans Pro"/>
              <a:cs typeface="Source Sans Pro"/>
              <a:sym typeface="Source Sans Pro"/>
            </a:endParaRPr>
          </a:p>
          <a:p>
            <a:pPr>
              <a:lnSpc>
                <a:spcPts val="4886"/>
              </a:lnSpc>
            </a:pPr>
            <a:r>
              <a:rPr lang="et-EE" sz="3490" noProof="0" dirty="0">
                <a:solidFill>
                  <a:srgbClr val="145F81"/>
                </a:solidFill>
                <a:latin typeface="Source Sans Pro"/>
                <a:ea typeface="Source Sans Pro"/>
                <a:cs typeface="Source Sans Pro"/>
                <a:sym typeface="Source Sans Pro"/>
              </a:rPr>
              <a:t>Vali tehisintellekti tööriist, näiteks </a:t>
            </a:r>
            <a:r>
              <a:rPr lang="et-EE" sz="3490" u="sng" noProof="0" dirty="0" err="1">
                <a:solidFill>
                  <a:srgbClr val="145F81"/>
                </a:solidFill>
                <a:latin typeface="Source Sans Pro"/>
                <a:ea typeface="Source Sans Pro"/>
                <a:cs typeface="Source Sans Pro"/>
                <a:sym typeface="Source Sans Pro"/>
                <a:hlinkClick r:id="rId2" tooltip="https://chatgpt.com/?utm_source=chatgpt.com"/>
              </a:rPr>
              <a:t>ChatGPT</a:t>
            </a:r>
            <a:r>
              <a:rPr lang="et-EE" sz="3490" noProof="0" dirty="0">
                <a:solidFill>
                  <a:srgbClr val="145F81"/>
                </a:solidFill>
                <a:latin typeface="Source Sans Pro"/>
                <a:ea typeface="Source Sans Pro"/>
                <a:cs typeface="Source Sans Pro"/>
                <a:sym typeface="Source Sans Pro"/>
              </a:rPr>
              <a:t>, </a:t>
            </a:r>
            <a:r>
              <a:rPr lang="et-EE" sz="3490" u="sng" noProof="0" dirty="0">
                <a:solidFill>
                  <a:srgbClr val="145F81"/>
                </a:solidFill>
                <a:latin typeface="Source Sans Pro"/>
                <a:ea typeface="Source Sans Pro"/>
                <a:cs typeface="Source Sans Pro"/>
                <a:sym typeface="Source Sans Pro"/>
                <a:hlinkClick r:id="rId3" tooltip="https://gemini.google.com/?utm_source=chatgpt.com"/>
              </a:rPr>
              <a:t>Google </a:t>
            </a:r>
            <a:r>
              <a:rPr lang="et-EE" sz="3490" u="sng" noProof="0" dirty="0" err="1">
                <a:solidFill>
                  <a:srgbClr val="145F81"/>
                </a:solidFill>
                <a:latin typeface="Source Sans Pro"/>
                <a:ea typeface="Source Sans Pro"/>
                <a:cs typeface="Source Sans Pro"/>
                <a:sym typeface="Source Sans Pro"/>
                <a:hlinkClick r:id="rId3" tooltip="https://gemini.google.com/?utm_source=chatgpt.com"/>
              </a:rPr>
              <a:t>Gemini</a:t>
            </a:r>
            <a:r>
              <a:rPr lang="et-EE" sz="3490" noProof="0" dirty="0">
                <a:solidFill>
                  <a:srgbClr val="145F81"/>
                </a:solidFill>
                <a:latin typeface="Source Sans Pro"/>
                <a:ea typeface="Source Sans Pro"/>
                <a:cs typeface="Source Sans Pro"/>
                <a:sym typeface="Source Sans Pro"/>
              </a:rPr>
              <a:t>, </a:t>
            </a:r>
            <a:r>
              <a:rPr lang="et-EE" sz="3490" u="sng" noProof="0" dirty="0">
                <a:solidFill>
                  <a:srgbClr val="145F81"/>
                </a:solidFill>
                <a:latin typeface="Source Sans Pro"/>
                <a:ea typeface="Source Sans Pro"/>
                <a:cs typeface="Source Sans Pro"/>
                <a:sym typeface="Source Sans Pro"/>
                <a:hlinkClick r:id="rId4" tooltip="https://copilot.microsoft.com/?utm_source=chatgpt.com"/>
              </a:rPr>
              <a:t>Microsoft </a:t>
            </a:r>
            <a:r>
              <a:rPr lang="et-EE" sz="3490" u="sng" noProof="0" dirty="0" err="1">
                <a:solidFill>
                  <a:srgbClr val="145F81"/>
                </a:solidFill>
                <a:latin typeface="Source Sans Pro"/>
                <a:ea typeface="Source Sans Pro"/>
                <a:cs typeface="Source Sans Pro"/>
                <a:sym typeface="Source Sans Pro"/>
                <a:hlinkClick r:id="rId4" tooltip="https://copilot.microsoft.com/?utm_source=chatgpt.com"/>
              </a:rPr>
              <a:t>Copilot</a:t>
            </a:r>
            <a:r>
              <a:rPr lang="et-EE" sz="3490" noProof="0" dirty="0">
                <a:solidFill>
                  <a:srgbClr val="145F81"/>
                </a:solidFill>
                <a:latin typeface="Source Sans Pro"/>
                <a:ea typeface="Source Sans Pro"/>
                <a:cs typeface="Source Sans Pro"/>
                <a:sym typeface="Source Sans Pro"/>
              </a:rPr>
              <a:t> või </a:t>
            </a:r>
            <a:r>
              <a:rPr lang="et-EE" sz="3490" u="sng" noProof="0" dirty="0" err="1">
                <a:solidFill>
                  <a:srgbClr val="145F81"/>
                </a:solidFill>
                <a:latin typeface="Source Sans Pro"/>
                <a:ea typeface="Source Sans Pro"/>
                <a:cs typeface="Source Sans Pro"/>
                <a:sym typeface="Source Sans Pro"/>
                <a:hlinkClick r:id="rId5" tooltip="https://www.perplexity.ai/?utm_source=chatgpt.com"/>
              </a:rPr>
              <a:t>Perplexity</a:t>
            </a:r>
            <a:r>
              <a:rPr lang="et-EE" sz="3490" noProof="0" dirty="0">
                <a:solidFill>
                  <a:srgbClr val="145F81"/>
                </a:solidFill>
                <a:latin typeface="Source Sans Pro"/>
                <a:ea typeface="Source Sans Pro"/>
                <a:cs typeface="Source Sans Pro"/>
                <a:sym typeface="Source Sans Pro"/>
              </a:rPr>
              <a:t>.</a:t>
            </a:r>
          </a:p>
          <a:p>
            <a:pPr algn="l">
              <a:lnSpc>
                <a:spcPts val="4886"/>
              </a:lnSpc>
            </a:pPr>
            <a:endParaRPr lang="et-EE" sz="3490" noProof="0" dirty="0">
              <a:solidFill>
                <a:srgbClr val="145F81"/>
              </a:solidFill>
              <a:latin typeface="Source Sans Pro"/>
              <a:ea typeface="Source Sans Pro"/>
              <a:cs typeface="Source Sans Pro"/>
              <a:sym typeface="Source Sans Pro"/>
            </a:endParaRPr>
          </a:p>
          <a:p>
            <a:pPr>
              <a:lnSpc>
                <a:spcPts val="4886"/>
              </a:lnSpc>
            </a:pPr>
            <a:r>
              <a:rPr lang="et-EE" sz="3490" noProof="0" dirty="0">
                <a:solidFill>
                  <a:srgbClr val="145F81"/>
                </a:solidFill>
                <a:latin typeface="Source Sans Pro"/>
                <a:ea typeface="Source Sans Pro"/>
                <a:cs typeface="Source Sans Pro"/>
                <a:sym typeface="Source Sans Pro"/>
              </a:rPr>
              <a:t>Võid kirjutada midagi sellist: "Mul on need koostisosad — mida ma õhtusöögiks teha võiksin?"
Saad ka oma koostisosadest foto teha ja selle AI tööriista üles laadida. Tehisintellekt saab soovitada toite ja anda toiduvalmistamise juhiseid.</a:t>
            </a:r>
          </a:p>
          <a:p>
            <a:pPr algn="l">
              <a:lnSpc>
                <a:spcPts val="4886"/>
              </a:lnSpc>
            </a:pPr>
            <a:endParaRPr lang="et-EE" sz="3490" noProof="0" dirty="0">
              <a:solidFill>
                <a:srgbClr val="145F81"/>
              </a:solidFill>
              <a:latin typeface="Source Sans Pro"/>
              <a:ea typeface="Source Sans Pro"/>
              <a:cs typeface="Source Sans Pro"/>
              <a:sym typeface="Source Sans Pro"/>
            </a:endParaRPr>
          </a:p>
          <a:p>
            <a:pPr>
              <a:lnSpc>
                <a:spcPts val="4886"/>
              </a:lnSpc>
            </a:pPr>
            <a:r>
              <a:rPr lang="et-EE" sz="3490" b="1" noProof="0" dirty="0">
                <a:solidFill>
                  <a:srgbClr val="145F81"/>
                </a:solidFill>
                <a:latin typeface="Source Sans Pro Bold"/>
                <a:ea typeface="Source Sans Pro Bold"/>
                <a:cs typeface="Source Sans Pro Bold"/>
                <a:sym typeface="Source Sans Pro Bold"/>
              </a:rPr>
              <a:t>Soovitus:</a:t>
            </a:r>
            <a:r>
              <a:rPr lang="et-EE" sz="3490" noProof="0" dirty="0">
                <a:solidFill>
                  <a:srgbClr val="145F81"/>
                </a:solidFill>
                <a:latin typeface="Source Sans Pro"/>
                <a:ea typeface="Source Sans Pro"/>
                <a:cs typeface="Source Sans Pro"/>
                <a:sym typeface="Source Sans Pro"/>
              </a:rPr>
              <a:t> Võid küsida kiireid toidukordi, taimetoitlasi või retsepte kahele inimesele.</a:t>
            </a:r>
          </a:p>
        </p:txBody>
      </p:sp>
      <p:sp>
        <p:nvSpPr>
          <p:cNvPr id="3" name="TextBox 3"/>
          <p:cNvSpPr txBox="1"/>
          <p:nvPr/>
        </p:nvSpPr>
        <p:spPr>
          <a:xfrm>
            <a:off x="1028700" y="914400"/>
            <a:ext cx="13485541" cy="995471"/>
          </a:xfrm>
          <a:prstGeom prst="rect">
            <a:avLst/>
          </a:prstGeom>
        </p:spPr>
        <p:txBody>
          <a:bodyPr lIns="0" tIns="0" rIns="0" bIns="0" rtlCol="0" anchor="t">
            <a:spAutoFit/>
          </a:bodyPr>
          <a:lstStyle/>
          <a:p>
            <a:pPr>
              <a:lnSpc>
                <a:spcPts val="8131"/>
              </a:lnSpc>
            </a:pPr>
            <a:r>
              <a:rPr lang="et-EE" sz="5808" b="1" noProof="0" dirty="0">
                <a:solidFill>
                  <a:srgbClr val="145F81"/>
                </a:solidFill>
                <a:latin typeface="Source Sans Pro Bold"/>
                <a:ea typeface="Source Sans Pro Bold"/>
                <a:cs typeface="Source Sans Pro Bold"/>
                <a:sym typeface="Source Sans Pro Bold"/>
              </a:rPr>
              <a:t>Kasuta tehisintellekti retsepti loomiseks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028700" y="2356194"/>
            <a:ext cx="16230600" cy="7500130"/>
          </a:xfrm>
          <a:prstGeom prst="rect">
            <a:avLst/>
          </a:prstGeom>
        </p:spPr>
        <p:txBody>
          <a:bodyPr lIns="0" tIns="0" rIns="0" bIns="0" rtlCol="0" anchor="t">
            <a:spAutoFit/>
          </a:bodyPr>
          <a:lstStyle/>
          <a:p>
            <a:pPr>
              <a:lnSpc>
                <a:spcPts val="4886"/>
              </a:lnSpc>
            </a:pPr>
            <a:r>
              <a:rPr lang="et-EE" sz="3490" b="1" noProof="0" dirty="0">
                <a:solidFill>
                  <a:srgbClr val="145F81"/>
                </a:solidFill>
                <a:latin typeface="Source Sans Pro Bold"/>
                <a:ea typeface="Source Sans Pro Bold"/>
                <a:cs typeface="Source Sans Pro Bold"/>
                <a:sym typeface="Source Sans Pro Bold"/>
              </a:rPr>
              <a:t>Eesmärk:</a:t>
            </a:r>
            <a:r>
              <a:rPr lang="et-EE" sz="3490" noProof="0" dirty="0">
                <a:solidFill>
                  <a:srgbClr val="145F81"/>
                </a:solidFill>
                <a:latin typeface="Source Sans Pro"/>
                <a:ea typeface="Source Sans Pro"/>
                <a:cs typeface="Source Sans Pro"/>
                <a:sym typeface="Source Sans Pro"/>
              </a:rPr>
              <a:t> Kasuta tehisintellekti päevareisi või puhkuse planeerimiseks.</a:t>
            </a:r>
          </a:p>
          <a:p>
            <a:pPr>
              <a:lnSpc>
                <a:spcPts val="4886"/>
              </a:lnSpc>
            </a:pPr>
            <a:r>
              <a:rPr lang="et-EE" sz="3490" b="1" noProof="0" dirty="0">
                <a:solidFill>
                  <a:srgbClr val="145F81"/>
                </a:solidFill>
                <a:latin typeface="Source Sans Pro Bold"/>
                <a:ea typeface="Source Sans Pro Bold"/>
                <a:cs typeface="Source Sans Pro Bold"/>
                <a:sym typeface="Source Sans Pro Bold"/>
              </a:rPr>
              <a:t>Miks see on kasulik? </a:t>
            </a:r>
            <a:r>
              <a:rPr lang="et-EE" sz="3490" noProof="0" dirty="0">
                <a:solidFill>
                  <a:srgbClr val="145F81"/>
                </a:solidFill>
                <a:latin typeface="Source Sans Pro"/>
                <a:ea typeface="Source Sans Pro"/>
                <a:cs typeface="Source Sans Pro"/>
                <a:sym typeface="Source Sans Pro"/>
              </a:rPr>
              <a:t>Tehisintellekt saab soovitada tegevusi, transpordivõimalusi ja külastamiskohti.</a:t>
            </a:r>
          </a:p>
          <a:p>
            <a:pPr algn="l">
              <a:lnSpc>
                <a:spcPts val="4886"/>
              </a:lnSpc>
            </a:pPr>
            <a:endParaRPr lang="et-EE" sz="3490" noProof="0" dirty="0">
              <a:solidFill>
                <a:srgbClr val="145F81"/>
              </a:solidFill>
              <a:latin typeface="Source Sans Pro"/>
              <a:ea typeface="Source Sans Pro"/>
              <a:cs typeface="Source Sans Pro"/>
              <a:sym typeface="Source Sans Pro"/>
            </a:endParaRPr>
          </a:p>
          <a:p>
            <a:pPr>
              <a:lnSpc>
                <a:spcPts val="4886"/>
              </a:lnSpc>
            </a:pPr>
            <a:r>
              <a:rPr lang="et-EE" sz="3490" noProof="0" dirty="0">
                <a:solidFill>
                  <a:srgbClr val="145F81"/>
                </a:solidFill>
                <a:latin typeface="Source Sans Pro"/>
                <a:ea typeface="Source Sans Pro"/>
                <a:cs typeface="Source Sans Pro"/>
                <a:sym typeface="Source Sans Pro"/>
              </a:rPr>
              <a:t>Vali tehisintellekti tööriist, näiteks </a:t>
            </a:r>
            <a:r>
              <a:rPr lang="et-EE" sz="3490" u="sng" noProof="0" dirty="0" err="1">
                <a:solidFill>
                  <a:srgbClr val="145F81"/>
                </a:solidFill>
                <a:latin typeface="Source Sans Pro"/>
                <a:ea typeface="Source Sans Pro"/>
                <a:cs typeface="Source Sans Pro"/>
                <a:sym typeface="Source Sans Pro"/>
                <a:hlinkClick r:id="rId2" tooltip="https://chatgpt.com/?utm_source=chatgpt.com"/>
              </a:rPr>
              <a:t>ChatGPT</a:t>
            </a:r>
            <a:r>
              <a:rPr lang="et-EE" sz="3490" noProof="0" dirty="0">
                <a:solidFill>
                  <a:srgbClr val="145F81"/>
                </a:solidFill>
                <a:latin typeface="Source Sans Pro"/>
                <a:ea typeface="Source Sans Pro"/>
                <a:cs typeface="Source Sans Pro"/>
                <a:sym typeface="Source Sans Pro"/>
              </a:rPr>
              <a:t>, </a:t>
            </a:r>
            <a:r>
              <a:rPr lang="et-EE" sz="3490" u="sng" noProof="0" dirty="0">
                <a:solidFill>
                  <a:srgbClr val="145F81"/>
                </a:solidFill>
                <a:latin typeface="Source Sans Pro"/>
                <a:ea typeface="Source Sans Pro"/>
                <a:cs typeface="Source Sans Pro"/>
                <a:sym typeface="Source Sans Pro"/>
                <a:hlinkClick r:id="rId3" tooltip="https://gemini.google.com/?utm_source=chatgpt.com"/>
              </a:rPr>
              <a:t>Google </a:t>
            </a:r>
            <a:r>
              <a:rPr lang="et-EE" sz="3490" u="sng" noProof="0" dirty="0" err="1">
                <a:solidFill>
                  <a:srgbClr val="145F81"/>
                </a:solidFill>
                <a:latin typeface="Source Sans Pro"/>
                <a:ea typeface="Source Sans Pro"/>
                <a:cs typeface="Source Sans Pro"/>
                <a:sym typeface="Source Sans Pro"/>
                <a:hlinkClick r:id="rId3" tooltip="https://gemini.google.com/?utm_source=chatgpt.com"/>
              </a:rPr>
              <a:t>Gemini</a:t>
            </a:r>
            <a:r>
              <a:rPr lang="et-EE" sz="3490" noProof="0" dirty="0">
                <a:solidFill>
                  <a:srgbClr val="145F81"/>
                </a:solidFill>
                <a:latin typeface="Source Sans Pro"/>
                <a:ea typeface="Source Sans Pro"/>
                <a:cs typeface="Source Sans Pro"/>
                <a:sym typeface="Source Sans Pro"/>
              </a:rPr>
              <a:t>, </a:t>
            </a:r>
            <a:r>
              <a:rPr lang="et-EE" sz="3490" u="sng" noProof="0" dirty="0">
                <a:solidFill>
                  <a:srgbClr val="145F81"/>
                </a:solidFill>
                <a:latin typeface="Source Sans Pro"/>
                <a:ea typeface="Source Sans Pro"/>
                <a:cs typeface="Source Sans Pro"/>
                <a:sym typeface="Source Sans Pro"/>
                <a:hlinkClick r:id="rId4" tooltip="https://copilot.microsoft.com/?utm_source=chatgpt.com"/>
              </a:rPr>
              <a:t>Microsoft </a:t>
            </a:r>
            <a:r>
              <a:rPr lang="et-EE" sz="3490" u="sng" noProof="0" dirty="0" err="1">
                <a:solidFill>
                  <a:srgbClr val="145F81"/>
                </a:solidFill>
                <a:latin typeface="Source Sans Pro"/>
                <a:ea typeface="Source Sans Pro"/>
                <a:cs typeface="Source Sans Pro"/>
                <a:sym typeface="Source Sans Pro"/>
                <a:hlinkClick r:id="rId4" tooltip="https://copilot.microsoft.com/?utm_source=chatgpt.com"/>
              </a:rPr>
              <a:t>Copilot</a:t>
            </a:r>
            <a:r>
              <a:rPr lang="et-EE" sz="3490" noProof="0" dirty="0">
                <a:solidFill>
                  <a:srgbClr val="145F81"/>
                </a:solidFill>
                <a:latin typeface="Source Sans Pro"/>
                <a:ea typeface="Source Sans Pro"/>
                <a:cs typeface="Source Sans Pro"/>
                <a:sym typeface="Source Sans Pro"/>
              </a:rPr>
              <a:t> või </a:t>
            </a:r>
            <a:r>
              <a:rPr lang="et-EE" sz="3490" u="sng" noProof="0" dirty="0" err="1">
                <a:solidFill>
                  <a:srgbClr val="145F81"/>
                </a:solidFill>
                <a:latin typeface="Source Sans Pro"/>
                <a:ea typeface="Source Sans Pro"/>
                <a:cs typeface="Source Sans Pro"/>
                <a:sym typeface="Source Sans Pro"/>
                <a:hlinkClick r:id="rId5" tooltip="https://www.perplexity.ai/?utm_source=chatgpt.com"/>
              </a:rPr>
              <a:t>Perplexity</a:t>
            </a:r>
            <a:r>
              <a:rPr lang="et-EE" sz="3490" noProof="0" dirty="0">
                <a:solidFill>
                  <a:srgbClr val="145F81"/>
                </a:solidFill>
                <a:latin typeface="Source Sans Pro"/>
                <a:ea typeface="Source Sans Pro"/>
                <a:cs typeface="Source Sans Pro"/>
                <a:sym typeface="Source Sans Pro"/>
              </a:rPr>
              <a:t>.</a:t>
            </a:r>
          </a:p>
          <a:p>
            <a:pPr algn="l">
              <a:lnSpc>
                <a:spcPts val="4886"/>
              </a:lnSpc>
            </a:pPr>
            <a:endParaRPr lang="et-EE" sz="3490" noProof="0" dirty="0">
              <a:solidFill>
                <a:srgbClr val="145F81"/>
              </a:solidFill>
              <a:latin typeface="Source Sans Pro"/>
              <a:ea typeface="Source Sans Pro"/>
              <a:cs typeface="Source Sans Pro"/>
              <a:sym typeface="Source Sans Pro"/>
            </a:endParaRPr>
          </a:p>
          <a:p>
            <a:pPr>
              <a:lnSpc>
                <a:spcPts val="4886"/>
              </a:lnSpc>
            </a:pPr>
            <a:r>
              <a:rPr lang="et-EE" sz="3490" noProof="0" dirty="0">
                <a:solidFill>
                  <a:srgbClr val="145F81"/>
                </a:solidFill>
                <a:latin typeface="Source Sans Pro"/>
                <a:ea typeface="Source Sans Pro"/>
                <a:cs typeface="Source Sans Pro"/>
                <a:sym typeface="Source Sans Pro"/>
              </a:rPr>
              <a:t>Võid kirjutada midagi sellist: "Planeeri 3-päevane reis Tallinna lihtsate jalutusradade ja muuseumikülastustega." Tehisintellekt loob sulle reisiplaani.</a:t>
            </a:r>
          </a:p>
          <a:p>
            <a:pPr algn="l">
              <a:lnSpc>
                <a:spcPts val="4886"/>
              </a:lnSpc>
            </a:pPr>
            <a:endParaRPr lang="et-EE" sz="3490" noProof="0" dirty="0">
              <a:solidFill>
                <a:srgbClr val="145F81"/>
              </a:solidFill>
              <a:latin typeface="Source Sans Pro"/>
              <a:ea typeface="Source Sans Pro"/>
              <a:cs typeface="Source Sans Pro"/>
              <a:sym typeface="Source Sans Pro"/>
            </a:endParaRPr>
          </a:p>
          <a:p>
            <a:pPr>
              <a:lnSpc>
                <a:spcPts val="4886"/>
              </a:lnSpc>
            </a:pPr>
            <a:r>
              <a:rPr lang="et-EE" sz="3490" b="1" noProof="0" dirty="0">
                <a:solidFill>
                  <a:srgbClr val="145F81"/>
                </a:solidFill>
                <a:latin typeface="Source Sans Pro Bold"/>
                <a:ea typeface="Source Sans Pro Bold"/>
                <a:cs typeface="Source Sans Pro Bold"/>
                <a:sym typeface="Source Sans Pro Bold"/>
              </a:rPr>
              <a:t>Soovitus: </a:t>
            </a:r>
            <a:r>
              <a:rPr lang="et-EE" sz="3490" noProof="0" dirty="0">
                <a:solidFill>
                  <a:srgbClr val="145F81"/>
                </a:solidFill>
                <a:latin typeface="Source Sans Pro"/>
                <a:ea typeface="Source Sans Pro"/>
                <a:cs typeface="Source Sans Pro"/>
                <a:sym typeface="Source Sans Pro"/>
              </a:rPr>
              <a:t>Samuti võid küsida soovitusi restoranidest, parkidest, ostupiirkondadest, ühistranspordi infot või tasuta tegevustest.</a:t>
            </a:r>
          </a:p>
        </p:txBody>
      </p:sp>
      <p:sp>
        <p:nvSpPr>
          <p:cNvPr id="3" name="TextBox 3"/>
          <p:cNvSpPr txBox="1"/>
          <p:nvPr/>
        </p:nvSpPr>
        <p:spPr>
          <a:xfrm>
            <a:off x="1028700" y="914400"/>
            <a:ext cx="15211716" cy="995471"/>
          </a:xfrm>
          <a:prstGeom prst="rect">
            <a:avLst/>
          </a:prstGeom>
        </p:spPr>
        <p:txBody>
          <a:bodyPr lIns="0" tIns="0" rIns="0" bIns="0" rtlCol="0" anchor="t">
            <a:spAutoFit/>
          </a:bodyPr>
          <a:lstStyle/>
          <a:p>
            <a:pPr>
              <a:lnSpc>
                <a:spcPts val="8131"/>
              </a:lnSpc>
            </a:pPr>
            <a:r>
              <a:rPr lang="et-EE" sz="5808" b="1" noProof="0" dirty="0">
                <a:solidFill>
                  <a:srgbClr val="145F81"/>
                </a:solidFill>
                <a:latin typeface="Source Sans Pro Bold"/>
                <a:ea typeface="Source Sans Pro Bold"/>
                <a:cs typeface="Source Sans Pro Bold"/>
                <a:sym typeface="Source Sans Pro Bold"/>
              </a:rPr>
              <a:t>Planeeri</a:t>
            </a:r>
            <a:r>
              <a:rPr lang="en-US" sz="5808" b="1" dirty="0">
                <a:solidFill>
                  <a:srgbClr val="145F81"/>
                </a:solidFill>
                <a:latin typeface="Source Sans Pro Bold"/>
                <a:ea typeface="Source Sans Pro Bold"/>
                <a:cs typeface="Source Sans Pro Bold"/>
                <a:sym typeface="Source Sans Pro Bold"/>
              </a:rPr>
              <a:t> reis AI-ga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028700" y="2554280"/>
            <a:ext cx="16230600" cy="4358244"/>
          </a:xfrm>
          <a:prstGeom prst="rect">
            <a:avLst/>
          </a:prstGeom>
        </p:spPr>
        <p:txBody>
          <a:bodyPr lIns="0" tIns="0" rIns="0" bIns="0" rtlCol="0" anchor="t">
            <a:spAutoFit/>
          </a:bodyPr>
          <a:lstStyle/>
          <a:p>
            <a:pPr>
              <a:lnSpc>
                <a:spcPts val="4886"/>
              </a:lnSpc>
            </a:pPr>
            <a:r>
              <a:rPr lang="et-EE" sz="3490" b="1" noProof="0" dirty="0">
                <a:solidFill>
                  <a:srgbClr val="145F81"/>
                </a:solidFill>
                <a:latin typeface="Source Sans Pro Bold"/>
                <a:ea typeface="Source Sans Pro Bold"/>
                <a:cs typeface="Source Sans Pro Bold"/>
                <a:sym typeface="Source Sans Pro Bold"/>
              </a:rPr>
              <a:t>Eesmärk: </a:t>
            </a:r>
            <a:r>
              <a:rPr lang="et-EE" sz="3490" noProof="0" dirty="0">
                <a:solidFill>
                  <a:srgbClr val="145F81"/>
                </a:solidFill>
                <a:latin typeface="Source Sans Pro"/>
                <a:ea typeface="Source Sans Pro"/>
                <a:cs typeface="Source Sans Pro"/>
                <a:sym typeface="Source Sans Pro"/>
              </a:rPr>
              <a:t>Pildi redigeerimine või parandamine AI tööriistade abil.</a:t>
            </a:r>
          </a:p>
          <a:p>
            <a:pPr algn="l">
              <a:lnSpc>
                <a:spcPts val="4886"/>
              </a:lnSpc>
            </a:pPr>
            <a:endParaRPr lang="et-EE" sz="3490" noProof="0" dirty="0">
              <a:solidFill>
                <a:srgbClr val="145F81"/>
              </a:solidFill>
              <a:latin typeface="Source Sans Pro"/>
              <a:ea typeface="Source Sans Pro"/>
              <a:cs typeface="Source Sans Pro"/>
              <a:sym typeface="Source Sans Pro"/>
            </a:endParaRPr>
          </a:p>
          <a:p>
            <a:pPr>
              <a:lnSpc>
                <a:spcPts val="4886"/>
              </a:lnSpc>
            </a:pPr>
            <a:r>
              <a:rPr lang="et-EE" sz="3490" b="1" noProof="0" dirty="0">
                <a:solidFill>
                  <a:srgbClr val="145F81"/>
                </a:solidFill>
                <a:latin typeface="Source Sans Pro Bold"/>
                <a:ea typeface="Source Sans Pro Bold"/>
                <a:cs typeface="Source Sans Pro Bold"/>
                <a:sym typeface="Source Sans Pro Bold"/>
              </a:rPr>
              <a:t>Miks see on kasulik?</a:t>
            </a:r>
            <a:r>
              <a:rPr lang="et-EE" sz="3490" noProof="0" dirty="0">
                <a:solidFill>
                  <a:srgbClr val="145F81"/>
                </a:solidFill>
                <a:latin typeface="Source Sans Pro"/>
                <a:ea typeface="Source Sans Pro"/>
                <a:cs typeface="Source Sans Pro"/>
                <a:sym typeface="Source Sans Pro"/>
              </a:rPr>
              <a:t> Saad valgust reguleerida, eemaldada segavaid objekte või lisada loomingulisi efekte.</a:t>
            </a:r>
          </a:p>
          <a:p>
            <a:pPr algn="l">
              <a:lnSpc>
                <a:spcPts val="4886"/>
              </a:lnSpc>
            </a:pPr>
            <a:endParaRPr lang="et-EE" sz="3490" noProof="0" dirty="0">
              <a:solidFill>
                <a:srgbClr val="145F81"/>
              </a:solidFill>
              <a:latin typeface="Source Sans Pro"/>
              <a:ea typeface="Source Sans Pro"/>
              <a:cs typeface="Source Sans Pro"/>
              <a:sym typeface="Source Sans Pro"/>
            </a:endParaRPr>
          </a:p>
          <a:p>
            <a:pPr>
              <a:lnSpc>
                <a:spcPts val="4886"/>
              </a:lnSpc>
            </a:pPr>
            <a:r>
              <a:rPr lang="et-EE" sz="3490" noProof="0" dirty="0">
                <a:solidFill>
                  <a:srgbClr val="145F81"/>
                </a:solidFill>
                <a:latin typeface="Source Sans Pro"/>
                <a:ea typeface="Source Sans Pro"/>
                <a:cs typeface="Source Sans Pro"/>
                <a:sym typeface="Source Sans Pro"/>
              </a:rPr>
              <a:t>Samal ajal aitab see tegevus harjutada meediakirjaoskust, mõeldes, kui lihtne on muuta pilt tõeliseks, isegi kui see on muudetud või mitte autentne.</a:t>
            </a:r>
          </a:p>
        </p:txBody>
      </p:sp>
      <p:sp>
        <p:nvSpPr>
          <p:cNvPr id="3" name="TextBox 3"/>
          <p:cNvSpPr txBox="1"/>
          <p:nvPr/>
        </p:nvSpPr>
        <p:spPr>
          <a:xfrm>
            <a:off x="1028700" y="914400"/>
            <a:ext cx="15211716" cy="995471"/>
          </a:xfrm>
          <a:prstGeom prst="rect">
            <a:avLst/>
          </a:prstGeom>
        </p:spPr>
        <p:txBody>
          <a:bodyPr lIns="0" tIns="0" rIns="0" bIns="0" rtlCol="0" anchor="t">
            <a:spAutoFit/>
          </a:bodyPr>
          <a:lstStyle/>
          <a:p>
            <a:pPr>
              <a:lnSpc>
                <a:spcPts val="8131"/>
              </a:lnSpc>
            </a:pPr>
            <a:r>
              <a:rPr lang="et-EE" sz="5808" b="1" noProof="0" dirty="0">
                <a:solidFill>
                  <a:srgbClr val="145F81"/>
                </a:solidFill>
                <a:latin typeface="Source Sans Pro Bold"/>
                <a:ea typeface="Source Sans Pro Bold"/>
                <a:cs typeface="Source Sans Pro Bold"/>
                <a:sym typeface="Source Sans Pro Bold"/>
              </a:rPr>
              <a:t>Proovi tehisarul põhinevat pilditöötlust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028700" y="2337949"/>
            <a:ext cx="15996722" cy="4986622"/>
          </a:xfrm>
          <a:prstGeom prst="rect">
            <a:avLst/>
          </a:prstGeom>
        </p:spPr>
        <p:txBody>
          <a:bodyPr lIns="0" tIns="0" rIns="0" bIns="0" rtlCol="0" anchor="t">
            <a:spAutoFit/>
          </a:bodyPr>
          <a:lstStyle/>
          <a:p>
            <a:pPr>
              <a:lnSpc>
                <a:spcPts val="4886"/>
              </a:lnSpc>
            </a:pPr>
            <a:r>
              <a:rPr lang="et-EE" sz="3490" noProof="0" dirty="0">
                <a:solidFill>
                  <a:srgbClr val="145F81"/>
                </a:solidFill>
                <a:latin typeface="Source Sans Pro"/>
                <a:ea typeface="Source Sans Pro"/>
                <a:cs typeface="Source Sans Pro"/>
                <a:sym typeface="Source Sans Pro"/>
              </a:rPr>
              <a:t>Mine tasuta AI pilditöötlustööriista juurde </a:t>
            </a:r>
            <a:r>
              <a:rPr lang="et-EE" sz="3490" u="sng" noProof="0" dirty="0" err="1">
                <a:solidFill>
                  <a:srgbClr val="145F81"/>
                </a:solidFill>
                <a:latin typeface="Source Sans Pro"/>
                <a:ea typeface="Source Sans Pro"/>
                <a:cs typeface="Source Sans Pro"/>
                <a:sym typeface="Source Sans Pro"/>
                <a:hlinkClick r:id="rId2" tooltip="https://cleanup.pictures/?utm_source=chatgpt.com"/>
              </a:rPr>
              <a:t>Cleanup.pictures</a:t>
            </a:r>
            <a:r>
              <a:rPr lang="et-EE" sz="3490" noProof="0" dirty="0">
                <a:solidFill>
                  <a:srgbClr val="145F81"/>
                </a:solidFill>
                <a:latin typeface="Source Sans Pro"/>
                <a:ea typeface="Source Sans Pro"/>
                <a:cs typeface="Source Sans Pro"/>
                <a:sym typeface="Source Sans Pro"/>
              </a:rPr>
              <a:t>.</a:t>
            </a:r>
          </a:p>
          <a:p>
            <a:pPr algn="l">
              <a:lnSpc>
                <a:spcPts val="4886"/>
              </a:lnSpc>
            </a:pPr>
            <a:endParaRPr lang="et-EE" sz="3490" noProof="0" dirty="0">
              <a:solidFill>
                <a:srgbClr val="145F81"/>
              </a:solidFill>
              <a:latin typeface="Source Sans Pro"/>
              <a:ea typeface="Source Sans Pro"/>
              <a:cs typeface="Source Sans Pro"/>
              <a:sym typeface="Source Sans Pro"/>
            </a:endParaRPr>
          </a:p>
          <a:p>
            <a:pPr marL="753641" lvl="1" indent="-376821">
              <a:lnSpc>
                <a:spcPts val="4886"/>
              </a:lnSpc>
              <a:buAutoNum type="arabicPeriod"/>
            </a:pPr>
            <a:r>
              <a:rPr lang="et-EE" sz="3490" noProof="0" dirty="0">
                <a:solidFill>
                  <a:srgbClr val="145F81"/>
                </a:solidFill>
                <a:latin typeface="Source Sans Pro"/>
                <a:ea typeface="Source Sans Pro"/>
                <a:cs typeface="Source Sans Pro"/>
                <a:sym typeface="Source Sans Pro"/>
              </a:rPr>
              <a:t>Laadi oma foto üles või kasuta mõnda näidispilti
Kasuta AI pintslitööriista, et esile tõsta ala, mida soovid eemaldada (näiteks taustal olev inimene, kuupäevatempel või soovimatu objekt).
Tehisintellekt täidab automaatselt valitud ala</a:t>
            </a:r>
          </a:p>
          <a:p>
            <a:pPr>
              <a:lnSpc>
                <a:spcPts val="4886"/>
              </a:lnSpc>
            </a:pPr>
            <a:r>
              <a:rPr lang="et-EE" sz="3490" b="1" noProof="0" dirty="0">
                <a:solidFill>
                  <a:srgbClr val="145F81"/>
                </a:solidFill>
                <a:latin typeface="Source Sans Pro Bold"/>
                <a:ea typeface="Source Sans Pro Bold"/>
                <a:cs typeface="Source Sans Pro Bold"/>
                <a:sym typeface="Source Sans Pro Bold"/>
              </a:rPr>
              <a:t>Soovitus:</a:t>
            </a:r>
            <a:r>
              <a:rPr lang="et-EE" sz="3490" noProof="0" dirty="0">
                <a:solidFill>
                  <a:srgbClr val="145F81"/>
                </a:solidFill>
                <a:latin typeface="Source Sans Pro"/>
                <a:ea typeface="Source Sans Pro"/>
                <a:cs typeface="Source Sans Pro"/>
                <a:sym typeface="Source Sans Pro"/>
              </a:rPr>
              <a:t> Pärast pildi redigeerimist mõtle, kui lihtsalt saab fotosid veebis muuta ja kuidas see võib mõjutada seda, mida inimesed usuvad tõeliseks</a:t>
            </a:r>
            <a:r>
              <a:rPr lang="en-US" sz="3490" dirty="0">
                <a:solidFill>
                  <a:srgbClr val="145F81"/>
                </a:solidFill>
                <a:latin typeface="Source Sans Pro"/>
                <a:ea typeface="Source Sans Pro"/>
                <a:cs typeface="Source Sans Pro"/>
                <a:sym typeface="Source Sans Pro"/>
              </a:rPr>
              <a:t>.</a:t>
            </a:r>
          </a:p>
        </p:txBody>
      </p:sp>
      <p:sp>
        <p:nvSpPr>
          <p:cNvPr id="3" name="TextBox 3"/>
          <p:cNvSpPr txBox="1"/>
          <p:nvPr/>
        </p:nvSpPr>
        <p:spPr>
          <a:xfrm>
            <a:off x="1028700" y="914400"/>
            <a:ext cx="15211716" cy="995471"/>
          </a:xfrm>
          <a:prstGeom prst="rect">
            <a:avLst/>
          </a:prstGeom>
        </p:spPr>
        <p:txBody>
          <a:bodyPr lIns="0" tIns="0" rIns="0" bIns="0" rtlCol="0" anchor="t">
            <a:spAutoFit/>
          </a:bodyPr>
          <a:lstStyle/>
          <a:p>
            <a:pPr>
              <a:lnSpc>
                <a:spcPts val="8131"/>
              </a:lnSpc>
            </a:pPr>
            <a:r>
              <a:rPr lang="et-EE" sz="5808" b="1" noProof="0" dirty="0">
                <a:solidFill>
                  <a:srgbClr val="145F81"/>
                </a:solidFill>
                <a:latin typeface="Source Sans Pro Bold"/>
                <a:ea typeface="Source Sans Pro Bold"/>
                <a:cs typeface="Source Sans Pro Bold"/>
                <a:sym typeface="Source Sans Pro Bold"/>
              </a:rPr>
              <a:t>Proovi ise: </a:t>
            </a:r>
            <a:r>
              <a:rPr lang="en-US" sz="5808" b="1" dirty="0" err="1">
                <a:solidFill>
                  <a:srgbClr val="145F81"/>
                </a:solidFill>
                <a:latin typeface="Source Sans Pro Bold"/>
                <a:ea typeface="Source Sans Pro Bold"/>
                <a:cs typeface="Source Sans Pro Bold"/>
                <a:sym typeface="Source Sans Pro Bold"/>
              </a:rPr>
              <a:t>Cleanup.pictures</a:t>
            </a:r>
            <a:endParaRPr lang="en-US" sz="5808" b="1" dirty="0">
              <a:solidFill>
                <a:srgbClr val="145F81"/>
              </a:solidFill>
              <a:latin typeface="Source Sans Pro Bold"/>
              <a:ea typeface="Source Sans Pro Bold"/>
              <a:cs typeface="Source Sans Pro Bold"/>
              <a:sym typeface="Source Sans Pro Bo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062859" y="3190530"/>
            <a:ext cx="15211716" cy="6871753"/>
          </a:xfrm>
          <a:prstGeom prst="rect">
            <a:avLst/>
          </a:prstGeom>
        </p:spPr>
        <p:txBody>
          <a:bodyPr lIns="0" tIns="0" rIns="0" bIns="0" rtlCol="0" anchor="t">
            <a:spAutoFit/>
          </a:bodyPr>
          <a:lstStyle/>
          <a:p>
            <a:pPr>
              <a:lnSpc>
                <a:spcPts val="4886"/>
              </a:lnSpc>
            </a:pPr>
            <a:r>
              <a:rPr lang="en-US" sz="3490" dirty="0">
                <a:solidFill>
                  <a:srgbClr val="145F81"/>
                </a:solidFill>
                <a:latin typeface="Source Sans Pro"/>
                <a:ea typeface="Source Sans Pro"/>
                <a:cs typeface="Source Sans Pro"/>
                <a:sym typeface="Source Sans Pro"/>
              </a:rPr>
              <a:t>Mine</a:t>
            </a:r>
            <a:r>
              <a:rPr lang="et-EE" sz="3490" dirty="0">
                <a:solidFill>
                  <a:srgbClr val="145F81"/>
                </a:solidFill>
                <a:latin typeface="Source Sans Pro"/>
                <a:ea typeface="Source Sans Pro"/>
                <a:cs typeface="Source Sans Pro"/>
                <a:sym typeface="Source Sans Pro"/>
              </a:rPr>
              <a:t> </a:t>
            </a:r>
            <a:r>
              <a:rPr lang="en-US" sz="3490" u="sng" dirty="0" err="1">
                <a:solidFill>
                  <a:srgbClr val="145F81"/>
                </a:solidFill>
                <a:latin typeface="Source Sans Pro"/>
                <a:ea typeface="Source Sans Pro"/>
                <a:cs typeface="Source Sans Pro"/>
                <a:sym typeface="Source Sans Pro"/>
                <a:hlinkClick r:id="rId2" tooltip="https://pixlr.com/express/"/>
              </a:rPr>
              <a:t>Pixlr</a:t>
            </a:r>
            <a:r>
              <a:rPr lang="en-US" sz="3490" dirty="0">
                <a:solidFill>
                  <a:srgbClr val="145F81"/>
                </a:solidFill>
                <a:latin typeface="Source Sans Pro"/>
                <a:ea typeface="Source Sans Pro"/>
                <a:cs typeface="Source Sans Pro"/>
                <a:sym typeface="Source Sans Pro"/>
              </a:rPr>
              <a:t>.</a:t>
            </a:r>
          </a:p>
          <a:p>
            <a:pPr algn="l">
              <a:lnSpc>
                <a:spcPts val="4886"/>
              </a:lnSpc>
            </a:pPr>
            <a:endParaRPr lang="en-US" sz="3490" dirty="0">
              <a:solidFill>
                <a:srgbClr val="145F81"/>
              </a:solidFill>
              <a:latin typeface="Source Sans Pro"/>
              <a:ea typeface="Source Sans Pro"/>
              <a:cs typeface="Source Sans Pro"/>
              <a:sym typeface="Source Sans Pro"/>
            </a:endParaRPr>
          </a:p>
          <a:p>
            <a:pPr marL="753641" lvl="1" indent="-376821">
              <a:lnSpc>
                <a:spcPts val="4886"/>
              </a:lnSpc>
              <a:buAutoNum type="arabicPeriod"/>
            </a:pPr>
            <a:r>
              <a:rPr lang="et-EE" sz="3490" noProof="0" dirty="0">
                <a:solidFill>
                  <a:srgbClr val="145F81"/>
                </a:solidFill>
                <a:latin typeface="Source Sans Pro"/>
                <a:ea typeface="Source Sans Pro"/>
                <a:cs typeface="Source Sans Pro"/>
                <a:sym typeface="Source Sans Pro"/>
              </a:rPr>
              <a:t>Laadi pilt üles vasakul asuvasse kasti
Võid ignoreerida "Alusta tasuta prooviperioodi" reklaame
Kui pilt avaneb, vali vasakpoolsest menüüst "AI tööriistad"</a:t>
            </a:r>
          </a:p>
          <a:p>
            <a:pPr>
              <a:lnSpc>
                <a:spcPts val="4886"/>
              </a:lnSpc>
            </a:pPr>
            <a:r>
              <a:rPr lang="et-EE" sz="3490" noProof="0" dirty="0">
                <a:solidFill>
                  <a:srgbClr val="145F81"/>
                </a:solidFill>
                <a:latin typeface="Source Sans Pro"/>
                <a:ea typeface="Source Sans Pro"/>
                <a:cs typeface="Source Sans Pro"/>
                <a:sym typeface="Source Sans Pro"/>
              </a:rPr>
              <a:t>Proovi selliseid funktsioone nagu: </a:t>
            </a:r>
            <a:r>
              <a:rPr lang="en-US" sz="3490" noProof="0" dirty="0">
                <a:solidFill>
                  <a:srgbClr val="145F81"/>
                </a:solidFill>
                <a:latin typeface="Source Sans Pro"/>
                <a:ea typeface="Source Sans Pro"/>
                <a:cs typeface="Source Sans Pro"/>
                <a:sym typeface="Source Sans Pro"/>
              </a:rPr>
              <a:t>Remove Background, Remove Object, Generative Transform</a:t>
            </a:r>
            <a:r>
              <a:rPr lang="et-EE" sz="3490" noProof="0" dirty="0">
                <a:solidFill>
                  <a:srgbClr val="145F81"/>
                </a:solidFill>
                <a:latin typeface="Source Sans Pro"/>
                <a:ea typeface="Source Sans Pro"/>
                <a:cs typeface="Source Sans Pro"/>
                <a:sym typeface="Source Sans Pro"/>
              </a:rPr>
              <a:t>.</a:t>
            </a:r>
          </a:p>
          <a:p>
            <a:pPr algn="l">
              <a:lnSpc>
                <a:spcPts val="4886"/>
              </a:lnSpc>
            </a:pPr>
            <a:endParaRPr lang="et-EE" sz="3490" noProof="0" dirty="0">
              <a:solidFill>
                <a:srgbClr val="145F81"/>
              </a:solidFill>
              <a:latin typeface="Source Sans Pro"/>
              <a:ea typeface="Source Sans Pro"/>
              <a:cs typeface="Source Sans Pro"/>
              <a:sym typeface="Source Sans Pro"/>
            </a:endParaRPr>
          </a:p>
          <a:p>
            <a:pPr>
              <a:lnSpc>
                <a:spcPts val="4886"/>
              </a:lnSpc>
            </a:pPr>
            <a:r>
              <a:rPr lang="et-EE" sz="3490" b="1" noProof="0" dirty="0">
                <a:solidFill>
                  <a:srgbClr val="145F81"/>
                </a:solidFill>
                <a:latin typeface="Source Sans Pro Bold"/>
                <a:ea typeface="Source Sans Pro Bold"/>
                <a:cs typeface="Source Sans Pro Bold"/>
                <a:sym typeface="Source Sans Pro Bold"/>
              </a:rPr>
              <a:t>Soovitus: </a:t>
            </a:r>
            <a:r>
              <a:rPr lang="et-EE" sz="3490" noProof="0" dirty="0">
                <a:solidFill>
                  <a:srgbClr val="145F81"/>
                </a:solidFill>
                <a:latin typeface="Source Sans Pro"/>
                <a:ea typeface="Source Sans Pro"/>
                <a:cs typeface="Source Sans Pro"/>
                <a:sym typeface="Source Sans Pro"/>
              </a:rPr>
              <a:t>Võrdle pildi originaal- ja redigeeritud versiooni. Mõelge, kuidas tehisintellekti tööriistad võivad teha realistlikke muudatusi, mis võivad mõnikord olla raskesti märgatavad.</a:t>
            </a:r>
          </a:p>
        </p:txBody>
      </p:sp>
      <p:sp>
        <p:nvSpPr>
          <p:cNvPr id="3" name="TextBox 3"/>
          <p:cNvSpPr txBox="1"/>
          <p:nvPr/>
        </p:nvSpPr>
        <p:spPr>
          <a:xfrm>
            <a:off x="1028700" y="914400"/>
            <a:ext cx="16878300" cy="973152"/>
          </a:xfrm>
          <a:prstGeom prst="rect">
            <a:avLst/>
          </a:prstGeom>
        </p:spPr>
        <p:txBody>
          <a:bodyPr wrap="square" lIns="0" tIns="0" rIns="0" bIns="0" rtlCol="0" anchor="t">
            <a:spAutoFit/>
          </a:bodyPr>
          <a:lstStyle/>
          <a:p>
            <a:pPr>
              <a:lnSpc>
                <a:spcPts val="8131"/>
              </a:lnSpc>
            </a:pPr>
            <a:r>
              <a:rPr lang="et-EE" sz="5808" b="1" noProof="0" dirty="0">
                <a:solidFill>
                  <a:srgbClr val="145F81"/>
                </a:solidFill>
                <a:latin typeface="Source Sans Pro Bold"/>
                <a:ea typeface="Source Sans Pro Bold"/>
                <a:cs typeface="Source Sans Pro Bold"/>
                <a:sym typeface="Source Sans Pro Bold"/>
              </a:rPr>
              <a:t>Proovi teist tasuta AI pilditöötlustööriista</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588</Words>
  <Application>Microsoft Office PowerPoint</Application>
  <PresentationFormat>Custom</PresentationFormat>
  <Paragraphs>54</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Calibri</vt:lpstr>
      <vt:lpstr>Source Sans Pro Bold</vt:lpstr>
      <vt:lpstr>Source Sans Pro</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 Challenge</dc:title>
  <cp:lastModifiedBy>Merje Vaide</cp:lastModifiedBy>
  <cp:revision>1</cp:revision>
  <dcterms:created xsi:type="dcterms:W3CDTF">2006-08-16T00:00:00Z</dcterms:created>
  <dcterms:modified xsi:type="dcterms:W3CDTF">2026-05-31T12:28:40Z</dcterms:modified>
  <dc:identifier>DAHJQq_ZOQs</dc:identifier>
</cp:coreProperties>
</file>