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546" r:id="rId5"/>
    <p:sldId id="257" r:id="rId6"/>
    <p:sldId id="547" r:id="rId7"/>
    <p:sldId id="548" r:id="rId8"/>
    <p:sldId id="54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E6E7E4-DCFE-400B-960C-D3AE48C1D7BF}" v="16" dt="2026-05-31T06:41:40.1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je Vaide" userId="46eb1c23-cf23-4e82-8413-d4587c27219e" providerId="ADAL" clId="{24025184-0063-40B0-8807-663DD7228B72}"/>
    <pc:docChg chg="modSld">
      <pc:chgData name="Merje Vaide" userId="46eb1c23-cf23-4e82-8413-d4587c27219e" providerId="ADAL" clId="{24025184-0063-40B0-8807-663DD7228B72}" dt="2026-05-31T06:42:00.779" v="24" actId="790"/>
      <pc:docMkLst>
        <pc:docMk/>
      </pc:docMkLst>
      <pc:sldChg chg="modSp mod">
        <pc:chgData name="Merje Vaide" userId="46eb1c23-cf23-4e82-8413-d4587c27219e" providerId="ADAL" clId="{24025184-0063-40B0-8807-663DD7228B72}" dt="2026-05-31T06:42:00.779" v="24" actId="790"/>
        <pc:sldMkLst>
          <pc:docMk/>
          <pc:sldMk cId="0" sldId="257"/>
        </pc:sldMkLst>
        <pc:spChg chg="mod">
          <ac:chgData name="Merje Vaide" userId="46eb1c23-cf23-4e82-8413-d4587c27219e" providerId="ADAL" clId="{24025184-0063-40B0-8807-663DD7228B72}" dt="2026-05-31T06:39:56.940" v="0" actId="790"/>
          <ac:spMkLst>
            <pc:docMk/>
            <pc:sldMk cId="0" sldId="257"/>
            <ac:spMk id="2" creationId="{00000000-0000-0000-0000-000000000000}"/>
          </ac:spMkLst>
        </pc:spChg>
        <pc:spChg chg="mod">
          <ac:chgData name="Merje Vaide" userId="46eb1c23-cf23-4e82-8413-d4587c27219e" providerId="ADAL" clId="{24025184-0063-40B0-8807-663DD7228B72}" dt="2026-05-31T06:42:00.779" v="24" actId="790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Merje Vaide" userId="46eb1c23-cf23-4e82-8413-d4587c27219e" providerId="ADAL" clId="{24025184-0063-40B0-8807-663DD7228B72}" dt="2026-05-31T06:41:00.705" v="14" actId="790"/>
        <pc:sldMkLst>
          <pc:docMk/>
          <pc:sldMk cId="1378814737" sldId="547"/>
        </pc:sldMkLst>
        <pc:spChg chg="mod">
          <ac:chgData name="Merje Vaide" userId="46eb1c23-cf23-4e82-8413-d4587c27219e" providerId="ADAL" clId="{24025184-0063-40B0-8807-663DD7228B72}" dt="2026-05-31T06:41:00.705" v="14" actId="790"/>
          <ac:spMkLst>
            <pc:docMk/>
            <pc:sldMk cId="1378814737" sldId="547"/>
            <ac:spMk id="2" creationId="{1AF6D1F5-D3BB-174C-2031-06C0527E13D3}"/>
          </ac:spMkLst>
        </pc:spChg>
        <pc:spChg chg="mod">
          <ac:chgData name="Merje Vaide" userId="46eb1c23-cf23-4e82-8413-d4587c27219e" providerId="ADAL" clId="{24025184-0063-40B0-8807-663DD7228B72}" dt="2026-05-31T06:40:06.896" v="6" actId="20577"/>
          <ac:spMkLst>
            <pc:docMk/>
            <pc:sldMk cId="1378814737" sldId="547"/>
            <ac:spMk id="3" creationId="{9C9927D4-A721-2271-2C78-D06B2DA7289B}"/>
          </ac:spMkLst>
        </pc:spChg>
      </pc:sldChg>
      <pc:sldChg chg="modSp mod">
        <pc:chgData name="Merje Vaide" userId="46eb1c23-cf23-4e82-8413-d4587c27219e" providerId="ADAL" clId="{24025184-0063-40B0-8807-663DD7228B72}" dt="2026-05-31T06:41:30.911" v="20" actId="790"/>
        <pc:sldMkLst>
          <pc:docMk/>
          <pc:sldMk cId="1419100431" sldId="548"/>
        </pc:sldMkLst>
        <pc:spChg chg="mod">
          <ac:chgData name="Merje Vaide" userId="46eb1c23-cf23-4e82-8413-d4587c27219e" providerId="ADAL" clId="{24025184-0063-40B0-8807-663DD7228B72}" dt="2026-05-31T06:41:21.019" v="19" actId="790"/>
          <ac:spMkLst>
            <pc:docMk/>
            <pc:sldMk cId="1419100431" sldId="548"/>
            <ac:spMk id="2" creationId="{DEA08D82-72E2-051E-2AC8-6BD3D6EF04D0}"/>
          </ac:spMkLst>
        </pc:spChg>
        <pc:spChg chg="mod">
          <ac:chgData name="Merje Vaide" userId="46eb1c23-cf23-4e82-8413-d4587c27219e" providerId="ADAL" clId="{24025184-0063-40B0-8807-663DD7228B72}" dt="2026-05-31T06:41:30.911" v="20" actId="790"/>
          <ac:spMkLst>
            <pc:docMk/>
            <pc:sldMk cId="1419100431" sldId="548"/>
            <ac:spMk id="3" creationId="{4FCF1E20-F8FD-E4D7-B000-BFC8D2DD3BA5}"/>
          </ac:spMkLst>
        </pc:spChg>
      </pc:sldChg>
      <pc:sldChg chg="modSp mod">
        <pc:chgData name="Merje Vaide" userId="46eb1c23-cf23-4e82-8413-d4587c27219e" providerId="ADAL" clId="{24025184-0063-40B0-8807-663DD7228B72}" dt="2026-05-31T06:41:52.994" v="23" actId="790"/>
        <pc:sldMkLst>
          <pc:docMk/>
          <pc:sldMk cId="1211176050" sldId="549"/>
        </pc:sldMkLst>
        <pc:spChg chg="mod">
          <ac:chgData name="Merje Vaide" userId="46eb1c23-cf23-4e82-8413-d4587c27219e" providerId="ADAL" clId="{24025184-0063-40B0-8807-663DD7228B72}" dt="2026-05-31T06:41:44.537" v="22" actId="790"/>
          <ac:spMkLst>
            <pc:docMk/>
            <pc:sldMk cId="1211176050" sldId="549"/>
            <ac:spMk id="2" creationId="{AC0AF563-9F5F-A1A4-A770-955239AFAEDD}"/>
          </ac:spMkLst>
        </pc:spChg>
        <pc:spChg chg="mod">
          <ac:chgData name="Merje Vaide" userId="46eb1c23-cf23-4e82-8413-d4587c27219e" providerId="ADAL" clId="{24025184-0063-40B0-8807-663DD7228B72}" dt="2026-05-31T06:41:52.994" v="23" actId="790"/>
          <ac:spMkLst>
            <pc:docMk/>
            <pc:sldMk cId="1211176050" sldId="549"/>
            <ac:spMk id="3" creationId="{49EFA481-FAED-C621-C180-A5D43FC3EDE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F9D46-1E75-4002-B9EA-4B285766ED09}" type="datetimeFigureOut">
              <a:rPr lang="fi-FI" smtClean="0"/>
              <a:t>31.5.2026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6EF31-E764-4EAA-B069-38B2EBB0F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3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4B014-1C3C-444E-BEB0-80A86FFA00FC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44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7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3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6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6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8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4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4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2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3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1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85800" y="685800"/>
            <a:ext cx="1282757" cy="1217215"/>
          </a:xfrm>
          <a:custGeom>
            <a:avLst/>
            <a:gdLst/>
            <a:ahLst/>
            <a:cxnLst/>
            <a:rect l="l" t="t" r="r" b="b"/>
            <a:pathLst>
              <a:path w="1924136" h="1825822">
                <a:moveTo>
                  <a:pt x="0" y="0"/>
                </a:moveTo>
                <a:lnTo>
                  <a:pt x="1924136" y="0"/>
                </a:lnTo>
                <a:lnTo>
                  <a:pt x="1924136" y="1825822"/>
                </a:lnTo>
                <a:lnTo>
                  <a:pt x="0" y="18258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-152400" y="5131121"/>
            <a:ext cx="12598400" cy="1853879"/>
          </a:xfrm>
          <a:custGeom>
            <a:avLst/>
            <a:gdLst/>
            <a:ahLst/>
            <a:cxnLst/>
            <a:rect l="l" t="t" r="r" b="b"/>
            <a:pathLst>
              <a:path w="20702890" h="4968694">
                <a:moveTo>
                  <a:pt x="0" y="0"/>
                </a:moveTo>
                <a:lnTo>
                  <a:pt x="20702890" y="0"/>
                </a:lnTo>
                <a:lnTo>
                  <a:pt x="20702890" y="4968694"/>
                </a:lnTo>
                <a:lnTo>
                  <a:pt x="0" y="49686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320537" y="5683870"/>
            <a:ext cx="2925331" cy="669169"/>
          </a:xfrm>
          <a:custGeom>
            <a:avLst/>
            <a:gdLst/>
            <a:ahLst/>
            <a:cxnLst/>
            <a:rect l="l" t="t" r="r" b="b"/>
            <a:pathLst>
              <a:path w="4387997" h="1003754">
                <a:moveTo>
                  <a:pt x="0" y="0"/>
                </a:moveTo>
                <a:lnTo>
                  <a:pt x="4387997" y="0"/>
                </a:lnTo>
                <a:lnTo>
                  <a:pt x="4387997" y="1003755"/>
                </a:lnTo>
                <a:lnTo>
                  <a:pt x="0" y="100375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130558" y="5218803"/>
            <a:ext cx="1568549" cy="1568549"/>
          </a:xfrm>
          <a:custGeom>
            <a:avLst/>
            <a:gdLst/>
            <a:ahLst/>
            <a:cxnLst/>
            <a:rect l="l" t="t" r="r" b="b"/>
            <a:pathLst>
              <a:path w="2352824" h="2352824">
                <a:moveTo>
                  <a:pt x="0" y="0"/>
                </a:moveTo>
                <a:lnTo>
                  <a:pt x="2352824" y="0"/>
                </a:lnTo>
                <a:lnTo>
                  <a:pt x="2352824" y="2352824"/>
                </a:lnTo>
                <a:lnTo>
                  <a:pt x="0" y="235282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4859863" y="5698334"/>
            <a:ext cx="2468399" cy="640241"/>
          </a:xfrm>
          <a:custGeom>
            <a:avLst/>
            <a:gdLst/>
            <a:ahLst/>
            <a:cxnLst/>
            <a:rect l="l" t="t" r="r" b="b"/>
            <a:pathLst>
              <a:path w="3702598" h="960361">
                <a:moveTo>
                  <a:pt x="0" y="0"/>
                </a:moveTo>
                <a:lnTo>
                  <a:pt x="3702598" y="0"/>
                </a:lnTo>
                <a:lnTo>
                  <a:pt x="3702598" y="960361"/>
                </a:lnTo>
                <a:lnTo>
                  <a:pt x="0" y="96036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0426256" y="5536432"/>
            <a:ext cx="1155065" cy="933293"/>
          </a:xfrm>
          <a:custGeom>
            <a:avLst/>
            <a:gdLst/>
            <a:ahLst/>
            <a:cxnLst/>
            <a:rect l="l" t="t" r="r" b="b"/>
            <a:pathLst>
              <a:path w="1732598" h="1399939">
                <a:moveTo>
                  <a:pt x="0" y="0"/>
                </a:moveTo>
                <a:lnTo>
                  <a:pt x="1732598" y="0"/>
                </a:lnTo>
                <a:lnTo>
                  <a:pt x="1732598" y="1399939"/>
                </a:lnTo>
                <a:lnTo>
                  <a:pt x="0" y="13999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8017694" y="5403211"/>
            <a:ext cx="1719130" cy="1199733"/>
          </a:xfrm>
          <a:custGeom>
            <a:avLst/>
            <a:gdLst/>
            <a:ahLst/>
            <a:cxnLst/>
            <a:rect l="l" t="t" r="r" b="b"/>
            <a:pathLst>
              <a:path w="2578695" h="1799600">
                <a:moveTo>
                  <a:pt x="0" y="0"/>
                </a:moveTo>
                <a:lnTo>
                  <a:pt x="2578695" y="0"/>
                </a:lnTo>
                <a:lnTo>
                  <a:pt x="2578695" y="1799600"/>
                </a:lnTo>
                <a:lnTo>
                  <a:pt x="0" y="179960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20537" y="2425984"/>
            <a:ext cx="11260785" cy="15792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6066"/>
              </a:lnSpc>
            </a:pPr>
            <a:r>
              <a:rPr lang="fi-FI" sz="6000" dirty="0">
                <a:solidFill>
                  <a:schemeClr val="bg1"/>
                </a:solidFill>
                <a:latin typeface="Aptos Display" panose="02110004020202020204"/>
                <a:ea typeface="+mj-ea"/>
                <a:cs typeface="+mj-cs"/>
              </a:rPr>
              <a:t>MEEDIAKIRJAOSKUS 
SOTSIAALMEEDIAS</a:t>
            </a:r>
            <a:endParaRPr lang="en-US" sz="6666" b="1" spc="-186" dirty="0">
              <a:solidFill>
                <a:schemeClr val="bg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788920" y="4255019"/>
            <a:ext cx="8717280" cy="348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2666"/>
              </a:lnSpc>
              <a:spcBef>
                <a:spcPct val="0"/>
              </a:spcBef>
            </a:pPr>
            <a:r>
              <a:rPr lang="fi-FI" sz="2666" b="1" spc="197" dirty="0" err="1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Sujuvama</a:t>
            </a:r>
            <a:r>
              <a:rPr lang="fi-FI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ja </a:t>
            </a:r>
            <a:r>
              <a:rPr lang="fi-FI" sz="2666" b="1" spc="197" dirty="0" err="1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turvalisema</a:t>
            </a:r>
            <a:r>
              <a:rPr lang="fi-FI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info </a:t>
            </a:r>
            <a:r>
              <a:rPr lang="fi-FI" sz="2666" b="1" spc="197" dirty="0" err="1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jagamise</a:t>
            </a:r>
            <a:r>
              <a:rPr lang="fi-FI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fi-FI" sz="2666" b="1" spc="197" dirty="0" err="1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suunas</a:t>
            </a:r>
            <a:endParaRPr lang="en-US" sz="2666" b="1" spc="197" dirty="0">
              <a:solidFill>
                <a:srgbClr val="E7C58C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968557" y="1058196"/>
            <a:ext cx="2999120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1979"/>
              </a:lnSpc>
            </a:pPr>
            <a:r>
              <a:rPr lang="en-US" sz="1832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Navigating Mis- and Disinformation at an Older 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1826828"/>
            <a:ext cx="8732520" cy="36779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8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Kogukonnapõhine meedia, kus igaüks saab luua ja jagada sisu.
Informatsiooni, arvamuste ja reklaami eristamine võib olla keeruline.
Kasutajatel peab olema võime mõista, hinnata ja luua sisu vastutustundlikult.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8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Iga kasutaja panustab sellesse, millist teavet internetis levib.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85800" y="609601"/>
            <a:ext cx="643737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t-EE" sz="3872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Sotsiaalmeedia olemus</a:t>
            </a:r>
          </a:p>
        </p:txBody>
      </p:sp>
      <p:sp>
        <p:nvSpPr>
          <p:cNvPr id="4" name="Freeform 4"/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8D6D99EE-09DC-6896-0BA0-9A74739BD343}"/>
              </a:ext>
            </a:extLst>
          </p:cNvPr>
          <p:cNvSpPr/>
          <p:nvPr/>
        </p:nvSpPr>
        <p:spPr>
          <a:xfrm>
            <a:off x="9282651" y="2356332"/>
            <a:ext cx="2223549" cy="2145336"/>
          </a:xfrm>
          <a:custGeom>
            <a:avLst/>
            <a:gdLst/>
            <a:ahLst/>
            <a:cxnLst/>
            <a:rect l="l" t="t" r="r" b="b"/>
            <a:pathLst>
              <a:path w="4083939" h="4114800">
                <a:moveTo>
                  <a:pt x="0" y="0"/>
                </a:moveTo>
                <a:lnTo>
                  <a:pt x="4083939" y="0"/>
                </a:lnTo>
                <a:lnTo>
                  <a:pt x="408393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B7013-E092-6DD5-8D39-DAD72BB8C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AF6D1F5-D3BB-174C-2031-06C0527E13D3}"/>
              </a:ext>
            </a:extLst>
          </p:cNvPr>
          <p:cNvSpPr txBox="1"/>
          <p:nvPr/>
        </p:nvSpPr>
        <p:spPr>
          <a:xfrm>
            <a:off x="685800" y="1826828"/>
            <a:ext cx="9015984" cy="44935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8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Info usaldusväärsus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400" noProof="0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Selgita välja, kes sisu lõi ja mis eesmärgil.
Võrdle teavet mitmest allikast</a:t>
            </a:r>
            <a:r>
              <a:rPr lang="et-EE" sz="24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8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Algoritmid ja nähtavus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4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Sinu tegevus kujundab seda, mida sa näed. 
Mida rohkem sa suhtled teatud tüüpi sisuga, seda rohkem sarnast sisu sulle näidatakse. </a:t>
            </a:r>
            <a:endParaRPr lang="et-EE" sz="280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8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Reklaam ja mõju 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4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Õpi eristama reklaame, arvamusi ja fakte.
Küsi endalt alati: Kes sellest kasu saab, kui ma seda usun</a:t>
            </a: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?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C9927D4-A721-2271-2C78-D06B2DA7289B}"/>
              </a:ext>
            </a:extLst>
          </p:cNvPr>
          <p:cNvSpPr txBox="1"/>
          <p:nvPr/>
        </p:nvSpPr>
        <p:spPr>
          <a:xfrm>
            <a:off x="685800" y="609601"/>
            <a:ext cx="643737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Pööra</a:t>
            </a: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tähelepanu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EBC67A6-024D-F078-1E56-32AF7019F40A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760D0EFC-B7EF-86B0-F0BB-99F750455480}"/>
              </a:ext>
            </a:extLst>
          </p:cNvPr>
          <p:cNvSpPr/>
          <p:nvPr/>
        </p:nvSpPr>
        <p:spPr>
          <a:xfrm>
            <a:off x="9746630" y="2403064"/>
            <a:ext cx="1527464" cy="1527464"/>
          </a:xfrm>
          <a:custGeom>
            <a:avLst/>
            <a:gdLst/>
            <a:ahLst/>
            <a:cxnLst/>
            <a:rect l="l" t="t" r="r" b="b"/>
            <a:pathLst>
              <a:path w="1527464" h="1527464">
                <a:moveTo>
                  <a:pt x="0" y="0"/>
                </a:moveTo>
                <a:lnTo>
                  <a:pt x="1527464" y="0"/>
                </a:lnTo>
                <a:lnTo>
                  <a:pt x="1527464" y="1527463"/>
                </a:lnTo>
                <a:lnTo>
                  <a:pt x="0" y="152746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881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B4CF4-1B20-C667-DBE3-2264A3B66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DEA08D82-72E2-051E-2AC8-6BD3D6EF04D0}"/>
              </a:ext>
            </a:extLst>
          </p:cNvPr>
          <p:cNvSpPr txBox="1"/>
          <p:nvPr/>
        </p:nvSpPr>
        <p:spPr>
          <a:xfrm>
            <a:off x="685800" y="1826828"/>
            <a:ext cx="8828724" cy="37548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8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Mõtle hoolikalt, millist isiklikku infot sa jagad. 
Alati küsi luba enne, kui postitad fotosid või muud teavet teiste kohta. 
Õpi ära tundma võltsprofiile, pettussõnumeid ja sobimatut sisu.
Kontrolli oma privaatsusseadeid: kes näeb su postitusi, kes saab sinuga ühendust võtta?
Luba kaheastmeline autentimine lisakaitseks</a:t>
            </a: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FCF1E20-F8FD-E4D7-B000-BFC8D2DD3BA5}"/>
              </a:ext>
            </a:extLst>
          </p:cNvPr>
          <p:cNvSpPr txBox="1"/>
          <p:nvPr/>
        </p:nvSpPr>
        <p:spPr>
          <a:xfrm>
            <a:off x="685799" y="609601"/>
            <a:ext cx="8828724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t-EE" sz="3872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Turvalisuse ja privaatsuse haldamine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64F41BC-2F8E-EB34-8ABC-07724FC61EF4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D80A5194-5FA0-8397-5021-B3191DEDD7E2}"/>
              </a:ext>
            </a:extLst>
          </p:cNvPr>
          <p:cNvSpPr/>
          <p:nvPr/>
        </p:nvSpPr>
        <p:spPr>
          <a:xfrm>
            <a:off x="9895055" y="3150780"/>
            <a:ext cx="1537855" cy="1537855"/>
          </a:xfrm>
          <a:custGeom>
            <a:avLst/>
            <a:gdLst/>
            <a:ahLst/>
            <a:cxnLst/>
            <a:rect l="l" t="t" r="r" b="b"/>
            <a:pathLst>
              <a:path w="1537855" h="1537855">
                <a:moveTo>
                  <a:pt x="0" y="0"/>
                </a:moveTo>
                <a:lnTo>
                  <a:pt x="1537854" y="0"/>
                </a:lnTo>
                <a:lnTo>
                  <a:pt x="1537854" y="1537855"/>
                </a:lnTo>
                <a:lnTo>
                  <a:pt x="0" y="15378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100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46D6C-5716-D2E8-D5EE-BE7456A2A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F563-9F5F-A1A4-A770-955239AFAEDD}"/>
              </a:ext>
            </a:extLst>
          </p:cNvPr>
          <p:cNvSpPr txBox="1"/>
          <p:nvPr/>
        </p:nvSpPr>
        <p:spPr>
          <a:xfrm>
            <a:off x="685800" y="1826828"/>
            <a:ext cx="8046720" cy="41088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t-EE" sz="280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Info levib sotsiaalmeedias kiiresti – kontrolli ja mõtle enne jagamist.
Sa võid eriarvamusel olla, aga ole tark ja vali oma lahinguid. 
Trollide eesmärk on provotseerida ja õhutada konflikte – ära võta konksu alla. 
Empaatia, konstruktiivne dialoog ja teiste privaatsuse austamine on kõik osa meediakirjaoskusest</a:t>
            </a: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 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9EFA481-FAED-C621-C180-A5D43FC3EDE6}"/>
              </a:ext>
            </a:extLst>
          </p:cNvPr>
          <p:cNvSpPr txBox="1"/>
          <p:nvPr/>
        </p:nvSpPr>
        <p:spPr>
          <a:xfrm>
            <a:off x="685800" y="609601"/>
            <a:ext cx="7772400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t-EE" sz="3872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Suhtlus ja vastutus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6C87A9AF-B970-4C13-9CC6-DE10D76AE8D2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FE6484E8-CE22-DC6F-4217-11FC3EF69DA3}"/>
              </a:ext>
            </a:extLst>
          </p:cNvPr>
          <p:cNvSpPr/>
          <p:nvPr/>
        </p:nvSpPr>
        <p:spPr>
          <a:xfrm>
            <a:off x="9499493" y="2095993"/>
            <a:ext cx="1810216" cy="2666014"/>
          </a:xfrm>
          <a:custGeom>
            <a:avLst/>
            <a:gdLst/>
            <a:ahLst/>
            <a:cxnLst/>
            <a:rect l="l" t="t" r="r" b="b"/>
            <a:pathLst>
              <a:path w="2850669" h="3905026">
                <a:moveTo>
                  <a:pt x="0" y="0"/>
                </a:moveTo>
                <a:lnTo>
                  <a:pt x="2850669" y="0"/>
                </a:lnTo>
                <a:lnTo>
                  <a:pt x="2850669" y="3905026"/>
                </a:lnTo>
                <a:lnTo>
                  <a:pt x="0" y="390502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17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c0e8172d32a41e23c4acd0d604697ab6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0bb93792563e9bb3005517fd81405973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Props1.xml><?xml version="1.0" encoding="utf-8"?>
<ds:datastoreItem xmlns:ds="http://schemas.openxmlformats.org/officeDocument/2006/customXml" ds:itemID="{0BE05E83-6A50-4B35-B7AD-63917FEBBA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5396A8-845C-4235-8BB7-A243301E4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ddf22a-210a-4c33-8576-817b91fcb790"/>
    <ds:schemaRef ds:uri="ceff707d-f623-493d-bac7-b56c0dfe17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DC0ECD-EBF8-4480-8556-E3A16FE62F81}">
  <ds:schemaRefs>
    <ds:schemaRef ds:uri="http://schemas.microsoft.com/office/2006/metadata/properties"/>
    <ds:schemaRef ds:uri="http://www.w3.org/2000/xmlns/"/>
    <ds:schemaRef ds:uri="ceff707d-f623-493d-bac7-b56c0dfe17a9"/>
    <ds:schemaRef ds:uri="http://schemas.microsoft.com/office/infopath/2007/PartnerControls"/>
    <ds:schemaRef ds:uri="02ddf22a-210a-4c33-8576-817b91fcb790"/>
    <ds:schemaRef ds:uri="http://www.w3.org/2001/XMLSchema-instan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256</Words>
  <Application>Microsoft Office PowerPoint</Application>
  <PresentationFormat>Widescreen</PresentationFormat>
  <Paragraphs>18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Source Sans Pro</vt:lpstr>
      <vt:lpstr>Source Sans Pro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Manipulation and media literacy in social media</dc:title>
  <dc:creator>Nina Ziessler</dc:creator>
  <cp:lastModifiedBy>Merje Vaide</cp:lastModifiedBy>
  <cp:revision>5</cp:revision>
  <dcterms:created xsi:type="dcterms:W3CDTF">2025-11-02T20:20:02Z</dcterms:created>
  <dcterms:modified xsi:type="dcterms:W3CDTF">2026-05-31T06:42:02Z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  <property fmtid="{D5CDD505-2E9C-101B-9397-08002B2CF9AE}" pid="3" name="MediaServiceImageTags">
    <vt:lpwstr/>
  </property>
</Properties>
</file>