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275" r:id="rId4"/>
    <p:sldId id="290" r:id="rId5"/>
    <p:sldId id="291" r:id="rId6"/>
    <p:sldId id="277" r:id="rId7"/>
    <p:sldId id="257" r:id="rId8"/>
    <p:sldId id="278" r:id="rId9"/>
    <p:sldId id="279" r:id="rId10"/>
    <p:sldId id="262" r:id="rId11"/>
    <p:sldId id="280" r:id="rId12"/>
    <p:sldId id="263" r:id="rId13"/>
    <p:sldId id="265" r:id="rId14"/>
    <p:sldId id="281" r:id="rId15"/>
    <p:sldId id="282" r:id="rId16"/>
    <p:sldId id="283" r:id="rId17"/>
    <p:sldId id="284" r:id="rId18"/>
    <p:sldId id="285" r:id="rId19"/>
    <p:sldId id="286" r:id="rId20"/>
    <p:sldId id="292" r:id="rId21"/>
    <p:sldId id="288" r:id="rId22"/>
    <p:sldId id="264" r:id="rId23"/>
    <p:sldId id="274" r:id="rId24"/>
    <p:sldId id="289" r:id="rId25"/>
    <p:sldId id="266" r:id="rId26"/>
    <p:sldId id="267" r:id="rId27"/>
    <p:sldId id="268" r:id="rId28"/>
    <p:sldId id="269" r:id="rId29"/>
    <p:sldId id="270" r:id="rId30"/>
    <p:sldId id="271" r:id="rId31"/>
  </p:sldIdLst>
  <p:sldSz cx="18288000" cy="10287000"/>
  <p:notesSz cx="6858000" cy="9144000"/>
  <p:embeddedFontLs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Source Sans Pro Bold" panose="020B0703030403020204" pitchFamily="3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080AC-5B98-4D98-BF1B-947B44C31025}" v="36" dt="2026-05-14T09:02:19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63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51F4-F516-2B46-9A8B-483EC4452506}" type="datetimeFigureOut">
              <a:rPr lang="fi-FI" smtClean="0"/>
              <a:t>29.5.2026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B014-1C3C-444E-BEB0-80A86FFA00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53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4B014-1C3C-444E-BEB0-80A86FFA00F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44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i.lt/publications/disinformation-tool-kit/" TargetMode="External"/><Relationship Id="rId2" Type="http://schemas.openxmlformats.org/officeDocument/2006/relationships/hyperlink" Target="https://kam.lt/leidiniai/ricardas-savukynas-kaip-nugaleti-propaganda-trumpa-mastymo-klaidu-apzvalga-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ri.lt/publications/propagandos-amzius-kovos-su-dezinformacija-priemoniu-rinkinys-2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924136" cy="1825822"/>
          </a:xfrm>
          <a:custGeom>
            <a:avLst/>
            <a:gdLst/>
            <a:ahLst/>
            <a:cxnLst/>
            <a:rect l="l" t="t" r="r" b="b"/>
            <a:pathLst>
              <a:path w="1924136" h="1825822">
                <a:moveTo>
                  <a:pt x="0" y="0"/>
                </a:moveTo>
                <a:lnTo>
                  <a:pt x="1924136" y="0"/>
                </a:lnTo>
                <a:lnTo>
                  <a:pt x="1924136" y="1825822"/>
                </a:lnTo>
                <a:lnTo>
                  <a:pt x="0" y="1825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-228600" y="7696681"/>
            <a:ext cx="18897600" cy="2780819"/>
          </a:xfrm>
          <a:custGeom>
            <a:avLst/>
            <a:gdLst/>
            <a:ahLst/>
            <a:cxnLst/>
            <a:rect l="l" t="t" r="r" b="b"/>
            <a:pathLst>
              <a:path w="20702890" h="4968694">
                <a:moveTo>
                  <a:pt x="0" y="0"/>
                </a:moveTo>
                <a:lnTo>
                  <a:pt x="20702890" y="0"/>
                </a:lnTo>
                <a:lnTo>
                  <a:pt x="20702890" y="4968694"/>
                </a:lnTo>
                <a:lnTo>
                  <a:pt x="0" y="4968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480804" y="8525804"/>
            <a:ext cx="4387997" cy="1003754"/>
          </a:xfrm>
          <a:custGeom>
            <a:avLst/>
            <a:gdLst/>
            <a:ahLst/>
            <a:cxnLst/>
            <a:rect l="l" t="t" r="r" b="b"/>
            <a:pathLst>
              <a:path w="4387997" h="1003754">
                <a:moveTo>
                  <a:pt x="0" y="0"/>
                </a:moveTo>
                <a:lnTo>
                  <a:pt x="4387997" y="0"/>
                </a:lnTo>
                <a:lnTo>
                  <a:pt x="4387997" y="1003755"/>
                </a:lnTo>
                <a:lnTo>
                  <a:pt x="0" y="1003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4695837" y="7828204"/>
            <a:ext cx="2352824" cy="2352824"/>
          </a:xfrm>
          <a:custGeom>
            <a:avLst/>
            <a:gdLst/>
            <a:ahLst/>
            <a:cxnLst/>
            <a:rect l="l" t="t" r="r" b="b"/>
            <a:pathLst>
              <a:path w="2352824" h="2352824">
                <a:moveTo>
                  <a:pt x="0" y="0"/>
                </a:moveTo>
                <a:lnTo>
                  <a:pt x="2352824" y="0"/>
                </a:lnTo>
                <a:lnTo>
                  <a:pt x="2352824" y="2352824"/>
                </a:lnTo>
                <a:lnTo>
                  <a:pt x="0" y="235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7289794" y="8547501"/>
            <a:ext cx="3702598" cy="960361"/>
          </a:xfrm>
          <a:custGeom>
            <a:avLst/>
            <a:gdLst/>
            <a:ahLst/>
            <a:cxnLst/>
            <a:rect l="l" t="t" r="r" b="b"/>
            <a:pathLst>
              <a:path w="3702598" h="960361">
                <a:moveTo>
                  <a:pt x="0" y="0"/>
                </a:moveTo>
                <a:lnTo>
                  <a:pt x="3702598" y="0"/>
                </a:lnTo>
                <a:lnTo>
                  <a:pt x="3702598" y="960361"/>
                </a:lnTo>
                <a:lnTo>
                  <a:pt x="0" y="960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5639383" y="8304647"/>
            <a:ext cx="1732598" cy="1399939"/>
          </a:xfrm>
          <a:custGeom>
            <a:avLst/>
            <a:gdLst/>
            <a:ahLst/>
            <a:cxnLst/>
            <a:rect l="l" t="t" r="r" b="b"/>
            <a:pathLst>
              <a:path w="1732598" h="1399939">
                <a:moveTo>
                  <a:pt x="0" y="0"/>
                </a:moveTo>
                <a:lnTo>
                  <a:pt x="1732598" y="0"/>
                </a:lnTo>
                <a:lnTo>
                  <a:pt x="1732598" y="1399939"/>
                </a:lnTo>
                <a:lnTo>
                  <a:pt x="0" y="1399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2026540" y="8104816"/>
            <a:ext cx="2578695" cy="1799600"/>
          </a:xfrm>
          <a:custGeom>
            <a:avLst/>
            <a:gdLst/>
            <a:ahLst/>
            <a:cxnLst/>
            <a:rect l="l" t="t" r="r" b="b"/>
            <a:pathLst>
              <a:path w="2578695" h="1799600">
                <a:moveTo>
                  <a:pt x="0" y="0"/>
                </a:moveTo>
                <a:lnTo>
                  <a:pt x="2578695" y="0"/>
                </a:lnTo>
                <a:lnTo>
                  <a:pt x="2578695" y="1799600"/>
                </a:lnTo>
                <a:lnTo>
                  <a:pt x="0" y="179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1600200" y="3262657"/>
            <a:ext cx="15925800" cy="2376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n-GB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GB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, propaganda </a:t>
            </a:r>
            <a:r>
              <a:rPr lang="en-GB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ja</a:t>
            </a:r>
            <a:r>
              <a:rPr lang="en-GB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mõtlemisvead</a:t>
            </a:r>
            <a:endParaRPr lang="en-US" sz="9999" b="1" spc="-279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451516" y="5829300"/>
            <a:ext cx="10074483" cy="1031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3999"/>
              </a:lnSpc>
              <a:spcBef>
                <a:spcPct val="0"/>
              </a:spcBef>
            </a:pP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Kuidas</a:t>
            </a:r>
            <a:r>
              <a:rPr lang="en-GB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psühholoogilised</a:t>
            </a:r>
            <a:r>
              <a:rPr lang="en-GB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mehhanismid</a:t>
            </a:r>
            <a:r>
              <a:rPr lang="en-GB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moonutavad</a:t>
            </a:r>
            <a:r>
              <a:rPr lang="en-GB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tegelikkust</a:t>
            </a:r>
            <a:endParaRPr lang="en-US" sz="3999" b="1" spc="295" dirty="0">
              <a:solidFill>
                <a:srgbClr val="E7C58C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2836" y="1587293"/>
            <a:ext cx="542916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68"/>
              </a:lnSpc>
            </a:pPr>
            <a:r>
              <a:rPr lang="fi-FI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Väär</a:t>
            </a:r>
            <a:r>
              <a:rPr lang="fi-FI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ja </a:t>
            </a:r>
            <a:r>
              <a:rPr lang="fi-FI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desinformatsiooni</a:t>
            </a:r>
            <a:r>
              <a:rPr lang="fi-FI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maailmas</a:t>
            </a:r>
            <a:r>
              <a:rPr lang="fi-FI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navigeerimine</a:t>
            </a:r>
            <a:r>
              <a:rPr lang="fi-FI" sz="2748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2748" dirty="0" err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vanemaealistele</a:t>
            </a:r>
            <a:endParaRPr lang="en-US" sz="2748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425EA-6205-5AA9-BF07-7A3F8064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50B440D-6812-2281-F974-D0C955C6C899}"/>
              </a:ext>
            </a:extLst>
          </p:cNvPr>
          <p:cNvSpPr txBox="1"/>
          <p:nvPr/>
        </p:nvSpPr>
        <p:spPr>
          <a:xfrm>
            <a:off x="912723" y="2476500"/>
            <a:ext cx="13335000" cy="6243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kasutab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süsteemselt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mõtlemisvigu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 need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eemaldada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lagunevad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propaganda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tekstid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koost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Veadu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lisata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juhuslikult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teadlikult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 on peened,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väga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tõhusad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D03E9A-9A1D-65E2-0F25-174DCC428404}"/>
              </a:ext>
            </a:extLst>
          </p:cNvPr>
          <p:cNvSpPr txBox="1"/>
          <p:nvPr/>
        </p:nvSpPr>
        <p:spPr>
          <a:xfrm>
            <a:off x="1028700" y="914400"/>
            <a:ext cx="10934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Propaganda ja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mõtlemisvead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7749F8-AA61-0132-B490-32EB4DAD09B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37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4D383-602B-8733-0409-EE2255011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242B114-A208-6C7F-AC66-1CB696F99347}"/>
              </a:ext>
            </a:extLst>
          </p:cNvPr>
          <p:cNvSpPr txBox="1"/>
          <p:nvPr/>
        </p:nvSpPr>
        <p:spPr>
          <a:xfrm>
            <a:off x="762000" y="2476500"/>
            <a:ext cx="12192000" cy="4986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Süsteemsed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moonutused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Automaatseid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sageli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teadvustamata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Emotsionaalselt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veenvad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loogiliselt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vigased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Võimelised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kujundama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ettekujutust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tegelikkusest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eriti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tõhusad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vahendid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propagandas.</a:t>
            </a:r>
            <a:endParaRPr lang="en-US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CB0EB66-2184-088C-D509-282D9CC64488}"/>
              </a:ext>
            </a:extLst>
          </p:cNvPr>
          <p:cNvSpPr txBox="1"/>
          <p:nvPr/>
        </p:nvSpPr>
        <p:spPr>
          <a:xfrm>
            <a:off x="1028700" y="914400"/>
            <a:ext cx="10934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Mis on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mõtlemisvead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0224E85-63D7-5FE3-37E4-ABEFC25EB808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44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B2363-0F12-6AEB-26A4-7DE413DF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64C14C5-BA5E-3117-E72E-FDB9427841A2}"/>
              </a:ext>
            </a:extLst>
          </p:cNvPr>
          <p:cNvSpPr txBox="1"/>
          <p:nvPr/>
        </p:nvSpPr>
        <p:spPr>
          <a:xfrm>
            <a:off x="762000" y="3162300"/>
            <a:ext cx="12344400" cy="6243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sisendab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teadlikult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mõtlemisvigu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Mõtlemisvead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kahjustavad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elukvaliteeti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ka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ilma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propagandata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Võitlus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propagandaga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algab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kriitilisest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mõtlemisest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Mõtlemisvigade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korrigeerimine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aitab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näha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tegelikkust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selgemalt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parandab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heaolu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F502998-108C-7761-2CE5-2A491B52DAB0}"/>
              </a:ext>
            </a:extLst>
          </p:cNvPr>
          <p:cNvSpPr txBox="1"/>
          <p:nvPr/>
        </p:nvSpPr>
        <p:spPr>
          <a:xfrm>
            <a:off x="1028700" y="914400"/>
            <a:ext cx="109347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Miks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on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oluline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mõtlemisvigu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ära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tunda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6C1C23-2CDB-8D27-85DD-C89E54CC44EC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54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1BC4F-CC4C-6329-6C3E-25FFA38D6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D936EC9-BC19-D014-CA1C-25A808F02549}"/>
              </a:ext>
            </a:extLst>
          </p:cNvPr>
          <p:cNvSpPr txBox="1"/>
          <p:nvPr/>
        </p:nvSpPr>
        <p:spPr>
          <a:xfrm>
            <a:off x="762000" y="2095501"/>
            <a:ext cx="12039600" cy="687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näeb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harva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välja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nagu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ilmne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vale.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Enamasti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esineb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see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emotsionaalselt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veenvate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lihtsustatud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lugudena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mis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põhinevad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mõtlemisvigadel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just"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Järgnevad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näited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näitavad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kuidas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mõtlemisvigu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kasutatakse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reaalses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propagandas (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meedia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poliitiline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kommunikatsioon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sotsiaalvõrgustikud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).</a:t>
            </a:r>
            <a:endParaRPr lang="en-US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95A17AA-AA33-5BBB-FD9A-6896164A343E}"/>
              </a:ext>
            </a:extLst>
          </p:cNvPr>
          <p:cNvSpPr txBox="1"/>
          <p:nvPr/>
        </p:nvSpPr>
        <p:spPr>
          <a:xfrm>
            <a:off x="1028700" y="914400"/>
            <a:ext cx="11315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Propaganda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näited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päriselust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7AB7CEE-D961-B9FB-4A80-CDFF34001E06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62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EC485-8A1D-D258-DC21-B43F60CE0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2320074-50CF-08EA-761A-5D9BA2D11D56}"/>
              </a:ext>
            </a:extLst>
          </p:cNvPr>
          <p:cNvSpPr txBox="1"/>
          <p:nvPr/>
        </p:nvSpPr>
        <p:spPr>
          <a:xfrm>
            <a:off x="762000" y="2095501"/>
            <a:ext cx="12039600" cy="687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Eeldamine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et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teame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teised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tahavad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kavatsevad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Varjatud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motiivide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omistamine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ilma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tõenditeta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Näide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:„Nad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tahavad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riigi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hävitada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.“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Miks see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ohtlik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Kaob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vajadus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tõendite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järele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Tekitab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kahtlust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vaenulikkust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Lihtsustab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keerulised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kavatsused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ähvarduseks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BCFD17D-5B6C-7B5B-2842-FCE7166BC389}"/>
              </a:ext>
            </a:extLst>
          </p:cNvPr>
          <p:cNvSpPr txBox="1"/>
          <p:nvPr/>
        </p:nvSpPr>
        <p:spPr>
          <a:xfrm>
            <a:off x="1028700" y="1028700"/>
            <a:ext cx="10934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Mõtlemisviga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mõtete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lugemine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8E4BB2D-2A6C-48BC-3AA8-D00A5269CFF7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21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4FD3-060E-CBEB-F306-EF26FB02C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B3172C4-4ACE-2260-7565-F0150F1F3D40}"/>
              </a:ext>
            </a:extLst>
          </p:cNvPr>
          <p:cNvSpPr txBox="1"/>
          <p:nvPr/>
        </p:nvSpPr>
        <p:spPr>
          <a:xfrm>
            <a:off x="762000" y="2095501"/>
            <a:ext cx="12039600" cy="687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Tegelikkuse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hindamine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tunnete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mitte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faktide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põhjal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Näide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:„Ma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tunnen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hirmu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järelikult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oht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reaalne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.“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Miks see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toimib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Emotsioonid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tunduvad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veenvad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Hirm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viha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varjutavad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loogika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Ratsionaalne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analüüs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jäetakse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kõrvale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84FB38B-78DB-B453-BD2C-F39A2465B98D}"/>
              </a:ext>
            </a:extLst>
          </p:cNvPr>
          <p:cNvSpPr txBox="1"/>
          <p:nvPr/>
        </p:nvSpPr>
        <p:spPr>
          <a:xfrm>
            <a:off x="1028700" y="914400"/>
            <a:ext cx="143637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Mõtlemisviga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emotsionaalne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põhjendamine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A3F0B6-33D0-0B94-8ED8-464B737284C4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74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12A7-CE01-CD02-F89A-61A31488E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1573681-44E6-B544-5CEB-C88C141C7A69}"/>
              </a:ext>
            </a:extLst>
          </p:cNvPr>
          <p:cNvSpPr txBox="1"/>
          <p:nvPr/>
        </p:nvSpPr>
        <p:spPr>
          <a:xfrm>
            <a:off x="1219200" y="1917631"/>
            <a:ext cx="14859000" cy="561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Levinud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propagandalaadsed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sõnumid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:„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Kõik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meie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vastu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.“ (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üldistamine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„Kui see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ebaõnnestus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siis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kõik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ebaõnnestus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.“ (must-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„Nad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reeturid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.“ (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sildistamine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„See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väike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sündmus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tõestab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täielikku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kokkuvarisemist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.“ (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liialdamine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Iga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näide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lihtsustab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tegelikkust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suunab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emotsionaalsetele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järeldustele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CEA2BB-3E9F-196A-8E71-D0D44A0ED7FC}"/>
              </a:ext>
            </a:extLst>
          </p:cNvPr>
          <p:cNvSpPr txBox="1"/>
          <p:nvPr/>
        </p:nvSpPr>
        <p:spPr>
          <a:xfrm>
            <a:off x="1028700" y="914400"/>
            <a:ext cx="12534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Mõtlemisvigade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näited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sõnumites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7B5BA62-069E-236C-7DA4-C728602B7E21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55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310F-FF78-0ACD-9A0D-01615A5CF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D1EB909-78D3-6C00-6E43-4FC093B9E08D}"/>
              </a:ext>
            </a:extLst>
          </p:cNvPr>
          <p:cNvSpPr txBox="1"/>
          <p:nvPr/>
        </p:nvSpPr>
        <p:spPr>
          <a:xfrm>
            <a:off x="1314450" y="1854895"/>
            <a:ext cx="11963400" cy="5016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Mõtlemisvead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vähendavad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vaimset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pingutust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pakuvad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lihtsaid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selgitusi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loovad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emotsionaalset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kindlust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annavad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kuuluvustunde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või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moraalse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selguse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võimendab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neid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mõjusid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teadlikult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5AD019F-34EC-1728-E897-FEED48129ABB}"/>
              </a:ext>
            </a:extLst>
          </p:cNvPr>
          <p:cNvSpPr txBox="1"/>
          <p:nvPr/>
        </p:nvSpPr>
        <p:spPr>
          <a:xfrm>
            <a:off x="1028700" y="914400"/>
            <a:ext cx="12534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Miks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mõtlemisvead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toimivad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BD68645-2A45-3F23-9144-956A966EDD40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47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F8D3-4CAF-E838-F6DD-4871F79C0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103B3D3-FFB7-0A72-0BB6-50581D3293D4}"/>
              </a:ext>
            </a:extLst>
          </p:cNvPr>
          <p:cNvSpPr txBox="1"/>
          <p:nvPr/>
        </p:nvSpPr>
        <p:spPr>
          <a:xfrm>
            <a:off x="1314450" y="1854895"/>
            <a:ext cx="11963400" cy="4479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Võtke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aega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–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ärge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tehke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otsuseid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automaatselt</a:t>
            </a:r>
            <a:r>
              <a:rPr lang="et-EE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e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ristage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fakte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tõlgendustest</a:t>
            </a:r>
            <a:r>
              <a:rPr lang="et-EE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k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üsige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alati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tõendite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järele</a:t>
            </a:r>
            <a:r>
              <a:rPr lang="et-EE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m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õelge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võimalikele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alternatiivsetele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selgitustele</a:t>
            </a:r>
            <a:r>
              <a:rPr lang="et-EE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See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ei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ole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intuitiivne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oskus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–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seda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tuleb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õppida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8FA70A8-6413-5559-F9B1-34C861095329}"/>
              </a:ext>
            </a:extLst>
          </p:cNvPr>
          <p:cNvSpPr txBox="1"/>
          <p:nvPr/>
        </p:nvSpPr>
        <p:spPr>
          <a:xfrm>
            <a:off x="1028700" y="914400"/>
            <a:ext cx="12534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Mõtlemisvigade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parandamine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4C279C1-ECEE-711D-5162-2975B1A5A0F7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40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88501-8990-2A75-9AB5-FB944E374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7B39B46-5020-E432-8728-B052394C47BA}"/>
              </a:ext>
            </a:extLst>
          </p:cNvPr>
          <p:cNvSpPr txBox="1"/>
          <p:nvPr/>
        </p:nvSpPr>
        <p:spPr>
          <a:xfrm>
            <a:off x="1143000" y="2635377"/>
            <a:ext cx="11963400" cy="5016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Sõnumiga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kokku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puutudes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küsige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Millised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faktid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tegelikult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esitatud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?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Milliseid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emotsioone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see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sõnum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tekitab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?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Milline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teave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puudub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?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Millist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mõtlemisviga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siin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võidakse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kasutada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?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AD63A80-4ECC-D6C3-DFC2-BB97EDC42FCA}"/>
              </a:ext>
            </a:extLst>
          </p:cNvPr>
          <p:cNvSpPr txBox="1"/>
          <p:nvPr/>
        </p:nvSpPr>
        <p:spPr>
          <a:xfrm>
            <a:off x="1028700" y="914400"/>
            <a:ext cx="131445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Praktilised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küsimused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kriitiliseks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mõtlemiseks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FD6D4D-DE71-524D-40CD-BA4990593596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7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ED09E-5540-A874-EE5A-AAA24FEC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B9DCD0D-3E0A-A4C8-65CD-565B449C41AE}"/>
              </a:ext>
            </a:extLst>
          </p:cNvPr>
          <p:cNvSpPr txBox="1"/>
          <p:nvPr/>
        </p:nvSpPr>
        <p:spPr>
          <a:xfrm>
            <a:off x="1676400" y="1028701"/>
            <a:ext cx="16002000" cy="8756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		</a:t>
            </a:r>
            <a:r>
              <a:rPr lang="lt-LT" sz="400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 koolitajale:</a:t>
            </a: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Loengu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ettevalmistamiseks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soovitatav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lugeda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https://kam.lt/leidiniai/ricardas-savukynas-kaip-nugaleti-propaganda-trumpa-mastymo-klaidu-apzvalga-2/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Lisaks:</a:t>
            </a: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https://cri.lt/publications/disinformation-tool-kit/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https://cri.lt/publications/propagandos-amzius-kovos-su-dezinformacija-priemoniu-rinkinys-2/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Esitluse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lõpus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küsimused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kasutada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arutelu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läbiviimiseks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48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F1E9FDE-815D-FB8A-401F-EA3C572F7C88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Action Button: Get Information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168000-4CD2-7F65-21AD-F91F9E78269E}"/>
              </a:ext>
            </a:extLst>
          </p:cNvPr>
          <p:cNvSpPr/>
          <p:nvPr/>
        </p:nvSpPr>
        <p:spPr>
          <a:xfrm>
            <a:off x="1676400" y="1028700"/>
            <a:ext cx="1042416" cy="104241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5A3F0-7FB3-1E8C-1B49-EB84F0B15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DCD0DCC-343F-192C-9391-16BA0675816E}"/>
              </a:ext>
            </a:extLst>
          </p:cNvPr>
          <p:cNvSpPr txBox="1"/>
          <p:nvPr/>
        </p:nvSpPr>
        <p:spPr>
          <a:xfrm>
            <a:off x="1219200" y="2476500"/>
            <a:ext cx="12496800" cy="4924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Järgmine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kord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tahate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öelda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„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Muidugi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sellepärast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et...“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peatuge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küsige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:„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Kuidas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tean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?“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tunnete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uudise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poliitilise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avalduse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tõttu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tugevat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emotsionaalset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reaktsiooni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peatuge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küsige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:„Kas see,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tunnen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tähendab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tingimata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et see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tõsi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7E4F289-0C6E-2730-6FA3-466BAF1F497B}"/>
              </a:ext>
            </a:extLst>
          </p:cNvPr>
          <p:cNvSpPr txBox="1"/>
          <p:nvPr/>
        </p:nvSpPr>
        <p:spPr>
          <a:xfrm>
            <a:off x="1028700" y="914400"/>
            <a:ext cx="131445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Praktilised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küsimused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kriitiliseks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mõtlemiseks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1B0EA02-959D-7C8E-6409-AB38B220382C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89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2E33-AE80-3CDF-2F3D-AA91D8BB7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BDF89C4-0C57-B252-643A-BF0C0D12D854}"/>
              </a:ext>
            </a:extLst>
          </p:cNvPr>
          <p:cNvSpPr txBox="1"/>
          <p:nvPr/>
        </p:nvSpPr>
        <p:spPr>
          <a:xfrm>
            <a:off x="1676400" y="1370397"/>
            <a:ext cx="15220950" cy="7164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Desinformatsioon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petab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vale sisu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kaudu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Propaganda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petab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moonutatud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mõtlemise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kaudu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Kõige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tõhusam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kaitse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ei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ole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ainult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faktide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kontrollimine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vaid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oskus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mõtlemisvigu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ära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tunda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parandada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Propaganda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tõhus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mitte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seetõttu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, et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inimesed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oleksid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rumalad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vaid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seetõttu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, et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mõtlemisvead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inimlikud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automaatsed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Nende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vigade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äratundmine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taastab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tegutsemisvõime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selguse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vastupanuvõime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n-GB" sz="360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E1831FD-85BF-F981-6576-3BD98CD8C736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04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01B85-0457-2E48-E2FA-F5537F2BA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60E53C8-3633-AC65-2C6C-1E51EA8544DB}"/>
              </a:ext>
            </a:extLst>
          </p:cNvPr>
          <p:cNvSpPr txBox="1"/>
          <p:nvPr/>
        </p:nvSpPr>
        <p:spPr>
          <a:xfrm>
            <a:off x="609600" y="3314700"/>
            <a:ext cx="12268200" cy="3729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Kriitiline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tähenda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kõiges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kahtlemist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see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tähendab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oskust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mõelda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selgelt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hoolimata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emotsioonidest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survest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manipulatsioonidest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BE72490-4A22-898C-9557-32C02C1611C2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0BF5040-BB83-A3E2-65E4-7DC7CF436CAF}"/>
              </a:ext>
            </a:extLst>
          </p:cNvPr>
          <p:cNvSpPr/>
          <p:nvPr/>
        </p:nvSpPr>
        <p:spPr>
          <a:xfrm>
            <a:off x="13716000" y="2705100"/>
            <a:ext cx="3112123" cy="3908475"/>
          </a:xfrm>
          <a:custGeom>
            <a:avLst/>
            <a:gdLst/>
            <a:ahLst/>
            <a:cxnLst/>
            <a:rect l="l" t="t" r="r" b="b"/>
            <a:pathLst>
              <a:path w="3112123" h="3908475">
                <a:moveTo>
                  <a:pt x="0" y="0"/>
                </a:moveTo>
                <a:lnTo>
                  <a:pt x="3112123" y="0"/>
                </a:lnTo>
                <a:lnTo>
                  <a:pt x="3112123" y="3908475"/>
                </a:lnTo>
                <a:lnTo>
                  <a:pt x="0" y="3908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19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519E7-C32B-66EE-9208-1773C66B7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56EE4FC-98E9-1022-A041-1E14DC53A05D}"/>
              </a:ext>
            </a:extLst>
          </p:cNvPr>
          <p:cNvSpPr txBox="1"/>
          <p:nvPr/>
        </p:nvSpPr>
        <p:spPr>
          <a:xfrm>
            <a:off x="762000" y="2095501"/>
            <a:ext cx="13792200" cy="4127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r">
              <a:lnSpc>
                <a:spcPts val="3999"/>
              </a:lnSpc>
              <a:spcBef>
                <a:spcPct val="0"/>
              </a:spcBef>
            </a:pPr>
            <a:r>
              <a:rPr lang="en-GB" sz="3600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Põhineb:Richard</a:t>
            </a:r>
            <a:r>
              <a:rPr lang="en-GB" sz="3600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600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Savukynas„Lühike</a:t>
            </a:r>
            <a:r>
              <a:rPr lang="en-GB" sz="3600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600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ülevaade</a:t>
            </a:r>
            <a:r>
              <a:rPr lang="en-GB" sz="3600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600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mõtlemisvigadest“Leedu</a:t>
            </a:r>
            <a:r>
              <a:rPr lang="en-GB" sz="3600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600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armee</a:t>
            </a:r>
            <a:r>
              <a:rPr lang="en-GB" sz="3600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, 2020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F4F5320-461E-86C5-F75D-BBE02ACCCCB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29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29B98-DDC1-47AD-A51B-8E495EA4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DBE3366-F9AD-C76C-73DE-D624D3552D1D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6CE2F-CBDA-B2EC-131F-5E218FC5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1940020"/>
            <a:ext cx="9906001" cy="6017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0BB11-9D0E-9DCB-E3BC-C14022D8D359}"/>
              </a:ext>
            </a:extLst>
          </p:cNvPr>
          <p:cNvSpPr txBox="1"/>
          <p:nvPr/>
        </p:nvSpPr>
        <p:spPr>
          <a:xfrm>
            <a:off x="4572000" y="4845245"/>
            <a:ext cx="9144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Mõned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konkreetsed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mõtlemisvead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Source Sans Pro"/>
                <a:cs typeface="Source Sans Pro"/>
                <a:sym typeface="Source Sans Pro"/>
              </a:rPr>
              <a:t>aruteluküsimused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3619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95D9-8228-B7DD-E833-485B9BCE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BD08F6C-2970-F3A2-44F6-BB363D8F929C}"/>
              </a:ext>
            </a:extLst>
          </p:cNvPr>
          <p:cNvSpPr txBox="1"/>
          <p:nvPr/>
        </p:nvSpPr>
        <p:spPr>
          <a:xfrm>
            <a:off x="762000" y="2095501"/>
            <a:ext cx="13030200" cy="7310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endParaRPr lang="lt-LT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Sõnum</a:t>
            </a:r>
            <a:r>
              <a:rPr lang="en-GB" sz="3600" b="1" dirty="0">
                <a:solidFill>
                  <a:schemeClr val="tx2"/>
                </a:solidFill>
              </a:rPr>
              <a:t>:„Kui </a:t>
            </a:r>
            <a:r>
              <a:rPr lang="en-GB" sz="3600" b="1" dirty="0" err="1">
                <a:solidFill>
                  <a:schemeClr val="tx2"/>
                </a:solidFill>
              </a:rPr>
              <a:t>reformid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parandanud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kohe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elatustaset</a:t>
            </a:r>
            <a:r>
              <a:rPr lang="en-GB" sz="3600" b="1" dirty="0">
                <a:solidFill>
                  <a:schemeClr val="tx2"/>
                </a:solidFill>
              </a:rPr>
              <a:t>, </a:t>
            </a:r>
            <a:r>
              <a:rPr lang="en-GB" sz="3600" b="1" dirty="0" err="1">
                <a:solidFill>
                  <a:schemeClr val="tx2"/>
                </a:solidFill>
              </a:rPr>
              <a:t>siis</a:t>
            </a:r>
            <a:r>
              <a:rPr lang="en-GB" sz="3600" b="1" dirty="0">
                <a:solidFill>
                  <a:schemeClr val="tx2"/>
                </a:solidFill>
              </a:rPr>
              <a:t> on </a:t>
            </a:r>
            <a:r>
              <a:rPr lang="en-GB" sz="3600" b="1" dirty="0" err="1">
                <a:solidFill>
                  <a:schemeClr val="tx2"/>
                </a:solidFill>
              </a:rPr>
              <a:t>kogu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reformiprotsess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läbi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kukkunud</a:t>
            </a:r>
            <a:r>
              <a:rPr lang="en-GB" sz="3600" b="1" dirty="0">
                <a:solidFill>
                  <a:schemeClr val="tx2"/>
                </a:solidFill>
              </a:rPr>
              <a:t>.“</a:t>
            </a: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>
                <a:solidFill>
                  <a:schemeClr val="tx2"/>
                </a:solidFill>
              </a:rPr>
              <a:t>Miks see </a:t>
            </a:r>
            <a:r>
              <a:rPr lang="en-GB" sz="3600" b="1" dirty="0" err="1">
                <a:solidFill>
                  <a:schemeClr val="tx2"/>
                </a:solidFill>
              </a:rPr>
              <a:t>toimib</a:t>
            </a:r>
            <a:r>
              <a:rPr lang="en-GB" sz="3600" b="1" dirty="0">
                <a:solidFill>
                  <a:schemeClr val="tx2"/>
                </a:solidFill>
              </a:rPr>
              <a:t>?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Eirab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osalist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edu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Välistab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nüansid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Suunab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äärmuslike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järeldusteni</a:t>
            </a: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Aruteluküsimus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r>
              <a:rPr lang="et-EE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Milliseid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alternatiivseid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selgitusi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siin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ignoreeritakse</a:t>
            </a:r>
            <a:r>
              <a:rPr lang="en-GB" sz="3600" b="1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62778C6-FC78-95E8-8359-E71E09DDCEF3}"/>
              </a:ext>
            </a:extLst>
          </p:cNvPr>
          <p:cNvSpPr txBox="1"/>
          <p:nvPr/>
        </p:nvSpPr>
        <p:spPr>
          <a:xfrm>
            <a:off x="1028700" y="914400"/>
            <a:ext cx="11772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Näide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1 – Must-valge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mõtlemine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883E2DD-0670-A81F-A77C-A37B5A1F549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83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0693-EF40-58DC-4207-C8715F3B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A070A3E-C8B6-B4C7-AB0E-17020712175B}"/>
              </a:ext>
            </a:extLst>
          </p:cNvPr>
          <p:cNvSpPr txBox="1"/>
          <p:nvPr/>
        </p:nvSpPr>
        <p:spPr>
          <a:xfrm>
            <a:off x="762000" y="2095501"/>
            <a:ext cx="12039600" cy="7219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sym typeface="Source Sans Pro"/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Sõnum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2"/>
                </a:solidFill>
              </a:rPr>
              <a:t>„</a:t>
            </a:r>
            <a:r>
              <a:rPr lang="en-GB" sz="3600" b="1" dirty="0" err="1">
                <a:solidFill>
                  <a:schemeClr val="tx2"/>
                </a:solidFill>
              </a:rPr>
              <a:t>Üks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korrumpeerunud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ametnik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tõestab</a:t>
            </a:r>
            <a:r>
              <a:rPr lang="en-GB" sz="3600" b="1" dirty="0">
                <a:solidFill>
                  <a:schemeClr val="tx2"/>
                </a:solidFill>
              </a:rPr>
              <a:t>, et </a:t>
            </a:r>
            <a:r>
              <a:rPr lang="en-GB" sz="3600" b="1" dirty="0" err="1">
                <a:solidFill>
                  <a:schemeClr val="tx2"/>
                </a:solidFill>
              </a:rPr>
              <a:t>kogu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riigisüsteem</a:t>
            </a:r>
            <a:r>
              <a:rPr lang="en-GB" sz="3600" b="1" dirty="0">
                <a:solidFill>
                  <a:schemeClr val="tx2"/>
                </a:solidFill>
              </a:rPr>
              <a:t> on </a:t>
            </a:r>
            <a:r>
              <a:rPr lang="en-GB" sz="3600" b="1" dirty="0" err="1">
                <a:solidFill>
                  <a:schemeClr val="tx2"/>
                </a:solidFill>
              </a:rPr>
              <a:t>korrumpeerunud</a:t>
            </a:r>
            <a:r>
              <a:rPr lang="en-GB" sz="3600" b="1" dirty="0">
                <a:solidFill>
                  <a:schemeClr val="tx2"/>
                </a:solidFill>
              </a:rPr>
              <a:t>.“</a:t>
            </a:r>
            <a:endParaRPr lang="et-EE" sz="3600" b="1" dirty="0">
              <a:solidFill>
                <a:schemeClr val="tx2"/>
              </a:solidFill>
            </a:endParaRPr>
          </a:p>
          <a:p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t-EE" sz="3600" b="1" dirty="0">
                <a:solidFill>
                  <a:schemeClr val="tx2"/>
                </a:solidFill>
              </a:rPr>
              <a:t>Miks see toimib: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Jätab osalise edu tähelepanuta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Jätab nüansid kõrvale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Suunab publikut äärmuslikele järeldustele </a:t>
            </a:r>
          </a:p>
          <a:p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Aruteluküsimus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2"/>
                </a:solidFill>
              </a:rPr>
              <a:t>Kas </a:t>
            </a:r>
            <a:r>
              <a:rPr lang="en-GB" sz="3600" b="1" dirty="0" err="1">
                <a:solidFill>
                  <a:schemeClr val="tx2"/>
                </a:solidFill>
              </a:rPr>
              <a:t>üks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näide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õigustab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üldist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järeldust</a:t>
            </a:r>
            <a:r>
              <a:rPr lang="en-GB" sz="3600" b="1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530C941-24FE-E43B-563A-EAB86F62E3DF}"/>
              </a:ext>
            </a:extLst>
          </p:cNvPr>
          <p:cNvSpPr txBox="1"/>
          <p:nvPr/>
        </p:nvSpPr>
        <p:spPr>
          <a:xfrm>
            <a:off x="1028700" y="914400"/>
            <a:ext cx="11772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Näide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2 –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Üldistamine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72C6F3D-8DC9-9B59-0B60-5FEDADB3A7A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11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443F-3B49-1615-9A4F-335022B2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D633590-F9C3-A838-10D3-9F2A8BF28BC8}"/>
              </a:ext>
            </a:extLst>
          </p:cNvPr>
          <p:cNvSpPr txBox="1"/>
          <p:nvPr/>
        </p:nvSpPr>
        <p:spPr>
          <a:xfrm>
            <a:off x="762000" y="2095501"/>
            <a:ext cx="12039600" cy="7938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Sõnum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2"/>
                </a:solidFill>
              </a:rPr>
              <a:t>„Jah, </a:t>
            </a:r>
            <a:r>
              <a:rPr lang="en-GB" sz="3600" b="1" dirty="0" err="1">
                <a:solidFill>
                  <a:schemeClr val="tx2"/>
                </a:solidFill>
              </a:rPr>
              <a:t>majandus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kasvab</a:t>
            </a:r>
            <a:r>
              <a:rPr lang="en-GB" sz="3600" b="1" dirty="0">
                <a:solidFill>
                  <a:schemeClr val="tx2"/>
                </a:solidFill>
              </a:rPr>
              <a:t>, </a:t>
            </a:r>
            <a:r>
              <a:rPr lang="en-GB" sz="3600" b="1" dirty="0" err="1">
                <a:solidFill>
                  <a:schemeClr val="tx2"/>
                </a:solidFill>
              </a:rPr>
              <a:t>kuid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tavalised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inimesed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tunne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sellest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kasu</a:t>
            </a:r>
            <a:r>
              <a:rPr lang="en-GB" sz="3600" b="1" dirty="0">
                <a:solidFill>
                  <a:schemeClr val="tx2"/>
                </a:solidFill>
              </a:rPr>
              <a:t> – </a:t>
            </a:r>
            <a:r>
              <a:rPr lang="en-GB" sz="3600" b="1" dirty="0" err="1">
                <a:solidFill>
                  <a:schemeClr val="tx2"/>
                </a:solidFill>
              </a:rPr>
              <a:t>järelikult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tähenda</a:t>
            </a:r>
            <a:r>
              <a:rPr lang="en-GB" sz="3600" b="1" dirty="0">
                <a:solidFill>
                  <a:schemeClr val="tx2"/>
                </a:solidFill>
              </a:rPr>
              <a:t> see </a:t>
            </a:r>
            <a:r>
              <a:rPr lang="en-GB" sz="3600" b="1" dirty="0" err="1">
                <a:solidFill>
                  <a:schemeClr val="tx2"/>
                </a:solidFill>
              </a:rPr>
              <a:t>kasv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midagi</a:t>
            </a:r>
            <a:r>
              <a:rPr lang="en-GB" sz="3600" b="1" dirty="0">
                <a:solidFill>
                  <a:schemeClr val="tx2"/>
                </a:solidFill>
              </a:rPr>
              <a:t>.“</a:t>
            </a:r>
            <a:endParaRPr lang="et-EE" sz="3600" b="1" dirty="0">
              <a:solidFill>
                <a:schemeClr val="tx2"/>
              </a:solidFill>
            </a:endParaRPr>
          </a:p>
          <a:p>
            <a:endParaRPr lang="et-EE" sz="3600" b="1" dirty="0">
              <a:solidFill>
                <a:schemeClr val="tx2"/>
              </a:solidFill>
            </a:endParaRPr>
          </a:p>
          <a:p>
            <a:r>
              <a:rPr lang="et-EE" sz="3600" b="1" dirty="0">
                <a:solidFill>
                  <a:schemeClr val="tx2"/>
                </a:solidFill>
              </a:rPr>
              <a:t>Miks see toimib: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Jätab osalise edu tähelepanuta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Jätab nüansid kõrvale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Suunab publikut äärmuslikele järeldustele </a:t>
            </a: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Aruteluküsimus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Millised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faktid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jäetakse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sellest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loost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välja</a:t>
            </a:r>
            <a:r>
              <a:rPr lang="en-GB" sz="3600" b="1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E3AB251-CD29-7502-DBD9-343D2AEDE2AE}"/>
              </a:ext>
            </a:extLst>
          </p:cNvPr>
          <p:cNvSpPr txBox="1"/>
          <p:nvPr/>
        </p:nvSpPr>
        <p:spPr>
          <a:xfrm>
            <a:off x="1028700" y="914400"/>
            <a:ext cx="125349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Näide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3 –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Vaimne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filter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ja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positiivse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väärtuse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vähendamine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C44256-09D8-A117-A4A3-9536D9939D8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56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837C9-98B3-CBEA-0D82-38089CA19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FE93FEE-9F6D-D4EF-1654-764AA49C46D1}"/>
              </a:ext>
            </a:extLst>
          </p:cNvPr>
          <p:cNvSpPr txBox="1"/>
          <p:nvPr/>
        </p:nvSpPr>
        <p:spPr>
          <a:xfrm>
            <a:off x="762000" y="2095501"/>
            <a:ext cx="12039600" cy="6242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Sõnum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r>
              <a:rPr lang="et-EE" sz="3600" b="1" dirty="0">
                <a:solidFill>
                  <a:schemeClr val="tx2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„</a:t>
            </a:r>
            <a:r>
              <a:rPr lang="en-GB" sz="3600" b="1" dirty="0" err="1">
                <a:solidFill>
                  <a:schemeClr val="tx2"/>
                </a:solidFill>
              </a:rPr>
              <a:t>Lääs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tahab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meie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riiki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nõrgestada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ja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reedab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meid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paratamatult</a:t>
            </a:r>
            <a:r>
              <a:rPr lang="en-GB" sz="3600" b="1" dirty="0">
                <a:solidFill>
                  <a:schemeClr val="tx2"/>
                </a:solidFill>
              </a:rPr>
              <a:t>.“</a:t>
            </a: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t-EE" sz="3600" b="1" dirty="0">
                <a:solidFill>
                  <a:schemeClr val="tx2"/>
                </a:solidFill>
              </a:rPr>
              <a:t>Miks see toimib: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Jätab osalise edu tähelepanuta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Jätab nüansid kõrvale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3600" b="1" dirty="0">
                <a:solidFill>
                  <a:schemeClr val="tx2"/>
                </a:solidFill>
              </a:rPr>
              <a:t>Suunab publikut äärmuslikele järeldustele</a:t>
            </a: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Aruteluküsimus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r>
              <a:rPr lang="et-EE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Milliseid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tõendeid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tegelikult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esitatakse</a:t>
            </a:r>
            <a:r>
              <a:rPr lang="en-GB" sz="3600" b="1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7788AFF-D96E-B499-B71C-F14C48DDF569}"/>
              </a:ext>
            </a:extLst>
          </p:cNvPr>
          <p:cNvSpPr txBox="1"/>
          <p:nvPr/>
        </p:nvSpPr>
        <p:spPr>
          <a:xfrm>
            <a:off x="1028700" y="914400"/>
            <a:ext cx="125349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Näide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4 –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Mõtete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lugemine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ja </a:t>
            </a:r>
            <a:r>
              <a:rPr lang="fi-FI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tuleviku</a:t>
            </a:r>
            <a:r>
              <a:rPr lang="fi-FI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ennustamine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584460-B55F-271A-CFBE-E4DD39CFEF63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91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D75A7-C19B-FD34-F5E0-E872EB100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A2F4853-35C6-59A3-EF3A-5EC241A12021}"/>
              </a:ext>
            </a:extLst>
          </p:cNvPr>
          <p:cNvSpPr txBox="1"/>
          <p:nvPr/>
        </p:nvSpPr>
        <p:spPr>
          <a:xfrm>
            <a:off x="762000" y="2095501"/>
            <a:ext cx="12039600" cy="552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None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sym typeface="Source Sans Pro"/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Sõnum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r>
              <a:rPr lang="et-EE" sz="3600" b="1" dirty="0">
                <a:solidFill>
                  <a:schemeClr val="tx2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„</a:t>
            </a:r>
            <a:r>
              <a:rPr lang="en-GB" sz="3600" b="1" dirty="0" err="1">
                <a:solidFill>
                  <a:schemeClr val="tx2"/>
                </a:solidFill>
              </a:rPr>
              <a:t>Üks</a:t>
            </a:r>
            <a:r>
              <a:rPr lang="en-GB" sz="3600" b="1" dirty="0">
                <a:solidFill>
                  <a:schemeClr val="tx2"/>
                </a:solidFill>
              </a:rPr>
              <a:t> protest </a:t>
            </a:r>
            <a:r>
              <a:rPr lang="en-GB" sz="3600" b="1" dirty="0" err="1">
                <a:solidFill>
                  <a:schemeClr val="tx2"/>
                </a:solidFill>
              </a:rPr>
              <a:t>tähendab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täielikku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kaost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ja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avaliku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korra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kokkuvarisemist</a:t>
            </a:r>
            <a:r>
              <a:rPr lang="en-GB" sz="3600" b="1" dirty="0">
                <a:solidFill>
                  <a:schemeClr val="tx2"/>
                </a:solidFill>
              </a:rPr>
              <a:t>.“</a:t>
            </a: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>
                <a:solidFill>
                  <a:schemeClr val="tx2"/>
                </a:solidFill>
              </a:rPr>
              <a:t>Miks see </a:t>
            </a:r>
            <a:r>
              <a:rPr lang="en-GB" sz="3600" b="1" dirty="0" err="1">
                <a:solidFill>
                  <a:schemeClr val="tx2"/>
                </a:solidFill>
              </a:rPr>
              <a:t>toimib</a:t>
            </a:r>
            <a:r>
              <a:rPr lang="en-GB" sz="3600" b="1" dirty="0">
                <a:solidFill>
                  <a:schemeClr val="tx2"/>
                </a:solidFill>
              </a:rPr>
              <a:t>?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Üksikut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sündmust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paisutatakse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Tekitatakse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kriisitunne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Õigustatakse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äärmuslikke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vastumeetmeid</a:t>
            </a: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Aruteluküsimus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r>
              <a:rPr lang="et-EE" sz="3600" b="1" dirty="0">
                <a:solidFill>
                  <a:schemeClr val="tx2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Kui </a:t>
            </a:r>
            <a:r>
              <a:rPr lang="en-GB" sz="3600" b="1" dirty="0" err="1">
                <a:solidFill>
                  <a:schemeClr val="tx2"/>
                </a:solidFill>
              </a:rPr>
              <a:t>esinduslik</a:t>
            </a:r>
            <a:r>
              <a:rPr lang="en-GB" sz="3600" b="1" dirty="0">
                <a:solidFill>
                  <a:schemeClr val="tx2"/>
                </a:solidFill>
              </a:rPr>
              <a:t> see </a:t>
            </a:r>
            <a:r>
              <a:rPr lang="en-GB" sz="3600" b="1" dirty="0" err="1">
                <a:solidFill>
                  <a:schemeClr val="tx2"/>
                </a:solidFill>
              </a:rPr>
              <a:t>sündmus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tegelikult</a:t>
            </a:r>
            <a:r>
              <a:rPr lang="en-GB" sz="3600" b="1" dirty="0">
                <a:solidFill>
                  <a:schemeClr val="tx2"/>
                </a:solidFill>
              </a:rPr>
              <a:t> on?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DB6B9D3-EEED-7B8F-DEAD-D84E6423955A}"/>
              </a:ext>
            </a:extLst>
          </p:cNvPr>
          <p:cNvSpPr txBox="1"/>
          <p:nvPr/>
        </p:nvSpPr>
        <p:spPr>
          <a:xfrm>
            <a:off x="1028700" y="914400"/>
            <a:ext cx="12534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Näide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5 –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Liialdamine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98837F4-D876-8A97-0340-59557C4061B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70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9237-B11C-8411-DBED-8344EF45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4583851-51F1-0090-F6DA-2C20733AF9E6}"/>
              </a:ext>
            </a:extLst>
          </p:cNvPr>
          <p:cNvSpPr txBox="1"/>
          <p:nvPr/>
        </p:nvSpPr>
        <p:spPr>
          <a:xfrm>
            <a:off x="762000" y="2095501"/>
            <a:ext cx="15468600" cy="6243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 te arvate, et:      				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teil on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alati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õigus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					-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kõik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teie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hinnangud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õiged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olete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kunagi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endalt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küsinud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miks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selline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arvamus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on?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					- 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 ma olen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targem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kõik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teised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minu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					</a:t>
            </a:r>
            <a:r>
              <a:rPr lang="fi-FI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ümber</a:t>
            </a: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lang="lt-LT" sz="48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70E778A-D1EF-9FD2-1029-9EFEC0F13B93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8DB0340-02E5-2C7F-9942-5AAD9F9292B5}"/>
              </a:ext>
            </a:extLst>
          </p:cNvPr>
          <p:cNvSpPr/>
          <p:nvPr/>
        </p:nvSpPr>
        <p:spPr>
          <a:xfrm>
            <a:off x="762000" y="1673994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A1F7C1B-68A2-64DC-F400-BD58D4B7B6EB}"/>
              </a:ext>
            </a:extLst>
          </p:cNvPr>
          <p:cNvSpPr/>
          <p:nvPr/>
        </p:nvSpPr>
        <p:spPr>
          <a:xfrm>
            <a:off x="685800" y="4759989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438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C5283-2C3E-BDDC-24CD-42A21D393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45B43A-5368-D84D-88C2-51BE2A626DE9}"/>
              </a:ext>
            </a:extLst>
          </p:cNvPr>
          <p:cNvSpPr txBox="1"/>
          <p:nvPr/>
        </p:nvSpPr>
        <p:spPr>
          <a:xfrm>
            <a:off x="762000" y="2095501"/>
            <a:ext cx="12039600" cy="6796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Sõnum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r>
              <a:rPr lang="et-EE" sz="3600" b="1" dirty="0">
                <a:solidFill>
                  <a:schemeClr val="tx2"/>
                </a:solidFill>
              </a:rPr>
              <a:t> </a:t>
            </a:r>
            <a:r>
              <a:rPr lang="en-GB" sz="3600" b="1" dirty="0">
                <a:solidFill>
                  <a:schemeClr val="tx2"/>
                </a:solidFill>
              </a:rPr>
              <a:t>„Me </a:t>
            </a:r>
            <a:r>
              <a:rPr lang="en-GB" sz="3600" b="1" dirty="0" err="1">
                <a:solidFill>
                  <a:schemeClr val="tx2"/>
                </a:solidFill>
              </a:rPr>
              <a:t>tunneme</a:t>
            </a:r>
            <a:r>
              <a:rPr lang="en-GB" sz="3600" b="1" dirty="0">
                <a:solidFill>
                  <a:schemeClr val="tx2"/>
                </a:solidFill>
              </a:rPr>
              <a:t> end </a:t>
            </a:r>
            <a:r>
              <a:rPr lang="en-GB" sz="3600" b="1" dirty="0" err="1">
                <a:solidFill>
                  <a:schemeClr val="tx2"/>
                </a:solidFill>
              </a:rPr>
              <a:t>ohustatuna</a:t>
            </a:r>
            <a:r>
              <a:rPr lang="en-GB" sz="3600" b="1" dirty="0">
                <a:solidFill>
                  <a:schemeClr val="tx2"/>
                </a:solidFill>
              </a:rPr>
              <a:t>, </a:t>
            </a:r>
            <a:r>
              <a:rPr lang="en-GB" sz="3600" b="1" dirty="0" err="1">
                <a:solidFill>
                  <a:schemeClr val="tx2"/>
                </a:solidFill>
              </a:rPr>
              <a:t>järelikult</a:t>
            </a:r>
            <a:r>
              <a:rPr lang="en-GB" sz="3600" b="1" dirty="0">
                <a:solidFill>
                  <a:schemeClr val="tx2"/>
                </a:solidFill>
              </a:rPr>
              <a:t> on </a:t>
            </a:r>
            <a:r>
              <a:rPr lang="en-GB" sz="3600" b="1" dirty="0" err="1">
                <a:solidFill>
                  <a:schemeClr val="tx2"/>
                </a:solidFill>
              </a:rPr>
              <a:t>oht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reaalne</a:t>
            </a:r>
            <a:r>
              <a:rPr lang="en-GB" sz="3600" b="1" dirty="0">
                <a:solidFill>
                  <a:schemeClr val="tx2"/>
                </a:solidFill>
              </a:rPr>
              <a:t>.“</a:t>
            </a: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>
                <a:solidFill>
                  <a:schemeClr val="tx2"/>
                </a:solidFill>
              </a:rPr>
              <a:t>Miks see </a:t>
            </a:r>
            <a:r>
              <a:rPr lang="en-GB" sz="3600" b="1" dirty="0" err="1">
                <a:solidFill>
                  <a:schemeClr val="tx2"/>
                </a:solidFill>
              </a:rPr>
              <a:t>toimib</a:t>
            </a:r>
            <a:r>
              <a:rPr lang="en-GB" sz="3600" b="1" dirty="0">
                <a:solidFill>
                  <a:schemeClr val="tx2"/>
                </a:solidFill>
              </a:rPr>
              <a:t>?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Emotsioonid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asendavad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tõendeid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tx2"/>
                </a:solidFill>
              </a:rPr>
              <a:t>Hirm </a:t>
            </a:r>
            <a:r>
              <a:rPr lang="en-GB" sz="3600" b="1" dirty="0" err="1">
                <a:solidFill>
                  <a:schemeClr val="tx2"/>
                </a:solidFill>
              </a:rPr>
              <a:t>pärsib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kriitilist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mõtlemist</a:t>
            </a:r>
            <a:endParaRPr lang="et-EE" sz="36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 err="1">
                <a:solidFill>
                  <a:schemeClr val="tx2"/>
                </a:solidFill>
              </a:rPr>
              <a:t>Tekitab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kohese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emotsionaalse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samastumise</a:t>
            </a: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t-EE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GB" sz="3600" b="1" dirty="0" err="1">
                <a:solidFill>
                  <a:schemeClr val="tx2"/>
                </a:solidFill>
              </a:rPr>
              <a:t>Aruteluküsimus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r>
              <a:rPr lang="et-EE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Millised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faktid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toetavad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seda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emotsionaalset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väidet</a:t>
            </a:r>
            <a:r>
              <a:rPr lang="en-GB" sz="3600" b="1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F152F7E-C745-4004-2EF4-CD51192CD3A0}"/>
              </a:ext>
            </a:extLst>
          </p:cNvPr>
          <p:cNvSpPr txBox="1"/>
          <p:nvPr/>
        </p:nvSpPr>
        <p:spPr>
          <a:xfrm>
            <a:off x="1028700" y="914400"/>
            <a:ext cx="125349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Näide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6 –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Emotsionaalne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põhjendamine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0834F5D-F722-8EF3-CB56-1BDD6CA3500D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3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5699-A1DE-F92D-EDC4-1219FEA1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5C2CAF2-9300-7B06-6F3E-30895C9865C8}"/>
              </a:ext>
            </a:extLst>
          </p:cNvPr>
          <p:cNvSpPr txBox="1"/>
          <p:nvPr/>
        </p:nvSpPr>
        <p:spPr>
          <a:xfrm>
            <a:off x="762000" y="2095501"/>
            <a:ext cx="15468600" cy="687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püüavad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muuta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teie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mõtteviisi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Peamine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eesmärk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panna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teid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mõtlema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teisiti,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omakorda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muudab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teie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fi-FI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käitumist</a:t>
            </a: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lt-LT" sz="48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9AE69B-839E-40AE-9132-034FB33DF7A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560C96D-C44E-196A-8454-F9C3588A5531}"/>
              </a:ext>
            </a:extLst>
          </p:cNvPr>
          <p:cNvSpPr/>
          <p:nvPr/>
        </p:nvSpPr>
        <p:spPr>
          <a:xfrm>
            <a:off x="762000" y="3841223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4308D4F-3E41-1374-A97E-09EB9A7BEC5A}"/>
              </a:ext>
            </a:extLst>
          </p:cNvPr>
          <p:cNvSpPr/>
          <p:nvPr/>
        </p:nvSpPr>
        <p:spPr>
          <a:xfrm>
            <a:off x="794657" y="6718427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35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229E-376B-D9FF-FD2C-D518210F3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81A01D7-B4FD-CF4B-4052-56DCC2CC9EFC}"/>
              </a:ext>
            </a:extLst>
          </p:cNvPr>
          <p:cNvSpPr txBox="1"/>
          <p:nvPr/>
        </p:nvSpPr>
        <p:spPr>
          <a:xfrm>
            <a:off x="762000" y="5143499"/>
            <a:ext cx="15773400" cy="561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vahe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propagandal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desinformatsioonil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endParaRPr lang="lt-LT" sz="48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2C5090-AB53-BF64-B1A2-7830BF03D741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326A981-8A57-75CE-0451-E229D1CAED27}"/>
              </a:ext>
            </a:extLst>
          </p:cNvPr>
          <p:cNvSpPr/>
          <p:nvPr/>
        </p:nvSpPr>
        <p:spPr>
          <a:xfrm>
            <a:off x="820622" y="6896100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6E5890-3EB8-1C75-889C-66AECB0A3B17}"/>
              </a:ext>
            </a:extLst>
          </p:cNvPr>
          <p:cNvSpPr/>
          <p:nvPr/>
        </p:nvSpPr>
        <p:spPr>
          <a:xfrm>
            <a:off x="2438400" y="1315031"/>
            <a:ext cx="4083939" cy="4114800"/>
          </a:xfrm>
          <a:custGeom>
            <a:avLst/>
            <a:gdLst/>
            <a:ahLst/>
            <a:cxnLst/>
            <a:rect l="l" t="t" r="r" b="b"/>
            <a:pathLst>
              <a:path w="4083939" h="4114800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6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F4C8-202C-6E52-2D05-EB5EF79D6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B8C237D-CB7A-F120-C57C-F89256DAC866}"/>
              </a:ext>
            </a:extLst>
          </p:cNvPr>
          <p:cNvSpPr txBox="1"/>
          <p:nvPr/>
        </p:nvSpPr>
        <p:spPr>
          <a:xfrm>
            <a:off x="1295400" y="2356195"/>
            <a:ext cx="12801600" cy="10013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6"/>
              </a:lnSpc>
            </a:pPr>
            <a:endParaRPr lang="en-GB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lnSpc>
                <a:spcPts val="4886"/>
              </a:lnSpc>
            </a:pPr>
            <a:endParaRPr lang="en-GB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Peamine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eesmärk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eksitada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petta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Vorm: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valed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väljamõeldud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uudised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manipuleeritud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fotod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või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statistika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Kontekst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kasutatakse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erinevates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valdkondades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(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poliitika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äri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sõjaolukorrad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sotsiaalmeedia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)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Peamine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tunnus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teadlik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eksitamine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on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selle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keskne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omadus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</a:p>
          <a:p>
            <a:pPr>
              <a:lnSpc>
                <a:spcPts val="4886"/>
              </a:lnSpc>
            </a:pPr>
            <a:b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</a:b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Desinformatsioon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on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tööriist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20EE206-A50F-33F3-5D4C-8A4A7522D656}"/>
              </a:ext>
            </a:extLst>
          </p:cNvPr>
          <p:cNvSpPr txBox="1"/>
          <p:nvPr/>
        </p:nvSpPr>
        <p:spPr>
          <a:xfrm>
            <a:off x="2819400" y="914400"/>
            <a:ext cx="94488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Mis on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E7E6E37-11C9-31F6-8FBE-D5B7B3E1940B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F5441656-97D6-6C5B-6364-DA73C297D9CD}"/>
              </a:ext>
            </a:extLst>
          </p:cNvPr>
          <p:cNvSpPr/>
          <p:nvPr/>
        </p:nvSpPr>
        <p:spPr>
          <a:xfrm>
            <a:off x="900050" y="606665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4" y="0"/>
                </a:lnTo>
                <a:lnTo>
                  <a:pt x="1527464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71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3009899"/>
            <a:ext cx="15011400" cy="11270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eesmärk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veenda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teisi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ning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õigustada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kindlat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ideoloogiat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autoriteeti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tegevussuunda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Vorm: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terviklik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sõnumisüsteem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–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loosungid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korduvad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narratiivid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emotsionaalsed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rõhuasetused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Kontekst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pikaajaline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strateegiliselt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planeeritud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tegevus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ajalooliselt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omane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poliitilistele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süsteemidele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sõdadele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ideoloogilistele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liikumistele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Peamine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tunnus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keskendub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mõjutamisele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veenmisele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mitte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ainult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valedele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on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strateegia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lt-LT" sz="3600" b="1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>
              <a:lnSpc>
                <a:spcPts val="4886"/>
              </a:lnSpc>
            </a:pPr>
            <a:endParaRPr lang="lt-LT" sz="36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95600" y="914400"/>
            <a:ext cx="70866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Mis on propaganda?</a:t>
            </a:r>
          </a:p>
        </p:txBody>
      </p:sp>
      <p:sp>
        <p:nvSpPr>
          <p:cNvPr id="4" name="Freeform 4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4E4300F-6C5B-616F-5886-CAAC5BB3FA06}"/>
              </a:ext>
            </a:extLst>
          </p:cNvPr>
          <p:cNvSpPr/>
          <p:nvPr/>
        </p:nvSpPr>
        <p:spPr>
          <a:xfrm>
            <a:off x="758536" y="637244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4" y="0"/>
                </a:lnTo>
                <a:lnTo>
                  <a:pt x="1527464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9FD53-0B8D-77B0-CF41-60B546833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6EFE77D-2DDC-6191-43B2-1725804343D3}"/>
              </a:ext>
            </a:extLst>
          </p:cNvPr>
          <p:cNvSpPr txBox="1"/>
          <p:nvPr/>
        </p:nvSpPr>
        <p:spPr>
          <a:xfrm>
            <a:off x="1259305" y="2324100"/>
            <a:ext cx="13944600" cy="8128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on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tööriist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on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strateegia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võib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kasutada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desinformatsiooni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tugine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ainult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valedele</a:t>
            </a:r>
            <a:endParaRPr lang="et-EE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mõjutab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eelkõige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kuidas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inimesed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mõtlevad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mitte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ainult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teavad</a:t>
            </a:r>
            <a:endParaRPr lang="lt-LT" sz="36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0B1AD11-7EDA-74AE-0234-31C0221B2546}"/>
              </a:ext>
            </a:extLst>
          </p:cNvPr>
          <p:cNvSpPr txBox="1"/>
          <p:nvPr/>
        </p:nvSpPr>
        <p:spPr>
          <a:xfrm>
            <a:off x="1295400" y="876300"/>
            <a:ext cx="11010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Desinformatsioon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vs propaganda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7697515-7499-1A72-BF90-E03079E089D9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2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C57B8-4ABE-A063-2F16-81FD2CBA2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572B824-1E16-8134-4A47-76B826AB107F}"/>
              </a:ext>
            </a:extLst>
          </p:cNvPr>
          <p:cNvSpPr txBox="1"/>
          <p:nvPr/>
        </p:nvSpPr>
        <p:spPr>
          <a:xfrm>
            <a:off x="1307432" y="2781300"/>
            <a:ext cx="11506200" cy="687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toimib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tõhusalt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sest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see:</a:t>
            </a:r>
            <a:endParaRPr lang="et-EE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kasutab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ära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inimese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loomulikke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mõtlemismustreid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kasutab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etteaimatavaid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psühholoogilisi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otseteid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soodustab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mõtlemisvigu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vähendab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kriitilist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analüüsi</a:t>
            </a:r>
            <a:r>
              <a:rPr lang="et-EE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0806180-2E5B-C90E-4035-2B8D89E78529}"/>
              </a:ext>
            </a:extLst>
          </p:cNvPr>
          <p:cNvSpPr txBox="1"/>
          <p:nvPr/>
        </p:nvSpPr>
        <p:spPr>
          <a:xfrm>
            <a:off x="1295400" y="876300"/>
            <a:ext cx="11010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Psühholoogiline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mõõde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82F2811-5312-914D-E5D6-F511897D12C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15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21460</TotalTime>
  <Words>1148</Words>
  <Application>Microsoft Office PowerPoint</Application>
  <PresentationFormat>Kohandatud</PresentationFormat>
  <Paragraphs>265</Paragraphs>
  <Slides>30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30</vt:i4>
      </vt:variant>
    </vt:vector>
  </HeadingPairs>
  <TitlesOfParts>
    <vt:vector size="36" baseType="lpstr">
      <vt:lpstr>Source Sans Pro Bold</vt:lpstr>
      <vt:lpstr>Source Sans Pro</vt:lpstr>
      <vt:lpstr>Aptos</vt:lpstr>
      <vt:lpstr>Arial</vt:lpstr>
      <vt:lpstr>Calibri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 Nordplus: presentation</dc:title>
  <dc:creator>jurgita jurgita</dc:creator>
  <cp:lastModifiedBy>Margit Düüna</cp:lastModifiedBy>
  <cp:revision>7</cp:revision>
  <dcterms:created xsi:type="dcterms:W3CDTF">2006-08-16T00:00:00Z</dcterms:created>
  <dcterms:modified xsi:type="dcterms:W3CDTF">2026-05-29T19:19:53Z</dcterms:modified>
  <dc:identifier>DAHDcWFPk08</dc:identifier>
</cp:coreProperties>
</file>