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270" r:id="rId3"/>
    <p:sldId id="261" r:id="rId4"/>
    <p:sldId id="262" r:id="rId5"/>
    <p:sldId id="264" r:id="rId6"/>
    <p:sldId id="265" r:id="rId7"/>
    <p:sldId id="266" r:id="rId8"/>
    <p:sldId id="267" r:id="rId9"/>
    <p:sldId id="268" r:id="rId10"/>
    <p:sldId id="269" r:id="rId11"/>
    <p:sldId id="260" r:id="rId12"/>
  </p:sldIdLst>
  <p:sldSz cx="18288000" cy="10287000"/>
  <p:notesSz cx="6858000" cy="9144000"/>
  <p:embeddedFontLst>
    <p:embeddedFont>
      <p:font typeface="Source Sans Pro" panose="020B0503030403020204" pitchFamily="34" charset="0"/>
      <p:regular r:id="rId14"/>
      <p:bold r:id="rId15"/>
      <p:italic r:id="rId16"/>
      <p:boldItalic r:id="rId17"/>
    </p:embeddedFont>
    <p:embeddedFont>
      <p:font typeface="Source Sans Pro Bold" panose="020B0703030403020204" charset="0"/>
      <p:regular r:id="rId18"/>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5F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622E73-E103-4889-9AD4-C8957CA01D8E}" v="60" dt="2026-05-31T13:33:16.1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63" autoAdjust="0"/>
  </p:normalViewPr>
  <p:slideViewPr>
    <p:cSldViewPr>
      <p:cViewPr varScale="1">
        <p:scale>
          <a:sx n="45" d="100"/>
          <a:sy n="45" d="100"/>
        </p:scale>
        <p:origin x="548"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rje Vaide" userId="46eb1c23-cf23-4e82-8413-d4587c27219e" providerId="ADAL" clId="{24025184-0063-40B0-8807-663DD7228B72}"/>
    <pc:docChg chg="undo custSel addSld delSld modSld">
      <pc:chgData name="Merje Vaide" userId="46eb1c23-cf23-4e82-8413-d4587c27219e" providerId="ADAL" clId="{24025184-0063-40B0-8807-663DD7228B72}" dt="2026-05-31T14:03:42.623" v="697" actId="790"/>
      <pc:docMkLst>
        <pc:docMk/>
      </pc:docMkLst>
      <pc:sldChg chg="modSp mod">
        <pc:chgData name="Merje Vaide" userId="46eb1c23-cf23-4e82-8413-d4587c27219e" providerId="ADAL" clId="{24025184-0063-40B0-8807-663DD7228B72}" dt="2026-05-31T14:03:42.623" v="697" actId="790"/>
        <pc:sldMkLst>
          <pc:docMk/>
          <pc:sldMk cId="0" sldId="256"/>
        </pc:sldMkLst>
        <pc:spChg chg="mod">
          <ac:chgData name="Merje Vaide" userId="46eb1c23-cf23-4e82-8413-d4587c27219e" providerId="ADAL" clId="{24025184-0063-40B0-8807-663DD7228B72}" dt="2026-05-31T14:03:42.623" v="697" actId="790"/>
          <ac:spMkLst>
            <pc:docMk/>
            <pc:sldMk cId="0" sldId="256"/>
            <ac:spMk id="9" creationId="{00000000-0000-0000-0000-000000000000}"/>
          </ac:spMkLst>
        </pc:spChg>
      </pc:sldChg>
      <pc:sldChg chg="modSp mod">
        <pc:chgData name="Merje Vaide" userId="46eb1c23-cf23-4e82-8413-d4587c27219e" providerId="ADAL" clId="{24025184-0063-40B0-8807-663DD7228B72}" dt="2026-05-31T13:22:32.377" v="405" actId="20577"/>
        <pc:sldMkLst>
          <pc:docMk/>
          <pc:sldMk cId="2131996564" sldId="261"/>
        </pc:sldMkLst>
        <pc:spChg chg="mod">
          <ac:chgData name="Merje Vaide" userId="46eb1c23-cf23-4e82-8413-d4587c27219e" providerId="ADAL" clId="{24025184-0063-40B0-8807-663DD7228B72}" dt="2026-05-31T13:22:32.377" v="405" actId="20577"/>
          <ac:spMkLst>
            <pc:docMk/>
            <pc:sldMk cId="2131996564" sldId="261"/>
            <ac:spMk id="2" creationId="{736539AA-5731-B4EF-B8A1-7A90FB4961F8}"/>
          </ac:spMkLst>
        </pc:spChg>
        <pc:spChg chg="mod">
          <ac:chgData name="Merje Vaide" userId="46eb1c23-cf23-4e82-8413-d4587c27219e" providerId="ADAL" clId="{24025184-0063-40B0-8807-663DD7228B72}" dt="2026-05-31T13:21:55.162" v="362" actId="790"/>
          <ac:spMkLst>
            <pc:docMk/>
            <pc:sldMk cId="2131996564" sldId="261"/>
            <ac:spMk id="3" creationId="{626185C7-AC3C-2D71-6941-0C5E40265F22}"/>
          </ac:spMkLst>
        </pc:spChg>
      </pc:sldChg>
      <pc:sldChg chg="addSp modSp mod">
        <pc:chgData name="Merje Vaide" userId="46eb1c23-cf23-4e82-8413-d4587c27219e" providerId="ADAL" clId="{24025184-0063-40B0-8807-663DD7228B72}" dt="2026-05-31T13:27:11.064" v="648" actId="20577"/>
        <pc:sldMkLst>
          <pc:docMk/>
          <pc:sldMk cId="2001670706" sldId="262"/>
        </pc:sldMkLst>
        <pc:spChg chg="mod">
          <ac:chgData name="Merje Vaide" userId="46eb1c23-cf23-4e82-8413-d4587c27219e" providerId="ADAL" clId="{24025184-0063-40B0-8807-663DD7228B72}" dt="2026-05-31T13:27:11.064" v="648" actId="20577"/>
          <ac:spMkLst>
            <pc:docMk/>
            <pc:sldMk cId="2001670706" sldId="262"/>
            <ac:spMk id="3" creationId="{3FE81D50-03F5-6A13-ACFE-4A2506B76FE0}"/>
          </ac:spMkLst>
        </pc:spChg>
        <pc:spChg chg="add mod">
          <ac:chgData name="Merje Vaide" userId="46eb1c23-cf23-4e82-8413-d4587c27219e" providerId="ADAL" clId="{24025184-0063-40B0-8807-663DD7228B72}" dt="2026-05-31T13:26:31.168" v="614" actId="164"/>
          <ac:spMkLst>
            <pc:docMk/>
            <pc:sldMk cId="2001670706" sldId="262"/>
            <ac:spMk id="5" creationId="{0EC2A5A0-99D3-7DA1-55E6-829F7998A56A}"/>
          </ac:spMkLst>
        </pc:spChg>
        <pc:spChg chg="add mod">
          <ac:chgData name="Merje Vaide" userId="46eb1c23-cf23-4e82-8413-d4587c27219e" providerId="ADAL" clId="{24025184-0063-40B0-8807-663DD7228B72}" dt="2026-05-31T13:26:31.168" v="614" actId="164"/>
          <ac:spMkLst>
            <pc:docMk/>
            <pc:sldMk cId="2001670706" sldId="262"/>
            <ac:spMk id="6" creationId="{4ADCE986-2DE1-83BB-4466-631B3C0875DB}"/>
          </ac:spMkLst>
        </pc:spChg>
        <pc:spChg chg="add mod">
          <ac:chgData name="Merje Vaide" userId="46eb1c23-cf23-4e82-8413-d4587c27219e" providerId="ADAL" clId="{24025184-0063-40B0-8807-663DD7228B72}" dt="2026-05-31T13:26:31.168" v="614" actId="164"/>
          <ac:spMkLst>
            <pc:docMk/>
            <pc:sldMk cId="2001670706" sldId="262"/>
            <ac:spMk id="8" creationId="{FC205139-EC72-50BE-758D-B60D35709EF2}"/>
          </ac:spMkLst>
        </pc:spChg>
        <pc:grpChg chg="add mod">
          <ac:chgData name="Merje Vaide" userId="46eb1c23-cf23-4e82-8413-d4587c27219e" providerId="ADAL" clId="{24025184-0063-40B0-8807-663DD7228B72}" dt="2026-05-31T13:26:31.168" v="614" actId="164"/>
          <ac:grpSpMkLst>
            <pc:docMk/>
            <pc:sldMk cId="2001670706" sldId="262"/>
            <ac:grpSpMk id="9" creationId="{8E8DF5CC-876E-FCF6-0AFC-A402C40B6EAF}"/>
          </ac:grpSpMkLst>
        </pc:grpChg>
        <pc:picChg chg="mod">
          <ac:chgData name="Merje Vaide" userId="46eb1c23-cf23-4e82-8413-d4587c27219e" providerId="ADAL" clId="{24025184-0063-40B0-8807-663DD7228B72}" dt="2026-05-31T13:26:31.168" v="614" actId="164"/>
          <ac:picMkLst>
            <pc:docMk/>
            <pc:sldMk cId="2001670706" sldId="262"/>
            <ac:picMk id="7" creationId="{47A59749-31BC-CD2D-963B-21AC3EC2FDE6}"/>
          </ac:picMkLst>
        </pc:picChg>
      </pc:sldChg>
      <pc:sldChg chg="modSp mod">
        <pc:chgData name="Merje Vaide" userId="46eb1c23-cf23-4e82-8413-d4587c27219e" providerId="ADAL" clId="{24025184-0063-40B0-8807-663DD7228B72}" dt="2026-05-31T13:27:46.742" v="650" actId="790"/>
        <pc:sldMkLst>
          <pc:docMk/>
          <pc:sldMk cId="1131864424" sldId="264"/>
        </pc:sldMkLst>
        <pc:spChg chg="mod">
          <ac:chgData name="Merje Vaide" userId="46eb1c23-cf23-4e82-8413-d4587c27219e" providerId="ADAL" clId="{24025184-0063-40B0-8807-663DD7228B72}" dt="2026-05-31T13:27:39.488" v="649" actId="790"/>
          <ac:spMkLst>
            <pc:docMk/>
            <pc:sldMk cId="1131864424" sldId="264"/>
            <ac:spMk id="2" creationId="{8D4E2D0B-53FC-78F9-7137-04E94D99FB6C}"/>
          </ac:spMkLst>
        </pc:spChg>
        <pc:spChg chg="mod">
          <ac:chgData name="Merje Vaide" userId="46eb1c23-cf23-4e82-8413-d4587c27219e" providerId="ADAL" clId="{24025184-0063-40B0-8807-663DD7228B72}" dt="2026-05-31T13:27:46.742" v="650" actId="790"/>
          <ac:spMkLst>
            <pc:docMk/>
            <pc:sldMk cId="1131864424" sldId="264"/>
            <ac:spMk id="3" creationId="{8164E299-941E-E899-9766-04F5891452DF}"/>
          </ac:spMkLst>
        </pc:spChg>
      </pc:sldChg>
      <pc:sldChg chg="modSp mod">
        <pc:chgData name="Merje Vaide" userId="46eb1c23-cf23-4e82-8413-d4587c27219e" providerId="ADAL" clId="{24025184-0063-40B0-8807-663DD7228B72}" dt="2026-05-31T13:28:55.193" v="656" actId="790"/>
        <pc:sldMkLst>
          <pc:docMk/>
          <pc:sldMk cId="1716947858" sldId="265"/>
        </pc:sldMkLst>
        <pc:spChg chg="mod">
          <ac:chgData name="Merje Vaide" userId="46eb1c23-cf23-4e82-8413-d4587c27219e" providerId="ADAL" clId="{24025184-0063-40B0-8807-663DD7228B72}" dt="2026-05-31T13:28:47.367" v="655" actId="790"/>
          <ac:spMkLst>
            <pc:docMk/>
            <pc:sldMk cId="1716947858" sldId="265"/>
            <ac:spMk id="2" creationId="{1B8FCAC2-617A-E5E8-513F-CC32A1F5E5BD}"/>
          </ac:spMkLst>
        </pc:spChg>
        <pc:spChg chg="mod">
          <ac:chgData name="Merje Vaide" userId="46eb1c23-cf23-4e82-8413-d4587c27219e" providerId="ADAL" clId="{24025184-0063-40B0-8807-663DD7228B72}" dt="2026-05-31T13:28:55.193" v="656" actId="790"/>
          <ac:spMkLst>
            <pc:docMk/>
            <pc:sldMk cId="1716947858" sldId="265"/>
            <ac:spMk id="3" creationId="{3B262607-E949-2A00-1A25-921885203724}"/>
          </ac:spMkLst>
        </pc:spChg>
      </pc:sldChg>
      <pc:sldChg chg="modSp mod">
        <pc:chgData name="Merje Vaide" userId="46eb1c23-cf23-4e82-8413-d4587c27219e" providerId="ADAL" clId="{24025184-0063-40B0-8807-663DD7228B72}" dt="2026-05-31T13:29:58.208" v="666" actId="20577"/>
        <pc:sldMkLst>
          <pc:docMk/>
          <pc:sldMk cId="1534037994" sldId="266"/>
        </pc:sldMkLst>
        <pc:spChg chg="mod">
          <ac:chgData name="Merje Vaide" userId="46eb1c23-cf23-4e82-8413-d4587c27219e" providerId="ADAL" clId="{24025184-0063-40B0-8807-663DD7228B72}" dt="2026-05-31T13:29:58.208" v="666" actId="20577"/>
          <ac:spMkLst>
            <pc:docMk/>
            <pc:sldMk cId="1534037994" sldId="266"/>
            <ac:spMk id="2" creationId="{150EB809-7BEB-3F85-44F9-91F4AE47E783}"/>
          </ac:spMkLst>
        </pc:spChg>
        <pc:spChg chg="mod">
          <ac:chgData name="Merje Vaide" userId="46eb1c23-cf23-4e82-8413-d4587c27219e" providerId="ADAL" clId="{24025184-0063-40B0-8807-663DD7228B72}" dt="2026-05-31T13:29:15.867" v="662" actId="790"/>
          <ac:spMkLst>
            <pc:docMk/>
            <pc:sldMk cId="1534037994" sldId="266"/>
            <ac:spMk id="3" creationId="{AB1DC00F-4AF4-C875-D625-1C025375D1F2}"/>
          </ac:spMkLst>
        </pc:spChg>
      </pc:sldChg>
      <pc:sldChg chg="modSp mod">
        <pc:chgData name="Merje Vaide" userId="46eb1c23-cf23-4e82-8413-d4587c27219e" providerId="ADAL" clId="{24025184-0063-40B0-8807-663DD7228B72}" dt="2026-05-31T13:31:10.051" v="671" actId="790"/>
        <pc:sldMkLst>
          <pc:docMk/>
          <pc:sldMk cId="3595493499" sldId="267"/>
        </pc:sldMkLst>
        <pc:spChg chg="mod">
          <ac:chgData name="Merje Vaide" userId="46eb1c23-cf23-4e82-8413-d4587c27219e" providerId="ADAL" clId="{24025184-0063-40B0-8807-663DD7228B72}" dt="2026-05-31T13:31:03.233" v="670" actId="790"/>
          <ac:spMkLst>
            <pc:docMk/>
            <pc:sldMk cId="3595493499" sldId="267"/>
            <ac:spMk id="2" creationId="{8A8C42B4-AA99-C45A-3A40-FFD42C927C2B}"/>
          </ac:spMkLst>
        </pc:spChg>
        <pc:spChg chg="mod">
          <ac:chgData name="Merje Vaide" userId="46eb1c23-cf23-4e82-8413-d4587c27219e" providerId="ADAL" clId="{24025184-0063-40B0-8807-663DD7228B72}" dt="2026-05-31T13:31:10.051" v="671" actId="790"/>
          <ac:spMkLst>
            <pc:docMk/>
            <pc:sldMk cId="3595493499" sldId="267"/>
            <ac:spMk id="3" creationId="{E2DD1777-7E31-1F09-B3C8-49E852573F5D}"/>
          </ac:spMkLst>
        </pc:spChg>
      </pc:sldChg>
      <pc:sldChg chg="modSp mod">
        <pc:chgData name="Merje Vaide" userId="46eb1c23-cf23-4e82-8413-d4587c27219e" providerId="ADAL" clId="{24025184-0063-40B0-8807-663DD7228B72}" dt="2026-05-31T13:32:21.864" v="691" actId="790"/>
        <pc:sldMkLst>
          <pc:docMk/>
          <pc:sldMk cId="765474577" sldId="268"/>
        </pc:sldMkLst>
        <pc:spChg chg="mod">
          <ac:chgData name="Merje Vaide" userId="46eb1c23-cf23-4e82-8413-d4587c27219e" providerId="ADAL" clId="{24025184-0063-40B0-8807-663DD7228B72}" dt="2026-05-31T13:32:21.864" v="691" actId="790"/>
          <ac:spMkLst>
            <pc:docMk/>
            <pc:sldMk cId="765474577" sldId="268"/>
            <ac:spMk id="2" creationId="{789A5A87-199A-36DA-0F05-5550E95BB941}"/>
          </ac:spMkLst>
        </pc:spChg>
        <pc:spChg chg="mod">
          <ac:chgData name="Merje Vaide" userId="46eb1c23-cf23-4e82-8413-d4587c27219e" providerId="ADAL" clId="{24025184-0063-40B0-8807-663DD7228B72}" dt="2026-05-31T13:31:22.199" v="672" actId="790"/>
          <ac:spMkLst>
            <pc:docMk/>
            <pc:sldMk cId="765474577" sldId="268"/>
            <ac:spMk id="3" creationId="{3B830E05-CDA5-DFA0-B95C-A0495BE4C1BC}"/>
          </ac:spMkLst>
        </pc:spChg>
      </pc:sldChg>
      <pc:sldChg chg="modSp mod">
        <pc:chgData name="Merje Vaide" userId="46eb1c23-cf23-4e82-8413-d4587c27219e" providerId="ADAL" clId="{24025184-0063-40B0-8807-663DD7228B72}" dt="2026-05-31T13:33:12.054" v="696" actId="790"/>
        <pc:sldMkLst>
          <pc:docMk/>
          <pc:sldMk cId="3382501379" sldId="269"/>
        </pc:sldMkLst>
        <pc:spChg chg="mod">
          <ac:chgData name="Merje Vaide" userId="46eb1c23-cf23-4e82-8413-d4587c27219e" providerId="ADAL" clId="{24025184-0063-40B0-8807-663DD7228B72}" dt="2026-05-31T13:32:56.785" v="695" actId="20577"/>
          <ac:spMkLst>
            <pc:docMk/>
            <pc:sldMk cId="3382501379" sldId="269"/>
            <ac:spMk id="2" creationId="{ABC6708B-99B8-6A39-508A-C0F931E9965E}"/>
          </ac:spMkLst>
        </pc:spChg>
        <pc:spChg chg="mod">
          <ac:chgData name="Merje Vaide" userId="46eb1c23-cf23-4e82-8413-d4587c27219e" providerId="ADAL" clId="{24025184-0063-40B0-8807-663DD7228B72}" dt="2026-05-31T13:33:12.054" v="696" actId="790"/>
          <ac:spMkLst>
            <pc:docMk/>
            <pc:sldMk cId="3382501379" sldId="269"/>
            <ac:spMk id="3" creationId="{9CB84C35-6A12-0206-18B7-A3B3E8D31D6E}"/>
          </ac:spMkLst>
        </pc:spChg>
      </pc:sldChg>
      <pc:sldChg chg="addSp delSp modSp add mod">
        <pc:chgData name="Merje Vaide" userId="46eb1c23-cf23-4e82-8413-d4587c27219e" providerId="ADAL" clId="{24025184-0063-40B0-8807-663DD7228B72}" dt="2026-05-31T13:19:54.187" v="306" actId="790"/>
        <pc:sldMkLst>
          <pc:docMk/>
          <pc:sldMk cId="1200918679" sldId="270"/>
        </pc:sldMkLst>
        <pc:spChg chg="add del mod">
          <ac:chgData name="Merje Vaide" userId="46eb1c23-cf23-4e82-8413-d4587c27219e" providerId="ADAL" clId="{24025184-0063-40B0-8807-663DD7228B72}" dt="2026-05-31T13:19:42.902" v="305" actId="790"/>
          <ac:spMkLst>
            <pc:docMk/>
            <pc:sldMk cId="1200918679" sldId="270"/>
            <ac:spMk id="2" creationId="{E0CEFA46-0B54-C175-FCE5-67B9968EF761}"/>
          </ac:spMkLst>
        </pc:spChg>
        <pc:spChg chg="mod">
          <ac:chgData name="Merje Vaide" userId="46eb1c23-cf23-4e82-8413-d4587c27219e" providerId="ADAL" clId="{24025184-0063-40B0-8807-663DD7228B72}" dt="2026-05-31T13:19:54.187" v="306" actId="790"/>
          <ac:spMkLst>
            <pc:docMk/>
            <pc:sldMk cId="1200918679" sldId="270"/>
            <ac:spMk id="3" creationId="{57EA6873-32EA-9D45-B607-A5748D1F815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FC51F4-F516-2B46-9A8B-483EC4452506}" type="datetimeFigureOut">
              <a:rPr lang="fi-FI" smtClean="0"/>
              <a:t>31.5.2026</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A4B014-1C3C-444E-BEB0-80A86FFA00FC}" type="slidenum">
              <a:rPr lang="fi-FI" smtClean="0"/>
              <a:t>‹#›</a:t>
            </a:fld>
            <a:endParaRPr lang="fi-FI"/>
          </a:p>
        </p:txBody>
      </p:sp>
    </p:spTree>
    <p:extLst>
      <p:ext uri="{BB962C8B-B14F-4D97-AF65-F5344CB8AC3E}">
        <p14:creationId xmlns:p14="http://schemas.microsoft.com/office/powerpoint/2010/main" val="2055530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txBody>
          <a:bodyPr/>
          <a:lstStyle/>
          <a:p>
            <a:endParaRPr lang="en-US"/>
          </a:p>
        </p:txBody>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6A4B014-1C3C-444E-BEB0-80A86FFA00FC}" type="slidenum">
              <a:rPr lang="fi-FI" smtClean="0"/>
              <a:t>1</a:t>
            </a:fld>
            <a:endParaRPr lang="fi-FI"/>
          </a:p>
        </p:txBody>
      </p:sp>
    </p:spTree>
    <p:extLst>
      <p:ext uri="{BB962C8B-B14F-4D97-AF65-F5344CB8AC3E}">
        <p14:creationId xmlns:p14="http://schemas.microsoft.com/office/powerpoint/2010/main" val="1692440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145F81"/>
                </a:solidFill>
                <a:latin typeface="Source Sans Pro"/>
                <a:ea typeface="Source Sans Pro"/>
                <a:cs typeface="Source Sans Pro"/>
                <a:sym typeface="Source Sans Pro"/>
              </a:rPr>
              <a:t>Source - https://www.imperva.com/learn/application-security/2fa-two-factor-authentication/</a:t>
            </a:r>
          </a:p>
          <a:p>
            <a:endParaRPr lang="en-US" dirty="0"/>
          </a:p>
        </p:txBody>
      </p:sp>
      <p:sp>
        <p:nvSpPr>
          <p:cNvPr id="4" name="Slide Number Placeholder 3"/>
          <p:cNvSpPr>
            <a:spLocks noGrp="1"/>
          </p:cNvSpPr>
          <p:nvPr>
            <p:ph type="sldNum" sz="quarter" idx="5"/>
          </p:nvPr>
        </p:nvSpPr>
        <p:spPr/>
        <p:txBody>
          <a:bodyPr/>
          <a:lstStyle/>
          <a:p>
            <a:fld id="{A6A4B014-1C3C-444E-BEB0-80A86FFA00FC}" type="slidenum">
              <a:rPr lang="fi-FI" smtClean="0"/>
              <a:t>4</a:t>
            </a:fld>
            <a:endParaRPr lang="fi-FI"/>
          </a:p>
        </p:txBody>
      </p:sp>
    </p:spTree>
    <p:extLst>
      <p:ext uri="{BB962C8B-B14F-4D97-AF65-F5344CB8AC3E}">
        <p14:creationId xmlns:p14="http://schemas.microsoft.com/office/powerpoint/2010/main" val="134572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5/31/2026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5/31/2026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5/31/2026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sv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45F81"/>
        </a:solidFill>
        <a:effectLst/>
      </p:bgPr>
    </p:bg>
    <p:spTree>
      <p:nvGrpSpPr>
        <p:cNvPr id="1" name=""/>
        <p:cNvGrpSpPr/>
        <p:nvPr/>
      </p:nvGrpSpPr>
      <p:grpSpPr>
        <a:xfrm>
          <a:off x="0" y="0"/>
          <a:ext cx="0" cy="0"/>
          <a:chOff x="0" y="0"/>
          <a:chExt cx="0" cy="0"/>
        </a:xfrm>
      </p:grpSpPr>
      <p:sp>
        <p:nvSpPr>
          <p:cNvPr id="2" name="Freeform 2"/>
          <p:cNvSpPr/>
          <p:nvPr/>
        </p:nvSpPr>
        <p:spPr>
          <a:xfrm>
            <a:off x="1028700" y="1028700"/>
            <a:ext cx="1924136" cy="1825822"/>
          </a:xfrm>
          <a:custGeom>
            <a:avLst/>
            <a:gdLst/>
            <a:ahLst/>
            <a:cxnLst/>
            <a:rect l="l" t="t" r="r" b="b"/>
            <a:pathLst>
              <a:path w="1924136" h="1825822">
                <a:moveTo>
                  <a:pt x="0" y="0"/>
                </a:moveTo>
                <a:lnTo>
                  <a:pt x="1924136" y="0"/>
                </a:lnTo>
                <a:lnTo>
                  <a:pt x="1924136" y="1825822"/>
                </a:lnTo>
                <a:lnTo>
                  <a:pt x="0" y="1825822"/>
                </a:lnTo>
                <a:lnTo>
                  <a:pt x="0" y="0"/>
                </a:lnTo>
                <a:close/>
              </a:path>
            </a:pathLst>
          </a:custGeom>
          <a:blipFill>
            <a:blip r:embed="rId3"/>
            <a:stretch>
              <a:fillRect/>
            </a:stretch>
          </a:blipFill>
        </p:spPr>
        <p:txBody>
          <a:bodyPr/>
          <a:lstStyle/>
          <a:p>
            <a:endParaRPr lang="fi-FI"/>
          </a:p>
        </p:txBody>
      </p:sp>
      <p:sp>
        <p:nvSpPr>
          <p:cNvPr id="3" name="Freeform 3"/>
          <p:cNvSpPr/>
          <p:nvPr/>
        </p:nvSpPr>
        <p:spPr>
          <a:xfrm>
            <a:off x="-228600" y="7696681"/>
            <a:ext cx="18897600" cy="2780819"/>
          </a:xfrm>
          <a:custGeom>
            <a:avLst/>
            <a:gdLst/>
            <a:ahLst/>
            <a:cxnLst/>
            <a:rect l="l" t="t" r="r" b="b"/>
            <a:pathLst>
              <a:path w="20702890" h="4968694">
                <a:moveTo>
                  <a:pt x="0" y="0"/>
                </a:moveTo>
                <a:lnTo>
                  <a:pt x="20702890" y="0"/>
                </a:lnTo>
                <a:lnTo>
                  <a:pt x="20702890" y="4968694"/>
                </a:lnTo>
                <a:lnTo>
                  <a:pt x="0" y="496869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i-FI"/>
          </a:p>
        </p:txBody>
      </p:sp>
      <p:sp>
        <p:nvSpPr>
          <p:cNvPr id="4" name="Freeform 4"/>
          <p:cNvSpPr/>
          <p:nvPr/>
        </p:nvSpPr>
        <p:spPr>
          <a:xfrm>
            <a:off x="480804" y="8525804"/>
            <a:ext cx="4387997" cy="1003754"/>
          </a:xfrm>
          <a:custGeom>
            <a:avLst/>
            <a:gdLst/>
            <a:ahLst/>
            <a:cxnLst/>
            <a:rect l="l" t="t" r="r" b="b"/>
            <a:pathLst>
              <a:path w="4387997" h="1003754">
                <a:moveTo>
                  <a:pt x="0" y="0"/>
                </a:moveTo>
                <a:lnTo>
                  <a:pt x="4387997" y="0"/>
                </a:lnTo>
                <a:lnTo>
                  <a:pt x="4387997" y="1003755"/>
                </a:lnTo>
                <a:lnTo>
                  <a:pt x="0" y="1003755"/>
                </a:lnTo>
                <a:lnTo>
                  <a:pt x="0" y="0"/>
                </a:lnTo>
                <a:close/>
              </a:path>
            </a:pathLst>
          </a:custGeom>
          <a:blipFill>
            <a:blip r:embed="rId5"/>
            <a:stretch>
              <a:fillRect/>
            </a:stretch>
          </a:blipFill>
        </p:spPr>
        <p:txBody>
          <a:bodyPr/>
          <a:lstStyle/>
          <a:p>
            <a:endParaRPr lang="fi-FI"/>
          </a:p>
        </p:txBody>
      </p:sp>
      <p:sp>
        <p:nvSpPr>
          <p:cNvPr id="5" name="Freeform 5"/>
          <p:cNvSpPr/>
          <p:nvPr/>
        </p:nvSpPr>
        <p:spPr>
          <a:xfrm>
            <a:off x="4695837" y="7828204"/>
            <a:ext cx="2352824" cy="2352824"/>
          </a:xfrm>
          <a:custGeom>
            <a:avLst/>
            <a:gdLst/>
            <a:ahLst/>
            <a:cxnLst/>
            <a:rect l="l" t="t" r="r" b="b"/>
            <a:pathLst>
              <a:path w="2352824" h="2352824">
                <a:moveTo>
                  <a:pt x="0" y="0"/>
                </a:moveTo>
                <a:lnTo>
                  <a:pt x="2352824" y="0"/>
                </a:lnTo>
                <a:lnTo>
                  <a:pt x="2352824" y="2352824"/>
                </a:lnTo>
                <a:lnTo>
                  <a:pt x="0" y="2352824"/>
                </a:lnTo>
                <a:lnTo>
                  <a:pt x="0" y="0"/>
                </a:lnTo>
                <a:close/>
              </a:path>
            </a:pathLst>
          </a:custGeom>
          <a:blipFill>
            <a:blip r:embed="rId6"/>
            <a:stretch>
              <a:fillRect/>
            </a:stretch>
          </a:blipFill>
        </p:spPr>
        <p:txBody>
          <a:bodyPr/>
          <a:lstStyle/>
          <a:p>
            <a:endParaRPr lang="fi-FI"/>
          </a:p>
        </p:txBody>
      </p:sp>
      <p:sp>
        <p:nvSpPr>
          <p:cNvPr id="6" name="Freeform 6"/>
          <p:cNvSpPr/>
          <p:nvPr/>
        </p:nvSpPr>
        <p:spPr>
          <a:xfrm>
            <a:off x="7289794" y="8547501"/>
            <a:ext cx="3702598" cy="960361"/>
          </a:xfrm>
          <a:custGeom>
            <a:avLst/>
            <a:gdLst/>
            <a:ahLst/>
            <a:cxnLst/>
            <a:rect l="l" t="t" r="r" b="b"/>
            <a:pathLst>
              <a:path w="3702598" h="960361">
                <a:moveTo>
                  <a:pt x="0" y="0"/>
                </a:moveTo>
                <a:lnTo>
                  <a:pt x="3702598" y="0"/>
                </a:lnTo>
                <a:lnTo>
                  <a:pt x="3702598" y="960361"/>
                </a:lnTo>
                <a:lnTo>
                  <a:pt x="0" y="960361"/>
                </a:lnTo>
                <a:lnTo>
                  <a:pt x="0" y="0"/>
                </a:lnTo>
                <a:close/>
              </a:path>
            </a:pathLst>
          </a:custGeom>
          <a:blipFill>
            <a:blip r:embed="rId7"/>
            <a:stretch>
              <a:fillRect/>
            </a:stretch>
          </a:blipFill>
        </p:spPr>
        <p:txBody>
          <a:bodyPr/>
          <a:lstStyle/>
          <a:p>
            <a:endParaRPr lang="fi-FI"/>
          </a:p>
        </p:txBody>
      </p:sp>
      <p:sp>
        <p:nvSpPr>
          <p:cNvPr id="7" name="Freeform 7"/>
          <p:cNvSpPr/>
          <p:nvPr/>
        </p:nvSpPr>
        <p:spPr>
          <a:xfrm>
            <a:off x="15639383" y="8304647"/>
            <a:ext cx="1732598" cy="1399939"/>
          </a:xfrm>
          <a:custGeom>
            <a:avLst/>
            <a:gdLst/>
            <a:ahLst/>
            <a:cxnLst/>
            <a:rect l="l" t="t" r="r" b="b"/>
            <a:pathLst>
              <a:path w="1732598" h="1399939">
                <a:moveTo>
                  <a:pt x="0" y="0"/>
                </a:moveTo>
                <a:lnTo>
                  <a:pt x="1732598" y="0"/>
                </a:lnTo>
                <a:lnTo>
                  <a:pt x="1732598" y="1399939"/>
                </a:lnTo>
                <a:lnTo>
                  <a:pt x="0" y="1399939"/>
                </a:lnTo>
                <a:lnTo>
                  <a:pt x="0" y="0"/>
                </a:lnTo>
                <a:close/>
              </a:path>
            </a:pathLst>
          </a:custGeom>
          <a:blipFill>
            <a:blip r:embed="rId8"/>
            <a:stretch>
              <a:fillRect/>
            </a:stretch>
          </a:blipFill>
        </p:spPr>
        <p:txBody>
          <a:bodyPr/>
          <a:lstStyle/>
          <a:p>
            <a:endParaRPr lang="fi-FI"/>
          </a:p>
        </p:txBody>
      </p:sp>
      <p:sp>
        <p:nvSpPr>
          <p:cNvPr id="8" name="Freeform 8"/>
          <p:cNvSpPr/>
          <p:nvPr/>
        </p:nvSpPr>
        <p:spPr>
          <a:xfrm>
            <a:off x="12026540" y="8104816"/>
            <a:ext cx="2578695" cy="1799600"/>
          </a:xfrm>
          <a:custGeom>
            <a:avLst/>
            <a:gdLst/>
            <a:ahLst/>
            <a:cxnLst/>
            <a:rect l="l" t="t" r="r" b="b"/>
            <a:pathLst>
              <a:path w="2578695" h="1799600">
                <a:moveTo>
                  <a:pt x="0" y="0"/>
                </a:moveTo>
                <a:lnTo>
                  <a:pt x="2578695" y="0"/>
                </a:lnTo>
                <a:lnTo>
                  <a:pt x="2578695" y="1799600"/>
                </a:lnTo>
                <a:lnTo>
                  <a:pt x="0" y="1799600"/>
                </a:lnTo>
                <a:lnTo>
                  <a:pt x="0" y="0"/>
                </a:lnTo>
                <a:close/>
              </a:path>
            </a:pathLst>
          </a:custGeom>
          <a:blipFill>
            <a:blip r:embed="rId9"/>
            <a:stretch>
              <a:fillRect/>
            </a:stretch>
          </a:blipFill>
        </p:spPr>
        <p:txBody>
          <a:bodyPr/>
          <a:lstStyle/>
          <a:p>
            <a:endParaRPr lang="fi-FI"/>
          </a:p>
        </p:txBody>
      </p:sp>
      <p:sp>
        <p:nvSpPr>
          <p:cNvPr id="9" name="TextBox 9"/>
          <p:cNvSpPr txBox="1"/>
          <p:nvPr/>
        </p:nvSpPr>
        <p:spPr>
          <a:xfrm>
            <a:off x="5569538" y="3638976"/>
            <a:ext cx="11802443" cy="1209434"/>
          </a:xfrm>
          <a:prstGeom prst="rect">
            <a:avLst/>
          </a:prstGeom>
        </p:spPr>
        <p:txBody>
          <a:bodyPr lIns="0" tIns="0" rIns="0" bIns="0" rtlCol="0" anchor="t">
            <a:spAutoFit/>
          </a:bodyPr>
          <a:lstStyle/>
          <a:p>
            <a:pPr algn="r">
              <a:lnSpc>
                <a:spcPts val="9099"/>
              </a:lnSpc>
            </a:pPr>
            <a:r>
              <a:rPr lang="et-EE" sz="9999" b="1" spc="-279" noProof="0" dirty="0" err="1">
                <a:solidFill>
                  <a:srgbClr val="FFFFFF"/>
                </a:solidFill>
                <a:latin typeface="Source Sans Pro Bold"/>
                <a:ea typeface="Source Sans Pro Bold"/>
                <a:cs typeface="Source Sans Pro Bold"/>
                <a:sym typeface="Source Sans Pro Bold"/>
              </a:rPr>
              <a:t>Küberhügieen</a:t>
            </a:r>
            <a:endParaRPr lang="et-EE" sz="9999" b="1" spc="-279" noProof="0" dirty="0">
              <a:solidFill>
                <a:srgbClr val="FFFFFF"/>
              </a:solidFill>
              <a:latin typeface="Source Sans Pro Bold"/>
              <a:ea typeface="Source Sans Pro Bold"/>
              <a:cs typeface="Source Sans Pro Bold"/>
              <a:sym typeface="Source Sans Pro Bold"/>
            </a:endParaRPr>
          </a:p>
        </p:txBody>
      </p:sp>
      <p:sp>
        <p:nvSpPr>
          <p:cNvPr id="10" name="TextBox 10"/>
          <p:cNvSpPr txBox="1"/>
          <p:nvPr/>
        </p:nvSpPr>
        <p:spPr>
          <a:xfrm>
            <a:off x="7957197" y="6382528"/>
            <a:ext cx="9302103" cy="530225"/>
          </a:xfrm>
          <a:prstGeom prst="rect">
            <a:avLst/>
          </a:prstGeom>
        </p:spPr>
        <p:txBody>
          <a:bodyPr lIns="0" tIns="0" rIns="0" bIns="0" rtlCol="0" anchor="t">
            <a:spAutoFit/>
          </a:bodyPr>
          <a:lstStyle/>
          <a:p>
            <a:pPr marL="0" lvl="0" indent="0" algn="r">
              <a:lnSpc>
                <a:spcPts val="3999"/>
              </a:lnSpc>
              <a:spcBef>
                <a:spcPct val="0"/>
              </a:spcBef>
            </a:pPr>
            <a:r>
              <a:rPr lang="et-EE" sz="3999" b="1" spc="295" dirty="0">
                <a:solidFill>
                  <a:srgbClr val="E7C58C"/>
                </a:solidFill>
                <a:latin typeface="Source Sans Pro Bold"/>
                <a:ea typeface="Source Sans Pro Bold"/>
                <a:cs typeface="Source Sans Pro Bold"/>
                <a:sym typeface="Source Sans Pro Bold"/>
              </a:rPr>
              <a:t>ENAEA 2025</a:t>
            </a:r>
            <a:endParaRPr lang="en-US" sz="3999" b="1" spc="295" dirty="0">
              <a:solidFill>
                <a:srgbClr val="E7C58C"/>
              </a:solidFill>
              <a:latin typeface="Source Sans Pro Bold"/>
              <a:ea typeface="Source Sans Pro Bold"/>
              <a:cs typeface="Source Sans Pro Bold"/>
              <a:sym typeface="Source Sans Pro Bold"/>
            </a:endParaRPr>
          </a:p>
        </p:txBody>
      </p:sp>
      <p:sp>
        <p:nvSpPr>
          <p:cNvPr id="11" name="TextBox 11"/>
          <p:cNvSpPr txBox="1"/>
          <p:nvPr/>
        </p:nvSpPr>
        <p:spPr>
          <a:xfrm>
            <a:off x="2952836" y="1587293"/>
            <a:ext cx="4498680" cy="746737"/>
          </a:xfrm>
          <a:prstGeom prst="rect">
            <a:avLst/>
          </a:prstGeom>
        </p:spPr>
        <p:txBody>
          <a:bodyPr lIns="0" tIns="0" rIns="0" bIns="0" rtlCol="0" anchor="t">
            <a:spAutoFit/>
          </a:bodyPr>
          <a:lstStyle/>
          <a:p>
            <a:pPr marL="0" lvl="0" indent="0" algn="l">
              <a:lnSpc>
                <a:spcPts val="2968"/>
              </a:lnSpc>
            </a:pPr>
            <a:r>
              <a:rPr lang="en-US" sz="2748">
                <a:solidFill>
                  <a:srgbClr val="FFFFFF"/>
                </a:solidFill>
                <a:latin typeface="Source Sans Pro"/>
                <a:ea typeface="Source Sans Pro"/>
                <a:cs typeface="Source Sans Pro"/>
                <a:sym typeface="Source Sans Pro"/>
              </a:rPr>
              <a:t>Navigating Mis- and Disinformation at an Older Age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35FD0-ED18-1C8D-4EB7-0FD1B7FBEF1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BC6708B-99B8-6A39-508A-C0F931E9965E}"/>
              </a:ext>
            </a:extLst>
          </p:cNvPr>
          <p:cNvSpPr txBox="1"/>
          <p:nvPr/>
        </p:nvSpPr>
        <p:spPr>
          <a:xfrm>
            <a:off x="1028700" y="2356194"/>
            <a:ext cx="13243086" cy="3409267"/>
          </a:xfrm>
          <a:prstGeom prst="rect">
            <a:avLst/>
          </a:prstGeom>
        </p:spPr>
        <p:txBody>
          <a:bodyPr wrap="square" lIns="0" tIns="0" rIns="0" bIns="0" rtlCol="0" anchor="t">
            <a:spAutoFit/>
          </a:bodyPr>
          <a:lstStyle/>
          <a:p>
            <a:pPr marL="457200" indent="-457200">
              <a:lnSpc>
                <a:spcPts val="4886"/>
              </a:lnSpc>
              <a:spcAft>
                <a:spcPts val="600"/>
              </a:spcAft>
              <a:buFont typeface="Arial" panose="020B0604020202020204" pitchFamily="34" charset="0"/>
              <a:buChar char="•"/>
            </a:pPr>
            <a:r>
              <a:rPr lang="et-EE" sz="3490" noProof="0" dirty="0">
                <a:solidFill>
                  <a:srgbClr val="145F81"/>
                </a:solidFill>
                <a:latin typeface="Source Sans Pro"/>
                <a:ea typeface="Source Sans Pro"/>
                <a:cs typeface="Source Sans Pro"/>
                <a:sym typeface="Source Sans Pro"/>
              </a:rPr>
              <a:t>Kasuta tugevaid paroole, mitmeastmelist autentimist (MFA)</a:t>
            </a:r>
          </a:p>
          <a:p>
            <a:pPr marL="457200" indent="-457200">
              <a:lnSpc>
                <a:spcPts val="4886"/>
              </a:lnSpc>
              <a:spcAft>
                <a:spcPts val="600"/>
              </a:spcAft>
              <a:buFont typeface="Arial" panose="020B0604020202020204" pitchFamily="34" charset="0"/>
              <a:buChar char="•"/>
            </a:pPr>
            <a:r>
              <a:rPr lang="et-EE" sz="3490" noProof="0" dirty="0">
                <a:solidFill>
                  <a:srgbClr val="145F81"/>
                </a:solidFill>
                <a:latin typeface="Source Sans Pro"/>
                <a:ea typeface="Source Sans Pro"/>
                <a:cs typeface="Source Sans Pro"/>
                <a:sym typeface="Source Sans Pro"/>
              </a:rPr>
              <a:t>Hoia oma tarkvara ajakohasena
Ole ettevaatlik ootamatute e-kirjade ja sõnumite suhtes (õngitsus) 
Seadista regulaarsed varukoopiad</a:t>
            </a:r>
          </a:p>
          <a:p>
            <a:pPr marL="457200" indent="-457200">
              <a:lnSpc>
                <a:spcPts val="4886"/>
              </a:lnSpc>
              <a:spcAft>
                <a:spcPts val="600"/>
              </a:spcAft>
              <a:buFont typeface="Arial" panose="020B0604020202020204" pitchFamily="34" charset="0"/>
              <a:buChar char="•"/>
            </a:pPr>
            <a:r>
              <a:rPr lang="et-EE" sz="3490" noProof="0" dirty="0">
                <a:solidFill>
                  <a:srgbClr val="145F81"/>
                </a:solidFill>
                <a:latin typeface="Source Sans Pro"/>
                <a:ea typeface="Source Sans Pro"/>
                <a:cs typeface="Source Sans Pro"/>
                <a:sym typeface="Source Sans Pro"/>
              </a:rPr>
              <a:t>Lukusta oma seadmed ja andmed</a:t>
            </a:r>
          </a:p>
        </p:txBody>
      </p:sp>
      <p:sp>
        <p:nvSpPr>
          <p:cNvPr id="3" name="TextBox 3">
            <a:extLst>
              <a:ext uri="{FF2B5EF4-FFF2-40B4-BE49-F238E27FC236}">
                <a16:creationId xmlns:a16="http://schemas.microsoft.com/office/drawing/2014/main" id="{9CB84C35-6A12-0206-18B7-A3B3E8D31D6E}"/>
              </a:ext>
            </a:extLst>
          </p:cNvPr>
          <p:cNvSpPr txBox="1"/>
          <p:nvPr/>
        </p:nvSpPr>
        <p:spPr>
          <a:xfrm>
            <a:off x="1028700" y="914400"/>
            <a:ext cx="16040100" cy="973152"/>
          </a:xfrm>
          <a:prstGeom prst="rect">
            <a:avLst/>
          </a:prstGeom>
        </p:spPr>
        <p:txBody>
          <a:bodyPr wrap="square" lIns="0" tIns="0" rIns="0" bIns="0" rtlCol="0" anchor="t">
            <a:spAutoFit/>
          </a:bodyPr>
          <a:lstStyle/>
          <a:p>
            <a:pPr>
              <a:lnSpc>
                <a:spcPts val="8131"/>
              </a:lnSpc>
            </a:pPr>
            <a:r>
              <a:rPr lang="et-EE" sz="5808" b="1" dirty="0">
                <a:solidFill>
                  <a:srgbClr val="145F81"/>
                </a:solidFill>
                <a:latin typeface="Source Sans Pro Bold"/>
                <a:ea typeface="Source Sans Pro Bold"/>
                <a:cs typeface="Source Sans Pro Bold"/>
                <a:sym typeface="Source Sans Pro Bold"/>
              </a:rPr>
              <a:t>Top 5 olulist </a:t>
            </a:r>
            <a:r>
              <a:rPr lang="et-EE" sz="5808" b="1" noProof="0" dirty="0">
                <a:solidFill>
                  <a:srgbClr val="145F81"/>
                </a:solidFill>
                <a:latin typeface="Source Sans Pro Bold"/>
                <a:ea typeface="Source Sans Pro Bold"/>
                <a:cs typeface="Source Sans Pro Bold"/>
                <a:sym typeface="Source Sans Pro Bold"/>
              </a:rPr>
              <a:t>küberhügieeni</a:t>
            </a:r>
            <a:r>
              <a:rPr lang="et-EE" sz="5808" b="1" dirty="0">
                <a:solidFill>
                  <a:srgbClr val="145F81"/>
                </a:solidFill>
                <a:latin typeface="Source Sans Pro Bold"/>
                <a:ea typeface="Source Sans Pro Bold"/>
                <a:cs typeface="Source Sans Pro Bold"/>
                <a:sym typeface="Source Sans Pro Bold"/>
              </a:rPr>
              <a:t> soovitust</a:t>
            </a:r>
            <a:endParaRPr lang="en-US" sz="5808" b="1" dirty="0">
              <a:solidFill>
                <a:srgbClr val="145F81"/>
              </a:solidFill>
              <a:latin typeface="Source Sans Pro Bold"/>
              <a:ea typeface="Source Sans Pro Bold"/>
              <a:cs typeface="Source Sans Pro Bold"/>
              <a:sym typeface="Source Sans Pro Bold"/>
            </a:endParaRPr>
          </a:p>
        </p:txBody>
      </p:sp>
      <p:sp>
        <p:nvSpPr>
          <p:cNvPr id="4" name="Freeform 4">
            <a:extLst>
              <a:ext uri="{FF2B5EF4-FFF2-40B4-BE49-F238E27FC236}">
                <a16:creationId xmlns:a16="http://schemas.microsoft.com/office/drawing/2014/main" id="{368F7404-454E-A8A1-FD70-4DD967994C44}"/>
              </a:ext>
            </a:extLst>
          </p:cNvPr>
          <p:cNvSpPr/>
          <p:nvPr/>
        </p:nvSpPr>
        <p:spPr>
          <a:xfrm>
            <a:off x="14630400" y="238626"/>
            <a:ext cx="2987514" cy="683394"/>
          </a:xfrm>
          <a:custGeom>
            <a:avLst/>
            <a:gdLst/>
            <a:ahLst/>
            <a:cxnLst/>
            <a:rect l="l" t="t" r="r" b="b"/>
            <a:pathLst>
              <a:path w="2987514" h="683394">
                <a:moveTo>
                  <a:pt x="0" y="0"/>
                </a:moveTo>
                <a:lnTo>
                  <a:pt x="2987514" y="0"/>
                </a:lnTo>
                <a:lnTo>
                  <a:pt x="2987514" y="683394"/>
                </a:lnTo>
                <a:lnTo>
                  <a:pt x="0" y="683394"/>
                </a:lnTo>
                <a:lnTo>
                  <a:pt x="0" y="0"/>
                </a:lnTo>
                <a:close/>
              </a:path>
            </a:pathLst>
          </a:custGeom>
          <a:blipFill>
            <a:blip r:embed="rId2"/>
            <a:stretch>
              <a:fillRect/>
            </a:stretch>
          </a:blipFill>
        </p:spPr>
        <p:txBody>
          <a:bodyPr/>
          <a:lstStyle/>
          <a:p>
            <a:endParaRPr lang="fi-FI"/>
          </a:p>
        </p:txBody>
      </p:sp>
      <p:sp>
        <p:nvSpPr>
          <p:cNvPr id="7" name="Freeform 3">
            <a:extLst>
              <a:ext uri="{FF2B5EF4-FFF2-40B4-BE49-F238E27FC236}">
                <a16:creationId xmlns:a16="http://schemas.microsoft.com/office/drawing/2014/main" id="{E893A861-9058-B875-5EA7-891093F2A0F7}"/>
              </a:ext>
            </a:extLst>
          </p:cNvPr>
          <p:cNvSpPr/>
          <p:nvPr/>
        </p:nvSpPr>
        <p:spPr>
          <a:xfrm>
            <a:off x="12801600" y="3619500"/>
            <a:ext cx="4083939" cy="4114800"/>
          </a:xfrm>
          <a:custGeom>
            <a:avLst/>
            <a:gdLst/>
            <a:ahLst/>
            <a:cxnLst/>
            <a:rect l="l" t="t" r="r" b="b"/>
            <a:pathLst>
              <a:path w="4083939" h="4114800">
                <a:moveTo>
                  <a:pt x="0" y="0"/>
                </a:moveTo>
                <a:lnTo>
                  <a:pt x="4083939" y="0"/>
                </a:lnTo>
                <a:lnTo>
                  <a:pt x="4083939" y="4114800"/>
                </a:lnTo>
                <a:lnTo>
                  <a:pt x="0" y="41148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i-FI"/>
          </a:p>
        </p:txBody>
      </p:sp>
    </p:spTree>
    <p:extLst>
      <p:ext uri="{BB962C8B-B14F-4D97-AF65-F5344CB8AC3E}">
        <p14:creationId xmlns:p14="http://schemas.microsoft.com/office/powerpoint/2010/main" val="3382501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027262" y="1083265"/>
            <a:ext cx="1787755" cy="1787755"/>
          </a:xfrm>
          <a:custGeom>
            <a:avLst/>
            <a:gdLst/>
            <a:ahLst/>
            <a:cxnLst/>
            <a:rect l="l" t="t" r="r" b="b"/>
            <a:pathLst>
              <a:path w="1787755" h="1787755">
                <a:moveTo>
                  <a:pt x="0" y="0"/>
                </a:moveTo>
                <a:lnTo>
                  <a:pt x="1787755" y="0"/>
                </a:lnTo>
                <a:lnTo>
                  <a:pt x="1787755" y="1787755"/>
                </a:lnTo>
                <a:lnTo>
                  <a:pt x="0" y="1787755"/>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i-FI"/>
          </a:p>
        </p:txBody>
      </p:sp>
      <p:sp>
        <p:nvSpPr>
          <p:cNvPr id="3" name="Freeform 3"/>
          <p:cNvSpPr/>
          <p:nvPr/>
        </p:nvSpPr>
        <p:spPr>
          <a:xfrm>
            <a:off x="12027262" y="3192770"/>
            <a:ext cx="1787755" cy="1787755"/>
          </a:xfrm>
          <a:custGeom>
            <a:avLst/>
            <a:gdLst/>
            <a:ahLst/>
            <a:cxnLst/>
            <a:rect l="l" t="t" r="r" b="b"/>
            <a:pathLst>
              <a:path w="1787755" h="1787755">
                <a:moveTo>
                  <a:pt x="0" y="0"/>
                </a:moveTo>
                <a:lnTo>
                  <a:pt x="1787755" y="0"/>
                </a:lnTo>
                <a:lnTo>
                  <a:pt x="1787755" y="1787755"/>
                </a:lnTo>
                <a:lnTo>
                  <a:pt x="0" y="178775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i-FI"/>
          </a:p>
        </p:txBody>
      </p:sp>
      <p:sp>
        <p:nvSpPr>
          <p:cNvPr id="4" name="Freeform 4"/>
          <p:cNvSpPr/>
          <p:nvPr/>
        </p:nvSpPr>
        <p:spPr>
          <a:xfrm>
            <a:off x="12027262" y="5304375"/>
            <a:ext cx="1787755" cy="1787755"/>
          </a:xfrm>
          <a:custGeom>
            <a:avLst/>
            <a:gdLst/>
            <a:ahLst/>
            <a:cxnLst/>
            <a:rect l="l" t="t" r="r" b="b"/>
            <a:pathLst>
              <a:path w="1787755" h="1787755">
                <a:moveTo>
                  <a:pt x="0" y="0"/>
                </a:moveTo>
                <a:lnTo>
                  <a:pt x="1787755" y="0"/>
                </a:lnTo>
                <a:lnTo>
                  <a:pt x="1787755" y="1787755"/>
                </a:lnTo>
                <a:lnTo>
                  <a:pt x="0" y="1787755"/>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i-FI"/>
          </a:p>
        </p:txBody>
      </p:sp>
      <p:sp>
        <p:nvSpPr>
          <p:cNvPr id="5" name="Freeform 5"/>
          <p:cNvSpPr/>
          <p:nvPr/>
        </p:nvSpPr>
        <p:spPr>
          <a:xfrm>
            <a:off x="12027262" y="7415980"/>
            <a:ext cx="1787755" cy="1787755"/>
          </a:xfrm>
          <a:custGeom>
            <a:avLst/>
            <a:gdLst/>
            <a:ahLst/>
            <a:cxnLst/>
            <a:rect l="l" t="t" r="r" b="b"/>
            <a:pathLst>
              <a:path w="1787755" h="1787755">
                <a:moveTo>
                  <a:pt x="0" y="0"/>
                </a:moveTo>
                <a:lnTo>
                  <a:pt x="1787755" y="0"/>
                </a:lnTo>
                <a:lnTo>
                  <a:pt x="1787755" y="1787755"/>
                </a:lnTo>
                <a:lnTo>
                  <a:pt x="0" y="1787755"/>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i-FI"/>
          </a:p>
        </p:txBody>
      </p:sp>
      <p:sp>
        <p:nvSpPr>
          <p:cNvPr id="6" name="Freeform 6"/>
          <p:cNvSpPr/>
          <p:nvPr/>
        </p:nvSpPr>
        <p:spPr>
          <a:xfrm>
            <a:off x="4472983" y="3074222"/>
            <a:ext cx="6383943" cy="2069278"/>
          </a:xfrm>
          <a:custGeom>
            <a:avLst/>
            <a:gdLst/>
            <a:ahLst/>
            <a:cxnLst/>
            <a:rect l="l" t="t" r="r" b="b"/>
            <a:pathLst>
              <a:path w="6383943" h="2069278">
                <a:moveTo>
                  <a:pt x="0" y="0"/>
                </a:moveTo>
                <a:lnTo>
                  <a:pt x="6383942" y="0"/>
                </a:lnTo>
                <a:lnTo>
                  <a:pt x="6383942" y="2069278"/>
                </a:lnTo>
                <a:lnTo>
                  <a:pt x="0" y="2069278"/>
                </a:lnTo>
                <a:lnTo>
                  <a:pt x="0" y="0"/>
                </a:lnTo>
                <a:close/>
              </a:path>
            </a:pathLst>
          </a:custGeom>
          <a:blipFill>
            <a:blip r:embed="rId6"/>
            <a:stretch>
              <a:fillRect/>
            </a:stretch>
          </a:blipFill>
        </p:spPr>
        <p:txBody>
          <a:bodyPr/>
          <a:lstStyle/>
          <a:p>
            <a:endParaRPr lang="fi-FI"/>
          </a:p>
        </p:txBody>
      </p:sp>
      <p:sp>
        <p:nvSpPr>
          <p:cNvPr id="7" name="Freeform 7"/>
          <p:cNvSpPr/>
          <p:nvPr/>
        </p:nvSpPr>
        <p:spPr>
          <a:xfrm>
            <a:off x="4472983" y="5439475"/>
            <a:ext cx="6383943" cy="2106486"/>
          </a:xfrm>
          <a:custGeom>
            <a:avLst/>
            <a:gdLst/>
            <a:ahLst/>
            <a:cxnLst/>
            <a:rect l="l" t="t" r="r" b="b"/>
            <a:pathLst>
              <a:path w="6383943" h="2106486">
                <a:moveTo>
                  <a:pt x="0" y="0"/>
                </a:moveTo>
                <a:lnTo>
                  <a:pt x="6383942" y="0"/>
                </a:lnTo>
                <a:lnTo>
                  <a:pt x="6383942" y="2106486"/>
                </a:lnTo>
                <a:lnTo>
                  <a:pt x="0" y="2106486"/>
                </a:lnTo>
                <a:lnTo>
                  <a:pt x="0" y="0"/>
                </a:lnTo>
                <a:close/>
              </a:path>
            </a:pathLst>
          </a:custGeom>
          <a:blipFill>
            <a:blip r:embed="rId7"/>
            <a:stretch>
              <a:fillRect/>
            </a:stretch>
          </a:blipFill>
        </p:spPr>
        <p:txBody>
          <a:bodyPr/>
          <a:lstStyle/>
          <a:p>
            <a:endParaRPr lang="fi-FI"/>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B8563-DE25-F1B3-F34D-C7BB2AD1135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0CEFA46-0B54-C175-FCE5-67B9968EF761}"/>
              </a:ext>
            </a:extLst>
          </p:cNvPr>
          <p:cNvSpPr txBox="1"/>
          <p:nvPr/>
        </p:nvSpPr>
        <p:spPr>
          <a:xfrm>
            <a:off x="1028700" y="2356194"/>
            <a:ext cx="14439900" cy="4986622"/>
          </a:xfrm>
          <a:prstGeom prst="rect">
            <a:avLst/>
          </a:prstGeom>
        </p:spPr>
        <p:txBody>
          <a:bodyPr wrap="square" lIns="0" tIns="0" rIns="0" bIns="0" rtlCol="0" anchor="t">
            <a:spAutoFit/>
          </a:bodyPr>
          <a:lstStyle/>
          <a:p>
            <a:pPr>
              <a:lnSpc>
                <a:spcPts val="4886"/>
              </a:lnSpc>
            </a:pPr>
            <a:r>
              <a:rPr lang="et-EE" sz="3490" noProof="0" dirty="0">
                <a:solidFill>
                  <a:srgbClr val="145F81"/>
                </a:solidFill>
                <a:latin typeface="Source Sans Pro"/>
                <a:ea typeface="Source Sans Pro"/>
                <a:cs typeface="Source Sans Pro"/>
                <a:sym typeface="Source Sans Pro"/>
              </a:rPr>
              <a:t>Koolitajad saavad seda esitlust kasutada, et õpetada eakatele, kuidas kaitsta oma digitaalset identiteeti praktiliste, kihiliste turvameetmete abil. 
Slaidid selgitavad mõningaid tehnilisi mõisteid nagu mitmefaktoriline autentimine (MFA) ja paroolihaldurite kasutamine keeruliste, unikaalsete volituste haldamiseks ning toetavad arutelusid füüsilise seadme ohutuse üle.
Keskendudes "Top 5" kokkuvõttele, saavad koolitajad tagada, et õppijad lahkuvad kontrollnimekirjaga olulistest harjumustest, et käituda turvaliselt.</a:t>
            </a:r>
          </a:p>
        </p:txBody>
      </p:sp>
      <p:sp>
        <p:nvSpPr>
          <p:cNvPr id="3" name="TextBox 3">
            <a:extLst>
              <a:ext uri="{FF2B5EF4-FFF2-40B4-BE49-F238E27FC236}">
                <a16:creationId xmlns:a16="http://schemas.microsoft.com/office/drawing/2014/main" id="{57EA6873-32EA-9D45-B607-A5748D1F8150}"/>
              </a:ext>
            </a:extLst>
          </p:cNvPr>
          <p:cNvSpPr txBox="1"/>
          <p:nvPr/>
        </p:nvSpPr>
        <p:spPr>
          <a:xfrm>
            <a:off x="1028700" y="914400"/>
            <a:ext cx="7203393" cy="995471"/>
          </a:xfrm>
          <a:prstGeom prst="rect">
            <a:avLst/>
          </a:prstGeom>
        </p:spPr>
        <p:txBody>
          <a:bodyPr lIns="0" tIns="0" rIns="0" bIns="0" rtlCol="0" anchor="t">
            <a:spAutoFit/>
          </a:bodyPr>
          <a:lstStyle/>
          <a:p>
            <a:pPr algn="just">
              <a:lnSpc>
                <a:spcPts val="8131"/>
              </a:lnSpc>
            </a:pPr>
            <a:r>
              <a:rPr lang="et-EE" sz="5808" b="1" noProof="0" dirty="0">
                <a:solidFill>
                  <a:srgbClr val="145F81"/>
                </a:solidFill>
                <a:latin typeface="Source Sans Pro Bold"/>
                <a:ea typeface="Source Sans Pro Bold"/>
                <a:cs typeface="Source Sans Pro Bold"/>
                <a:sym typeface="Source Sans Pro Bold"/>
              </a:rPr>
              <a:t>Juhised</a:t>
            </a:r>
          </a:p>
        </p:txBody>
      </p:sp>
      <p:sp>
        <p:nvSpPr>
          <p:cNvPr id="4" name="Freeform 4">
            <a:extLst>
              <a:ext uri="{FF2B5EF4-FFF2-40B4-BE49-F238E27FC236}">
                <a16:creationId xmlns:a16="http://schemas.microsoft.com/office/drawing/2014/main" id="{D62CDEDC-E7E0-8D4B-504A-9D53EA7D4D66}"/>
              </a:ext>
            </a:extLst>
          </p:cNvPr>
          <p:cNvSpPr/>
          <p:nvPr/>
        </p:nvSpPr>
        <p:spPr>
          <a:xfrm>
            <a:off x="14271786" y="1028700"/>
            <a:ext cx="2987514" cy="683394"/>
          </a:xfrm>
          <a:custGeom>
            <a:avLst/>
            <a:gdLst/>
            <a:ahLst/>
            <a:cxnLst/>
            <a:rect l="l" t="t" r="r" b="b"/>
            <a:pathLst>
              <a:path w="2987514" h="683394">
                <a:moveTo>
                  <a:pt x="0" y="0"/>
                </a:moveTo>
                <a:lnTo>
                  <a:pt x="2987514" y="0"/>
                </a:lnTo>
                <a:lnTo>
                  <a:pt x="2987514" y="683394"/>
                </a:lnTo>
                <a:lnTo>
                  <a:pt x="0" y="683394"/>
                </a:lnTo>
                <a:lnTo>
                  <a:pt x="0" y="0"/>
                </a:lnTo>
                <a:close/>
              </a:path>
            </a:pathLst>
          </a:custGeom>
          <a:blipFill>
            <a:blip r:embed="rId2"/>
            <a:stretch>
              <a:fillRect/>
            </a:stretch>
          </a:blipFill>
        </p:spPr>
        <p:txBody>
          <a:bodyPr/>
          <a:lstStyle/>
          <a:p>
            <a:endParaRPr lang="fi-FI"/>
          </a:p>
        </p:txBody>
      </p:sp>
    </p:spTree>
    <p:extLst>
      <p:ext uri="{BB962C8B-B14F-4D97-AF65-F5344CB8AC3E}">
        <p14:creationId xmlns:p14="http://schemas.microsoft.com/office/powerpoint/2010/main" val="1200918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13CDD-BDC3-66B3-891A-4FF5E0BCCFA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36539AA-5731-B4EF-B8A1-7A90FB4961F8}"/>
              </a:ext>
            </a:extLst>
          </p:cNvPr>
          <p:cNvSpPr txBox="1"/>
          <p:nvPr/>
        </p:nvSpPr>
        <p:spPr>
          <a:xfrm>
            <a:off x="1028700" y="2356194"/>
            <a:ext cx="14439900" cy="5614999"/>
          </a:xfrm>
          <a:prstGeom prst="rect">
            <a:avLst/>
          </a:prstGeom>
        </p:spPr>
        <p:txBody>
          <a:bodyPr wrap="square" lIns="0" tIns="0" rIns="0" bIns="0" rtlCol="0" anchor="t">
            <a:spAutoFit/>
          </a:bodyPr>
          <a:lstStyle/>
          <a:p>
            <a:pPr marL="457200" indent="-457200">
              <a:lnSpc>
                <a:spcPts val="4886"/>
              </a:lnSpc>
              <a:buFont typeface="Arial" panose="020B0604020202020204" pitchFamily="34" charset="0"/>
              <a:buChar char="•"/>
            </a:pPr>
            <a:r>
              <a:rPr lang="et-EE" sz="3490" b="1" noProof="0" dirty="0">
                <a:solidFill>
                  <a:srgbClr val="145F81"/>
                </a:solidFill>
                <a:latin typeface="Source Sans Pro"/>
                <a:ea typeface="Source Sans Pro"/>
                <a:cs typeface="Source Sans Pro"/>
                <a:sym typeface="Source Sans Pro"/>
              </a:rPr>
              <a:t>Kasuta erinevaid, keerukaid paroole </a:t>
            </a:r>
            <a:r>
              <a:rPr lang="et-EE" sz="3490" noProof="0" dirty="0">
                <a:solidFill>
                  <a:srgbClr val="145F81"/>
                </a:solidFill>
                <a:latin typeface="Source Sans Pro"/>
                <a:ea typeface="Source Sans Pro"/>
                <a:cs typeface="Source Sans Pro"/>
                <a:sym typeface="Source Sans Pro"/>
              </a:rPr>
              <a:t>iga erineva konto puhul. </a:t>
            </a:r>
            <a:r>
              <a:rPr lang="et-EE" sz="3490" b="1" noProof="0" dirty="0">
                <a:solidFill>
                  <a:srgbClr val="145F81"/>
                </a:solidFill>
                <a:latin typeface="Source Sans Pro"/>
                <a:ea typeface="Source Sans Pro"/>
                <a:cs typeface="Source Sans Pro"/>
                <a:sym typeface="Source Sans Pro"/>
              </a:rPr>
              <a:t>Paroolihaldur </a:t>
            </a:r>
            <a:r>
              <a:rPr lang="et-EE" sz="3490" noProof="0" dirty="0">
                <a:solidFill>
                  <a:srgbClr val="145F81"/>
                </a:solidFill>
                <a:latin typeface="Source Sans Pro"/>
                <a:ea typeface="Source Sans Pro"/>
                <a:cs typeface="Source Sans Pro"/>
                <a:sym typeface="Source Sans Pro"/>
              </a:rPr>
              <a:t>aitab paroole turvaliselt genereerida ja säilitada.</a:t>
            </a:r>
          </a:p>
          <a:p>
            <a:pPr marL="457200" indent="-457200">
              <a:lnSpc>
                <a:spcPts val="4886"/>
              </a:lnSpc>
              <a:buFont typeface="Arial" panose="020B0604020202020204" pitchFamily="34" charset="0"/>
              <a:buChar char="•"/>
            </a:pPr>
            <a:r>
              <a:rPr lang="et-EE" sz="3490" noProof="0" dirty="0">
                <a:solidFill>
                  <a:srgbClr val="145F81"/>
                </a:solidFill>
                <a:latin typeface="Source Sans Pro"/>
                <a:ea typeface="Source Sans Pro"/>
                <a:cs typeface="Source Sans Pro"/>
                <a:sym typeface="Source Sans Pro"/>
              </a:rPr>
              <a:t>Paroolid peaksid sisaldama tähti suurte ja väiketähtedega, numbreid ning erisümboleid. </a:t>
            </a:r>
          </a:p>
          <a:p>
            <a:pPr marL="457200" indent="-457200">
              <a:lnSpc>
                <a:spcPts val="4886"/>
              </a:lnSpc>
              <a:buFont typeface="Arial" panose="020B0604020202020204" pitchFamily="34" charset="0"/>
              <a:buChar char="•"/>
            </a:pPr>
            <a:r>
              <a:rPr lang="et-EE" sz="3490" b="1" noProof="0" dirty="0">
                <a:solidFill>
                  <a:srgbClr val="145F81"/>
                </a:solidFill>
                <a:latin typeface="Source Sans Pro"/>
                <a:ea typeface="Source Sans Pro"/>
                <a:cs typeface="Source Sans Pro"/>
                <a:sym typeface="Source Sans Pro"/>
              </a:rPr>
              <a:t>Pikemad paroolid </a:t>
            </a:r>
            <a:r>
              <a:rPr lang="et-EE" sz="3490" noProof="0" dirty="0">
                <a:solidFill>
                  <a:srgbClr val="145F81"/>
                </a:solidFill>
                <a:latin typeface="Source Sans Pro"/>
                <a:ea typeface="Source Sans Pro"/>
                <a:cs typeface="Source Sans Pro"/>
                <a:sym typeface="Source Sans Pro"/>
              </a:rPr>
              <a:t>on üldiselt turvalisemad.</a:t>
            </a:r>
          </a:p>
          <a:p>
            <a:pPr marL="457200" indent="-457200">
              <a:lnSpc>
                <a:spcPts val="4886"/>
              </a:lnSpc>
              <a:buFont typeface="Arial" panose="020B0604020202020204" pitchFamily="34" charset="0"/>
              <a:buChar char="•"/>
            </a:pPr>
            <a:r>
              <a:rPr lang="et-EE" sz="3490" noProof="0" dirty="0">
                <a:solidFill>
                  <a:srgbClr val="145F81"/>
                </a:solidFill>
                <a:latin typeface="Source Sans Pro"/>
                <a:ea typeface="Source Sans Pro"/>
                <a:cs typeface="Source Sans Pro"/>
                <a:sym typeface="Source Sans Pro"/>
              </a:rPr>
              <a:t>Kasuta võimalusel </a:t>
            </a:r>
            <a:r>
              <a:rPr lang="et-EE" sz="3490" b="1" noProof="0" dirty="0">
                <a:solidFill>
                  <a:srgbClr val="145F81"/>
                </a:solidFill>
                <a:latin typeface="Source Sans Pro"/>
                <a:ea typeface="Source Sans Pro"/>
                <a:cs typeface="Source Sans Pro"/>
                <a:sym typeface="Source Sans Pro"/>
              </a:rPr>
              <a:t>mitmeastmelist autentimist (MFA)</a:t>
            </a:r>
            <a:r>
              <a:rPr lang="et-EE" sz="3490" dirty="0">
                <a:solidFill>
                  <a:srgbClr val="145F81"/>
                </a:solidFill>
                <a:latin typeface="Source Sans Pro"/>
                <a:ea typeface="Source Sans Pro"/>
                <a:cs typeface="Source Sans Pro"/>
                <a:sym typeface="Source Sans Pro"/>
              </a:rPr>
              <a:t>, mis</a:t>
            </a:r>
            <a:r>
              <a:rPr lang="et-EE" sz="3490" noProof="0" dirty="0">
                <a:solidFill>
                  <a:srgbClr val="145F81"/>
                </a:solidFill>
                <a:latin typeface="Source Sans Pro"/>
                <a:ea typeface="Source Sans Pro"/>
                <a:cs typeface="Source Sans Pro"/>
                <a:sym typeface="Source Sans Pro"/>
              </a:rPr>
              <a:t> lisab täiendava turvalisuse kihi, mis nõuab parooli kõrval teist kontrollivormi (näiteks telefoni saadetud kood).</a:t>
            </a:r>
          </a:p>
          <a:p>
            <a:pPr algn="l">
              <a:lnSpc>
                <a:spcPts val="4886"/>
              </a:lnSpc>
            </a:pPr>
            <a:endParaRPr lang="en-US" sz="3490" dirty="0">
              <a:solidFill>
                <a:srgbClr val="145F81"/>
              </a:solidFill>
              <a:latin typeface="Source Sans Pro"/>
              <a:ea typeface="Source Sans Pro"/>
              <a:cs typeface="Source Sans Pro"/>
              <a:sym typeface="Source Sans Pro"/>
            </a:endParaRPr>
          </a:p>
        </p:txBody>
      </p:sp>
      <p:sp>
        <p:nvSpPr>
          <p:cNvPr id="3" name="TextBox 3">
            <a:extLst>
              <a:ext uri="{FF2B5EF4-FFF2-40B4-BE49-F238E27FC236}">
                <a16:creationId xmlns:a16="http://schemas.microsoft.com/office/drawing/2014/main" id="{626185C7-AC3C-2D71-6941-0C5E40265F22}"/>
              </a:ext>
            </a:extLst>
          </p:cNvPr>
          <p:cNvSpPr txBox="1"/>
          <p:nvPr/>
        </p:nvSpPr>
        <p:spPr>
          <a:xfrm>
            <a:off x="1028700" y="914400"/>
            <a:ext cx="7203393" cy="995471"/>
          </a:xfrm>
          <a:prstGeom prst="rect">
            <a:avLst/>
          </a:prstGeom>
        </p:spPr>
        <p:txBody>
          <a:bodyPr lIns="0" tIns="0" rIns="0" bIns="0" rtlCol="0" anchor="t">
            <a:spAutoFit/>
          </a:bodyPr>
          <a:lstStyle/>
          <a:p>
            <a:pPr algn="just">
              <a:lnSpc>
                <a:spcPts val="8131"/>
              </a:lnSpc>
            </a:pPr>
            <a:r>
              <a:rPr lang="et-EE" sz="5808" b="1" noProof="0" dirty="0">
                <a:solidFill>
                  <a:srgbClr val="145F81"/>
                </a:solidFill>
                <a:latin typeface="Source Sans Pro Bold"/>
                <a:ea typeface="Source Sans Pro Bold"/>
                <a:cs typeface="Source Sans Pro Bold"/>
                <a:sym typeface="Source Sans Pro Bold"/>
              </a:rPr>
              <a:t>Tugevad paroolid</a:t>
            </a:r>
          </a:p>
        </p:txBody>
      </p:sp>
      <p:sp>
        <p:nvSpPr>
          <p:cNvPr id="4" name="Freeform 4">
            <a:extLst>
              <a:ext uri="{FF2B5EF4-FFF2-40B4-BE49-F238E27FC236}">
                <a16:creationId xmlns:a16="http://schemas.microsoft.com/office/drawing/2014/main" id="{C7242C13-FDDE-565D-66FC-C27DE2D69702}"/>
              </a:ext>
            </a:extLst>
          </p:cNvPr>
          <p:cNvSpPr/>
          <p:nvPr/>
        </p:nvSpPr>
        <p:spPr>
          <a:xfrm>
            <a:off x="14271786" y="1028700"/>
            <a:ext cx="2987514" cy="683394"/>
          </a:xfrm>
          <a:custGeom>
            <a:avLst/>
            <a:gdLst/>
            <a:ahLst/>
            <a:cxnLst/>
            <a:rect l="l" t="t" r="r" b="b"/>
            <a:pathLst>
              <a:path w="2987514" h="683394">
                <a:moveTo>
                  <a:pt x="0" y="0"/>
                </a:moveTo>
                <a:lnTo>
                  <a:pt x="2987514" y="0"/>
                </a:lnTo>
                <a:lnTo>
                  <a:pt x="2987514" y="683394"/>
                </a:lnTo>
                <a:lnTo>
                  <a:pt x="0" y="683394"/>
                </a:lnTo>
                <a:lnTo>
                  <a:pt x="0" y="0"/>
                </a:lnTo>
                <a:close/>
              </a:path>
            </a:pathLst>
          </a:custGeom>
          <a:blipFill>
            <a:blip r:embed="rId2"/>
            <a:stretch>
              <a:fillRect/>
            </a:stretch>
          </a:blipFill>
        </p:spPr>
        <p:txBody>
          <a:bodyPr/>
          <a:lstStyle/>
          <a:p>
            <a:endParaRPr lang="fi-FI"/>
          </a:p>
        </p:txBody>
      </p:sp>
    </p:spTree>
    <p:extLst>
      <p:ext uri="{BB962C8B-B14F-4D97-AF65-F5344CB8AC3E}">
        <p14:creationId xmlns:p14="http://schemas.microsoft.com/office/powerpoint/2010/main" val="2131996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335DD-EA4A-BAD0-F7CF-C0F67851038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4C55910-E2AA-81B9-9AE3-77E77B0ACA80}"/>
              </a:ext>
            </a:extLst>
          </p:cNvPr>
          <p:cNvSpPr txBox="1"/>
          <p:nvPr/>
        </p:nvSpPr>
        <p:spPr>
          <a:xfrm>
            <a:off x="1028700" y="2356194"/>
            <a:ext cx="11683912" cy="5614999"/>
          </a:xfrm>
          <a:prstGeom prst="rect">
            <a:avLst/>
          </a:prstGeom>
        </p:spPr>
        <p:txBody>
          <a:bodyPr lIns="0" tIns="0" rIns="0" bIns="0" rtlCol="0" anchor="t">
            <a:spAutoFit/>
          </a:bodyPr>
          <a:lstStyle/>
          <a:p>
            <a:pPr marL="457200" indent="-457200" algn="l">
              <a:lnSpc>
                <a:spcPts val="4886"/>
              </a:lnSpc>
              <a:buFont typeface="Arial" panose="020B0604020202020204" pitchFamily="34" charset="0"/>
              <a:buChar char="•"/>
            </a:pPr>
            <a:endParaRPr lang="en-US" sz="3490" dirty="0">
              <a:solidFill>
                <a:srgbClr val="145F81"/>
              </a:solidFill>
              <a:latin typeface="Source Sans Pro"/>
              <a:ea typeface="Source Sans Pro"/>
              <a:cs typeface="Source Sans Pro"/>
              <a:sym typeface="Source Sans Pro"/>
            </a:endParaRPr>
          </a:p>
          <a:p>
            <a:pPr algn="l">
              <a:lnSpc>
                <a:spcPts val="4886"/>
              </a:lnSpc>
            </a:pPr>
            <a:endParaRPr lang="en-US" sz="3490" dirty="0">
              <a:solidFill>
                <a:srgbClr val="145F81"/>
              </a:solidFill>
              <a:latin typeface="Source Sans Pro"/>
              <a:ea typeface="Source Sans Pro"/>
              <a:cs typeface="Source Sans Pro"/>
              <a:sym typeface="Source Sans Pro"/>
            </a:endParaRPr>
          </a:p>
          <a:p>
            <a:pPr algn="l">
              <a:lnSpc>
                <a:spcPts val="4886"/>
              </a:lnSpc>
            </a:pPr>
            <a:endParaRPr lang="en-US" sz="3490" dirty="0">
              <a:solidFill>
                <a:srgbClr val="145F81"/>
              </a:solidFill>
              <a:latin typeface="Source Sans Pro"/>
              <a:ea typeface="Source Sans Pro"/>
              <a:cs typeface="Source Sans Pro"/>
              <a:sym typeface="Source Sans Pro"/>
            </a:endParaRPr>
          </a:p>
          <a:p>
            <a:pPr algn="l">
              <a:lnSpc>
                <a:spcPts val="4886"/>
              </a:lnSpc>
            </a:pPr>
            <a:endParaRPr lang="en-US" sz="3490" dirty="0">
              <a:solidFill>
                <a:srgbClr val="145F81"/>
              </a:solidFill>
              <a:latin typeface="Source Sans Pro"/>
              <a:ea typeface="Source Sans Pro"/>
              <a:cs typeface="Source Sans Pro"/>
              <a:sym typeface="Source Sans Pro"/>
            </a:endParaRPr>
          </a:p>
          <a:p>
            <a:pPr algn="l">
              <a:lnSpc>
                <a:spcPts val="4886"/>
              </a:lnSpc>
            </a:pPr>
            <a:endParaRPr lang="en-US" sz="3490" dirty="0">
              <a:solidFill>
                <a:srgbClr val="145F81"/>
              </a:solidFill>
              <a:latin typeface="Source Sans Pro"/>
              <a:ea typeface="Source Sans Pro"/>
              <a:cs typeface="Source Sans Pro"/>
              <a:sym typeface="Source Sans Pro"/>
            </a:endParaRPr>
          </a:p>
          <a:p>
            <a:pPr algn="l">
              <a:lnSpc>
                <a:spcPts val="4886"/>
              </a:lnSpc>
            </a:pPr>
            <a:endParaRPr lang="en-US" sz="3490" dirty="0">
              <a:solidFill>
                <a:srgbClr val="145F81"/>
              </a:solidFill>
              <a:latin typeface="Source Sans Pro"/>
              <a:ea typeface="Source Sans Pro"/>
              <a:cs typeface="Source Sans Pro"/>
              <a:sym typeface="Source Sans Pro"/>
            </a:endParaRPr>
          </a:p>
          <a:p>
            <a:pPr algn="l">
              <a:lnSpc>
                <a:spcPts val="4886"/>
              </a:lnSpc>
            </a:pPr>
            <a:endParaRPr lang="en-US" sz="3490" dirty="0">
              <a:solidFill>
                <a:srgbClr val="145F81"/>
              </a:solidFill>
              <a:latin typeface="Source Sans Pro"/>
              <a:ea typeface="Source Sans Pro"/>
              <a:cs typeface="Source Sans Pro"/>
              <a:sym typeface="Source Sans Pro"/>
            </a:endParaRPr>
          </a:p>
          <a:p>
            <a:pPr algn="l">
              <a:lnSpc>
                <a:spcPts val="4886"/>
              </a:lnSpc>
            </a:pPr>
            <a:endParaRPr lang="en-US" sz="3490" dirty="0">
              <a:solidFill>
                <a:srgbClr val="145F81"/>
              </a:solidFill>
              <a:latin typeface="Source Sans Pro"/>
              <a:ea typeface="Source Sans Pro"/>
              <a:cs typeface="Source Sans Pro"/>
              <a:sym typeface="Source Sans Pro"/>
            </a:endParaRPr>
          </a:p>
          <a:p>
            <a:pPr algn="l">
              <a:lnSpc>
                <a:spcPts val="4886"/>
              </a:lnSpc>
            </a:pPr>
            <a:endParaRPr lang="en-US" sz="3490" dirty="0">
              <a:solidFill>
                <a:srgbClr val="145F81"/>
              </a:solidFill>
              <a:latin typeface="Source Sans Pro"/>
              <a:ea typeface="Source Sans Pro"/>
              <a:cs typeface="Source Sans Pro"/>
              <a:sym typeface="Source Sans Pro"/>
            </a:endParaRPr>
          </a:p>
        </p:txBody>
      </p:sp>
      <p:sp>
        <p:nvSpPr>
          <p:cNvPr id="3" name="TextBox 3">
            <a:extLst>
              <a:ext uri="{FF2B5EF4-FFF2-40B4-BE49-F238E27FC236}">
                <a16:creationId xmlns:a16="http://schemas.microsoft.com/office/drawing/2014/main" id="{3FE81D50-03F5-6A13-ACFE-4A2506B76FE0}"/>
              </a:ext>
            </a:extLst>
          </p:cNvPr>
          <p:cNvSpPr txBox="1"/>
          <p:nvPr/>
        </p:nvSpPr>
        <p:spPr>
          <a:xfrm>
            <a:off x="1028700" y="914400"/>
            <a:ext cx="13487400" cy="2011897"/>
          </a:xfrm>
          <a:prstGeom prst="rect">
            <a:avLst/>
          </a:prstGeom>
        </p:spPr>
        <p:txBody>
          <a:bodyPr wrap="square" lIns="0" tIns="0" rIns="0" bIns="0" rtlCol="0" anchor="t">
            <a:spAutoFit/>
          </a:bodyPr>
          <a:lstStyle/>
          <a:p>
            <a:pPr>
              <a:lnSpc>
                <a:spcPts val="8131"/>
              </a:lnSpc>
            </a:pPr>
            <a:r>
              <a:rPr lang="et-EE" sz="5808" b="1" dirty="0">
                <a:solidFill>
                  <a:srgbClr val="145F81"/>
                </a:solidFill>
                <a:latin typeface="Source Sans Pro Bold"/>
                <a:ea typeface="Source Sans Pro Bold"/>
                <a:cs typeface="Source Sans Pro Bold"/>
                <a:sym typeface="Source Sans Pro Bold"/>
              </a:rPr>
              <a:t>2FA (kaheastmelise autentimise)</a:t>
            </a:r>
          </a:p>
          <a:p>
            <a:pPr>
              <a:lnSpc>
                <a:spcPts val="8131"/>
              </a:lnSpc>
            </a:pPr>
            <a:r>
              <a:rPr lang="et-EE" sz="5808" b="1" noProof="0" dirty="0">
                <a:solidFill>
                  <a:srgbClr val="145F81"/>
                </a:solidFill>
                <a:latin typeface="Source Sans Pro Bold"/>
                <a:ea typeface="Source Sans Pro Bold"/>
                <a:cs typeface="Source Sans Pro Bold"/>
                <a:sym typeface="Source Sans Pro Bold"/>
              </a:rPr>
              <a:t>näide mobiilseadme kasutamisest</a:t>
            </a:r>
            <a:endParaRPr lang="en-US" sz="5808" b="1" dirty="0">
              <a:solidFill>
                <a:srgbClr val="145F81"/>
              </a:solidFill>
              <a:latin typeface="Source Sans Pro Bold"/>
              <a:ea typeface="Source Sans Pro Bold"/>
              <a:cs typeface="Source Sans Pro Bold"/>
              <a:sym typeface="Source Sans Pro Bold"/>
            </a:endParaRPr>
          </a:p>
        </p:txBody>
      </p:sp>
      <p:sp>
        <p:nvSpPr>
          <p:cNvPr id="4" name="Freeform 4">
            <a:extLst>
              <a:ext uri="{FF2B5EF4-FFF2-40B4-BE49-F238E27FC236}">
                <a16:creationId xmlns:a16="http://schemas.microsoft.com/office/drawing/2014/main" id="{1311BF12-7109-D2A0-6674-4AF0FFB12F55}"/>
              </a:ext>
            </a:extLst>
          </p:cNvPr>
          <p:cNvSpPr/>
          <p:nvPr/>
        </p:nvSpPr>
        <p:spPr>
          <a:xfrm>
            <a:off x="14271786" y="1028700"/>
            <a:ext cx="2987514" cy="683394"/>
          </a:xfrm>
          <a:custGeom>
            <a:avLst/>
            <a:gdLst/>
            <a:ahLst/>
            <a:cxnLst/>
            <a:rect l="l" t="t" r="r" b="b"/>
            <a:pathLst>
              <a:path w="2987514" h="683394">
                <a:moveTo>
                  <a:pt x="0" y="0"/>
                </a:moveTo>
                <a:lnTo>
                  <a:pt x="2987514" y="0"/>
                </a:lnTo>
                <a:lnTo>
                  <a:pt x="2987514" y="683394"/>
                </a:lnTo>
                <a:lnTo>
                  <a:pt x="0" y="683394"/>
                </a:lnTo>
                <a:lnTo>
                  <a:pt x="0" y="0"/>
                </a:lnTo>
                <a:close/>
              </a:path>
            </a:pathLst>
          </a:custGeom>
          <a:blipFill>
            <a:blip r:embed="rId3"/>
            <a:stretch>
              <a:fillRect/>
            </a:stretch>
          </a:blipFill>
        </p:spPr>
        <p:txBody>
          <a:bodyPr/>
          <a:lstStyle/>
          <a:p>
            <a:endParaRPr lang="fi-FI"/>
          </a:p>
        </p:txBody>
      </p:sp>
      <p:grpSp>
        <p:nvGrpSpPr>
          <p:cNvPr id="9" name="Group 8">
            <a:extLst>
              <a:ext uri="{FF2B5EF4-FFF2-40B4-BE49-F238E27FC236}">
                <a16:creationId xmlns:a16="http://schemas.microsoft.com/office/drawing/2014/main" id="{8E8DF5CC-876E-FCF6-0AFC-A402C40B6EAF}"/>
              </a:ext>
            </a:extLst>
          </p:cNvPr>
          <p:cNvGrpSpPr/>
          <p:nvPr/>
        </p:nvGrpSpPr>
        <p:grpSpPr>
          <a:xfrm>
            <a:off x="3276600" y="3467100"/>
            <a:ext cx="11239500" cy="5098895"/>
            <a:chOff x="3276600" y="3467100"/>
            <a:chExt cx="11239500" cy="5098895"/>
          </a:xfrm>
        </p:grpSpPr>
        <p:pic>
          <p:nvPicPr>
            <p:cNvPr id="7" name="Picture 4" descr="2FA (Two factor authentication) example using a mobile device)">
              <a:extLst>
                <a:ext uri="{FF2B5EF4-FFF2-40B4-BE49-F238E27FC236}">
                  <a16:creationId xmlns:a16="http://schemas.microsoft.com/office/drawing/2014/main" id="{47A59749-31BC-CD2D-963B-21AC3EC2FD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467100"/>
              <a:ext cx="11239500" cy="50988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EC2A5A0-99D3-7DA1-55E6-829F7998A56A}"/>
                </a:ext>
              </a:extLst>
            </p:cNvPr>
            <p:cNvSpPr txBox="1"/>
            <p:nvPr/>
          </p:nvSpPr>
          <p:spPr>
            <a:xfrm>
              <a:off x="7277100" y="6698934"/>
              <a:ext cx="3352800" cy="1815882"/>
            </a:xfrm>
            <a:prstGeom prst="rect">
              <a:avLst/>
            </a:prstGeom>
            <a:solidFill>
              <a:schemeClr val="bg1"/>
            </a:solidFill>
          </p:spPr>
          <p:txBody>
            <a:bodyPr wrap="square" rtlCol="0">
              <a:spAutoFit/>
            </a:bodyPr>
            <a:lstStyle/>
            <a:p>
              <a:pPr algn="ctr"/>
              <a:r>
                <a:rPr lang="et-EE" sz="2800" dirty="0"/>
                <a:t>Kasutaja mobiilseadmesse saadetakse autentimiskood.</a:t>
              </a:r>
              <a:endParaRPr lang="en-US" sz="2800" dirty="0"/>
            </a:p>
          </p:txBody>
        </p:sp>
        <p:sp>
          <p:nvSpPr>
            <p:cNvPr id="6" name="TextBox 5">
              <a:extLst>
                <a:ext uri="{FF2B5EF4-FFF2-40B4-BE49-F238E27FC236}">
                  <a16:creationId xmlns:a16="http://schemas.microsoft.com/office/drawing/2014/main" id="{4ADCE986-2DE1-83BB-4466-631B3C0875DB}"/>
                </a:ext>
              </a:extLst>
            </p:cNvPr>
            <p:cNvSpPr txBox="1"/>
            <p:nvPr/>
          </p:nvSpPr>
          <p:spPr>
            <a:xfrm>
              <a:off x="3746500" y="6698934"/>
              <a:ext cx="3352800" cy="1384995"/>
            </a:xfrm>
            <a:prstGeom prst="rect">
              <a:avLst/>
            </a:prstGeom>
            <a:solidFill>
              <a:schemeClr val="bg1"/>
            </a:solidFill>
          </p:spPr>
          <p:txBody>
            <a:bodyPr wrap="square" rtlCol="0">
              <a:spAutoFit/>
            </a:bodyPr>
            <a:lstStyle/>
            <a:p>
              <a:pPr algn="ctr"/>
              <a:r>
                <a:rPr lang="et-EE" sz="2800" dirty="0"/>
                <a:t>Kasutaja sisestab kasutajatunnuse ja parooli</a:t>
              </a:r>
              <a:endParaRPr lang="en-US" sz="2800" dirty="0"/>
            </a:p>
          </p:txBody>
        </p:sp>
        <p:sp>
          <p:nvSpPr>
            <p:cNvPr id="8" name="TextBox 7">
              <a:extLst>
                <a:ext uri="{FF2B5EF4-FFF2-40B4-BE49-F238E27FC236}">
                  <a16:creationId xmlns:a16="http://schemas.microsoft.com/office/drawing/2014/main" id="{FC205139-EC72-50BE-758D-B60D35709EF2}"/>
                </a:ext>
              </a:extLst>
            </p:cNvPr>
            <p:cNvSpPr txBox="1"/>
            <p:nvPr/>
          </p:nvSpPr>
          <p:spPr>
            <a:xfrm>
              <a:off x="10807700" y="6698934"/>
              <a:ext cx="3352800" cy="1815882"/>
            </a:xfrm>
            <a:prstGeom prst="rect">
              <a:avLst/>
            </a:prstGeom>
            <a:solidFill>
              <a:schemeClr val="bg1"/>
            </a:solidFill>
          </p:spPr>
          <p:txBody>
            <a:bodyPr wrap="square" rtlCol="0">
              <a:spAutoFit/>
            </a:bodyPr>
            <a:lstStyle/>
            <a:p>
              <a:pPr algn="ctr"/>
              <a:r>
                <a:rPr lang="et-EE" sz="2800" dirty="0"/>
                <a:t>Kasutaja sisestab autentimiskoodi, et rakendusse sisse logida</a:t>
              </a:r>
              <a:endParaRPr lang="en-US" sz="2800" dirty="0"/>
            </a:p>
          </p:txBody>
        </p:sp>
      </p:grpSp>
    </p:spTree>
    <p:extLst>
      <p:ext uri="{BB962C8B-B14F-4D97-AF65-F5344CB8AC3E}">
        <p14:creationId xmlns:p14="http://schemas.microsoft.com/office/powerpoint/2010/main" val="2001670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CD0CD-F709-0117-8273-E2A7D0A52F5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D4E2D0B-53FC-78F9-7137-04E94D99FB6C}"/>
              </a:ext>
            </a:extLst>
          </p:cNvPr>
          <p:cNvSpPr txBox="1"/>
          <p:nvPr/>
        </p:nvSpPr>
        <p:spPr>
          <a:xfrm>
            <a:off x="1028700" y="2356194"/>
            <a:ext cx="11683912" cy="4191532"/>
          </a:xfrm>
          <a:prstGeom prst="rect">
            <a:avLst/>
          </a:prstGeom>
        </p:spPr>
        <p:txBody>
          <a:bodyPr lIns="0" tIns="0" rIns="0" bIns="0" rtlCol="0" anchor="t">
            <a:spAutoFit/>
          </a:bodyPr>
          <a:lstStyle/>
          <a:p>
            <a:pPr marL="457200" indent="-457200">
              <a:lnSpc>
                <a:spcPts val="4886"/>
              </a:lnSpc>
              <a:spcAft>
                <a:spcPts val="1200"/>
              </a:spcAft>
              <a:buFont typeface="Arial" panose="020B0604020202020204" pitchFamily="34" charset="0"/>
              <a:buChar char="•"/>
            </a:pPr>
            <a:r>
              <a:rPr lang="et-EE" sz="3490" noProof="0" dirty="0">
                <a:solidFill>
                  <a:srgbClr val="145F81"/>
                </a:solidFill>
                <a:latin typeface="Source Sans Pro"/>
                <a:ea typeface="Source Sans Pro"/>
                <a:cs typeface="Source Sans Pro"/>
                <a:sym typeface="Source Sans Pro"/>
              </a:rPr>
              <a:t>Hoia oma operatsioonisüsteem, rakendused ja turvatarkvara (viirusetõrje, pahavaratõrje) ajakohasena. </a:t>
            </a:r>
          </a:p>
          <a:p>
            <a:pPr marL="914400" lvl="1" indent="-457200">
              <a:lnSpc>
                <a:spcPts val="4886"/>
              </a:lnSpc>
              <a:spcAft>
                <a:spcPts val="1200"/>
              </a:spcAft>
              <a:buFont typeface="Arial" panose="020B0604020202020204" pitchFamily="34" charset="0"/>
              <a:buChar char="•"/>
            </a:pPr>
            <a:r>
              <a:rPr lang="et-EE" sz="3490" noProof="0" dirty="0">
                <a:solidFill>
                  <a:srgbClr val="145F81"/>
                </a:solidFill>
                <a:latin typeface="Source Sans Pro"/>
                <a:ea typeface="Source Sans Pro"/>
                <a:cs typeface="Source Sans Pro"/>
                <a:sym typeface="Source Sans Pro"/>
              </a:rPr>
              <a:t>Uuendused sisaldavad tavaliselt olulisi turvaparandusi.</a:t>
            </a:r>
          </a:p>
          <a:p>
            <a:pPr marL="457200" indent="-457200">
              <a:lnSpc>
                <a:spcPts val="4886"/>
              </a:lnSpc>
              <a:spcAft>
                <a:spcPts val="1200"/>
              </a:spcAft>
              <a:buFont typeface="Arial" panose="020B0604020202020204" pitchFamily="34" charset="0"/>
              <a:buChar char="•"/>
            </a:pPr>
            <a:r>
              <a:rPr lang="et-EE" sz="3490" noProof="0" dirty="0">
                <a:solidFill>
                  <a:srgbClr val="145F81"/>
                </a:solidFill>
                <a:latin typeface="Source Sans Pro"/>
                <a:ea typeface="Source Sans Pro"/>
                <a:cs typeface="Source Sans Pro"/>
                <a:sym typeface="Source Sans Pro"/>
              </a:rPr>
              <a:t>Laadi alla tarkvara usaldusväärsetest allikatest. 
Ära kasuta tasuta allalaadimisi tundmatutelt veebilehtedelt, kuna need võivad sisaldada pahavara.</a:t>
            </a:r>
          </a:p>
        </p:txBody>
      </p:sp>
      <p:sp>
        <p:nvSpPr>
          <p:cNvPr id="3" name="TextBox 3">
            <a:extLst>
              <a:ext uri="{FF2B5EF4-FFF2-40B4-BE49-F238E27FC236}">
                <a16:creationId xmlns:a16="http://schemas.microsoft.com/office/drawing/2014/main" id="{8164E299-941E-E899-9766-04F5891452DF}"/>
              </a:ext>
            </a:extLst>
          </p:cNvPr>
          <p:cNvSpPr txBox="1"/>
          <p:nvPr/>
        </p:nvSpPr>
        <p:spPr>
          <a:xfrm>
            <a:off x="1028700" y="914400"/>
            <a:ext cx="11849100" cy="973152"/>
          </a:xfrm>
          <a:prstGeom prst="rect">
            <a:avLst/>
          </a:prstGeom>
        </p:spPr>
        <p:txBody>
          <a:bodyPr wrap="square" lIns="0" tIns="0" rIns="0" bIns="0" rtlCol="0" anchor="t">
            <a:spAutoFit/>
          </a:bodyPr>
          <a:lstStyle/>
          <a:p>
            <a:pPr>
              <a:lnSpc>
                <a:spcPts val="8131"/>
              </a:lnSpc>
            </a:pPr>
            <a:r>
              <a:rPr lang="et-EE" sz="5808" b="1" noProof="0" dirty="0">
                <a:solidFill>
                  <a:srgbClr val="145F81"/>
                </a:solidFill>
                <a:latin typeface="Source Sans Pro Bold"/>
                <a:ea typeface="Source Sans Pro Bold"/>
                <a:cs typeface="Source Sans Pro Bold"/>
                <a:sym typeface="Source Sans Pro Bold"/>
              </a:rPr>
              <a:t>Tarkvarauuendused, allalaadimised</a:t>
            </a:r>
          </a:p>
        </p:txBody>
      </p:sp>
      <p:sp>
        <p:nvSpPr>
          <p:cNvPr id="4" name="Freeform 4">
            <a:extLst>
              <a:ext uri="{FF2B5EF4-FFF2-40B4-BE49-F238E27FC236}">
                <a16:creationId xmlns:a16="http://schemas.microsoft.com/office/drawing/2014/main" id="{81754DAB-EB0B-E874-C6C9-39B54C8041AF}"/>
              </a:ext>
            </a:extLst>
          </p:cNvPr>
          <p:cNvSpPr/>
          <p:nvPr/>
        </p:nvSpPr>
        <p:spPr>
          <a:xfrm>
            <a:off x="14271786" y="1028700"/>
            <a:ext cx="2987514" cy="683394"/>
          </a:xfrm>
          <a:custGeom>
            <a:avLst/>
            <a:gdLst/>
            <a:ahLst/>
            <a:cxnLst/>
            <a:rect l="l" t="t" r="r" b="b"/>
            <a:pathLst>
              <a:path w="2987514" h="683394">
                <a:moveTo>
                  <a:pt x="0" y="0"/>
                </a:moveTo>
                <a:lnTo>
                  <a:pt x="2987514" y="0"/>
                </a:lnTo>
                <a:lnTo>
                  <a:pt x="2987514" y="683394"/>
                </a:lnTo>
                <a:lnTo>
                  <a:pt x="0" y="683394"/>
                </a:lnTo>
                <a:lnTo>
                  <a:pt x="0" y="0"/>
                </a:lnTo>
                <a:close/>
              </a:path>
            </a:pathLst>
          </a:custGeom>
          <a:blipFill>
            <a:blip r:embed="rId2"/>
            <a:stretch>
              <a:fillRect/>
            </a:stretch>
          </a:blipFill>
        </p:spPr>
        <p:txBody>
          <a:bodyPr/>
          <a:lstStyle/>
          <a:p>
            <a:endParaRPr lang="fi-FI"/>
          </a:p>
        </p:txBody>
      </p:sp>
    </p:spTree>
    <p:extLst>
      <p:ext uri="{BB962C8B-B14F-4D97-AF65-F5344CB8AC3E}">
        <p14:creationId xmlns:p14="http://schemas.microsoft.com/office/powerpoint/2010/main" val="1131864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3990D-CD1E-FDBF-7AFD-95846EFF5A3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B8FCAC2-617A-E5E8-513F-CC32A1F5E5BD}"/>
              </a:ext>
            </a:extLst>
          </p:cNvPr>
          <p:cNvSpPr txBox="1"/>
          <p:nvPr/>
        </p:nvSpPr>
        <p:spPr>
          <a:xfrm>
            <a:off x="1028700" y="2356194"/>
            <a:ext cx="13243086" cy="7102585"/>
          </a:xfrm>
          <a:prstGeom prst="rect">
            <a:avLst/>
          </a:prstGeom>
        </p:spPr>
        <p:txBody>
          <a:bodyPr wrap="square" lIns="0" tIns="0" rIns="0" bIns="0" rtlCol="0" anchor="t">
            <a:spAutoFit/>
          </a:bodyPr>
          <a:lstStyle/>
          <a:p>
            <a:pPr marL="457200" indent="-457200">
              <a:lnSpc>
                <a:spcPts val="4886"/>
              </a:lnSpc>
              <a:spcAft>
                <a:spcPts val="600"/>
              </a:spcAft>
              <a:buFont typeface="Arial" panose="020B0604020202020204" pitchFamily="34" charset="0"/>
              <a:buChar char="•"/>
            </a:pPr>
            <a:r>
              <a:rPr lang="et-EE" sz="3490" noProof="0" dirty="0">
                <a:solidFill>
                  <a:srgbClr val="145F81"/>
                </a:solidFill>
                <a:latin typeface="Source Sans Pro"/>
                <a:ea typeface="Source Sans Pro"/>
                <a:cs typeface="Source Sans Pro"/>
                <a:sym typeface="Source Sans Pro"/>
              </a:rPr>
              <a:t>Ole kahtlaste e-kirjade, sõnumite või linkide (andmepüügi) suhtes skeptiline. Ära klõpsa linkidel ega ava tundmatute saatjate manuseid.</a:t>
            </a:r>
          </a:p>
          <a:p>
            <a:pPr marL="457200" indent="-457200">
              <a:lnSpc>
                <a:spcPts val="4886"/>
              </a:lnSpc>
              <a:spcAft>
                <a:spcPts val="600"/>
              </a:spcAft>
              <a:buFont typeface="Arial" panose="020B0604020202020204" pitchFamily="34" charset="0"/>
              <a:buChar char="•"/>
            </a:pPr>
            <a:r>
              <a:rPr lang="et-EE" sz="3490" b="1" noProof="0" dirty="0">
                <a:solidFill>
                  <a:srgbClr val="145F81"/>
                </a:solidFill>
                <a:latin typeface="Source Sans Pro"/>
                <a:ea typeface="Source Sans Pro"/>
                <a:cs typeface="Source Sans Pro"/>
                <a:sym typeface="Source Sans Pro"/>
              </a:rPr>
              <a:t>Kasutage turvalisi veebisaite</a:t>
            </a:r>
            <a:r>
              <a:rPr lang="et-EE" sz="3490" noProof="0" dirty="0">
                <a:solidFill>
                  <a:srgbClr val="145F81"/>
                </a:solidFill>
                <a:latin typeface="Source Sans Pro"/>
                <a:ea typeface="Source Sans Pro"/>
                <a:cs typeface="Source Sans Pro"/>
                <a:sym typeface="Source Sans Pro"/>
              </a:rPr>
              <a:t>, kui URL algab tähega "https://", on turvaline sisestada isikuandmeid. See viitab turvalisele ühendusele.</a:t>
            </a:r>
          </a:p>
          <a:p>
            <a:pPr marL="457200" indent="-457200">
              <a:lnSpc>
                <a:spcPts val="4886"/>
              </a:lnSpc>
              <a:spcAft>
                <a:spcPts val="600"/>
              </a:spcAft>
              <a:buFont typeface="Arial" panose="020B0604020202020204" pitchFamily="34" charset="0"/>
              <a:buChar char="•"/>
            </a:pPr>
            <a:r>
              <a:rPr lang="et-EE" sz="3490" noProof="0" dirty="0">
                <a:solidFill>
                  <a:srgbClr val="145F81"/>
                </a:solidFill>
                <a:latin typeface="Source Sans Pro"/>
                <a:ea typeface="Source Sans Pro"/>
                <a:cs typeface="Source Sans Pro"/>
                <a:sym typeface="Source Sans Pro"/>
              </a:rPr>
              <a:t>Väldi avaliku Wi-Fi kasutamist tundlike tegevuste, nagu internetipangandus või </a:t>
            </a:r>
            <a:r>
              <a:rPr lang="et-EE" sz="3490" noProof="0" dirty="0" err="1">
                <a:solidFill>
                  <a:srgbClr val="145F81"/>
                </a:solidFill>
                <a:latin typeface="Source Sans Pro"/>
                <a:ea typeface="Source Sans Pro"/>
                <a:cs typeface="Source Sans Pro"/>
                <a:sym typeface="Source Sans Pro"/>
              </a:rPr>
              <a:t>ostlemine</a:t>
            </a:r>
            <a:r>
              <a:rPr lang="et-EE" sz="3490" noProof="0" dirty="0">
                <a:solidFill>
                  <a:srgbClr val="145F81"/>
                </a:solidFill>
                <a:latin typeface="Source Sans Pro"/>
                <a:ea typeface="Source Sans Pro"/>
                <a:cs typeface="Source Sans Pro"/>
                <a:sym typeface="Source Sans Pro"/>
              </a:rPr>
              <a:t>, jaoks, sest need võrgud ei pruugi olla turvalised.</a:t>
            </a:r>
          </a:p>
          <a:p>
            <a:pPr marL="457200" indent="-457200">
              <a:lnSpc>
                <a:spcPts val="4886"/>
              </a:lnSpc>
              <a:spcAft>
                <a:spcPts val="600"/>
              </a:spcAft>
              <a:buFont typeface="Arial" panose="020B0604020202020204" pitchFamily="34" charset="0"/>
              <a:buChar char="•"/>
            </a:pPr>
            <a:r>
              <a:rPr lang="et-EE" sz="3490" noProof="0" dirty="0">
                <a:solidFill>
                  <a:srgbClr val="145F81"/>
                </a:solidFill>
                <a:latin typeface="Source Sans Pro"/>
                <a:ea typeface="Source Sans Pro"/>
                <a:cs typeface="Source Sans Pro"/>
                <a:sym typeface="Source Sans Pro"/>
              </a:rPr>
              <a:t>Loo eraldi </a:t>
            </a:r>
            <a:r>
              <a:rPr lang="et-EE" sz="3490" b="1" noProof="0" dirty="0">
                <a:solidFill>
                  <a:srgbClr val="145F81"/>
                </a:solidFill>
                <a:latin typeface="Source Sans Pro"/>
                <a:ea typeface="Source Sans Pro"/>
                <a:cs typeface="Source Sans Pro"/>
                <a:sym typeface="Source Sans Pro"/>
              </a:rPr>
              <a:t>e-posti kontod</a:t>
            </a:r>
            <a:r>
              <a:rPr lang="et-EE" sz="3490" noProof="0" dirty="0">
                <a:solidFill>
                  <a:srgbClr val="145F81"/>
                </a:solidFill>
                <a:latin typeface="Source Sans Pro"/>
                <a:ea typeface="Source Sans Pro"/>
                <a:cs typeface="Source Sans Pro"/>
                <a:sym typeface="Source Sans Pro"/>
              </a:rPr>
              <a:t>. Kasutage oma peamist, kaitstud e-posti ainult tundlikuks ja ametlikuks suhtluseks ning pühendage kõigile teenuseregistreerunutele teine e-post.</a:t>
            </a:r>
          </a:p>
        </p:txBody>
      </p:sp>
      <p:sp>
        <p:nvSpPr>
          <p:cNvPr id="3" name="TextBox 3">
            <a:extLst>
              <a:ext uri="{FF2B5EF4-FFF2-40B4-BE49-F238E27FC236}">
                <a16:creationId xmlns:a16="http://schemas.microsoft.com/office/drawing/2014/main" id="{3B262607-E949-2A00-1A25-921885203724}"/>
              </a:ext>
            </a:extLst>
          </p:cNvPr>
          <p:cNvSpPr txBox="1"/>
          <p:nvPr/>
        </p:nvSpPr>
        <p:spPr>
          <a:xfrm>
            <a:off x="1028700" y="914400"/>
            <a:ext cx="12839700" cy="973152"/>
          </a:xfrm>
          <a:prstGeom prst="rect">
            <a:avLst/>
          </a:prstGeom>
        </p:spPr>
        <p:txBody>
          <a:bodyPr wrap="square" lIns="0" tIns="0" rIns="0" bIns="0" rtlCol="0" anchor="t">
            <a:spAutoFit/>
          </a:bodyPr>
          <a:lstStyle/>
          <a:p>
            <a:pPr>
              <a:lnSpc>
                <a:spcPts val="8131"/>
              </a:lnSpc>
            </a:pPr>
            <a:r>
              <a:rPr lang="et-EE" sz="5808" b="1" noProof="0" dirty="0">
                <a:solidFill>
                  <a:srgbClr val="145F81"/>
                </a:solidFill>
                <a:latin typeface="Source Sans Pro Bold"/>
                <a:ea typeface="Source Sans Pro Bold"/>
                <a:cs typeface="Source Sans Pro Bold"/>
                <a:sym typeface="Source Sans Pro Bold"/>
              </a:rPr>
              <a:t>Veebikäitumine</a:t>
            </a:r>
          </a:p>
        </p:txBody>
      </p:sp>
      <p:sp>
        <p:nvSpPr>
          <p:cNvPr id="4" name="Freeform 4">
            <a:extLst>
              <a:ext uri="{FF2B5EF4-FFF2-40B4-BE49-F238E27FC236}">
                <a16:creationId xmlns:a16="http://schemas.microsoft.com/office/drawing/2014/main" id="{BE97BECD-67EE-C03E-B65A-36A44C8A618A}"/>
              </a:ext>
            </a:extLst>
          </p:cNvPr>
          <p:cNvSpPr/>
          <p:nvPr/>
        </p:nvSpPr>
        <p:spPr>
          <a:xfrm>
            <a:off x="14271786" y="1028700"/>
            <a:ext cx="2987514" cy="683394"/>
          </a:xfrm>
          <a:custGeom>
            <a:avLst/>
            <a:gdLst/>
            <a:ahLst/>
            <a:cxnLst/>
            <a:rect l="l" t="t" r="r" b="b"/>
            <a:pathLst>
              <a:path w="2987514" h="683394">
                <a:moveTo>
                  <a:pt x="0" y="0"/>
                </a:moveTo>
                <a:lnTo>
                  <a:pt x="2987514" y="0"/>
                </a:lnTo>
                <a:lnTo>
                  <a:pt x="2987514" y="683394"/>
                </a:lnTo>
                <a:lnTo>
                  <a:pt x="0" y="683394"/>
                </a:lnTo>
                <a:lnTo>
                  <a:pt x="0" y="0"/>
                </a:lnTo>
                <a:close/>
              </a:path>
            </a:pathLst>
          </a:custGeom>
          <a:blipFill>
            <a:blip r:embed="rId2"/>
            <a:stretch>
              <a:fillRect/>
            </a:stretch>
          </a:blipFill>
        </p:spPr>
        <p:txBody>
          <a:bodyPr/>
          <a:lstStyle/>
          <a:p>
            <a:endParaRPr lang="fi-FI"/>
          </a:p>
        </p:txBody>
      </p:sp>
    </p:spTree>
    <p:extLst>
      <p:ext uri="{BB962C8B-B14F-4D97-AF65-F5344CB8AC3E}">
        <p14:creationId xmlns:p14="http://schemas.microsoft.com/office/powerpoint/2010/main" val="1716947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82F5F-0635-35A6-DD09-95C5318DAB6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50EB809-7BEB-3F85-44F9-91F4AE47E783}"/>
              </a:ext>
            </a:extLst>
          </p:cNvPr>
          <p:cNvSpPr txBox="1"/>
          <p:nvPr/>
        </p:nvSpPr>
        <p:spPr>
          <a:xfrm>
            <a:off x="1028700" y="2356194"/>
            <a:ext cx="13243086" cy="4666021"/>
          </a:xfrm>
          <a:prstGeom prst="rect">
            <a:avLst/>
          </a:prstGeom>
        </p:spPr>
        <p:txBody>
          <a:bodyPr wrap="square" lIns="0" tIns="0" rIns="0" bIns="0" rtlCol="0" anchor="t">
            <a:spAutoFit/>
          </a:bodyPr>
          <a:lstStyle/>
          <a:p>
            <a:pPr marL="457200" indent="-457200">
              <a:lnSpc>
                <a:spcPts val="4886"/>
              </a:lnSpc>
              <a:spcAft>
                <a:spcPts val="1200"/>
              </a:spcAft>
              <a:buFont typeface="Arial" panose="020B0604020202020204" pitchFamily="34" charset="0"/>
              <a:buChar char="•"/>
            </a:pPr>
            <a:r>
              <a:rPr lang="et-EE" sz="3490" b="1" noProof="0" dirty="0">
                <a:solidFill>
                  <a:srgbClr val="145F81"/>
                </a:solidFill>
                <a:latin typeface="Source Sans Pro"/>
                <a:ea typeface="Source Sans Pro"/>
                <a:cs typeface="Source Sans Pro"/>
                <a:sym typeface="Source Sans Pro"/>
              </a:rPr>
              <a:t>Sotsiaalmeedia privaatsus </a:t>
            </a:r>
            <a:r>
              <a:rPr lang="et-EE" sz="3490" noProof="0" dirty="0">
                <a:solidFill>
                  <a:srgbClr val="145F81"/>
                </a:solidFill>
                <a:latin typeface="Source Sans Pro"/>
                <a:ea typeface="Source Sans Pro"/>
                <a:cs typeface="Source Sans Pro"/>
                <a:sym typeface="Source Sans Pro"/>
              </a:rPr>
              <a:t>– Kontrollige regulaarselt ja kohandage oma sotsiaalmeedia kontode privaatsusseadeid, et piirata, kes teie andmeid näevad.</a:t>
            </a:r>
          </a:p>
          <a:p>
            <a:pPr marL="457200" indent="-457200">
              <a:lnSpc>
                <a:spcPts val="4886"/>
              </a:lnSpc>
              <a:spcAft>
                <a:spcPts val="1200"/>
              </a:spcAft>
              <a:buFont typeface="Arial" panose="020B0604020202020204" pitchFamily="34" charset="0"/>
              <a:buChar char="•"/>
            </a:pPr>
            <a:r>
              <a:rPr lang="et-EE" sz="3490" noProof="0" dirty="0">
                <a:solidFill>
                  <a:srgbClr val="145F81"/>
                </a:solidFill>
                <a:latin typeface="Source Sans Pro"/>
                <a:ea typeface="Source Sans Pro"/>
                <a:cs typeface="Source Sans Pro"/>
                <a:sym typeface="Source Sans Pro"/>
              </a:rPr>
              <a:t>Jaga isikuandmeid ainult siis, kui see on vajalik ja usaldusväärsete osapooltega. </a:t>
            </a:r>
          </a:p>
          <a:p>
            <a:pPr marL="457200" indent="-457200">
              <a:lnSpc>
                <a:spcPts val="4886"/>
              </a:lnSpc>
              <a:buFont typeface="Arial" panose="020B0604020202020204" pitchFamily="34" charset="0"/>
              <a:buChar char="•"/>
            </a:pPr>
            <a:r>
              <a:rPr lang="et-EE" sz="3490" b="1" noProof="0" dirty="0">
                <a:solidFill>
                  <a:srgbClr val="145F81"/>
                </a:solidFill>
                <a:latin typeface="Source Sans Pro"/>
                <a:ea typeface="Source Sans Pro"/>
                <a:cs typeface="Source Sans Pro"/>
                <a:sym typeface="Source Sans Pro"/>
              </a:rPr>
              <a:t>Ole tähelepanelik </a:t>
            </a:r>
            <a:r>
              <a:rPr lang="et-EE" sz="3490" noProof="0" dirty="0">
                <a:solidFill>
                  <a:srgbClr val="145F81"/>
                </a:solidFill>
                <a:latin typeface="Source Sans Pro"/>
                <a:ea typeface="Source Sans Pro"/>
                <a:cs typeface="Source Sans Pro"/>
                <a:sym typeface="Source Sans Pro"/>
              </a:rPr>
              <a:t>sellest, mida sa internetis postitad, sest selle täielik kustutamine võib olla keeruline</a:t>
            </a:r>
            <a:r>
              <a:rPr lang="en-US" sz="3490" dirty="0">
                <a:solidFill>
                  <a:srgbClr val="145F81"/>
                </a:solidFill>
                <a:latin typeface="Source Sans Pro"/>
                <a:ea typeface="Source Sans Pro"/>
                <a:cs typeface="Source Sans Pro"/>
                <a:sym typeface="Source Sans Pro"/>
              </a:rPr>
              <a:t>.</a:t>
            </a:r>
          </a:p>
        </p:txBody>
      </p:sp>
      <p:sp>
        <p:nvSpPr>
          <p:cNvPr id="3" name="TextBox 3">
            <a:extLst>
              <a:ext uri="{FF2B5EF4-FFF2-40B4-BE49-F238E27FC236}">
                <a16:creationId xmlns:a16="http://schemas.microsoft.com/office/drawing/2014/main" id="{AB1DC00F-4AF4-C875-D625-1C025375D1F2}"/>
              </a:ext>
            </a:extLst>
          </p:cNvPr>
          <p:cNvSpPr txBox="1"/>
          <p:nvPr/>
        </p:nvSpPr>
        <p:spPr>
          <a:xfrm>
            <a:off x="346364" y="883821"/>
            <a:ext cx="15735300" cy="973152"/>
          </a:xfrm>
          <a:prstGeom prst="rect">
            <a:avLst/>
          </a:prstGeom>
        </p:spPr>
        <p:txBody>
          <a:bodyPr wrap="square" lIns="0" tIns="0" rIns="0" bIns="0" rtlCol="0" anchor="t">
            <a:spAutoFit/>
          </a:bodyPr>
          <a:lstStyle/>
          <a:p>
            <a:pPr>
              <a:lnSpc>
                <a:spcPts val="8131"/>
              </a:lnSpc>
            </a:pPr>
            <a:r>
              <a:rPr lang="et-EE" sz="5400" b="1" noProof="0">
                <a:solidFill>
                  <a:srgbClr val="145F81"/>
                </a:solidFill>
                <a:latin typeface="Source Sans Pro Bold"/>
                <a:ea typeface="Source Sans Pro Bold"/>
                <a:cs typeface="Source Sans Pro Bold"/>
                <a:sym typeface="Source Sans Pro Bold"/>
              </a:rPr>
              <a:t>Privaatsusseaded ja andmete minimeerimine</a:t>
            </a:r>
          </a:p>
        </p:txBody>
      </p:sp>
      <p:sp>
        <p:nvSpPr>
          <p:cNvPr id="4" name="Freeform 4">
            <a:extLst>
              <a:ext uri="{FF2B5EF4-FFF2-40B4-BE49-F238E27FC236}">
                <a16:creationId xmlns:a16="http://schemas.microsoft.com/office/drawing/2014/main" id="{7A328D2B-5FCD-6780-A6D4-CBD07267ADDD}"/>
              </a:ext>
            </a:extLst>
          </p:cNvPr>
          <p:cNvSpPr/>
          <p:nvPr/>
        </p:nvSpPr>
        <p:spPr>
          <a:xfrm>
            <a:off x="14271786" y="1028700"/>
            <a:ext cx="2987514" cy="683394"/>
          </a:xfrm>
          <a:custGeom>
            <a:avLst/>
            <a:gdLst/>
            <a:ahLst/>
            <a:cxnLst/>
            <a:rect l="l" t="t" r="r" b="b"/>
            <a:pathLst>
              <a:path w="2987514" h="683394">
                <a:moveTo>
                  <a:pt x="0" y="0"/>
                </a:moveTo>
                <a:lnTo>
                  <a:pt x="2987514" y="0"/>
                </a:lnTo>
                <a:lnTo>
                  <a:pt x="2987514" y="683394"/>
                </a:lnTo>
                <a:lnTo>
                  <a:pt x="0" y="683394"/>
                </a:lnTo>
                <a:lnTo>
                  <a:pt x="0" y="0"/>
                </a:lnTo>
                <a:close/>
              </a:path>
            </a:pathLst>
          </a:custGeom>
          <a:blipFill>
            <a:blip r:embed="rId2"/>
            <a:stretch>
              <a:fillRect/>
            </a:stretch>
          </a:blipFill>
        </p:spPr>
        <p:txBody>
          <a:bodyPr/>
          <a:lstStyle/>
          <a:p>
            <a:endParaRPr lang="fi-FI"/>
          </a:p>
        </p:txBody>
      </p:sp>
      <p:sp>
        <p:nvSpPr>
          <p:cNvPr id="10" name="Freeform 10">
            <a:extLst>
              <a:ext uri="{FF2B5EF4-FFF2-40B4-BE49-F238E27FC236}">
                <a16:creationId xmlns:a16="http://schemas.microsoft.com/office/drawing/2014/main" id="{3944918C-514A-178A-B7AC-8D0339E43C45}"/>
              </a:ext>
            </a:extLst>
          </p:cNvPr>
          <p:cNvSpPr/>
          <p:nvPr/>
        </p:nvSpPr>
        <p:spPr>
          <a:xfrm>
            <a:off x="14554200" y="2356194"/>
            <a:ext cx="1527464" cy="1527464"/>
          </a:xfrm>
          <a:custGeom>
            <a:avLst/>
            <a:gdLst/>
            <a:ahLst/>
            <a:cxnLst/>
            <a:rect l="l" t="t" r="r" b="b"/>
            <a:pathLst>
              <a:path w="1527464" h="1527464">
                <a:moveTo>
                  <a:pt x="0" y="0"/>
                </a:moveTo>
                <a:lnTo>
                  <a:pt x="1527464" y="0"/>
                </a:lnTo>
                <a:lnTo>
                  <a:pt x="1527464" y="1527463"/>
                </a:lnTo>
                <a:lnTo>
                  <a:pt x="0" y="152746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i-FI"/>
          </a:p>
        </p:txBody>
      </p:sp>
    </p:spTree>
    <p:extLst>
      <p:ext uri="{BB962C8B-B14F-4D97-AF65-F5344CB8AC3E}">
        <p14:creationId xmlns:p14="http://schemas.microsoft.com/office/powerpoint/2010/main" val="1534037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43A4C-AFA3-8A0B-A8BE-6D0A883709B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A8C42B4-AA99-C45A-3A40-FFD42C927C2B}"/>
              </a:ext>
            </a:extLst>
          </p:cNvPr>
          <p:cNvSpPr txBox="1"/>
          <p:nvPr/>
        </p:nvSpPr>
        <p:spPr>
          <a:xfrm>
            <a:off x="1028700" y="2356194"/>
            <a:ext cx="13243086" cy="5217454"/>
          </a:xfrm>
          <a:prstGeom prst="rect">
            <a:avLst/>
          </a:prstGeom>
        </p:spPr>
        <p:txBody>
          <a:bodyPr wrap="square" lIns="0" tIns="0" rIns="0" bIns="0" rtlCol="0" anchor="t">
            <a:spAutoFit/>
          </a:bodyPr>
          <a:lstStyle/>
          <a:p>
            <a:pPr marL="457200" indent="-457200">
              <a:lnSpc>
                <a:spcPts val="4886"/>
              </a:lnSpc>
              <a:spcAft>
                <a:spcPts val="600"/>
              </a:spcAft>
              <a:buFont typeface="Arial" panose="020B0604020202020204" pitchFamily="34" charset="0"/>
              <a:buChar char="•"/>
            </a:pPr>
            <a:r>
              <a:rPr lang="et-EE" sz="3490" b="1" noProof="0" dirty="0">
                <a:solidFill>
                  <a:srgbClr val="145F81"/>
                </a:solidFill>
                <a:latin typeface="Source Sans Pro"/>
                <a:ea typeface="Source Sans Pro"/>
                <a:cs typeface="Source Sans Pro"/>
                <a:sym typeface="Source Sans Pro"/>
              </a:rPr>
              <a:t>Lukusta oma seadmed</a:t>
            </a:r>
            <a:r>
              <a:rPr lang="et-EE" sz="3490" noProof="0" dirty="0">
                <a:solidFill>
                  <a:srgbClr val="145F81"/>
                </a:solidFill>
                <a:latin typeface="Source Sans Pro"/>
                <a:ea typeface="Source Sans Pro"/>
                <a:cs typeface="Source Sans Pro"/>
                <a:sym typeface="Source Sans Pro"/>
              </a:rPr>
              <a:t>, Kasutage tugevaid paroole või biomeetrilisi lukke (sõrmejälg, näotuvastus), et oma seadmeid kaitsta.</a:t>
            </a:r>
          </a:p>
          <a:p>
            <a:pPr marL="457200" indent="-457200">
              <a:lnSpc>
                <a:spcPts val="4886"/>
              </a:lnSpc>
              <a:spcAft>
                <a:spcPts val="600"/>
              </a:spcAft>
              <a:buFont typeface="Arial" panose="020B0604020202020204" pitchFamily="34" charset="0"/>
              <a:buChar char="•"/>
            </a:pPr>
            <a:r>
              <a:rPr lang="et-EE" sz="3490" b="1" noProof="0" dirty="0">
                <a:solidFill>
                  <a:srgbClr val="145F81"/>
                </a:solidFill>
                <a:latin typeface="Source Sans Pro"/>
                <a:ea typeface="Source Sans Pro"/>
                <a:cs typeface="Source Sans Pro"/>
                <a:sym typeface="Source Sans Pro"/>
              </a:rPr>
              <a:t>Luba krüpteerimine </a:t>
            </a:r>
            <a:r>
              <a:rPr lang="et-EE" sz="3490" noProof="0" dirty="0">
                <a:solidFill>
                  <a:srgbClr val="145F81"/>
                </a:solidFill>
                <a:latin typeface="Source Sans Pro"/>
                <a:ea typeface="Source Sans Pro"/>
                <a:cs typeface="Source Sans Pro"/>
                <a:sym typeface="Source Sans Pro"/>
              </a:rPr>
              <a:t>oma seadmetes, et kaitsta oma andmeid, kui need kaovad või varastatakse.</a:t>
            </a:r>
          </a:p>
          <a:p>
            <a:pPr marL="457200" indent="-457200">
              <a:lnSpc>
                <a:spcPts val="4886"/>
              </a:lnSpc>
              <a:spcAft>
                <a:spcPts val="600"/>
              </a:spcAft>
              <a:buFont typeface="Arial" panose="020B0604020202020204" pitchFamily="34" charset="0"/>
              <a:buChar char="•"/>
            </a:pPr>
            <a:r>
              <a:rPr lang="et-EE" sz="3490" b="1" noProof="0" dirty="0">
                <a:solidFill>
                  <a:srgbClr val="145F81"/>
                </a:solidFill>
                <a:latin typeface="Source Sans Pro"/>
                <a:ea typeface="Source Sans Pro"/>
                <a:cs typeface="Source Sans Pro"/>
                <a:sym typeface="Source Sans Pro"/>
              </a:rPr>
              <a:t>Varundage oma olulisi andmeid regulaarselt </a:t>
            </a:r>
            <a:r>
              <a:rPr lang="et-EE" sz="3490" noProof="0" dirty="0">
                <a:solidFill>
                  <a:srgbClr val="145F81"/>
                </a:solidFill>
                <a:latin typeface="Source Sans Pro"/>
                <a:ea typeface="Source Sans Pro"/>
                <a:cs typeface="Source Sans Pro"/>
                <a:sym typeface="Source Sans Pro"/>
              </a:rPr>
              <a:t>turvalisse asukohta (väline ketas, pilvesalvestus). </a:t>
            </a:r>
          </a:p>
          <a:p>
            <a:pPr marL="457200" indent="-457200">
              <a:lnSpc>
                <a:spcPts val="4886"/>
              </a:lnSpc>
              <a:spcAft>
                <a:spcPts val="600"/>
              </a:spcAft>
              <a:buFont typeface="Arial" panose="020B0604020202020204" pitchFamily="34" charset="0"/>
              <a:buChar char="•"/>
            </a:pPr>
            <a:r>
              <a:rPr lang="et-EE" sz="3490" b="1" noProof="0" dirty="0">
                <a:solidFill>
                  <a:srgbClr val="145F81"/>
                </a:solidFill>
                <a:latin typeface="Source Sans Pro"/>
                <a:ea typeface="Source Sans Pro"/>
                <a:cs typeface="Source Sans Pro"/>
                <a:sym typeface="Source Sans Pro"/>
              </a:rPr>
              <a:t>Varukoopiad tagavad </a:t>
            </a:r>
            <a:r>
              <a:rPr lang="et-EE" sz="3490" noProof="0" dirty="0">
                <a:solidFill>
                  <a:srgbClr val="145F81"/>
                </a:solidFill>
                <a:latin typeface="Source Sans Pro"/>
                <a:ea typeface="Source Sans Pro"/>
                <a:cs typeface="Source Sans Pro"/>
                <a:sym typeface="Source Sans Pro"/>
              </a:rPr>
              <a:t>et saad oma andmed taastada seadme rikke või küberrünnaku korral.</a:t>
            </a:r>
          </a:p>
        </p:txBody>
      </p:sp>
      <p:sp>
        <p:nvSpPr>
          <p:cNvPr id="3" name="TextBox 3">
            <a:extLst>
              <a:ext uri="{FF2B5EF4-FFF2-40B4-BE49-F238E27FC236}">
                <a16:creationId xmlns:a16="http://schemas.microsoft.com/office/drawing/2014/main" id="{E2DD1777-7E31-1F09-B3C8-49E852573F5D}"/>
              </a:ext>
            </a:extLst>
          </p:cNvPr>
          <p:cNvSpPr txBox="1"/>
          <p:nvPr/>
        </p:nvSpPr>
        <p:spPr>
          <a:xfrm>
            <a:off x="1028700" y="914400"/>
            <a:ext cx="12839700" cy="973152"/>
          </a:xfrm>
          <a:prstGeom prst="rect">
            <a:avLst/>
          </a:prstGeom>
        </p:spPr>
        <p:txBody>
          <a:bodyPr wrap="square" lIns="0" tIns="0" rIns="0" bIns="0" rtlCol="0" anchor="t">
            <a:spAutoFit/>
          </a:bodyPr>
          <a:lstStyle/>
          <a:p>
            <a:pPr>
              <a:lnSpc>
                <a:spcPts val="8131"/>
              </a:lnSpc>
            </a:pPr>
            <a:r>
              <a:rPr lang="et-EE" sz="5808" b="1" noProof="0" dirty="0">
                <a:solidFill>
                  <a:srgbClr val="145F81"/>
                </a:solidFill>
                <a:latin typeface="Source Sans Pro Bold"/>
                <a:ea typeface="Source Sans Pro Bold"/>
                <a:cs typeface="Source Sans Pro Bold"/>
                <a:sym typeface="Source Sans Pro Bold"/>
              </a:rPr>
              <a:t>Seadmed</a:t>
            </a:r>
          </a:p>
        </p:txBody>
      </p:sp>
      <p:sp>
        <p:nvSpPr>
          <p:cNvPr id="4" name="Freeform 4">
            <a:extLst>
              <a:ext uri="{FF2B5EF4-FFF2-40B4-BE49-F238E27FC236}">
                <a16:creationId xmlns:a16="http://schemas.microsoft.com/office/drawing/2014/main" id="{9BB3AB72-487F-DF63-6047-948C8BF5C3B1}"/>
              </a:ext>
            </a:extLst>
          </p:cNvPr>
          <p:cNvSpPr/>
          <p:nvPr/>
        </p:nvSpPr>
        <p:spPr>
          <a:xfrm>
            <a:off x="14271786" y="1028700"/>
            <a:ext cx="2987514" cy="683394"/>
          </a:xfrm>
          <a:custGeom>
            <a:avLst/>
            <a:gdLst/>
            <a:ahLst/>
            <a:cxnLst/>
            <a:rect l="l" t="t" r="r" b="b"/>
            <a:pathLst>
              <a:path w="2987514" h="683394">
                <a:moveTo>
                  <a:pt x="0" y="0"/>
                </a:moveTo>
                <a:lnTo>
                  <a:pt x="2987514" y="0"/>
                </a:lnTo>
                <a:lnTo>
                  <a:pt x="2987514" y="683394"/>
                </a:lnTo>
                <a:lnTo>
                  <a:pt x="0" y="683394"/>
                </a:lnTo>
                <a:lnTo>
                  <a:pt x="0" y="0"/>
                </a:lnTo>
                <a:close/>
              </a:path>
            </a:pathLst>
          </a:custGeom>
          <a:blipFill>
            <a:blip r:embed="rId2"/>
            <a:stretch>
              <a:fillRect/>
            </a:stretch>
          </a:blipFill>
        </p:spPr>
        <p:txBody>
          <a:bodyPr/>
          <a:lstStyle/>
          <a:p>
            <a:endParaRPr lang="fi-FI"/>
          </a:p>
        </p:txBody>
      </p:sp>
      <p:sp>
        <p:nvSpPr>
          <p:cNvPr id="10" name="Freeform 4">
            <a:extLst>
              <a:ext uri="{FF2B5EF4-FFF2-40B4-BE49-F238E27FC236}">
                <a16:creationId xmlns:a16="http://schemas.microsoft.com/office/drawing/2014/main" id="{BAA0359F-0E88-ACDF-9A1F-AE6E951B533D}"/>
              </a:ext>
            </a:extLst>
          </p:cNvPr>
          <p:cNvSpPr/>
          <p:nvPr/>
        </p:nvSpPr>
        <p:spPr>
          <a:xfrm flipH="1">
            <a:off x="13868400" y="5143500"/>
            <a:ext cx="3850957" cy="4487548"/>
          </a:xfrm>
          <a:custGeom>
            <a:avLst/>
            <a:gdLst/>
            <a:ahLst/>
            <a:cxnLst/>
            <a:rect l="l" t="t" r="r" b="b"/>
            <a:pathLst>
              <a:path w="3317557" h="4114800">
                <a:moveTo>
                  <a:pt x="0" y="0"/>
                </a:moveTo>
                <a:lnTo>
                  <a:pt x="3317557" y="0"/>
                </a:lnTo>
                <a:lnTo>
                  <a:pt x="3317557" y="4114800"/>
                </a:lnTo>
                <a:lnTo>
                  <a:pt x="0" y="41148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i-FI"/>
          </a:p>
        </p:txBody>
      </p:sp>
    </p:spTree>
    <p:extLst>
      <p:ext uri="{BB962C8B-B14F-4D97-AF65-F5344CB8AC3E}">
        <p14:creationId xmlns:p14="http://schemas.microsoft.com/office/powerpoint/2010/main" val="3595493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45750-9115-82CE-4C2C-F09C9E7A3BC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89A5A87-199A-36DA-0F05-5550E95BB941}"/>
              </a:ext>
            </a:extLst>
          </p:cNvPr>
          <p:cNvSpPr txBox="1"/>
          <p:nvPr/>
        </p:nvSpPr>
        <p:spPr>
          <a:xfrm>
            <a:off x="1028700" y="2356194"/>
            <a:ext cx="13243086" cy="6474208"/>
          </a:xfrm>
          <a:prstGeom prst="rect">
            <a:avLst/>
          </a:prstGeom>
        </p:spPr>
        <p:txBody>
          <a:bodyPr wrap="square" lIns="0" tIns="0" rIns="0" bIns="0" rtlCol="0" anchor="t">
            <a:spAutoFit/>
          </a:bodyPr>
          <a:lstStyle/>
          <a:p>
            <a:pPr marL="457200" indent="-457200">
              <a:lnSpc>
                <a:spcPts val="4886"/>
              </a:lnSpc>
              <a:spcAft>
                <a:spcPts val="600"/>
              </a:spcAft>
              <a:buFont typeface="Arial" panose="020B0604020202020204" pitchFamily="34" charset="0"/>
              <a:buChar char="•"/>
            </a:pPr>
            <a:r>
              <a:rPr lang="et-EE" sz="3490" b="1" noProof="0" dirty="0">
                <a:solidFill>
                  <a:srgbClr val="145F81"/>
                </a:solidFill>
                <a:latin typeface="Source Sans Pro"/>
                <a:ea typeface="Source Sans Pro"/>
                <a:cs typeface="Source Sans Pro"/>
                <a:sym typeface="Source Sans Pro"/>
              </a:rPr>
              <a:t>Ole kursis küberturvalisuse uudistega</a:t>
            </a:r>
            <a:r>
              <a:rPr lang="et-EE" sz="3490" noProof="0" dirty="0">
                <a:solidFill>
                  <a:srgbClr val="145F81"/>
                </a:solidFill>
                <a:latin typeface="Source Sans Pro"/>
                <a:ea typeface="Source Sans Pro"/>
                <a:cs typeface="Source Sans Pro"/>
                <a:sym typeface="Source Sans Pro"/>
              </a:rPr>
              <a:t>, Jälgi viimasi küberturvalisuse uudiseid ja trende, et olla kursis võimalike ohtudega.</a:t>
            </a:r>
          </a:p>
          <a:p>
            <a:pPr marL="457200" indent="-457200">
              <a:lnSpc>
                <a:spcPts val="4886"/>
              </a:lnSpc>
              <a:spcAft>
                <a:spcPts val="600"/>
              </a:spcAft>
              <a:buFont typeface="Arial" panose="020B0604020202020204" pitchFamily="34" charset="0"/>
              <a:buChar char="•"/>
            </a:pPr>
            <a:r>
              <a:rPr lang="et-EE" sz="3490" b="1" noProof="0" dirty="0">
                <a:solidFill>
                  <a:srgbClr val="145F81"/>
                </a:solidFill>
                <a:latin typeface="Source Sans Pro"/>
                <a:ea typeface="Source Sans Pro"/>
                <a:cs typeface="Source Sans Pro"/>
                <a:sym typeface="Source Sans Pro"/>
              </a:rPr>
              <a:t>Kontrolli regulaarselt </a:t>
            </a:r>
            <a:r>
              <a:rPr lang="et-EE" sz="3490" noProof="0" dirty="0">
                <a:solidFill>
                  <a:srgbClr val="145F81"/>
                </a:solidFill>
                <a:latin typeface="Source Sans Pro"/>
                <a:ea typeface="Source Sans Pro"/>
                <a:cs typeface="Source Sans Pro"/>
                <a:sym typeface="Source Sans Pro"/>
              </a:rPr>
              <a:t>Sinu veebikontod ja teavitused kahtlase tegevuse kohta.</a:t>
            </a:r>
          </a:p>
          <a:p>
            <a:pPr marL="457200" indent="-457200">
              <a:lnSpc>
                <a:spcPts val="4886"/>
              </a:lnSpc>
              <a:spcAft>
                <a:spcPts val="600"/>
              </a:spcAft>
              <a:buFont typeface="Arial" panose="020B0604020202020204" pitchFamily="34" charset="0"/>
              <a:buChar char="•"/>
            </a:pPr>
            <a:r>
              <a:rPr lang="et-EE" sz="3490" noProof="0" dirty="0">
                <a:solidFill>
                  <a:srgbClr val="145F81"/>
                </a:solidFill>
                <a:latin typeface="Source Sans Pro"/>
                <a:ea typeface="Source Sans Pro"/>
                <a:cs typeface="Source Sans Pro"/>
                <a:sym typeface="Source Sans Pro"/>
              </a:rPr>
              <a:t>Kaalu virtuaalse privaatvõrgu (VPN) kasutamist lisaturvalisuse ja privaatsuse tagamiseks, eriti avaliku Wi-Fi kasutamisel.</a:t>
            </a:r>
          </a:p>
          <a:p>
            <a:pPr marL="457200" indent="-457200">
              <a:lnSpc>
                <a:spcPts val="4886"/>
              </a:lnSpc>
              <a:spcAft>
                <a:spcPts val="600"/>
              </a:spcAft>
              <a:buFont typeface="Arial" panose="020B0604020202020204" pitchFamily="34" charset="0"/>
              <a:buChar char="•"/>
            </a:pPr>
            <a:r>
              <a:rPr lang="et-EE" sz="3490" noProof="0" dirty="0">
                <a:solidFill>
                  <a:srgbClr val="145F81"/>
                </a:solidFill>
                <a:latin typeface="Source Sans Pro"/>
                <a:ea typeface="Source Sans Pro"/>
                <a:cs typeface="Source Sans Pro"/>
                <a:sym typeface="Source Sans Pro"/>
              </a:rPr>
              <a:t>Rakenduste paigaldamisel, </a:t>
            </a:r>
            <a:r>
              <a:rPr lang="et-EE" sz="3490" b="1" noProof="0" dirty="0">
                <a:solidFill>
                  <a:srgbClr val="145F81"/>
                </a:solidFill>
                <a:latin typeface="Source Sans Pro"/>
                <a:ea typeface="Source Sans Pro"/>
                <a:cs typeface="Source Sans Pro"/>
                <a:sym typeface="Source Sans Pro"/>
              </a:rPr>
              <a:t>pöörake tähelepanu nende lubade õigustele. Luba ainult need, mis on rakenduse funktsionaalsuse jaoks vajalikud.</a:t>
            </a:r>
            <a:endParaRPr lang="et-EE" sz="3490" noProof="0" dirty="0">
              <a:solidFill>
                <a:srgbClr val="145F81"/>
              </a:solidFill>
              <a:latin typeface="Source Sans Pro"/>
              <a:ea typeface="Source Sans Pro"/>
              <a:cs typeface="Source Sans Pro"/>
              <a:sym typeface="Source Sans Pro"/>
            </a:endParaRPr>
          </a:p>
        </p:txBody>
      </p:sp>
      <p:sp>
        <p:nvSpPr>
          <p:cNvPr id="3" name="TextBox 3">
            <a:extLst>
              <a:ext uri="{FF2B5EF4-FFF2-40B4-BE49-F238E27FC236}">
                <a16:creationId xmlns:a16="http://schemas.microsoft.com/office/drawing/2014/main" id="{3B830E05-CDA5-DFA0-B95C-A0495BE4C1BC}"/>
              </a:ext>
            </a:extLst>
          </p:cNvPr>
          <p:cNvSpPr txBox="1"/>
          <p:nvPr/>
        </p:nvSpPr>
        <p:spPr>
          <a:xfrm>
            <a:off x="1028700" y="914400"/>
            <a:ext cx="12839700" cy="973152"/>
          </a:xfrm>
          <a:prstGeom prst="rect">
            <a:avLst/>
          </a:prstGeom>
        </p:spPr>
        <p:txBody>
          <a:bodyPr wrap="square" lIns="0" tIns="0" rIns="0" bIns="0" rtlCol="0" anchor="t">
            <a:spAutoFit/>
          </a:bodyPr>
          <a:lstStyle/>
          <a:p>
            <a:pPr>
              <a:lnSpc>
                <a:spcPts val="8131"/>
              </a:lnSpc>
            </a:pPr>
            <a:r>
              <a:rPr lang="et-EE" sz="5808" b="1" noProof="0" dirty="0">
                <a:solidFill>
                  <a:srgbClr val="145F81"/>
                </a:solidFill>
                <a:latin typeface="Source Sans Pro Bold"/>
                <a:ea typeface="Source Sans Pro Bold"/>
                <a:cs typeface="Source Sans Pro Bold"/>
                <a:sym typeface="Source Sans Pro Bold"/>
              </a:rPr>
              <a:t>Soovitused</a:t>
            </a:r>
            <a:endParaRPr lang="en-US" sz="5808" b="1" noProof="0" dirty="0">
              <a:solidFill>
                <a:srgbClr val="145F81"/>
              </a:solidFill>
              <a:latin typeface="Source Sans Pro Bold"/>
              <a:ea typeface="Source Sans Pro Bold"/>
              <a:cs typeface="Source Sans Pro Bold"/>
              <a:sym typeface="Source Sans Pro Bold"/>
            </a:endParaRPr>
          </a:p>
        </p:txBody>
      </p:sp>
      <p:sp>
        <p:nvSpPr>
          <p:cNvPr id="4" name="Freeform 4">
            <a:extLst>
              <a:ext uri="{FF2B5EF4-FFF2-40B4-BE49-F238E27FC236}">
                <a16:creationId xmlns:a16="http://schemas.microsoft.com/office/drawing/2014/main" id="{C45E3879-AA98-CA2B-7C14-B1880654FB3A}"/>
              </a:ext>
            </a:extLst>
          </p:cNvPr>
          <p:cNvSpPr/>
          <p:nvPr/>
        </p:nvSpPr>
        <p:spPr>
          <a:xfrm>
            <a:off x="14271786" y="1028700"/>
            <a:ext cx="2987514" cy="683394"/>
          </a:xfrm>
          <a:custGeom>
            <a:avLst/>
            <a:gdLst/>
            <a:ahLst/>
            <a:cxnLst/>
            <a:rect l="l" t="t" r="r" b="b"/>
            <a:pathLst>
              <a:path w="2987514" h="683394">
                <a:moveTo>
                  <a:pt x="0" y="0"/>
                </a:moveTo>
                <a:lnTo>
                  <a:pt x="2987514" y="0"/>
                </a:lnTo>
                <a:lnTo>
                  <a:pt x="2987514" y="683394"/>
                </a:lnTo>
                <a:lnTo>
                  <a:pt x="0" y="683394"/>
                </a:lnTo>
                <a:lnTo>
                  <a:pt x="0" y="0"/>
                </a:lnTo>
                <a:close/>
              </a:path>
            </a:pathLst>
          </a:custGeom>
          <a:blipFill>
            <a:blip r:embed="rId2"/>
            <a:stretch>
              <a:fillRect/>
            </a:stretch>
          </a:blipFill>
        </p:spPr>
        <p:txBody>
          <a:bodyPr/>
          <a:lstStyle/>
          <a:p>
            <a:endParaRPr lang="fi-FI"/>
          </a:p>
        </p:txBody>
      </p:sp>
      <p:sp>
        <p:nvSpPr>
          <p:cNvPr id="8" name="Freeform 9">
            <a:extLst>
              <a:ext uri="{FF2B5EF4-FFF2-40B4-BE49-F238E27FC236}">
                <a16:creationId xmlns:a16="http://schemas.microsoft.com/office/drawing/2014/main" id="{E34FEC1B-FD5C-1EAE-0E1B-50ED899FD1CE}"/>
              </a:ext>
            </a:extLst>
          </p:cNvPr>
          <p:cNvSpPr/>
          <p:nvPr/>
        </p:nvSpPr>
        <p:spPr>
          <a:xfrm>
            <a:off x="14996615" y="2356194"/>
            <a:ext cx="1537855" cy="1537855"/>
          </a:xfrm>
          <a:custGeom>
            <a:avLst/>
            <a:gdLst/>
            <a:ahLst/>
            <a:cxnLst/>
            <a:rect l="l" t="t" r="r" b="b"/>
            <a:pathLst>
              <a:path w="1537855" h="1537855">
                <a:moveTo>
                  <a:pt x="0" y="0"/>
                </a:moveTo>
                <a:lnTo>
                  <a:pt x="1537854" y="0"/>
                </a:lnTo>
                <a:lnTo>
                  <a:pt x="1537854" y="1537855"/>
                </a:lnTo>
                <a:lnTo>
                  <a:pt x="0" y="153785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i-FI"/>
          </a:p>
        </p:txBody>
      </p:sp>
    </p:spTree>
    <p:extLst>
      <p:ext uri="{BB962C8B-B14F-4D97-AF65-F5344CB8AC3E}">
        <p14:creationId xmlns:p14="http://schemas.microsoft.com/office/powerpoint/2010/main" val="7654745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92</TotalTime>
  <Words>546</Words>
  <Application>Microsoft Office PowerPoint</Application>
  <PresentationFormat>Custom</PresentationFormat>
  <Paragraphs>52</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Source Sans Pro Bold</vt:lpstr>
      <vt:lpstr>Calibri</vt:lpstr>
      <vt:lpstr>Aptos</vt:lpstr>
      <vt:lpstr>Arial</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Canva Nordplus: presentation</dc:title>
  <cp:lastModifiedBy>Merje Vaide</cp:lastModifiedBy>
  <cp:revision>4</cp:revision>
  <dcterms:created xsi:type="dcterms:W3CDTF">2006-08-16T00:00:00Z</dcterms:created>
  <dcterms:modified xsi:type="dcterms:W3CDTF">2026-05-31T14:03:44Z</dcterms:modified>
  <dc:identifier>DAHDcWFPk08</dc:identifier>
</cp:coreProperties>
</file>