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sldIdLst>
    <p:sldId id="256" r:id="rId2"/>
    <p:sldId id="273" r:id="rId3"/>
    <p:sldId id="261" r:id="rId4"/>
    <p:sldId id="262" r:id="rId5"/>
    <p:sldId id="270" r:id="rId6"/>
    <p:sldId id="264" r:id="rId7"/>
    <p:sldId id="265" r:id="rId8"/>
    <p:sldId id="266" r:id="rId9"/>
    <p:sldId id="267" r:id="rId10"/>
    <p:sldId id="268" r:id="rId11"/>
    <p:sldId id="269" r:id="rId12"/>
    <p:sldId id="260" r:id="rId13"/>
  </p:sldIdLst>
  <p:sldSz cx="18288000" cy="10287000"/>
  <p:notesSz cx="6858000" cy="9144000"/>
  <p:embeddedFontLst>
    <p:embeddedFont>
      <p:font typeface="Source Sans Pro" panose="020B0503030403020204" pitchFamily="34" charset="0"/>
      <p:regular r:id="rId15"/>
      <p:bold r:id="rId16"/>
      <p:italic r:id="rId17"/>
      <p:boldItalic r:id="rId18"/>
    </p:embeddedFont>
    <p:embeddedFont>
      <p:font typeface="Source Sans Pro Bold" panose="020B0703030403020204" charset="0"/>
      <p:regular r:id="rId19"/>
      <p:bold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F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B7B669-13D0-4E71-8C95-8C244B1B2680}" v="48" dt="2026-05-31T13:17:34.6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2102" autoAdjust="0"/>
  </p:normalViewPr>
  <p:slideViewPr>
    <p:cSldViewPr>
      <p:cViewPr varScale="1">
        <p:scale>
          <a:sx n="38" d="100"/>
          <a:sy n="38" d="100"/>
        </p:scale>
        <p:origin x="64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je Vaide" userId="46eb1c23-cf23-4e82-8413-d4587c27219e" providerId="ADAL" clId="{24025184-0063-40B0-8807-663DD7228B72}"/>
    <pc:docChg chg="undo custSel addSld delSld modSld">
      <pc:chgData name="Merje Vaide" userId="46eb1c23-cf23-4e82-8413-d4587c27219e" providerId="ADAL" clId="{24025184-0063-40B0-8807-663DD7228B72}" dt="2026-05-31T13:18:14.728" v="699" actId="20577"/>
      <pc:docMkLst>
        <pc:docMk/>
      </pc:docMkLst>
      <pc:sldChg chg="modSp mod">
        <pc:chgData name="Merje Vaide" userId="46eb1c23-cf23-4e82-8413-d4587c27219e" providerId="ADAL" clId="{24025184-0063-40B0-8807-663DD7228B72}" dt="2026-05-31T13:07:28.730" v="458" actId="790"/>
        <pc:sldMkLst>
          <pc:docMk/>
          <pc:sldMk cId="2131996564" sldId="261"/>
        </pc:sldMkLst>
        <pc:spChg chg="mod">
          <ac:chgData name="Merje Vaide" userId="46eb1c23-cf23-4e82-8413-d4587c27219e" providerId="ADAL" clId="{24025184-0063-40B0-8807-663DD7228B72}" dt="2026-05-31T13:07:19.920" v="457" actId="790"/>
          <ac:spMkLst>
            <pc:docMk/>
            <pc:sldMk cId="2131996564" sldId="261"/>
            <ac:spMk id="2" creationId="{736539AA-5731-B4EF-B8A1-7A90FB4961F8}"/>
          </ac:spMkLst>
        </pc:spChg>
        <pc:spChg chg="mod">
          <ac:chgData name="Merje Vaide" userId="46eb1c23-cf23-4e82-8413-d4587c27219e" providerId="ADAL" clId="{24025184-0063-40B0-8807-663DD7228B72}" dt="2026-05-31T13:07:28.730" v="458" actId="790"/>
          <ac:spMkLst>
            <pc:docMk/>
            <pc:sldMk cId="2131996564" sldId="261"/>
            <ac:spMk id="3" creationId="{626185C7-AC3C-2D71-6941-0C5E40265F22}"/>
          </ac:spMkLst>
        </pc:spChg>
      </pc:sldChg>
      <pc:sldChg chg="modSp mod">
        <pc:chgData name="Merje Vaide" userId="46eb1c23-cf23-4e82-8413-d4587c27219e" providerId="ADAL" clId="{24025184-0063-40B0-8807-663DD7228B72}" dt="2026-05-31T13:17:26.937" v="667" actId="790"/>
        <pc:sldMkLst>
          <pc:docMk/>
          <pc:sldMk cId="2001670706" sldId="262"/>
        </pc:sldMkLst>
        <pc:spChg chg="mod">
          <ac:chgData name="Merje Vaide" userId="46eb1c23-cf23-4e82-8413-d4587c27219e" providerId="ADAL" clId="{24025184-0063-40B0-8807-663DD7228B72}" dt="2026-05-31T13:08:14.596" v="472" actId="20577"/>
          <ac:spMkLst>
            <pc:docMk/>
            <pc:sldMk cId="2001670706" sldId="262"/>
            <ac:spMk id="2" creationId="{04C55910-E2AA-81B9-9AE3-77E77B0ACA80}"/>
          </ac:spMkLst>
        </pc:spChg>
        <pc:spChg chg="mod">
          <ac:chgData name="Merje Vaide" userId="46eb1c23-cf23-4e82-8413-d4587c27219e" providerId="ADAL" clId="{24025184-0063-40B0-8807-663DD7228B72}" dt="2026-05-31T13:17:26.937" v="667" actId="790"/>
          <ac:spMkLst>
            <pc:docMk/>
            <pc:sldMk cId="2001670706" sldId="262"/>
            <ac:spMk id="3" creationId="{3FE81D50-03F5-6A13-ACFE-4A2506B76FE0}"/>
          </ac:spMkLst>
        </pc:spChg>
      </pc:sldChg>
      <pc:sldChg chg="modSp mod">
        <pc:chgData name="Merje Vaide" userId="46eb1c23-cf23-4e82-8413-d4587c27219e" providerId="ADAL" clId="{24025184-0063-40B0-8807-663DD7228B72}" dt="2026-05-31T13:10:21.392" v="505" actId="790"/>
        <pc:sldMkLst>
          <pc:docMk/>
          <pc:sldMk cId="1131864424" sldId="264"/>
        </pc:sldMkLst>
        <pc:spChg chg="mod">
          <ac:chgData name="Merje Vaide" userId="46eb1c23-cf23-4e82-8413-d4587c27219e" providerId="ADAL" clId="{24025184-0063-40B0-8807-663DD7228B72}" dt="2026-05-31T13:10:13.240" v="504" actId="790"/>
          <ac:spMkLst>
            <pc:docMk/>
            <pc:sldMk cId="1131864424" sldId="264"/>
            <ac:spMk id="2" creationId="{8D4E2D0B-53FC-78F9-7137-04E94D99FB6C}"/>
          </ac:spMkLst>
        </pc:spChg>
        <pc:spChg chg="mod">
          <ac:chgData name="Merje Vaide" userId="46eb1c23-cf23-4e82-8413-d4587c27219e" providerId="ADAL" clId="{24025184-0063-40B0-8807-663DD7228B72}" dt="2026-05-31T13:10:21.392" v="505" actId="790"/>
          <ac:spMkLst>
            <pc:docMk/>
            <pc:sldMk cId="1131864424" sldId="264"/>
            <ac:spMk id="3" creationId="{8164E299-941E-E899-9766-04F5891452DF}"/>
          </ac:spMkLst>
        </pc:spChg>
      </pc:sldChg>
      <pc:sldChg chg="modSp mod">
        <pc:chgData name="Merje Vaide" userId="46eb1c23-cf23-4e82-8413-d4587c27219e" providerId="ADAL" clId="{24025184-0063-40B0-8807-663DD7228B72}" dt="2026-05-31T13:18:14.728" v="699" actId="20577"/>
        <pc:sldMkLst>
          <pc:docMk/>
          <pc:sldMk cId="1716947858" sldId="265"/>
        </pc:sldMkLst>
        <pc:spChg chg="mod">
          <ac:chgData name="Merje Vaide" userId="46eb1c23-cf23-4e82-8413-d4587c27219e" providerId="ADAL" clId="{24025184-0063-40B0-8807-663DD7228B72}" dt="2026-05-31T13:18:14.728" v="699" actId="20577"/>
          <ac:spMkLst>
            <pc:docMk/>
            <pc:sldMk cId="1716947858" sldId="265"/>
            <ac:spMk id="2" creationId="{1B8FCAC2-617A-E5E8-513F-CC32A1F5E5BD}"/>
          </ac:spMkLst>
        </pc:spChg>
        <pc:spChg chg="mod">
          <ac:chgData name="Merje Vaide" userId="46eb1c23-cf23-4e82-8413-d4587c27219e" providerId="ADAL" clId="{24025184-0063-40B0-8807-663DD7228B72}" dt="2026-05-31T13:18:08.714" v="695" actId="14100"/>
          <ac:spMkLst>
            <pc:docMk/>
            <pc:sldMk cId="1716947858" sldId="265"/>
            <ac:spMk id="3" creationId="{3B262607-E949-2A00-1A25-921885203724}"/>
          </ac:spMkLst>
        </pc:spChg>
      </pc:sldChg>
      <pc:sldChg chg="modSp mod">
        <pc:chgData name="Merje Vaide" userId="46eb1c23-cf23-4e82-8413-d4587c27219e" providerId="ADAL" clId="{24025184-0063-40B0-8807-663DD7228B72}" dt="2026-05-31T13:12:51.317" v="558" actId="790"/>
        <pc:sldMkLst>
          <pc:docMk/>
          <pc:sldMk cId="1534037994" sldId="266"/>
        </pc:sldMkLst>
        <pc:spChg chg="mod">
          <ac:chgData name="Merje Vaide" userId="46eb1c23-cf23-4e82-8413-d4587c27219e" providerId="ADAL" clId="{24025184-0063-40B0-8807-663DD7228B72}" dt="2026-05-31T13:12:51.317" v="558" actId="790"/>
          <ac:spMkLst>
            <pc:docMk/>
            <pc:sldMk cId="1534037994" sldId="266"/>
            <ac:spMk id="2" creationId="{150EB809-7BEB-3F85-44F9-91F4AE47E783}"/>
          </ac:spMkLst>
        </pc:spChg>
        <pc:spChg chg="mod">
          <ac:chgData name="Merje Vaide" userId="46eb1c23-cf23-4e82-8413-d4587c27219e" providerId="ADAL" clId="{24025184-0063-40B0-8807-663DD7228B72}" dt="2026-05-31T13:12:44.426" v="557" actId="790"/>
          <ac:spMkLst>
            <pc:docMk/>
            <pc:sldMk cId="1534037994" sldId="266"/>
            <ac:spMk id="3" creationId="{AB1DC00F-4AF4-C875-D625-1C025375D1F2}"/>
          </ac:spMkLst>
        </pc:spChg>
      </pc:sldChg>
      <pc:sldChg chg="modSp mod">
        <pc:chgData name="Merje Vaide" userId="46eb1c23-cf23-4e82-8413-d4587c27219e" providerId="ADAL" clId="{24025184-0063-40B0-8807-663DD7228B72}" dt="2026-05-31T13:14:08.923" v="625" actId="20577"/>
        <pc:sldMkLst>
          <pc:docMk/>
          <pc:sldMk cId="3595493499" sldId="267"/>
        </pc:sldMkLst>
        <pc:spChg chg="mod">
          <ac:chgData name="Merje Vaide" userId="46eb1c23-cf23-4e82-8413-d4587c27219e" providerId="ADAL" clId="{24025184-0063-40B0-8807-663DD7228B72}" dt="2026-05-31T13:13:54.744" v="613" actId="6549"/>
          <ac:spMkLst>
            <pc:docMk/>
            <pc:sldMk cId="3595493499" sldId="267"/>
            <ac:spMk id="2" creationId="{8A8C42B4-AA99-C45A-3A40-FFD42C927C2B}"/>
          </ac:spMkLst>
        </pc:spChg>
        <pc:spChg chg="mod">
          <ac:chgData name="Merje Vaide" userId="46eb1c23-cf23-4e82-8413-d4587c27219e" providerId="ADAL" clId="{24025184-0063-40B0-8807-663DD7228B72}" dt="2026-05-31T13:14:08.923" v="625" actId="20577"/>
          <ac:spMkLst>
            <pc:docMk/>
            <pc:sldMk cId="3595493499" sldId="267"/>
            <ac:spMk id="3" creationId="{E2DD1777-7E31-1F09-B3C8-49E852573F5D}"/>
          </ac:spMkLst>
        </pc:spChg>
      </pc:sldChg>
      <pc:sldChg chg="modSp mod">
        <pc:chgData name="Merje Vaide" userId="46eb1c23-cf23-4e82-8413-d4587c27219e" providerId="ADAL" clId="{24025184-0063-40B0-8807-663DD7228B72}" dt="2026-05-31T13:15:01.836" v="645" actId="790"/>
        <pc:sldMkLst>
          <pc:docMk/>
          <pc:sldMk cId="765474577" sldId="268"/>
        </pc:sldMkLst>
        <pc:spChg chg="mod">
          <ac:chgData name="Merje Vaide" userId="46eb1c23-cf23-4e82-8413-d4587c27219e" providerId="ADAL" clId="{24025184-0063-40B0-8807-663DD7228B72}" dt="2026-05-31T13:14:55.018" v="644" actId="790"/>
          <ac:spMkLst>
            <pc:docMk/>
            <pc:sldMk cId="765474577" sldId="268"/>
            <ac:spMk id="2" creationId="{789A5A87-199A-36DA-0F05-5550E95BB941}"/>
          </ac:spMkLst>
        </pc:spChg>
        <pc:spChg chg="mod">
          <ac:chgData name="Merje Vaide" userId="46eb1c23-cf23-4e82-8413-d4587c27219e" providerId="ADAL" clId="{24025184-0063-40B0-8807-663DD7228B72}" dt="2026-05-31T13:15:01.836" v="645" actId="790"/>
          <ac:spMkLst>
            <pc:docMk/>
            <pc:sldMk cId="765474577" sldId="268"/>
            <ac:spMk id="3" creationId="{3B830E05-CDA5-DFA0-B95C-A0495BE4C1BC}"/>
          </ac:spMkLst>
        </pc:spChg>
      </pc:sldChg>
      <pc:sldChg chg="modSp mod">
        <pc:chgData name="Merje Vaide" userId="46eb1c23-cf23-4e82-8413-d4587c27219e" providerId="ADAL" clId="{24025184-0063-40B0-8807-663DD7228B72}" dt="2026-05-31T13:16:57.561" v="665" actId="108"/>
        <pc:sldMkLst>
          <pc:docMk/>
          <pc:sldMk cId="3382501379" sldId="269"/>
        </pc:sldMkLst>
        <pc:spChg chg="mod">
          <ac:chgData name="Merje Vaide" userId="46eb1c23-cf23-4e82-8413-d4587c27219e" providerId="ADAL" clId="{24025184-0063-40B0-8807-663DD7228B72}" dt="2026-05-31T13:16:57.561" v="665" actId="108"/>
          <ac:spMkLst>
            <pc:docMk/>
            <pc:sldMk cId="3382501379" sldId="269"/>
            <ac:spMk id="2" creationId="{ABC6708B-99B8-6A39-508A-C0F931E9965E}"/>
          </ac:spMkLst>
        </pc:spChg>
        <pc:spChg chg="mod">
          <ac:chgData name="Merje Vaide" userId="46eb1c23-cf23-4e82-8413-d4587c27219e" providerId="ADAL" clId="{24025184-0063-40B0-8807-663DD7228B72}" dt="2026-05-31T13:15:14.717" v="646" actId="790"/>
          <ac:spMkLst>
            <pc:docMk/>
            <pc:sldMk cId="3382501379" sldId="269"/>
            <ac:spMk id="3" creationId="{9CB84C35-6A12-0206-18B7-A3B3E8D31D6E}"/>
          </ac:spMkLst>
        </pc:spChg>
      </pc:sldChg>
      <pc:sldChg chg="modSp mod">
        <pc:chgData name="Merje Vaide" userId="46eb1c23-cf23-4e82-8413-d4587c27219e" providerId="ADAL" clId="{24025184-0063-40B0-8807-663DD7228B72}" dt="2026-05-31T13:08:56.767" v="476" actId="790"/>
        <pc:sldMkLst>
          <pc:docMk/>
          <pc:sldMk cId="1281083188" sldId="270"/>
        </pc:sldMkLst>
        <pc:spChg chg="mod">
          <ac:chgData name="Merje Vaide" userId="46eb1c23-cf23-4e82-8413-d4587c27219e" providerId="ADAL" clId="{24025184-0063-40B0-8807-663DD7228B72}" dt="2026-05-31T13:08:50.936" v="475" actId="790"/>
          <ac:spMkLst>
            <pc:docMk/>
            <pc:sldMk cId="1281083188" sldId="270"/>
            <ac:spMk id="2" creationId="{6E5C926D-F352-C158-C911-0CC5018C2709}"/>
          </ac:spMkLst>
        </pc:spChg>
        <pc:spChg chg="mod">
          <ac:chgData name="Merje Vaide" userId="46eb1c23-cf23-4e82-8413-d4587c27219e" providerId="ADAL" clId="{24025184-0063-40B0-8807-663DD7228B72}" dt="2026-05-31T13:08:56.767" v="476" actId="790"/>
          <ac:spMkLst>
            <pc:docMk/>
            <pc:sldMk cId="1281083188" sldId="270"/>
            <ac:spMk id="3" creationId="{5968EDA8-07B0-C112-8EC4-3E301572E680}"/>
          </ac:spMkLst>
        </pc:spChg>
      </pc:sldChg>
      <pc:sldChg chg="modSp add mod">
        <pc:chgData name="Merje Vaide" userId="46eb1c23-cf23-4e82-8413-d4587c27219e" providerId="ADAL" clId="{24025184-0063-40B0-8807-663DD7228B72}" dt="2026-05-31T13:17:14.182" v="666" actId="790"/>
        <pc:sldMkLst>
          <pc:docMk/>
          <pc:sldMk cId="2760531411" sldId="273"/>
        </pc:sldMkLst>
        <pc:spChg chg="mod">
          <ac:chgData name="Merje Vaide" userId="46eb1c23-cf23-4e82-8413-d4587c27219e" providerId="ADAL" clId="{24025184-0063-40B0-8807-663DD7228B72}" dt="2026-05-31T13:05:43.616" v="433" actId="790"/>
          <ac:spMkLst>
            <pc:docMk/>
            <pc:sldMk cId="2760531411" sldId="273"/>
            <ac:spMk id="2" creationId="{A50C3BAA-5FAB-582D-9D19-943BF3D9FAFC}"/>
          </ac:spMkLst>
        </pc:spChg>
        <pc:spChg chg="mod">
          <ac:chgData name="Merje Vaide" userId="46eb1c23-cf23-4e82-8413-d4587c27219e" providerId="ADAL" clId="{24025184-0063-40B0-8807-663DD7228B72}" dt="2026-05-31T13:17:14.182" v="666" actId="790"/>
          <ac:spMkLst>
            <pc:docMk/>
            <pc:sldMk cId="2760531411" sldId="273"/>
            <ac:spMk id="3" creationId="{CD110671-C074-FC0C-2875-BAF66FEDB83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FC51F4-F516-2B46-9A8B-483EC4452506}" type="datetimeFigureOut">
              <a:rPr lang="fi-FI" smtClean="0"/>
              <a:t>31.5.2026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A4B014-1C3C-444E-BEB0-80A86FFA00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5530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4B014-1C3C-444E-BEB0-80A86FFA00F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2440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svg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5F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28700" y="1028700"/>
            <a:ext cx="1924136" cy="1825822"/>
          </a:xfrm>
          <a:custGeom>
            <a:avLst/>
            <a:gdLst/>
            <a:ahLst/>
            <a:cxnLst/>
            <a:rect l="l" t="t" r="r" b="b"/>
            <a:pathLst>
              <a:path w="1924136" h="1825822">
                <a:moveTo>
                  <a:pt x="0" y="0"/>
                </a:moveTo>
                <a:lnTo>
                  <a:pt x="1924136" y="0"/>
                </a:lnTo>
                <a:lnTo>
                  <a:pt x="1924136" y="1825822"/>
                </a:lnTo>
                <a:lnTo>
                  <a:pt x="0" y="182582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3" name="Freeform 3"/>
          <p:cNvSpPr/>
          <p:nvPr/>
        </p:nvSpPr>
        <p:spPr>
          <a:xfrm>
            <a:off x="-228600" y="7696681"/>
            <a:ext cx="18897600" cy="2780819"/>
          </a:xfrm>
          <a:custGeom>
            <a:avLst/>
            <a:gdLst/>
            <a:ahLst/>
            <a:cxnLst/>
            <a:rect l="l" t="t" r="r" b="b"/>
            <a:pathLst>
              <a:path w="20702890" h="4968694">
                <a:moveTo>
                  <a:pt x="0" y="0"/>
                </a:moveTo>
                <a:lnTo>
                  <a:pt x="20702890" y="0"/>
                </a:lnTo>
                <a:lnTo>
                  <a:pt x="20702890" y="4968694"/>
                </a:lnTo>
                <a:lnTo>
                  <a:pt x="0" y="49686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4" name="Freeform 4"/>
          <p:cNvSpPr/>
          <p:nvPr/>
        </p:nvSpPr>
        <p:spPr>
          <a:xfrm>
            <a:off x="480804" y="8525804"/>
            <a:ext cx="4387997" cy="1003754"/>
          </a:xfrm>
          <a:custGeom>
            <a:avLst/>
            <a:gdLst/>
            <a:ahLst/>
            <a:cxnLst/>
            <a:rect l="l" t="t" r="r" b="b"/>
            <a:pathLst>
              <a:path w="4387997" h="1003754">
                <a:moveTo>
                  <a:pt x="0" y="0"/>
                </a:moveTo>
                <a:lnTo>
                  <a:pt x="4387997" y="0"/>
                </a:lnTo>
                <a:lnTo>
                  <a:pt x="4387997" y="1003755"/>
                </a:lnTo>
                <a:lnTo>
                  <a:pt x="0" y="100375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5" name="Freeform 5"/>
          <p:cNvSpPr/>
          <p:nvPr/>
        </p:nvSpPr>
        <p:spPr>
          <a:xfrm>
            <a:off x="4695837" y="7828204"/>
            <a:ext cx="2352824" cy="2352824"/>
          </a:xfrm>
          <a:custGeom>
            <a:avLst/>
            <a:gdLst/>
            <a:ahLst/>
            <a:cxnLst/>
            <a:rect l="l" t="t" r="r" b="b"/>
            <a:pathLst>
              <a:path w="2352824" h="2352824">
                <a:moveTo>
                  <a:pt x="0" y="0"/>
                </a:moveTo>
                <a:lnTo>
                  <a:pt x="2352824" y="0"/>
                </a:lnTo>
                <a:lnTo>
                  <a:pt x="2352824" y="2352824"/>
                </a:lnTo>
                <a:lnTo>
                  <a:pt x="0" y="235282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6" name="Freeform 6"/>
          <p:cNvSpPr/>
          <p:nvPr/>
        </p:nvSpPr>
        <p:spPr>
          <a:xfrm>
            <a:off x="7289794" y="8547501"/>
            <a:ext cx="3702598" cy="960361"/>
          </a:xfrm>
          <a:custGeom>
            <a:avLst/>
            <a:gdLst/>
            <a:ahLst/>
            <a:cxnLst/>
            <a:rect l="l" t="t" r="r" b="b"/>
            <a:pathLst>
              <a:path w="3702598" h="960361">
                <a:moveTo>
                  <a:pt x="0" y="0"/>
                </a:moveTo>
                <a:lnTo>
                  <a:pt x="3702598" y="0"/>
                </a:lnTo>
                <a:lnTo>
                  <a:pt x="3702598" y="960361"/>
                </a:lnTo>
                <a:lnTo>
                  <a:pt x="0" y="96036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7" name="Freeform 7"/>
          <p:cNvSpPr/>
          <p:nvPr/>
        </p:nvSpPr>
        <p:spPr>
          <a:xfrm>
            <a:off x="15639383" y="8304647"/>
            <a:ext cx="1732598" cy="1399939"/>
          </a:xfrm>
          <a:custGeom>
            <a:avLst/>
            <a:gdLst/>
            <a:ahLst/>
            <a:cxnLst/>
            <a:rect l="l" t="t" r="r" b="b"/>
            <a:pathLst>
              <a:path w="1732598" h="1399939">
                <a:moveTo>
                  <a:pt x="0" y="0"/>
                </a:moveTo>
                <a:lnTo>
                  <a:pt x="1732598" y="0"/>
                </a:lnTo>
                <a:lnTo>
                  <a:pt x="1732598" y="1399939"/>
                </a:lnTo>
                <a:lnTo>
                  <a:pt x="0" y="139993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8" name="Freeform 8"/>
          <p:cNvSpPr/>
          <p:nvPr/>
        </p:nvSpPr>
        <p:spPr>
          <a:xfrm>
            <a:off x="12026540" y="8104816"/>
            <a:ext cx="2578695" cy="1799600"/>
          </a:xfrm>
          <a:custGeom>
            <a:avLst/>
            <a:gdLst/>
            <a:ahLst/>
            <a:cxnLst/>
            <a:rect l="l" t="t" r="r" b="b"/>
            <a:pathLst>
              <a:path w="2578695" h="1799600">
                <a:moveTo>
                  <a:pt x="0" y="0"/>
                </a:moveTo>
                <a:lnTo>
                  <a:pt x="2578695" y="0"/>
                </a:lnTo>
                <a:lnTo>
                  <a:pt x="2578695" y="1799600"/>
                </a:lnTo>
                <a:lnTo>
                  <a:pt x="0" y="179960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9" name="TextBox 9"/>
          <p:cNvSpPr txBox="1"/>
          <p:nvPr/>
        </p:nvSpPr>
        <p:spPr>
          <a:xfrm>
            <a:off x="5569538" y="3638976"/>
            <a:ext cx="11802443" cy="12094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9099"/>
              </a:lnSpc>
            </a:pPr>
            <a:r>
              <a:rPr lang="et-EE" sz="9999" b="1" spc="-279" dirty="0">
                <a:solidFill>
                  <a:srgbClr val="FFFFFF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MEEDIA KALLUTATUS</a:t>
            </a:r>
            <a:endParaRPr lang="en-US" sz="9999" b="1" spc="-279" dirty="0">
              <a:solidFill>
                <a:srgbClr val="FFFFFF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957197" y="6382528"/>
            <a:ext cx="9302103" cy="530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3999"/>
              </a:lnSpc>
              <a:spcBef>
                <a:spcPct val="0"/>
              </a:spcBef>
            </a:pPr>
            <a:r>
              <a:rPr lang="et-EE" sz="3999" b="1" spc="295" dirty="0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ENAEA 2025</a:t>
            </a:r>
            <a:endParaRPr lang="en-US" sz="3999" b="1" spc="295" dirty="0">
              <a:solidFill>
                <a:srgbClr val="E7C58C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2952836" y="1587293"/>
            <a:ext cx="4498680" cy="7467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968"/>
              </a:lnSpc>
            </a:pPr>
            <a:r>
              <a:rPr lang="en-US" sz="2748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Navigating Mis- and Disinformation at an Older Age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45750-9115-82CE-4C2C-F09C9E7A3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789A5A87-199A-36DA-0F05-5550E95BB941}"/>
              </a:ext>
            </a:extLst>
          </p:cNvPr>
          <p:cNvSpPr txBox="1"/>
          <p:nvPr/>
        </p:nvSpPr>
        <p:spPr>
          <a:xfrm>
            <a:off x="1028700" y="2356194"/>
            <a:ext cx="13243086" cy="64742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86"/>
              </a:lnSpc>
              <a:spcAft>
                <a:spcPts val="600"/>
              </a:spcAft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Kalduvus eelistada ja rõhutada haruldasi, dramaatilisi, hirmutavaid või negatiivseid sündmusi, isegi kui need ei kajasta üldist tegelikkust. "Kui see veritseb, siis juhib" on siin mantra.
Kui sinu </a:t>
            </a:r>
            <a:r>
              <a:rPr lang="et-EE" sz="3490" noProof="0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uudistevoo</a:t>
            </a: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koosneb peamiselt õnnetustest, kuritegevusest ja konfliktidest, jättes tähelepanuta aeglasemad, kuid olulisemad edusammud või edulood. Kas pealkiri tekitab sinus hirmu või pahameelt? See võib olla sensatsioonilisus.</a:t>
            </a:r>
          </a:p>
          <a:p>
            <a:pPr>
              <a:lnSpc>
                <a:spcPts val="4886"/>
              </a:lnSpc>
              <a:spcAft>
                <a:spcPts val="600"/>
              </a:spcAft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Uudistekanal seab prioriteediks ühe lennuõnnetuse kajastamise miljonite turvaliste lendude asemel, mis aasta jooksul toimusid, andes lugejale moonutatud pildi lennuohutusest</a:t>
            </a:r>
            <a:r>
              <a:rPr lang="en-US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.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B830E05-CDA5-DFA0-B95C-A0495BE4C1BC}"/>
              </a:ext>
            </a:extLst>
          </p:cNvPr>
          <p:cNvSpPr txBox="1"/>
          <p:nvPr/>
        </p:nvSpPr>
        <p:spPr>
          <a:xfrm>
            <a:off x="1028700" y="914400"/>
            <a:ext cx="14287500" cy="973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131"/>
              </a:lnSpc>
            </a:pPr>
            <a:r>
              <a:rPr lang="et-EE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Sensatsioonilisus ja negatiivsus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45E3879-AA98-CA2B-7C14-B1880654FB3A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5474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35FD0-ED18-1C8D-4EB7-0FD1B7FBE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BC6708B-99B8-6A39-508A-C0F931E9965E}"/>
              </a:ext>
            </a:extLst>
          </p:cNvPr>
          <p:cNvSpPr txBox="1"/>
          <p:nvPr/>
        </p:nvSpPr>
        <p:spPr>
          <a:xfrm>
            <a:off x="1028700" y="2356194"/>
            <a:ext cx="13243086" cy="74103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86"/>
              </a:lnSpc>
              <a:spcAft>
                <a:spcPts val="600"/>
              </a:spcAft>
            </a:pPr>
            <a:r>
              <a:rPr lang="et-EE" sz="3490" b="1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Allikate ristkontroll</a:t>
            </a:r>
          </a:p>
          <a:p>
            <a:pPr marL="715963">
              <a:lnSpc>
                <a:spcPts val="4886"/>
              </a:lnSpc>
              <a:spcAft>
                <a:spcPts val="600"/>
              </a:spcAft>
            </a:pPr>
            <a:r>
              <a:rPr lang="et-EE" sz="3490" dirty="0">
                <a:solidFill>
                  <a:srgbClr val="145F81"/>
                </a:solidFill>
                <a:latin typeface="Source Sans Pro"/>
                <a:ea typeface="Source Sans Pro"/>
                <a:sym typeface="Source Sans Pro"/>
              </a:rPr>
              <a:t>Loe sama sündmuse kohta erineva poliitilise vaatenurgaga väljaannetest.</a:t>
            </a:r>
          </a:p>
          <a:p>
            <a:pPr>
              <a:lnSpc>
                <a:spcPts val="4886"/>
              </a:lnSpc>
              <a:spcAft>
                <a:spcPts val="600"/>
              </a:spcAft>
            </a:pPr>
            <a:r>
              <a:rPr lang="et-EE" sz="3490" b="1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Vaata sügavamalt</a:t>
            </a:r>
          </a:p>
          <a:p>
            <a:pPr marL="715963">
              <a:lnSpc>
                <a:spcPts val="4886"/>
              </a:lnSpc>
              <a:spcAft>
                <a:spcPts val="600"/>
              </a:spcAft>
            </a:pPr>
            <a:r>
              <a:rPr lang="et-EE" sz="3490" dirty="0">
                <a:solidFill>
                  <a:srgbClr val="145F81"/>
                </a:solidFill>
                <a:latin typeface="Source Sans Pro"/>
                <a:ea typeface="Source Sans Pro"/>
                <a:sym typeface="Source Sans Pro"/>
              </a:rPr>
              <a:t>Ära piirdu pealkirjaga. Loe kogu artikkel läbi ja otsi puuduvat infot.</a:t>
            </a:r>
          </a:p>
          <a:p>
            <a:pPr>
              <a:lnSpc>
                <a:spcPts val="4886"/>
              </a:lnSpc>
              <a:spcAft>
                <a:spcPts val="600"/>
              </a:spcAft>
            </a:pPr>
            <a:r>
              <a:rPr lang="et-EE" sz="3490" b="1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Eralda arvamus  </a:t>
            </a:r>
          </a:p>
          <a:p>
            <a:pPr marL="715963">
              <a:lnSpc>
                <a:spcPts val="4886"/>
              </a:lnSpc>
              <a:spcAft>
                <a:spcPts val="600"/>
              </a:spcAft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sym typeface="Source Sans Pro"/>
              </a:rPr>
              <a:t>Erista faktipõhiseid uudiseid (mis peaksid olema objektiivsed) arvamuslugudest (mis on subjektiivsed).</a:t>
            </a:r>
          </a:p>
          <a:p>
            <a:pPr>
              <a:lnSpc>
                <a:spcPts val="4886"/>
              </a:lnSpc>
              <a:spcAft>
                <a:spcPts val="600"/>
              </a:spcAft>
            </a:pPr>
            <a:r>
              <a:rPr lang="et-EE" sz="3490" b="1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Pane tähele tooni</a:t>
            </a:r>
          </a:p>
          <a:p>
            <a:pPr marL="715963">
              <a:lnSpc>
                <a:spcPts val="4886"/>
              </a:lnSpc>
              <a:spcAft>
                <a:spcPts val="600"/>
              </a:spcAft>
            </a:pPr>
            <a:r>
              <a:rPr lang="et-EE" sz="3490" dirty="0">
                <a:solidFill>
                  <a:srgbClr val="145F81"/>
                </a:solidFill>
                <a:latin typeface="Source Sans Pro"/>
                <a:ea typeface="Source Sans Pro"/>
                <a:sym typeface="Source Sans Pro"/>
              </a:rPr>
              <a:t>Pööra tähelepanu sõnadele, mis püüavad esile kutsuda emotsionaalset reaktsiooni (viha, hirm, rõõm).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CB84C35-6A12-0206-18B7-A3B3E8D31D6E}"/>
              </a:ext>
            </a:extLst>
          </p:cNvPr>
          <p:cNvSpPr txBox="1"/>
          <p:nvPr/>
        </p:nvSpPr>
        <p:spPr>
          <a:xfrm>
            <a:off x="1028700" y="914400"/>
            <a:ext cx="12839700" cy="973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131"/>
              </a:lnSpc>
            </a:pPr>
            <a:r>
              <a:rPr lang="et-EE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Kokkuvõte</a:t>
            </a:r>
            <a:endParaRPr lang="en-US" sz="5808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368F7404-454E-A8A1-FD70-4DD967994C44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5" name="Freeform 10">
            <a:extLst>
              <a:ext uri="{FF2B5EF4-FFF2-40B4-BE49-F238E27FC236}">
                <a16:creationId xmlns:a16="http://schemas.microsoft.com/office/drawing/2014/main" id="{470147D4-D0EE-B43C-AE96-D60C71056B9B}"/>
              </a:ext>
            </a:extLst>
          </p:cNvPr>
          <p:cNvSpPr/>
          <p:nvPr/>
        </p:nvSpPr>
        <p:spPr>
          <a:xfrm>
            <a:off x="455468" y="3009900"/>
            <a:ext cx="1146464" cy="1146464"/>
          </a:xfrm>
          <a:custGeom>
            <a:avLst/>
            <a:gdLst/>
            <a:ahLst/>
            <a:cxnLst/>
            <a:rect l="l" t="t" r="r" b="b"/>
            <a:pathLst>
              <a:path w="1527464" h="1527464">
                <a:moveTo>
                  <a:pt x="0" y="0"/>
                </a:moveTo>
                <a:lnTo>
                  <a:pt x="1527464" y="0"/>
                </a:lnTo>
                <a:lnTo>
                  <a:pt x="1527464" y="1527463"/>
                </a:lnTo>
                <a:lnTo>
                  <a:pt x="0" y="152746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2501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2027262" y="1083265"/>
            <a:ext cx="1787755" cy="1787755"/>
          </a:xfrm>
          <a:custGeom>
            <a:avLst/>
            <a:gdLst/>
            <a:ahLst/>
            <a:cxnLst/>
            <a:rect l="l" t="t" r="r" b="b"/>
            <a:pathLst>
              <a:path w="1787755" h="1787755">
                <a:moveTo>
                  <a:pt x="0" y="0"/>
                </a:moveTo>
                <a:lnTo>
                  <a:pt x="1787755" y="0"/>
                </a:lnTo>
                <a:lnTo>
                  <a:pt x="1787755" y="1787755"/>
                </a:lnTo>
                <a:lnTo>
                  <a:pt x="0" y="178775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3" name="Freeform 3"/>
          <p:cNvSpPr/>
          <p:nvPr/>
        </p:nvSpPr>
        <p:spPr>
          <a:xfrm>
            <a:off x="12027262" y="3192770"/>
            <a:ext cx="1787755" cy="1787755"/>
          </a:xfrm>
          <a:custGeom>
            <a:avLst/>
            <a:gdLst/>
            <a:ahLst/>
            <a:cxnLst/>
            <a:rect l="l" t="t" r="r" b="b"/>
            <a:pathLst>
              <a:path w="1787755" h="1787755">
                <a:moveTo>
                  <a:pt x="0" y="0"/>
                </a:moveTo>
                <a:lnTo>
                  <a:pt x="1787755" y="0"/>
                </a:lnTo>
                <a:lnTo>
                  <a:pt x="1787755" y="1787755"/>
                </a:lnTo>
                <a:lnTo>
                  <a:pt x="0" y="178775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4" name="Freeform 4"/>
          <p:cNvSpPr/>
          <p:nvPr/>
        </p:nvSpPr>
        <p:spPr>
          <a:xfrm>
            <a:off x="12027262" y="5304375"/>
            <a:ext cx="1787755" cy="1787755"/>
          </a:xfrm>
          <a:custGeom>
            <a:avLst/>
            <a:gdLst/>
            <a:ahLst/>
            <a:cxnLst/>
            <a:rect l="l" t="t" r="r" b="b"/>
            <a:pathLst>
              <a:path w="1787755" h="1787755">
                <a:moveTo>
                  <a:pt x="0" y="0"/>
                </a:moveTo>
                <a:lnTo>
                  <a:pt x="1787755" y="0"/>
                </a:lnTo>
                <a:lnTo>
                  <a:pt x="1787755" y="1787755"/>
                </a:lnTo>
                <a:lnTo>
                  <a:pt x="0" y="178775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5" name="Freeform 5"/>
          <p:cNvSpPr/>
          <p:nvPr/>
        </p:nvSpPr>
        <p:spPr>
          <a:xfrm>
            <a:off x="12027262" y="7415980"/>
            <a:ext cx="1787755" cy="1787755"/>
          </a:xfrm>
          <a:custGeom>
            <a:avLst/>
            <a:gdLst/>
            <a:ahLst/>
            <a:cxnLst/>
            <a:rect l="l" t="t" r="r" b="b"/>
            <a:pathLst>
              <a:path w="1787755" h="1787755">
                <a:moveTo>
                  <a:pt x="0" y="0"/>
                </a:moveTo>
                <a:lnTo>
                  <a:pt x="1787755" y="0"/>
                </a:lnTo>
                <a:lnTo>
                  <a:pt x="1787755" y="1787755"/>
                </a:lnTo>
                <a:lnTo>
                  <a:pt x="0" y="178775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6" name="Freeform 6"/>
          <p:cNvSpPr/>
          <p:nvPr/>
        </p:nvSpPr>
        <p:spPr>
          <a:xfrm>
            <a:off x="4472983" y="3074222"/>
            <a:ext cx="6383943" cy="2069278"/>
          </a:xfrm>
          <a:custGeom>
            <a:avLst/>
            <a:gdLst/>
            <a:ahLst/>
            <a:cxnLst/>
            <a:rect l="l" t="t" r="r" b="b"/>
            <a:pathLst>
              <a:path w="6383943" h="2069278">
                <a:moveTo>
                  <a:pt x="0" y="0"/>
                </a:moveTo>
                <a:lnTo>
                  <a:pt x="6383942" y="0"/>
                </a:lnTo>
                <a:lnTo>
                  <a:pt x="6383942" y="2069278"/>
                </a:lnTo>
                <a:lnTo>
                  <a:pt x="0" y="206927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7" name="Freeform 7"/>
          <p:cNvSpPr/>
          <p:nvPr/>
        </p:nvSpPr>
        <p:spPr>
          <a:xfrm>
            <a:off x="4472983" y="5439475"/>
            <a:ext cx="6383943" cy="2106486"/>
          </a:xfrm>
          <a:custGeom>
            <a:avLst/>
            <a:gdLst/>
            <a:ahLst/>
            <a:cxnLst/>
            <a:rect l="l" t="t" r="r" b="b"/>
            <a:pathLst>
              <a:path w="6383943" h="2106486">
                <a:moveTo>
                  <a:pt x="0" y="0"/>
                </a:moveTo>
                <a:lnTo>
                  <a:pt x="6383942" y="0"/>
                </a:lnTo>
                <a:lnTo>
                  <a:pt x="6383942" y="2106486"/>
                </a:lnTo>
                <a:lnTo>
                  <a:pt x="0" y="210648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43C66-2B1F-72AF-90BB-A5679B476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50C3BAA-5FAB-582D-9D19-943BF3D9FAFC}"/>
              </a:ext>
            </a:extLst>
          </p:cNvPr>
          <p:cNvSpPr txBox="1"/>
          <p:nvPr/>
        </p:nvSpPr>
        <p:spPr>
          <a:xfrm>
            <a:off x="1028700" y="2356194"/>
            <a:ext cx="11683912" cy="62433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886"/>
              </a:lnSpc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Materjal võimaldab interaktiivseid sessioone, kus osalejad arutavad, kuidas kallutatud info tugevdab eelarvamusi ja moonutab reaalsust. </a:t>
            </a:r>
          </a:p>
          <a:p>
            <a:pPr>
              <a:lnSpc>
                <a:spcPts val="4886"/>
              </a:lnSpc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
Iga slaid tutvustab kindlat tüüpi kallutatust, juhendaja võiks tuua reaalseid näiteid. </a:t>
            </a:r>
          </a:p>
          <a:p>
            <a:pPr>
              <a:lnSpc>
                <a:spcPts val="4886"/>
              </a:lnSpc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
Sessioon võib lõppeda praktilise harjutusega, kus õpilased analüüsivad artikleid emotsionaalselt laetud sõnade või sensatsioonilise keelekasutuse osas.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CD110671-C074-FC0C-2875-BAF66FEDB834}"/>
              </a:ext>
            </a:extLst>
          </p:cNvPr>
          <p:cNvSpPr txBox="1"/>
          <p:nvPr/>
        </p:nvSpPr>
        <p:spPr>
          <a:xfrm>
            <a:off x="1028700" y="914400"/>
            <a:ext cx="7203393" cy="9954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8131"/>
              </a:lnSpc>
            </a:pPr>
            <a:r>
              <a:rPr lang="et-EE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Juhised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A6B4E829-851A-FF7E-60A0-B42C9D0C7B29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0531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13CDD-BDC3-66B3-891A-4FF5E0BCC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736539AA-5731-B4EF-B8A1-7A90FB4961F8}"/>
              </a:ext>
            </a:extLst>
          </p:cNvPr>
          <p:cNvSpPr txBox="1"/>
          <p:nvPr/>
        </p:nvSpPr>
        <p:spPr>
          <a:xfrm>
            <a:off x="1028700" y="2356194"/>
            <a:ext cx="11683912" cy="62433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886"/>
              </a:lnSpc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Meediakallutatus tekib siis, kui uudisteorganisatsioon või ajakirjanik esitab uudiseid</a:t>
            </a:r>
          </a:p>
          <a:p>
            <a:pPr>
              <a:lnSpc>
                <a:spcPts val="4886"/>
              </a:lnSpc>
            </a:pPr>
            <a:endParaRPr lang="et-EE" sz="3490" noProof="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1252538">
              <a:lnSpc>
                <a:spcPts val="4886"/>
              </a:lnSpc>
            </a:pPr>
            <a:r>
              <a:rPr lang="et-EE" sz="4000" b="1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tasakaalustamata, puudulikuna või subjektiivsel viisil</a:t>
            </a: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, eelistades üht poolt, vaatenurka või tulemust teisele. </a:t>
            </a:r>
          </a:p>
          <a:p>
            <a:pPr algn="l">
              <a:lnSpc>
                <a:spcPts val="4886"/>
              </a:lnSpc>
            </a:pPr>
            <a:endParaRPr lang="et-EE" sz="3490" noProof="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>
              <a:lnSpc>
                <a:spcPts val="4886"/>
              </a:lnSpc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See ei ole alati tahtlik valetamine, vaid tuleneb sageli valikutest ja rõhuasetusest.</a:t>
            </a: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626185C7-AC3C-2D71-6941-0C5E40265F22}"/>
              </a:ext>
            </a:extLst>
          </p:cNvPr>
          <p:cNvSpPr txBox="1"/>
          <p:nvPr/>
        </p:nvSpPr>
        <p:spPr>
          <a:xfrm>
            <a:off x="1028700" y="914400"/>
            <a:ext cx="10096500" cy="973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8131"/>
              </a:lnSpc>
            </a:pPr>
            <a:r>
              <a:rPr lang="en-US" sz="5808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Mis on </a:t>
            </a:r>
            <a:r>
              <a:rPr lang="et-EE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meediakallutatus</a:t>
            </a:r>
            <a:r>
              <a:rPr lang="et-EE" sz="5808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?</a:t>
            </a:r>
            <a:endParaRPr lang="en-US" sz="5808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7242C13-FDDE-565D-66FC-C27DE2D69702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1996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335DD-EA4A-BAD0-F7CF-C0F678510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4C55910-E2AA-81B9-9AE3-77E77B0ACA80}"/>
              </a:ext>
            </a:extLst>
          </p:cNvPr>
          <p:cNvSpPr txBox="1"/>
          <p:nvPr/>
        </p:nvSpPr>
        <p:spPr>
          <a:xfrm>
            <a:off x="1028700" y="2356194"/>
            <a:ext cx="11683912" cy="68717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>
              <a:lnSpc>
                <a:spcPts val="4886"/>
              </a:lnSpc>
              <a:buFont typeface="Arial" panose="020B0604020202020204" pitchFamily="34" charset="0"/>
              <a:buChar char="•"/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Moonutada inimeste arusaama reaalsusest.
Tugevdada olemasolevaid eelarvamusi (kinnituskallutatus).</a:t>
            </a:r>
          </a:p>
          <a:p>
            <a:pPr marL="457200" indent="-457200">
              <a:lnSpc>
                <a:spcPts val="4886"/>
              </a:lnSpc>
              <a:buFont typeface="Arial" panose="020B0604020202020204" pitchFamily="34" charset="0"/>
              <a:buChar char="•"/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Viia valede järelduste ja otsusteni.</a:t>
            </a: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FE81D50-03F5-6A13-ACFE-4A2506B76FE0}"/>
              </a:ext>
            </a:extLst>
          </p:cNvPr>
          <p:cNvSpPr txBox="1"/>
          <p:nvPr/>
        </p:nvSpPr>
        <p:spPr>
          <a:xfrm>
            <a:off x="1028700" y="914400"/>
            <a:ext cx="11468100" cy="9679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8131"/>
              </a:lnSpc>
            </a:pPr>
            <a:r>
              <a:rPr lang="et-EE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Kallutatud info võib</a:t>
            </a:r>
            <a:r>
              <a:rPr lang="en-US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…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1311BF12-7109-D2A0-6674-4AF0FFB12F55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1670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CEBC3-E891-50DC-C9ED-EC4A6A9E2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6E5C926D-F352-C158-C911-0CC5018C2709}"/>
              </a:ext>
            </a:extLst>
          </p:cNvPr>
          <p:cNvSpPr txBox="1"/>
          <p:nvPr/>
        </p:nvSpPr>
        <p:spPr>
          <a:xfrm>
            <a:off x="1028700" y="2356194"/>
            <a:ext cx="11683912" cy="43582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>
              <a:lnSpc>
                <a:spcPts val="4886"/>
              </a:lnSpc>
              <a:buFont typeface="Arial" panose="020B0604020202020204" pitchFamily="34" charset="0"/>
              <a:buChar char="•"/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Kallutatus välja jätmise kaudu
Eelistus valiku järgi
Eelistus paigutuse järgi
Kallutatus keerutamise/sõnavaliku järgi</a:t>
            </a:r>
          </a:p>
          <a:p>
            <a:pPr marL="457200" indent="-457200">
              <a:lnSpc>
                <a:spcPts val="4886"/>
              </a:lnSpc>
              <a:buFont typeface="Arial" panose="020B0604020202020204" pitchFamily="34" charset="0"/>
              <a:buChar char="•"/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Sensatsioonilisus ja negatiivsuse kallutatus</a:t>
            </a: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5968EDA8-07B0-C112-8EC4-3E301572E680}"/>
              </a:ext>
            </a:extLst>
          </p:cNvPr>
          <p:cNvSpPr txBox="1"/>
          <p:nvPr/>
        </p:nvSpPr>
        <p:spPr>
          <a:xfrm>
            <a:off x="1028700" y="914400"/>
            <a:ext cx="11468100" cy="9679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8131"/>
              </a:lnSpc>
            </a:pPr>
            <a:r>
              <a:rPr lang="et-EE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Kõige levinumad kallutatused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DD4087AE-FD73-22D0-C573-B0A3BE3564EF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108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CD0CD-F709-0117-8273-E2A7D0A52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8D4E2D0B-53FC-78F9-7137-04E94D99FB6C}"/>
              </a:ext>
            </a:extLst>
          </p:cNvPr>
          <p:cNvSpPr txBox="1"/>
          <p:nvPr/>
        </p:nvSpPr>
        <p:spPr>
          <a:xfrm>
            <a:off x="1028700" y="2356194"/>
            <a:ext cx="11683912" cy="68717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886"/>
              </a:lnSpc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Kõige levinum ja raskem märgata.
Ajakirjanik jätab teadlikult välja olulise fakti, vaatenurga või asjakohase taustainfo, mis võiks muuta lugeja arusaama sündmusest.</a:t>
            </a:r>
          </a:p>
          <a:p>
            <a:pPr algn="l">
              <a:lnSpc>
                <a:spcPts val="4886"/>
              </a:lnSpc>
            </a:pPr>
            <a:endParaRPr lang="et-EE" sz="3490" noProof="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>
              <a:lnSpc>
                <a:spcPts val="4886"/>
              </a:lnSpc>
            </a:pPr>
            <a:r>
              <a:rPr lang="et-EE" sz="3490" b="1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Küsi endalt: "Mis siin on midagi puudu?" </a:t>
            </a: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Kas nad esitavad argumente ainult ühelt poolt? Kas nad on jätnud välja andmed, mis võiksid loo narratiiviga vastuollu minna??</a:t>
            </a:r>
          </a:p>
          <a:p>
            <a:pPr algn="l">
              <a:lnSpc>
                <a:spcPts val="4886"/>
              </a:lnSpc>
            </a:pPr>
            <a:endParaRPr lang="et-EE" sz="3490" noProof="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>
              <a:lnSpc>
                <a:spcPts val="4886"/>
              </a:lnSpc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Uudislugu käsitleb poliitik X programmi läbikukkumist, kuid ei maini, et programmi rahastust kärpis vastaspartei drastiliselt.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164E299-941E-E899-9766-04F5891452DF}"/>
              </a:ext>
            </a:extLst>
          </p:cNvPr>
          <p:cNvSpPr txBox="1"/>
          <p:nvPr/>
        </p:nvSpPr>
        <p:spPr>
          <a:xfrm>
            <a:off x="1028700" y="914400"/>
            <a:ext cx="11544300" cy="973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8131"/>
              </a:lnSpc>
            </a:pPr>
            <a:r>
              <a:rPr lang="et-EE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Kallutatus välja jätmise kaudu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81754DAB-EB0B-E874-C6C9-39B54C8041AF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44E2260C-1807-CBF5-9139-5406839CE183}"/>
              </a:ext>
            </a:extLst>
          </p:cNvPr>
          <p:cNvSpPr/>
          <p:nvPr/>
        </p:nvSpPr>
        <p:spPr>
          <a:xfrm>
            <a:off x="14401800" y="8115300"/>
            <a:ext cx="1589809" cy="1589809"/>
          </a:xfrm>
          <a:custGeom>
            <a:avLst/>
            <a:gdLst/>
            <a:ahLst/>
            <a:cxnLst/>
            <a:rect l="l" t="t" r="r" b="b"/>
            <a:pathLst>
              <a:path w="1589809" h="1589809">
                <a:moveTo>
                  <a:pt x="0" y="0"/>
                </a:moveTo>
                <a:lnTo>
                  <a:pt x="1589809" y="0"/>
                </a:lnTo>
                <a:lnTo>
                  <a:pt x="1589809" y="1589809"/>
                </a:lnTo>
                <a:lnTo>
                  <a:pt x="0" y="158980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868C9EDF-114F-CEC7-0C18-E81E46F9FDB7}"/>
              </a:ext>
            </a:extLst>
          </p:cNvPr>
          <p:cNvSpPr/>
          <p:nvPr/>
        </p:nvSpPr>
        <p:spPr>
          <a:xfrm>
            <a:off x="14020800" y="3201785"/>
            <a:ext cx="1537855" cy="1537855"/>
          </a:xfrm>
          <a:custGeom>
            <a:avLst/>
            <a:gdLst/>
            <a:ahLst/>
            <a:cxnLst/>
            <a:rect l="l" t="t" r="r" b="b"/>
            <a:pathLst>
              <a:path w="1537855" h="1537855">
                <a:moveTo>
                  <a:pt x="0" y="0"/>
                </a:moveTo>
                <a:lnTo>
                  <a:pt x="1537854" y="0"/>
                </a:lnTo>
                <a:lnTo>
                  <a:pt x="1537854" y="1537855"/>
                </a:lnTo>
                <a:lnTo>
                  <a:pt x="0" y="153785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185D5D3E-C4A4-000C-8AA7-B9E826ED9FC9}"/>
              </a:ext>
            </a:extLst>
          </p:cNvPr>
          <p:cNvSpPr/>
          <p:nvPr/>
        </p:nvSpPr>
        <p:spPr>
          <a:xfrm>
            <a:off x="14302266" y="5524500"/>
            <a:ext cx="1527464" cy="1527464"/>
          </a:xfrm>
          <a:custGeom>
            <a:avLst/>
            <a:gdLst/>
            <a:ahLst/>
            <a:cxnLst/>
            <a:rect l="l" t="t" r="r" b="b"/>
            <a:pathLst>
              <a:path w="1527464" h="1527464">
                <a:moveTo>
                  <a:pt x="0" y="0"/>
                </a:moveTo>
                <a:lnTo>
                  <a:pt x="1527464" y="0"/>
                </a:lnTo>
                <a:lnTo>
                  <a:pt x="1527464" y="1527463"/>
                </a:lnTo>
                <a:lnTo>
                  <a:pt x="0" y="152746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1864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3990D-CD1E-FDBF-7AFD-95846EFF5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B8FCAC2-617A-E5E8-513F-CC32A1F5E5BD}"/>
              </a:ext>
            </a:extLst>
          </p:cNvPr>
          <p:cNvSpPr txBox="1"/>
          <p:nvPr/>
        </p:nvSpPr>
        <p:spPr>
          <a:xfrm>
            <a:off x="1028700" y="2356194"/>
            <a:ext cx="13243086" cy="68717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lnSpc>
                <a:spcPts val="4886"/>
              </a:lnSpc>
              <a:buFont typeface="Arial" panose="020B0604020202020204" pitchFamily="34" charset="0"/>
              <a:buChar char="•"/>
            </a:pPr>
            <a:r>
              <a:rPr lang="et-EE" sz="3490" b="1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Loo valik - </a:t>
            </a: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Meediakanal otsustab kajastada ainult lugusid, mis toetavad nende poliitilist või korporatiivset agendat, samal ajal ignoreerides olulisi lugusid vastandlikust vaatepunktist.</a:t>
            </a:r>
          </a:p>
          <a:p>
            <a:pPr>
              <a:lnSpc>
                <a:spcPts val="4886"/>
              </a:lnSpc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Võrdle samal päeval erinevate ideoloogiatega väljaannete pealkirju. Kas ühes loos on esiküljel lugu, mida teine pole isegi maininud.?</a:t>
            </a:r>
          </a:p>
          <a:p>
            <a:pPr marL="457200" indent="-457200">
              <a:lnSpc>
                <a:spcPts val="4886"/>
              </a:lnSpc>
              <a:buFont typeface="Arial" panose="020B0604020202020204" pitchFamily="34" charset="0"/>
              <a:buChar char="•"/>
            </a:pPr>
            <a:r>
              <a:rPr lang="et-EE" sz="3490" b="1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Allikate </a:t>
            </a:r>
            <a:r>
              <a:rPr lang="et-EE" sz="3490" b="1" noProof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valik - </a:t>
            </a:r>
            <a:r>
              <a:rPr lang="et-EE" sz="3490" noProof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Ajakirjanik </a:t>
            </a: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tsiteerib või viitab ainult "ekspertidele", tunnistajatele või organisatsioonidele, kes toetavad üht konkreetset poolt loost.</a:t>
            </a:r>
          </a:p>
          <a:p>
            <a:pPr>
              <a:lnSpc>
                <a:spcPts val="4886"/>
              </a:lnSpc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Kas on tasakaalustatud arv allikaid kõigilt poolt? Või kasutatakse ebamääraseid väljendeid nagu "eksperdid usuvad..." või "vaatlejad ütlevad..." ilma neid allikaid täpsustama või nimetamata?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B262607-E949-2A00-1A25-921885203724}"/>
              </a:ext>
            </a:extLst>
          </p:cNvPr>
          <p:cNvSpPr txBox="1"/>
          <p:nvPr/>
        </p:nvSpPr>
        <p:spPr>
          <a:xfrm>
            <a:off x="1142999" y="1028700"/>
            <a:ext cx="13765293" cy="9751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131"/>
              </a:lnSpc>
            </a:pPr>
            <a:r>
              <a:rPr lang="et-EE" sz="5808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Kallutatus valiku põhjal</a:t>
            </a:r>
            <a:endParaRPr lang="en-US" sz="5808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BE97BECD-67EE-C03E-B65A-36A44C8A618A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6947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82F5F-0635-35A6-DD09-95C5318DA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50EB809-7BEB-3F85-44F9-91F4AE47E783}"/>
              </a:ext>
            </a:extLst>
          </p:cNvPr>
          <p:cNvSpPr txBox="1"/>
          <p:nvPr/>
        </p:nvSpPr>
        <p:spPr>
          <a:xfrm>
            <a:off x="1028700" y="2356194"/>
            <a:ext cx="13243086" cy="62433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86"/>
              </a:lnSpc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Loo tähtsust kas alahinnatakse või liialdatakse selle asukoha tõttu. Olulised, kuid soovimatud lood on sügaval ajalehe sees, veebilehe allosas või saate lõpus.</a:t>
            </a:r>
          </a:p>
          <a:p>
            <a:pPr algn="l">
              <a:lnSpc>
                <a:spcPts val="4886"/>
              </a:lnSpc>
            </a:pPr>
            <a:endParaRPr lang="et-EE" sz="3490" noProof="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>
              <a:lnSpc>
                <a:spcPts val="4886"/>
              </a:lnSpc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Vaata uudistekanali avalehte. Mis on suurim ja silmapaistvam lugu, millel on pilt? Mida rõhutatakse? Millised lood kuuluvad teisejärgulistesse kategooriatesse?</a:t>
            </a:r>
          </a:p>
          <a:p>
            <a:pPr algn="l">
              <a:lnSpc>
                <a:spcPts val="4886"/>
              </a:lnSpc>
            </a:pPr>
            <a:endParaRPr lang="et-EE" sz="3490" noProof="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>
              <a:lnSpc>
                <a:spcPts val="4886"/>
              </a:lnSpc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Positiivne lugu valitsusest on peamine pealkiri, samas kui negatiivse korruptsioonijuhtumi kohta on leheküljel 17.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AB1DC00F-4AF4-C875-D625-1C025375D1F2}"/>
              </a:ext>
            </a:extLst>
          </p:cNvPr>
          <p:cNvSpPr txBox="1"/>
          <p:nvPr/>
        </p:nvSpPr>
        <p:spPr>
          <a:xfrm>
            <a:off x="1028700" y="914400"/>
            <a:ext cx="12839700" cy="973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131"/>
              </a:lnSpc>
            </a:pPr>
            <a:r>
              <a:rPr lang="et-EE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Kallutatus paigutuse järgi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A328D2B-5FCD-6780-A6D4-CBD07267ADDD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3944918C-514A-178A-B7AC-8D0339E43C45}"/>
              </a:ext>
            </a:extLst>
          </p:cNvPr>
          <p:cNvSpPr/>
          <p:nvPr/>
        </p:nvSpPr>
        <p:spPr>
          <a:xfrm>
            <a:off x="14782800" y="5600700"/>
            <a:ext cx="1527464" cy="1527464"/>
          </a:xfrm>
          <a:custGeom>
            <a:avLst/>
            <a:gdLst/>
            <a:ahLst/>
            <a:cxnLst/>
            <a:rect l="l" t="t" r="r" b="b"/>
            <a:pathLst>
              <a:path w="1527464" h="1527464">
                <a:moveTo>
                  <a:pt x="0" y="0"/>
                </a:moveTo>
                <a:lnTo>
                  <a:pt x="1527464" y="0"/>
                </a:lnTo>
                <a:lnTo>
                  <a:pt x="1527464" y="1527463"/>
                </a:lnTo>
                <a:lnTo>
                  <a:pt x="0" y="152746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4037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43A4C-AFA3-8A0B-A8BE-6D0A88370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8A8C42B4-AA99-C45A-3A40-FFD42C927C2B}"/>
              </a:ext>
            </a:extLst>
          </p:cNvPr>
          <p:cNvSpPr txBox="1"/>
          <p:nvPr/>
        </p:nvSpPr>
        <p:spPr>
          <a:xfrm>
            <a:off x="1028700" y="2356194"/>
            <a:ext cx="13243086" cy="64742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86"/>
              </a:lnSpc>
              <a:spcAft>
                <a:spcPts val="600"/>
              </a:spcAft>
            </a:pPr>
            <a:r>
              <a:rPr lang="et-EE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Põhineb keelekasutusel</a:t>
            </a: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.
Spetsiifiliste sõnade, pealkirjade ja subjektiivsete omadussõnade kasutamine, mis edastavad positiivse või negatiivse hinnangu enne, kui faktid üldse esitatakse.</a:t>
            </a:r>
          </a:p>
          <a:p>
            <a:pPr>
              <a:lnSpc>
                <a:spcPts val="4886"/>
              </a:lnSpc>
              <a:spcAft>
                <a:spcPts val="600"/>
              </a:spcAft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Kas kasutatakse emotsionaalselt laetud sõnu (nt "katastroofiline", "julge", "skandaalne", "äärmuslik"), kui piisab neutraalsest väljendist (nt "ebaefektiivne", "ettevõtlik", "vastuoluline", "konservatiivne"). See on eriti ilmne pealkirjades.</a:t>
            </a:r>
          </a:p>
          <a:p>
            <a:pPr>
              <a:lnSpc>
                <a:spcPts val="4886"/>
              </a:lnSpc>
              <a:spcAft>
                <a:spcPts val="600"/>
              </a:spcAft>
            </a:pPr>
            <a:r>
              <a:rPr lang="et-EE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Kui üht poliitikut nimetatakse "julgeks riigimeheks" ja teist "radikaalseks tegutsejaks", on see sõnavaliku kallutamine.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E2DD1777-7E31-1F09-B3C8-49E852573F5D}"/>
              </a:ext>
            </a:extLst>
          </p:cNvPr>
          <p:cNvSpPr txBox="1"/>
          <p:nvPr/>
        </p:nvSpPr>
        <p:spPr>
          <a:xfrm>
            <a:off x="1028700" y="914400"/>
            <a:ext cx="12839700" cy="973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131"/>
              </a:lnSpc>
            </a:pPr>
            <a:r>
              <a:rPr lang="en-US" sz="5808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Kallutatus</a:t>
            </a:r>
            <a:r>
              <a:rPr lang="en-US" sz="5808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t-EE" sz="5808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s</a:t>
            </a:r>
            <a:r>
              <a:rPr lang="en-US" sz="5808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õnavalik</a:t>
            </a:r>
            <a:r>
              <a:rPr lang="et-EE" sz="5808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u põhjal</a:t>
            </a:r>
            <a:endParaRPr lang="en-US" sz="5808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9BB3AB72-487F-DF63-6047-948C8BF5C3B1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5493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655</Words>
  <Application>Microsoft Office PowerPoint</Application>
  <PresentationFormat>Custom</PresentationFormat>
  <Paragraphs>59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Aptos</vt:lpstr>
      <vt:lpstr>Source Sans Pro</vt:lpstr>
      <vt:lpstr>Arial</vt:lpstr>
      <vt:lpstr>Source Sans Pro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Canva Nordplus: presentation</dc:title>
  <cp:lastModifiedBy>Merje Vaide</cp:lastModifiedBy>
  <cp:revision>3</cp:revision>
  <dcterms:created xsi:type="dcterms:W3CDTF">2006-08-16T00:00:00Z</dcterms:created>
  <dcterms:modified xsi:type="dcterms:W3CDTF">2026-05-31T13:18:18Z</dcterms:modified>
  <dc:identifier>DAHDcWFPk08</dc:identifier>
</cp:coreProperties>
</file>