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sldIdLst>
    <p:sldId id="256" r:id="rId2"/>
    <p:sldId id="273" r:id="rId3"/>
    <p:sldId id="261" r:id="rId4"/>
    <p:sldId id="262" r:id="rId5"/>
    <p:sldId id="270" r:id="rId6"/>
    <p:sldId id="264" r:id="rId7"/>
    <p:sldId id="265" r:id="rId8"/>
    <p:sldId id="266" r:id="rId9"/>
    <p:sldId id="267" r:id="rId10"/>
    <p:sldId id="268" r:id="rId11"/>
    <p:sldId id="269" r:id="rId12"/>
    <p:sldId id="260" r:id="rId13"/>
  </p:sldIdLst>
  <p:sldSz cx="18288000" cy="10287000"/>
  <p:notesSz cx="6858000" cy="9144000"/>
  <p:embeddedFontLst>
    <p:embeddedFont>
      <p:font typeface="Source Sans Pro" panose="020B0503030403020204" pitchFamily="34" charset="0"/>
      <p:regular r:id="rId15"/>
      <p:bold r:id="rId16"/>
      <p:italic r:id="rId17"/>
      <p:boldItalic r:id="rId18"/>
    </p:embeddedFont>
    <p:embeddedFont>
      <p:font typeface="Source Sans Pro Bold" panose="020B0703030403020204" charset="0"/>
      <p:regular r:id="rId19"/>
      <p:bold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5F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20FEC-6200-458D-9363-1B0E90D5544E}" v="2" dt="2026-05-10T06:21:35.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63" autoAdjust="0"/>
  </p:normalViewPr>
  <p:slideViewPr>
    <p:cSldViewPr>
      <p:cViewPr varScale="1">
        <p:scale>
          <a:sx n="45" d="100"/>
          <a:sy n="45" d="100"/>
        </p:scale>
        <p:origin x="54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je Vaide" userId="46eb1c23-cf23-4e82-8413-d4587c27219e" providerId="ADAL" clId="{24025184-0063-40B0-8807-663DD7228B72}"/>
    <pc:docChg chg="undo custSel addSld delSld modSld">
      <pc:chgData name="Merje Vaide" userId="46eb1c23-cf23-4e82-8413-d4587c27219e" providerId="ADAL" clId="{24025184-0063-40B0-8807-663DD7228B72}" dt="2026-05-10T06:29:13.490" v="413" actId="790"/>
      <pc:docMkLst>
        <pc:docMk/>
      </pc:docMkLst>
      <pc:sldChg chg="new del">
        <pc:chgData name="Merje Vaide" userId="46eb1c23-cf23-4e82-8413-d4587c27219e" providerId="ADAL" clId="{24025184-0063-40B0-8807-663DD7228B72}" dt="2026-05-10T06:18:21.805" v="307" actId="47"/>
        <pc:sldMkLst>
          <pc:docMk/>
          <pc:sldMk cId="616867039" sldId="271"/>
        </pc:sldMkLst>
      </pc:sldChg>
      <pc:sldChg chg="modSp add del mod">
        <pc:chgData name="Merje Vaide" userId="46eb1c23-cf23-4e82-8413-d4587c27219e" providerId="ADAL" clId="{24025184-0063-40B0-8807-663DD7228B72}" dt="2026-05-10T06:21:38.676" v="323" actId="47"/>
        <pc:sldMkLst>
          <pc:docMk/>
          <pc:sldMk cId="2768601870" sldId="272"/>
        </pc:sldMkLst>
        <pc:spChg chg="mod">
          <ac:chgData name="Merje Vaide" userId="46eb1c23-cf23-4e82-8413-d4587c27219e" providerId="ADAL" clId="{24025184-0063-40B0-8807-663DD7228B72}" dt="2026-05-10T06:19:05.775" v="321" actId="6549"/>
          <ac:spMkLst>
            <pc:docMk/>
            <pc:sldMk cId="2768601870" sldId="272"/>
            <ac:spMk id="2" creationId="{3336CAEA-1E82-D233-2C9E-8B7586E77A33}"/>
          </ac:spMkLst>
        </pc:spChg>
        <pc:spChg chg="mod">
          <ac:chgData name="Merje Vaide" userId="46eb1c23-cf23-4e82-8413-d4587c27219e" providerId="ADAL" clId="{24025184-0063-40B0-8807-663DD7228B72}" dt="2026-05-10T06:18:58.347" v="319" actId="20577"/>
          <ac:spMkLst>
            <pc:docMk/>
            <pc:sldMk cId="2768601870" sldId="272"/>
            <ac:spMk id="3" creationId="{F642FEF7-D605-C9E9-70EC-F371B506A150}"/>
          </ac:spMkLst>
        </pc:spChg>
      </pc:sldChg>
      <pc:sldChg chg="modSp add mod">
        <pc:chgData name="Merje Vaide" userId="46eb1c23-cf23-4e82-8413-d4587c27219e" providerId="ADAL" clId="{24025184-0063-40B0-8807-663DD7228B72}" dt="2026-05-10T06:29:13.490" v="413" actId="790"/>
        <pc:sldMkLst>
          <pc:docMk/>
          <pc:sldMk cId="2760531411" sldId="273"/>
        </pc:sldMkLst>
        <pc:spChg chg="mod">
          <ac:chgData name="Merje Vaide" userId="46eb1c23-cf23-4e82-8413-d4587c27219e" providerId="ADAL" clId="{24025184-0063-40B0-8807-663DD7228B72}" dt="2026-05-10T06:29:13.490" v="413" actId="790"/>
          <ac:spMkLst>
            <pc:docMk/>
            <pc:sldMk cId="2760531411" sldId="273"/>
            <ac:spMk id="2" creationId="{A50C3BAA-5FAB-582D-9D19-943BF3D9FAFC}"/>
          </ac:spMkLst>
        </pc:spChg>
        <pc:spChg chg="mod">
          <ac:chgData name="Merje Vaide" userId="46eb1c23-cf23-4e82-8413-d4587c27219e" providerId="ADAL" clId="{24025184-0063-40B0-8807-663DD7228B72}" dt="2026-05-10T06:29:05.048" v="412" actId="790"/>
          <ac:spMkLst>
            <pc:docMk/>
            <pc:sldMk cId="2760531411" sldId="273"/>
            <ac:spMk id="3" creationId="{CD110671-C074-FC0C-2875-BAF66FEDB83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C51F4-F516-2B46-9A8B-483EC4452506}" type="datetimeFigureOut">
              <a:rPr lang="fi-FI" smtClean="0"/>
              <a:t>10.5.2026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A4B014-1C3C-444E-BEB0-80A86FFA00FC}" type="slidenum">
              <a:rPr lang="fi-FI" smtClean="0"/>
              <a:t>‹#›</a:t>
            </a:fld>
            <a:endParaRPr lang="fi-FI"/>
          </a:p>
        </p:txBody>
      </p:sp>
    </p:spTree>
    <p:extLst>
      <p:ext uri="{BB962C8B-B14F-4D97-AF65-F5344CB8AC3E}">
        <p14:creationId xmlns:p14="http://schemas.microsoft.com/office/powerpoint/2010/main" val="2055530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A6A4B014-1C3C-444E-BEB0-80A86FFA00FC}" type="slidenum">
              <a:rPr lang="fi-FI" smtClean="0"/>
              <a:t>1</a:t>
            </a:fld>
            <a:endParaRPr lang="fi-FI"/>
          </a:p>
        </p:txBody>
      </p:sp>
    </p:spTree>
    <p:extLst>
      <p:ext uri="{BB962C8B-B14F-4D97-AF65-F5344CB8AC3E}">
        <p14:creationId xmlns:p14="http://schemas.microsoft.com/office/powerpoint/2010/main" val="169244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sv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1028700" y="1028700"/>
            <a:ext cx="1924136" cy="1825822"/>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3"/>
            <a:stretch>
              <a:fillRect/>
            </a:stretch>
          </a:blipFill>
        </p:spPr>
        <p:txBody>
          <a:bodyPr/>
          <a:lstStyle/>
          <a:p>
            <a:endParaRPr lang="fi-FI"/>
          </a:p>
        </p:txBody>
      </p:sp>
      <p:sp>
        <p:nvSpPr>
          <p:cNvPr id="3" name="Freeform 3"/>
          <p:cNvSpPr/>
          <p:nvPr/>
        </p:nvSpPr>
        <p:spPr>
          <a:xfrm>
            <a:off x="-228600" y="7696681"/>
            <a:ext cx="18897600" cy="2780819"/>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fi-FI"/>
          </a:p>
        </p:txBody>
      </p:sp>
      <p:sp>
        <p:nvSpPr>
          <p:cNvPr id="4" name="Freeform 4"/>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5"/>
            <a:stretch>
              <a:fillRect/>
            </a:stretch>
          </a:blipFill>
        </p:spPr>
        <p:txBody>
          <a:bodyPr/>
          <a:lstStyle/>
          <a:p>
            <a:endParaRPr lang="fi-FI"/>
          </a:p>
        </p:txBody>
      </p:sp>
      <p:sp>
        <p:nvSpPr>
          <p:cNvPr id="5" name="Freeform 5"/>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6"/>
            <a:stretch>
              <a:fillRect/>
            </a:stretch>
          </a:blipFill>
        </p:spPr>
        <p:txBody>
          <a:bodyPr/>
          <a:lstStyle/>
          <a:p>
            <a:endParaRPr lang="fi-FI"/>
          </a:p>
        </p:txBody>
      </p:sp>
      <p:sp>
        <p:nvSpPr>
          <p:cNvPr id="6" name="Freeform 6"/>
          <p:cNvSpPr/>
          <p:nvPr/>
        </p:nvSpPr>
        <p:spPr>
          <a:xfrm>
            <a:off x="7289794"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7"/>
            <a:stretch>
              <a:fillRect/>
            </a:stretch>
          </a:blipFill>
        </p:spPr>
        <p:txBody>
          <a:bodyPr/>
          <a:lstStyle/>
          <a:p>
            <a:endParaRPr lang="fi-FI"/>
          </a:p>
        </p:txBody>
      </p:sp>
      <p:sp>
        <p:nvSpPr>
          <p:cNvPr id="7" name="Freeform 7"/>
          <p:cNvSpPr/>
          <p:nvPr/>
        </p:nvSpPr>
        <p:spPr>
          <a:xfrm>
            <a:off x="15639383" y="8304647"/>
            <a:ext cx="1732598" cy="1399939"/>
          </a:xfrm>
          <a:custGeom>
            <a:avLst/>
            <a:gdLst/>
            <a:ahLst/>
            <a:cxnLst/>
            <a:rect l="l" t="t" r="r" b="b"/>
            <a:pathLst>
              <a:path w="1732598" h="1399939">
                <a:moveTo>
                  <a:pt x="0" y="0"/>
                </a:moveTo>
                <a:lnTo>
                  <a:pt x="1732598" y="0"/>
                </a:lnTo>
                <a:lnTo>
                  <a:pt x="1732598" y="1399939"/>
                </a:lnTo>
                <a:lnTo>
                  <a:pt x="0" y="1399939"/>
                </a:lnTo>
                <a:lnTo>
                  <a:pt x="0" y="0"/>
                </a:lnTo>
                <a:close/>
              </a:path>
            </a:pathLst>
          </a:custGeom>
          <a:blipFill>
            <a:blip r:embed="rId8"/>
            <a:stretch>
              <a:fillRect/>
            </a:stretch>
          </a:blipFill>
        </p:spPr>
        <p:txBody>
          <a:bodyPr/>
          <a:lstStyle/>
          <a:p>
            <a:endParaRPr lang="fi-FI"/>
          </a:p>
        </p:txBody>
      </p:sp>
      <p:sp>
        <p:nvSpPr>
          <p:cNvPr id="8" name="Freeform 8"/>
          <p:cNvSpPr/>
          <p:nvPr/>
        </p:nvSpPr>
        <p:spPr>
          <a:xfrm>
            <a:off x="12026540" y="8104816"/>
            <a:ext cx="2578695" cy="1799600"/>
          </a:xfrm>
          <a:custGeom>
            <a:avLst/>
            <a:gdLst/>
            <a:ahLst/>
            <a:cxnLst/>
            <a:rect l="l" t="t" r="r" b="b"/>
            <a:pathLst>
              <a:path w="2578695" h="1799600">
                <a:moveTo>
                  <a:pt x="0" y="0"/>
                </a:moveTo>
                <a:lnTo>
                  <a:pt x="2578695" y="0"/>
                </a:lnTo>
                <a:lnTo>
                  <a:pt x="2578695" y="1799600"/>
                </a:lnTo>
                <a:lnTo>
                  <a:pt x="0" y="1799600"/>
                </a:lnTo>
                <a:lnTo>
                  <a:pt x="0" y="0"/>
                </a:lnTo>
                <a:close/>
              </a:path>
            </a:pathLst>
          </a:custGeom>
          <a:blipFill>
            <a:blip r:embed="rId9"/>
            <a:stretch>
              <a:fillRect/>
            </a:stretch>
          </a:blipFill>
        </p:spPr>
        <p:txBody>
          <a:bodyPr/>
          <a:lstStyle/>
          <a:p>
            <a:endParaRPr lang="fi-FI"/>
          </a:p>
        </p:txBody>
      </p:sp>
      <p:sp>
        <p:nvSpPr>
          <p:cNvPr id="9" name="TextBox 9"/>
          <p:cNvSpPr txBox="1"/>
          <p:nvPr/>
        </p:nvSpPr>
        <p:spPr>
          <a:xfrm>
            <a:off x="5569538" y="3638976"/>
            <a:ext cx="11802443" cy="1209434"/>
          </a:xfrm>
          <a:prstGeom prst="rect">
            <a:avLst/>
          </a:prstGeom>
        </p:spPr>
        <p:txBody>
          <a:bodyPr lIns="0" tIns="0" rIns="0" bIns="0" rtlCol="0" anchor="t">
            <a:spAutoFit/>
          </a:bodyPr>
          <a:lstStyle/>
          <a:p>
            <a:pPr algn="r">
              <a:lnSpc>
                <a:spcPts val="9099"/>
              </a:lnSpc>
            </a:pPr>
            <a:r>
              <a:rPr lang="et-EE" sz="9999" b="1" spc="-279" dirty="0">
                <a:solidFill>
                  <a:srgbClr val="FFFFFF"/>
                </a:solidFill>
                <a:latin typeface="Source Sans Pro Bold"/>
                <a:ea typeface="Source Sans Pro Bold"/>
                <a:cs typeface="Source Sans Pro Bold"/>
                <a:sym typeface="Source Sans Pro Bold"/>
              </a:rPr>
              <a:t>MEDIA BIAS</a:t>
            </a:r>
            <a:endParaRPr lang="en-US" sz="9999" b="1" spc="-279" dirty="0">
              <a:solidFill>
                <a:srgbClr val="FFFFFF"/>
              </a:solidFill>
              <a:latin typeface="Source Sans Pro Bold"/>
              <a:ea typeface="Source Sans Pro Bold"/>
              <a:cs typeface="Source Sans Pro Bold"/>
              <a:sym typeface="Source Sans Pro Bold"/>
            </a:endParaRPr>
          </a:p>
        </p:txBody>
      </p:sp>
      <p:sp>
        <p:nvSpPr>
          <p:cNvPr id="10" name="TextBox 10"/>
          <p:cNvSpPr txBox="1"/>
          <p:nvPr/>
        </p:nvSpPr>
        <p:spPr>
          <a:xfrm>
            <a:off x="7957197" y="6382528"/>
            <a:ext cx="9302103" cy="530225"/>
          </a:xfrm>
          <a:prstGeom prst="rect">
            <a:avLst/>
          </a:prstGeom>
        </p:spPr>
        <p:txBody>
          <a:bodyPr lIns="0" tIns="0" rIns="0" bIns="0" rtlCol="0" anchor="t">
            <a:spAutoFit/>
          </a:bodyPr>
          <a:lstStyle/>
          <a:p>
            <a:pPr marL="0" lvl="0" indent="0" algn="r">
              <a:lnSpc>
                <a:spcPts val="3999"/>
              </a:lnSpc>
              <a:spcBef>
                <a:spcPct val="0"/>
              </a:spcBef>
            </a:pPr>
            <a:r>
              <a:rPr lang="et-EE" sz="3999" b="1" spc="295" dirty="0">
                <a:solidFill>
                  <a:srgbClr val="E7C58C"/>
                </a:solidFill>
                <a:latin typeface="Source Sans Pro Bold"/>
                <a:ea typeface="Source Sans Pro Bold"/>
                <a:cs typeface="Source Sans Pro Bold"/>
                <a:sym typeface="Source Sans Pro Bold"/>
              </a:rPr>
              <a:t>ENAEA 2025</a:t>
            </a:r>
            <a:endParaRPr lang="en-US" sz="3999" b="1" spc="295" dirty="0">
              <a:solidFill>
                <a:srgbClr val="E7C58C"/>
              </a:solidFill>
              <a:latin typeface="Source Sans Pro Bold"/>
              <a:ea typeface="Source Sans Pro Bold"/>
              <a:cs typeface="Source Sans Pro Bold"/>
              <a:sym typeface="Source Sans Pro Bold"/>
            </a:endParaRPr>
          </a:p>
        </p:txBody>
      </p:sp>
      <p:sp>
        <p:nvSpPr>
          <p:cNvPr id="11" name="TextBox 11"/>
          <p:cNvSpPr txBox="1"/>
          <p:nvPr/>
        </p:nvSpPr>
        <p:spPr>
          <a:xfrm>
            <a:off x="2952836" y="1587293"/>
            <a:ext cx="4498680" cy="746737"/>
          </a:xfrm>
          <a:prstGeom prst="rect">
            <a:avLst/>
          </a:prstGeom>
        </p:spPr>
        <p:txBody>
          <a:bodyPr lIns="0" tIns="0" rIns="0" bIns="0" rtlCol="0" anchor="t">
            <a:spAutoFit/>
          </a:bodyPr>
          <a:lstStyle/>
          <a:p>
            <a:pPr marL="0" lvl="0" indent="0" algn="l">
              <a:lnSpc>
                <a:spcPts val="2968"/>
              </a:lnSpc>
            </a:pPr>
            <a:r>
              <a:rPr lang="en-US" sz="2748">
                <a:solidFill>
                  <a:srgbClr val="FFFFFF"/>
                </a:solidFill>
                <a:latin typeface="Source Sans Pro"/>
                <a:ea typeface="Source Sans Pro"/>
                <a:cs typeface="Source Sans Pro"/>
                <a:sym typeface="Source Sans Pro"/>
              </a:rPr>
              <a:t>Navigating Mis- and Disinformation at an Older Age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45750-9115-82CE-4C2C-F09C9E7A3BC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89A5A87-199A-36DA-0F05-5550E95BB941}"/>
              </a:ext>
            </a:extLst>
          </p:cNvPr>
          <p:cNvSpPr txBox="1"/>
          <p:nvPr/>
        </p:nvSpPr>
        <p:spPr>
          <a:xfrm>
            <a:off x="1028700" y="2356194"/>
            <a:ext cx="13243086" cy="6474208"/>
          </a:xfrm>
          <a:prstGeom prst="rect">
            <a:avLst/>
          </a:prstGeom>
        </p:spPr>
        <p:txBody>
          <a:bodyPr wrap="square" lIns="0" tIns="0" rIns="0" bIns="0" rtlCol="0" anchor="t">
            <a:spAutoFit/>
          </a:bodyPr>
          <a:lstStyle/>
          <a:p>
            <a:pPr algn="l">
              <a:lnSpc>
                <a:spcPts val="4886"/>
              </a:lnSpc>
              <a:spcAft>
                <a:spcPts val="600"/>
              </a:spcAft>
            </a:pPr>
            <a:r>
              <a:rPr lang="en-US" sz="3490" dirty="0">
                <a:solidFill>
                  <a:srgbClr val="145F81"/>
                </a:solidFill>
                <a:latin typeface="Source Sans Pro"/>
                <a:ea typeface="Source Sans Pro"/>
                <a:cs typeface="Source Sans Pro"/>
                <a:sym typeface="Source Sans Pro"/>
              </a:rPr>
              <a:t>The tendency to favor and emphasize rare, dramatic, frightening, or negative events, even if they don't reflect the overall reality. "If it bleeds, it leads" is the mantra here.</a:t>
            </a:r>
          </a:p>
          <a:p>
            <a:pPr algn="l">
              <a:lnSpc>
                <a:spcPts val="4886"/>
              </a:lnSpc>
              <a:spcAft>
                <a:spcPts val="600"/>
              </a:spcAft>
            </a:pPr>
            <a:r>
              <a:rPr lang="en-US" sz="3490" dirty="0">
                <a:solidFill>
                  <a:srgbClr val="145F81"/>
                </a:solidFill>
                <a:latin typeface="Source Sans Pro"/>
                <a:ea typeface="Source Sans Pro"/>
                <a:cs typeface="Source Sans Pro"/>
                <a:sym typeface="Source Sans Pro"/>
              </a:rPr>
              <a:t>When your news feed consists predominantly of accidents, crime, and conflict, while overlooking slower but more significant progress or success stories. Does the headline provoke fear or outrage in you? It might be sensationalism.</a:t>
            </a:r>
          </a:p>
          <a:p>
            <a:pPr algn="l">
              <a:lnSpc>
                <a:spcPts val="4886"/>
              </a:lnSpc>
              <a:spcAft>
                <a:spcPts val="600"/>
              </a:spcAft>
            </a:pPr>
            <a:r>
              <a:rPr lang="en-US" sz="3490" dirty="0">
                <a:solidFill>
                  <a:srgbClr val="145F81"/>
                </a:solidFill>
                <a:latin typeface="Source Sans Pro"/>
                <a:ea typeface="Source Sans Pro"/>
                <a:cs typeface="Source Sans Pro"/>
                <a:sym typeface="Source Sans Pro"/>
              </a:rPr>
              <a:t>A news outlet prioritizes covering a single plane crash over the millions of safe flights that occurred throughout the year, giving the reader a distorted view of air safety.</a:t>
            </a:r>
          </a:p>
        </p:txBody>
      </p:sp>
      <p:sp>
        <p:nvSpPr>
          <p:cNvPr id="3" name="TextBox 3">
            <a:extLst>
              <a:ext uri="{FF2B5EF4-FFF2-40B4-BE49-F238E27FC236}">
                <a16:creationId xmlns:a16="http://schemas.microsoft.com/office/drawing/2014/main" id="{3B830E05-CDA5-DFA0-B95C-A0495BE4C1BC}"/>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n-US" sz="5808" b="1" dirty="0">
                <a:solidFill>
                  <a:srgbClr val="145F81"/>
                </a:solidFill>
                <a:latin typeface="Source Sans Pro Bold"/>
                <a:ea typeface="Source Sans Pro Bold"/>
                <a:cs typeface="Source Sans Pro Bold"/>
                <a:sym typeface="Source Sans Pro Bold"/>
              </a:rPr>
              <a:t>Sensationalism and negativity bias</a:t>
            </a:r>
          </a:p>
        </p:txBody>
      </p:sp>
      <p:sp>
        <p:nvSpPr>
          <p:cNvPr id="4" name="Freeform 4">
            <a:extLst>
              <a:ext uri="{FF2B5EF4-FFF2-40B4-BE49-F238E27FC236}">
                <a16:creationId xmlns:a16="http://schemas.microsoft.com/office/drawing/2014/main" id="{C45E3879-AA98-CA2B-7C14-B1880654FB3A}"/>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765474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35FD0-ED18-1C8D-4EB7-0FD1B7FBEF1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BC6708B-99B8-6A39-508A-C0F931E9965E}"/>
              </a:ext>
            </a:extLst>
          </p:cNvPr>
          <p:cNvSpPr txBox="1"/>
          <p:nvPr/>
        </p:nvSpPr>
        <p:spPr>
          <a:xfrm>
            <a:off x="1028700" y="2356194"/>
            <a:ext cx="13243086" cy="8038739"/>
          </a:xfrm>
          <a:prstGeom prst="rect">
            <a:avLst/>
          </a:prstGeom>
        </p:spPr>
        <p:txBody>
          <a:bodyPr wrap="square" lIns="0" tIns="0" rIns="0" bIns="0" rtlCol="0" anchor="t">
            <a:spAutoFit/>
          </a:bodyPr>
          <a:lstStyle/>
          <a:p>
            <a:pPr algn="l">
              <a:lnSpc>
                <a:spcPts val="4886"/>
              </a:lnSpc>
              <a:spcAft>
                <a:spcPts val="600"/>
              </a:spcAft>
            </a:pPr>
            <a:r>
              <a:rPr lang="en-US" sz="3490" b="1" dirty="0">
                <a:solidFill>
                  <a:srgbClr val="145F81"/>
                </a:solidFill>
                <a:latin typeface="Source Sans Pro"/>
                <a:ea typeface="Source Sans Pro"/>
                <a:cs typeface="Source Sans Pro"/>
                <a:sym typeface="Source Sans Pro"/>
              </a:rPr>
              <a:t>Cross-check sources</a:t>
            </a:r>
          </a:p>
          <a:p>
            <a:pPr marL="808038" algn="l"/>
            <a:r>
              <a:rPr lang="en-US" sz="3490" dirty="0">
                <a:solidFill>
                  <a:srgbClr val="145F81"/>
                </a:solidFill>
                <a:latin typeface="Source Sans Pro"/>
                <a:ea typeface="Source Sans Pro"/>
                <a:cs typeface="Source Sans Pro"/>
                <a:sym typeface="Source Sans Pro"/>
              </a:rPr>
              <a:t>Read about the same event from outlets with different political leanings.</a:t>
            </a:r>
          </a:p>
          <a:p>
            <a:pPr algn="l">
              <a:lnSpc>
                <a:spcPts val="4886"/>
              </a:lnSpc>
              <a:spcAft>
                <a:spcPts val="600"/>
              </a:spcAft>
            </a:pPr>
            <a:r>
              <a:rPr lang="en-US" sz="3490" b="1" dirty="0">
                <a:solidFill>
                  <a:srgbClr val="145F81"/>
                </a:solidFill>
                <a:latin typeface="Source Sans Pro"/>
                <a:ea typeface="Source Sans Pro"/>
                <a:cs typeface="Source Sans Pro"/>
                <a:sym typeface="Source Sans Pro"/>
              </a:rPr>
              <a:t>Look deeper</a:t>
            </a:r>
          </a:p>
          <a:p>
            <a:pPr marL="808038">
              <a:lnSpc>
                <a:spcPts val="4886"/>
              </a:lnSpc>
              <a:spcAft>
                <a:spcPts val="600"/>
              </a:spcAft>
            </a:pPr>
            <a:r>
              <a:rPr lang="en-US" sz="3490" dirty="0">
                <a:solidFill>
                  <a:srgbClr val="145F81"/>
                </a:solidFill>
                <a:latin typeface="Source Sans Pro"/>
                <a:ea typeface="Source Sans Pro"/>
                <a:sym typeface="Source Sans Pro"/>
              </a:rPr>
              <a:t>Don't stop at the headline. Read the whole article and look for missing information.</a:t>
            </a:r>
          </a:p>
          <a:p>
            <a:pPr algn="l">
              <a:lnSpc>
                <a:spcPts val="4886"/>
              </a:lnSpc>
              <a:spcAft>
                <a:spcPts val="600"/>
              </a:spcAft>
            </a:pPr>
            <a:r>
              <a:rPr lang="en-US" sz="3490" b="1" dirty="0">
                <a:solidFill>
                  <a:srgbClr val="145F81"/>
                </a:solidFill>
                <a:latin typeface="Source Sans Pro"/>
                <a:ea typeface="Source Sans Pro"/>
                <a:cs typeface="Source Sans Pro"/>
                <a:sym typeface="Source Sans Pro"/>
              </a:rPr>
              <a:t>Separate opinion</a:t>
            </a:r>
          </a:p>
          <a:p>
            <a:pPr marL="715963">
              <a:lnSpc>
                <a:spcPts val="4886"/>
              </a:lnSpc>
              <a:spcAft>
                <a:spcPts val="600"/>
              </a:spcAft>
            </a:pPr>
            <a:r>
              <a:rPr lang="en-US" sz="3490" dirty="0">
                <a:solidFill>
                  <a:srgbClr val="145F81"/>
                </a:solidFill>
                <a:latin typeface="Source Sans Pro"/>
                <a:ea typeface="Source Sans Pro"/>
                <a:sym typeface="Source Sans Pro"/>
              </a:rPr>
              <a:t>Distinguish factual news reports (which should be objective) from opinion pieces (which are subjective).</a:t>
            </a:r>
          </a:p>
          <a:p>
            <a:pPr algn="l">
              <a:lnSpc>
                <a:spcPts val="4886"/>
              </a:lnSpc>
              <a:spcAft>
                <a:spcPts val="600"/>
              </a:spcAft>
            </a:pPr>
            <a:r>
              <a:rPr lang="en-US" sz="3490" b="1" dirty="0">
                <a:solidFill>
                  <a:srgbClr val="145F81"/>
                </a:solidFill>
                <a:latin typeface="Source Sans Pro"/>
                <a:ea typeface="Source Sans Pro"/>
                <a:cs typeface="Source Sans Pro"/>
                <a:sym typeface="Source Sans Pro"/>
              </a:rPr>
              <a:t>Note the tone</a:t>
            </a:r>
          </a:p>
          <a:p>
            <a:pPr marL="715963">
              <a:lnSpc>
                <a:spcPts val="4886"/>
              </a:lnSpc>
              <a:spcAft>
                <a:spcPts val="600"/>
              </a:spcAft>
            </a:pPr>
            <a:r>
              <a:rPr lang="en-US" sz="3490" dirty="0">
                <a:solidFill>
                  <a:srgbClr val="145F81"/>
                </a:solidFill>
                <a:latin typeface="Source Sans Pro"/>
                <a:ea typeface="Source Sans Pro"/>
                <a:sym typeface="Source Sans Pro"/>
              </a:rPr>
              <a:t>Pay attention to words that try to evoke an emotional reaction (anger, fear, joy).</a:t>
            </a:r>
          </a:p>
        </p:txBody>
      </p:sp>
      <p:sp>
        <p:nvSpPr>
          <p:cNvPr id="3" name="TextBox 3">
            <a:extLst>
              <a:ext uri="{FF2B5EF4-FFF2-40B4-BE49-F238E27FC236}">
                <a16:creationId xmlns:a16="http://schemas.microsoft.com/office/drawing/2014/main" id="{9CB84C35-6A12-0206-18B7-A3B3E8D31D6E}"/>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t-EE" sz="5808" b="1" dirty="0" err="1">
                <a:solidFill>
                  <a:srgbClr val="145F81"/>
                </a:solidFill>
                <a:latin typeface="Source Sans Pro Bold"/>
                <a:ea typeface="Source Sans Pro Bold"/>
                <a:cs typeface="Source Sans Pro Bold"/>
                <a:sym typeface="Source Sans Pro Bold"/>
              </a:rPr>
              <a:t>Summary</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368F7404-454E-A8A1-FD70-4DD967994C44}"/>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5" name="Freeform 10">
            <a:extLst>
              <a:ext uri="{FF2B5EF4-FFF2-40B4-BE49-F238E27FC236}">
                <a16:creationId xmlns:a16="http://schemas.microsoft.com/office/drawing/2014/main" id="{470147D4-D0EE-B43C-AE96-D60C71056B9B}"/>
              </a:ext>
            </a:extLst>
          </p:cNvPr>
          <p:cNvSpPr/>
          <p:nvPr/>
        </p:nvSpPr>
        <p:spPr>
          <a:xfrm>
            <a:off x="455468" y="3009900"/>
            <a:ext cx="1146464" cy="1146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3382501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2027262" y="1083265"/>
            <a:ext cx="1787755" cy="1787755"/>
          </a:xfrm>
          <a:custGeom>
            <a:avLst/>
            <a:gdLst/>
            <a:ahLst/>
            <a:cxnLst/>
            <a:rect l="l" t="t" r="r" b="b"/>
            <a:pathLst>
              <a:path w="1787755" h="1787755">
                <a:moveTo>
                  <a:pt x="0" y="0"/>
                </a:moveTo>
                <a:lnTo>
                  <a:pt x="1787755" y="0"/>
                </a:lnTo>
                <a:lnTo>
                  <a:pt x="1787755" y="1787755"/>
                </a:lnTo>
                <a:lnTo>
                  <a:pt x="0" y="1787755"/>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fi-FI"/>
          </a:p>
        </p:txBody>
      </p:sp>
      <p:sp>
        <p:nvSpPr>
          <p:cNvPr id="3" name="Freeform 3"/>
          <p:cNvSpPr/>
          <p:nvPr/>
        </p:nvSpPr>
        <p:spPr>
          <a:xfrm>
            <a:off x="12027262" y="3192770"/>
            <a:ext cx="1787755" cy="1787755"/>
          </a:xfrm>
          <a:custGeom>
            <a:avLst/>
            <a:gdLst/>
            <a:ahLst/>
            <a:cxnLst/>
            <a:rect l="l" t="t" r="r" b="b"/>
            <a:pathLst>
              <a:path w="1787755" h="1787755">
                <a:moveTo>
                  <a:pt x="0" y="0"/>
                </a:moveTo>
                <a:lnTo>
                  <a:pt x="1787755" y="0"/>
                </a:lnTo>
                <a:lnTo>
                  <a:pt x="1787755" y="1787755"/>
                </a:lnTo>
                <a:lnTo>
                  <a:pt x="0" y="178775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
        <p:nvSpPr>
          <p:cNvPr id="4" name="Freeform 4"/>
          <p:cNvSpPr/>
          <p:nvPr/>
        </p:nvSpPr>
        <p:spPr>
          <a:xfrm>
            <a:off x="12027262" y="5304375"/>
            <a:ext cx="1787755" cy="1787755"/>
          </a:xfrm>
          <a:custGeom>
            <a:avLst/>
            <a:gdLst/>
            <a:ahLst/>
            <a:cxnLst/>
            <a:rect l="l" t="t" r="r" b="b"/>
            <a:pathLst>
              <a:path w="1787755" h="1787755">
                <a:moveTo>
                  <a:pt x="0" y="0"/>
                </a:moveTo>
                <a:lnTo>
                  <a:pt x="1787755" y="0"/>
                </a:lnTo>
                <a:lnTo>
                  <a:pt x="1787755" y="1787755"/>
                </a:lnTo>
                <a:lnTo>
                  <a:pt x="0" y="1787755"/>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fi-FI"/>
          </a:p>
        </p:txBody>
      </p:sp>
      <p:sp>
        <p:nvSpPr>
          <p:cNvPr id="5" name="Freeform 5"/>
          <p:cNvSpPr/>
          <p:nvPr/>
        </p:nvSpPr>
        <p:spPr>
          <a:xfrm>
            <a:off x="12027262" y="7415980"/>
            <a:ext cx="1787755" cy="1787755"/>
          </a:xfrm>
          <a:custGeom>
            <a:avLst/>
            <a:gdLst/>
            <a:ahLst/>
            <a:cxnLst/>
            <a:rect l="l" t="t" r="r" b="b"/>
            <a:pathLst>
              <a:path w="1787755" h="1787755">
                <a:moveTo>
                  <a:pt x="0" y="0"/>
                </a:moveTo>
                <a:lnTo>
                  <a:pt x="1787755" y="0"/>
                </a:lnTo>
                <a:lnTo>
                  <a:pt x="1787755" y="1787755"/>
                </a:lnTo>
                <a:lnTo>
                  <a:pt x="0" y="1787755"/>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fi-FI"/>
          </a:p>
        </p:txBody>
      </p:sp>
      <p:sp>
        <p:nvSpPr>
          <p:cNvPr id="6" name="Freeform 6"/>
          <p:cNvSpPr/>
          <p:nvPr/>
        </p:nvSpPr>
        <p:spPr>
          <a:xfrm>
            <a:off x="4472983" y="3074222"/>
            <a:ext cx="6383943" cy="2069278"/>
          </a:xfrm>
          <a:custGeom>
            <a:avLst/>
            <a:gdLst/>
            <a:ahLst/>
            <a:cxnLst/>
            <a:rect l="l" t="t" r="r" b="b"/>
            <a:pathLst>
              <a:path w="6383943" h="2069278">
                <a:moveTo>
                  <a:pt x="0" y="0"/>
                </a:moveTo>
                <a:lnTo>
                  <a:pt x="6383942" y="0"/>
                </a:lnTo>
                <a:lnTo>
                  <a:pt x="6383942" y="2069278"/>
                </a:lnTo>
                <a:lnTo>
                  <a:pt x="0" y="2069278"/>
                </a:lnTo>
                <a:lnTo>
                  <a:pt x="0" y="0"/>
                </a:lnTo>
                <a:close/>
              </a:path>
            </a:pathLst>
          </a:custGeom>
          <a:blipFill>
            <a:blip r:embed="rId6"/>
            <a:stretch>
              <a:fillRect/>
            </a:stretch>
          </a:blipFill>
        </p:spPr>
        <p:txBody>
          <a:bodyPr/>
          <a:lstStyle/>
          <a:p>
            <a:endParaRPr lang="fi-FI"/>
          </a:p>
        </p:txBody>
      </p:sp>
      <p:sp>
        <p:nvSpPr>
          <p:cNvPr id="7" name="Freeform 7"/>
          <p:cNvSpPr/>
          <p:nvPr/>
        </p:nvSpPr>
        <p:spPr>
          <a:xfrm>
            <a:off x="4472983" y="5439475"/>
            <a:ext cx="6383943" cy="2106486"/>
          </a:xfrm>
          <a:custGeom>
            <a:avLst/>
            <a:gdLst/>
            <a:ahLst/>
            <a:cxnLst/>
            <a:rect l="l" t="t" r="r" b="b"/>
            <a:pathLst>
              <a:path w="6383943" h="2106486">
                <a:moveTo>
                  <a:pt x="0" y="0"/>
                </a:moveTo>
                <a:lnTo>
                  <a:pt x="6383942" y="0"/>
                </a:lnTo>
                <a:lnTo>
                  <a:pt x="6383942" y="2106486"/>
                </a:lnTo>
                <a:lnTo>
                  <a:pt x="0" y="2106486"/>
                </a:lnTo>
                <a:lnTo>
                  <a:pt x="0" y="0"/>
                </a:lnTo>
                <a:close/>
              </a:path>
            </a:pathLst>
          </a:custGeom>
          <a:blipFill>
            <a:blip r:embed="rId7"/>
            <a:stretch>
              <a:fillRect/>
            </a:stretch>
          </a:blipFill>
        </p:spPr>
        <p:txBody>
          <a:bodyPr/>
          <a:lstStyle/>
          <a:p>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43C66-2B1F-72AF-90BB-A5679B4762C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50C3BAA-5FAB-582D-9D19-943BF3D9FAFC}"/>
              </a:ext>
            </a:extLst>
          </p:cNvPr>
          <p:cNvSpPr txBox="1"/>
          <p:nvPr/>
        </p:nvSpPr>
        <p:spPr>
          <a:xfrm>
            <a:off x="1028700" y="2356194"/>
            <a:ext cx="11683912" cy="6243376"/>
          </a:xfrm>
          <a:prstGeom prst="rect">
            <a:avLst/>
          </a:prstGeom>
        </p:spPr>
        <p:txBody>
          <a:bodyPr lIns="0" tIns="0" rIns="0" bIns="0" rtlCol="0" anchor="t">
            <a:spAutoFit/>
          </a:bodyPr>
          <a:lstStyle/>
          <a:p>
            <a:pPr algn="l">
              <a:lnSpc>
                <a:spcPts val="4886"/>
              </a:lnSpc>
            </a:pPr>
            <a:r>
              <a:rPr lang="en-US" sz="3490" dirty="0">
                <a:solidFill>
                  <a:srgbClr val="145F81"/>
                </a:solidFill>
                <a:latin typeface="Source Sans Pro"/>
                <a:ea typeface="Source Sans Pro"/>
                <a:cs typeface="Source Sans Pro"/>
                <a:sym typeface="Source Sans Pro"/>
              </a:rPr>
              <a:t>The material allows for interactive sessions where participants discuss how biased information reinforces preconceptions and distorts reality. </a:t>
            </a:r>
            <a:endParaRPr lang="et-EE" sz="3490" dirty="0">
              <a:solidFill>
                <a:srgbClr val="145F81"/>
              </a:solidFill>
              <a:latin typeface="Source Sans Pro"/>
              <a:ea typeface="Source Sans Pro"/>
              <a:cs typeface="Source Sans Pro"/>
              <a:sym typeface="Source Sans Pro"/>
            </a:endParaRPr>
          </a:p>
          <a:p>
            <a:pPr algn="l">
              <a:lnSpc>
                <a:spcPts val="4886"/>
              </a:lnSpc>
            </a:pPr>
            <a:endParaRPr lang="et-EE"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Each slide introduces a specific type of bias, </a:t>
            </a:r>
            <a:r>
              <a:rPr lang="en-US" sz="3490" noProof="0" dirty="0">
                <a:solidFill>
                  <a:srgbClr val="145F81"/>
                </a:solidFill>
                <a:latin typeface="Source Sans Pro"/>
                <a:ea typeface="Source Sans Pro"/>
                <a:cs typeface="Source Sans Pro"/>
                <a:sym typeface="Source Sans Pro"/>
              </a:rPr>
              <a:t>the trainer could </a:t>
            </a:r>
            <a:r>
              <a:rPr lang="en-US" sz="3490" dirty="0">
                <a:solidFill>
                  <a:srgbClr val="145F81"/>
                </a:solidFill>
                <a:latin typeface="Source Sans Pro"/>
                <a:ea typeface="Source Sans Pro"/>
                <a:cs typeface="Source Sans Pro"/>
                <a:sym typeface="Source Sans Pro"/>
              </a:rPr>
              <a:t>provided real-world examples. </a:t>
            </a:r>
            <a:endParaRPr lang="et-EE" sz="3490" dirty="0">
              <a:solidFill>
                <a:srgbClr val="145F81"/>
              </a:solidFill>
              <a:latin typeface="Source Sans Pro"/>
              <a:ea typeface="Source Sans Pro"/>
              <a:cs typeface="Source Sans Pro"/>
              <a:sym typeface="Source Sans Pro"/>
            </a:endParaRPr>
          </a:p>
          <a:p>
            <a:pPr algn="l">
              <a:lnSpc>
                <a:spcPts val="4886"/>
              </a:lnSpc>
            </a:pPr>
            <a:endParaRPr lang="et-EE" sz="3490" dirty="0">
              <a:solidFill>
                <a:srgbClr val="145F81"/>
              </a:solidFill>
              <a:latin typeface="Source Sans Pro"/>
              <a:ea typeface="Source Sans Pro"/>
              <a:cs typeface="Source Sans Pro"/>
              <a:sym typeface="Source Sans Pro"/>
            </a:endParaRPr>
          </a:p>
          <a:p>
            <a:pPr algn="l">
              <a:lnSpc>
                <a:spcPts val="4886"/>
              </a:lnSpc>
            </a:pPr>
            <a:r>
              <a:rPr lang="en-US" sz="3490" noProof="0" dirty="0">
                <a:solidFill>
                  <a:srgbClr val="145F81"/>
                </a:solidFill>
                <a:latin typeface="Source Sans Pro"/>
                <a:ea typeface="Source Sans Pro"/>
                <a:cs typeface="Source Sans Pro"/>
                <a:sym typeface="Source Sans Pro"/>
              </a:rPr>
              <a:t>The </a:t>
            </a:r>
            <a:r>
              <a:rPr lang="en-US" sz="3490" dirty="0">
                <a:solidFill>
                  <a:srgbClr val="145F81"/>
                </a:solidFill>
                <a:latin typeface="Source Sans Pro"/>
                <a:ea typeface="Source Sans Pro"/>
                <a:cs typeface="Source Sans Pro"/>
                <a:sym typeface="Source Sans Pro"/>
              </a:rPr>
              <a:t>session can conclude with a practical exercise where students analyze articles for emotionally loaded words or sensationalist language.</a:t>
            </a:r>
          </a:p>
        </p:txBody>
      </p:sp>
      <p:sp>
        <p:nvSpPr>
          <p:cNvPr id="3" name="TextBox 3">
            <a:extLst>
              <a:ext uri="{FF2B5EF4-FFF2-40B4-BE49-F238E27FC236}">
                <a16:creationId xmlns:a16="http://schemas.microsoft.com/office/drawing/2014/main" id="{CD110671-C074-FC0C-2875-BAF66FEDB834}"/>
              </a:ext>
            </a:extLst>
          </p:cNvPr>
          <p:cNvSpPr txBox="1"/>
          <p:nvPr/>
        </p:nvSpPr>
        <p:spPr>
          <a:xfrm>
            <a:off x="1028700" y="914400"/>
            <a:ext cx="7203393" cy="995471"/>
          </a:xfrm>
          <a:prstGeom prst="rect">
            <a:avLst/>
          </a:prstGeom>
        </p:spPr>
        <p:txBody>
          <a:bodyPr lIns="0" tIns="0" rIns="0" bIns="0" rtlCol="0" anchor="t">
            <a:spAutoFit/>
          </a:bodyPr>
          <a:lstStyle/>
          <a:p>
            <a:pPr algn="just">
              <a:lnSpc>
                <a:spcPts val="8131"/>
              </a:lnSpc>
            </a:pPr>
            <a:r>
              <a:rPr lang="en-US" sz="5808" b="1" noProof="0" dirty="0">
                <a:solidFill>
                  <a:srgbClr val="145F81"/>
                </a:solidFill>
                <a:latin typeface="Source Sans Pro Bold"/>
                <a:ea typeface="Source Sans Pro Bold"/>
                <a:cs typeface="Source Sans Pro Bold"/>
                <a:sym typeface="Source Sans Pro Bold"/>
              </a:rPr>
              <a:t>Instructions</a:t>
            </a:r>
          </a:p>
        </p:txBody>
      </p:sp>
      <p:sp>
        <p:nvSpPr>
          <p:cNvPr id="4" name="Freeform 4">
            <a:extLst>
              <a:ext uri="{FF2B5EF4-FFF2-40B4-BE49-F238E27FC236}">
                <a16:creationId xmlns:a16="http://schemas.microsoft.com/office/drawing/2014/main" id="{A6B4E829-851A-FF7E-60A0-B42C9D0C7B29}"/>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76053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13CDD-BDC3-66B3-891A-4FF5E0BCCFA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36539AA-5731-B4EF-B8A1-7A90FB4961F8}"/>
              </a:ext>
            </a:extLst>
          </p:cNvPr>
          <p:cNvSpPr txBox="1"/>
          <p:nvPr/>
        </p:nvSpPr>
        <p:spPr>
          <a:xfrm>
            <a:off x="1028700" y="2356194"/>
            <a:ext cx="11683912" cy="10013639"/>
          </a:xfrm>
          <a:prstGeom prst="rect">
            <a:avLst/>
          </a:prstGeom>
        </p:spPr>
        <p:txBody>
          <a:bodyPr lIns="0" tIns="0" rIns="0" bIns="0" rtlCol="0" anchor="t">
            <a:spAutoFit/>
          </a:bodyPr>
          <a:lstStyle/>
          <a:p>
            <a:pPr algn="l">
              <a:lnSpc>
                <a:spcPts val="4886"/>
              </a:lnSpc>
            </a:pPr>
            <a:r>
              <a:rPr lang="en-US" sz="3490" dirty="0">
                <a:solidFill>
                  <a:srgbClr val="145F81"/>
                </a:solidFill>
                <a:latin typeface="Source Sans Pro"/>
                <a:ea typeface="Source Sans Pro"/>
                <a:cs typeface="Source Sans Pro"/>
                <a:sym typeface="Source Sans Pro"/>
              </a:rPr>
              <a:t>Media bias occurs when a news organization or journalist presents news in an </a:t>
            </a:r>
          </a:p>
          <a:p>
            <a:pPr lvl="2">
              <a:lnSpc>
                <a:spcPts val="4886"/>
              </a:lnSpc>
            </a:pPr>
            <a:r>
              <a:rPr lang="en-US" sz="4000" b="1" dirty="0">
                <a:solidFill>
                  <a:srgbClr val="145F81"/>
                </a:solidFill>
                <a:latin typeface="Source Sans Pro"/>
                <a:ea typeface="Source Sans Pro"/>
                <a:cs typeface="Source Sans Pro"/>
                <a:sym typeface="Source Sans Pro"/>
              </a:rPr>
              <a:t>unbalanced, incomplete, or subjective way</a:t>
            </a:r>
            <a:r>
              <a:rPr lang="en-US" sz="3490" dirty="0">
                <a:solidFill>
                  <a:srgbClr val="145F81"/>
                </a:solidFill>
                <a:latin typeface="Source Sans Pro"/>
                <a:ea typeface="Source Sans Pro"/>
                <a:cs typeface="Source Sans Pro"/>
                <a:sym typeface="Source Sans Pro"/>
              </a:rPr>
              <a:t>, favoring one side, viewpoint, or outcome over another. </a:t>
            </a:r>
          </a:p>
          <a:p>
            <a:pPr algn="l">
              <a:lnSpc>
                <a:spcPts val="4886"/>
              </a:lnSpc>
            </a:pPr>
            <a:endParaRPr lang="et-EE"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This isn't always intentional lying but often stems from choices in selection and emphasis.</a:t>
            </a: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STOP here, otherwise too much text</a:t>
            </a:r>
          </a:p>
        </p:txBody>
      </p:sp>
      <p:sp>
        <p:nvSpPr>
          <p:cNvPr id="3" name="TextBox 3">
            <a:extLst>
              <a:ext uri="{FF2B5EF4-FFF2-40B4-BE49-F238E27FC236}">
                <a16:creationId xmlns:a16="http://schemas.microsoft.com/office/drawing/2014/main" id="{626185C7-AC3C-2D71-6941-0C5E40265F22}"/>
              </a:ext>
            </a:extLst>
          </p:cNvPr>
          <p:cNvSpPr txBox="1"/>
          <p:nvPr/>
        </p:nvSpPr>
        <p:spPr>
          <a:xfrm>
            <a:off x="1028700" y="914400"/>
            <a:ext cx="7203393" cy="995471"/>
          </a:xfrm>
          <a:prstGeom prst="rect">
            <a:avLst/>
          </a:prstGeom>
        </p:spPr>
        <p:txBody>
          <a:bodyPr lIns="0" tIns="0" rIns="0" bIns="0" rtlCol="0" anchor="t">
            <a:spAutoFit/>
          </a:bodyPr>
          <a:lstStyle/>
          <a:p>
            <a:pPr algn="just">
              <a:lnSpc>
                <a:spcPts val="8131"/>
              </a:lnSpc>
            </a:pPr>
            <a:r>
              <a:rPr lang="en-US" sz="5808" b="1" noProof="0" dirty="0">
                <a:solidFill>
                  <a:srgbClr val="145F81"/>
                </a:solidFill>
                <a:latin typeface="Source Sans Pro Bold"/>
                <a:ea typeface="Source Sans Pro Bold"/>
                <a:cs typeface="Source Sans Pro Bold"/>
                <a:sym typeface="Source Sans Pro Bold"/>
              </a:rPr>
              <a:t>What is media bias</a:t>
            </a:r>
            <a:r>
              <a:rPr lang="et-EE" sz="5808" b="1" dirty="0">
                <a:solidFill>
                  <a:srgbClr val="145F81"/>
                </a:solidFill>
                <a:latin typeface="Source Sans Pro Bold"/>
                <a:ea typeface="Source Sans Pro Bold"/>
                <a:cs typeface="Source Sans Pro Bold"/>
                <a:sym typeface="Source Sans Pro Bold"/>
              </a:rPr>
              <a:t>?</a:t>
            </a:r>
            <a:endParaRPr lang="en-US" sz="5808"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C7242C13-FDDE-565D-66FC-C27DE2D69702}"/>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131996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335DD-EA4A-BAD0-F7CF-C0F67851038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4C55910-E2AA-81B9-9AE3-77E77B0ACA80}"/>
              </a:ext>
            </a:extLst>
          </p:cNvPr>
          <p:cNvSpPr txBox="1"/>
          <p:nvPr/>
        </p:nvSpPr>
        <p:spPr>
          <a:xfrm>
            <a:off x="1028700" y="2356194"/>
            <a:ext cx="11683912" cy="6871753"/>
          </a:xfrm>
          <a:prstGeom prst="rect">
            <a:avLst/>
          </a:prstGeom>
        </p:spPr>
        <p:txBody>
          <a:bodyPr lIns="0" tIns="0" rIns="0" bIns="0" rtlCol="0" anchor="t">
            <a:spAutoFit/>
          </a:bodyPr>
          <a:lstStyle/>
          <a:p>
            <a:pPr marL="457200" indent="-457200" algn="l">
              <a:lnSpc>
                <a:spcPts val="4886"/>
              </a:lnSpc>
              <a:buFont typeface="Arial" panose="020B0604020202020204" pitchFamily="34" charset="0"/>
              <a:buChar char="•"/>
            </a:pPr>
            <a:r>
              <a:rPr lang="en-US" sz="3490" dirty="0">
                <a:solidFill>
                  <a:srgbClr val="145F81"/>
                </a:solidFill>
                <a:latin typeface="Source Sans Pro"/>
                <a:ea typeface="Source Sans Pro"/>
                <a:cs typeface="Source Sans Pro"/>
                <a:sym typeface="Source Sans Pro"/>
              </a:rPr>
              <a:t>Distort your understanding of reality.</a:t>
            </a:r>
          </a:p>
          <a:p>
            <a:pPr marL="457200" indent="-457200" algn="l">
              <a:lnSpc>
                <a:spcPts val="4886"/>
              </a:lnSpc>
              <a:buFont typeface="Arial" panose="020B0604020202020204" pitchFamily="34" charset="0"/>
              <a:buChar char="•"/>
            </a:pPr>
            <a:r>
              <a:rPr lang="en-US" sz="3490" dirty="0">
                <a:solidFill>
                  <a:srgbClr val="145F81"/>
                </a:solidFill>
                <a:latin typeface="Source Sans Pro"/>
                <a:ea typeface="Source Sans Pro"/>
                <a:cs typeface="Source Sans Pro"/>
                <a:sym typeface="Source Sans Pro"/>
              </a:rPr>
              <a:t>Reinforce existing preconceptions (confirmation bias).</a:t>
            </a:r>
          </a:p>
          <a:p>
            <a:pPr marL="457200" indent="-457200" algn="l">
              <a:lnSpc>
                <a:spcPts val="4886"/>
              </a:lnSpc>
              <a:buFont typeface="Arial" panose="020B0604020202020204" pitchFamily="34" charset="0"/>
              <a:buChar char="•"/>
            </a:pPr>
            <a:r>
              <a:rPr lang="en-US" sz="3490" dirty="0">
                <a:solidFill>
                  <a:srgbClr val="145F81"/>
                </a:solidFill>
                <a:latin typeface="Source Sans Pro"/>
                <a:ea typeface="Source Sans Pro"/>
                <a:cs typeface="Source Sans Pro"/>
                <a:sym typeface="Source Sans Pro"/>
              </a:rPr>
              <a:t>Lead to incorrect conclusions and decisions.</a:t>
            </a: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3FE81D50-03F5-6A13-ACFE-4A2506B76FE0}"/>
              </a:ext>
            </a:extLst>
          </p:cNvPr>
          <p:cNvSpPr txBox="1"/>
          <p:nvPr/>
        </p:nvSpPr>
        <p:spPr>
          <a:xfrm>
            <a:off x="1028700" y="914400"/>
            <a:ext cx="11468100" cy="967957"/>
          </a:xfrm>
          <a:prstGeom prst="rect">
            <a:avLst/>
          </a:prstGeom>
        </p:spPr>
        <p:txBody>
          <a:bodyPr wrap="square" lIns="0" tIns="0" rIns="0" bIns="0" rtlCol="0" anchor="t">
            <a:spAutoFit/>
          </a:bodyPr>
          <a:lstStyle/>
          <a:p>
            <a:pPr algn="just">
              <a:lnSpc>
                <a:spcPts val="8131"/>
              </a:lnSpc>
            </a:pPr>
            <a:r>
              <a:rPr lang="en-US" sz="5808" b="1" noProof="0" dirty="0">
                <a:solidFill>
                  <a:srgbClr val="145F81"/>
                </a:solidFill>
                <a:latin typeface="Source Sans Pro Bold"/>
                <a:ea typeface="Source Sans Pro Bold"/>
                <a:cs typeface="Source Sans Pro Bold"/>
                <a:sym typeface="Source Sans Pro Bold"/>
              </a:rPr>
              <a:t>Biased information can …</a:t>
            </a:r>
          </a:p>
        </p:txBody>
      </p:sp>
      <p:sp>
        <p:nvSpPr>
          <p:cNvPr id="4" name="Freeform 4">
            <a:extLst>
              <a:ext uri="{FF2B5EF4-FFF2-40B4-BE49-F238E27FC236}">
                <a16:creationId xmlns:a16="http://schemas.microsoft.com/office/drawing/2014/main" id="{1311BF12-7109-D2A0-6674-4AF0FFB12F55}"/>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2001670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CEBC3-E891-50DC-C9ED-EC4A6A9E251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E5C926D-F352-C158-C911-0CC5018C2709}"/>
              </a:ext>
            </a:extLst>
          </p:cNvPr>
          <p:cNvSpPr txBox="1"/>
          <p:nvPr/>
        </p:nvSpPr>
        <p:spPr>
          <a:xfrm>
            <a:off x="1028700" y="2356194"/>
            <a:ext cx="11683912" cy="4986622"/>
          </a:xfrm>
          <a:prstGeom prst="rect">
            <a:avLst/>
          </a:prstGeom>
        </p:spPr>
        <p:txBody>
          <a:bodyPr lIns="0" tIns="0" rIns="0" bIns="0" rtlCol="0" anchor="t">
            <a:spAutoFit/>
          </a:bodyPr>
          <a:lstStyle/>
          <a:p>
            <a:pPr marL="457200" indent="-457200" algn="l">
              <a:lnSpc>
                <a:spcPts val="4886"/>
              </a:lnSpc>
              <a:buFont typeface="Arial" panose="020B0604020202020204" pitchFamily="34" charset="0"/>
              <a:buChar char="•"/>
            </a:pPr>
            <a:r>
              <a:rPr lang="en-US" sz="3490" noProof="0" dirty="0">
                <a:solidFill>
                  <a:srgbClr val="145F81"/>
                </a:solidFill>
                <a:latin typeface="Source Sans Pro"/>
                <a:ea typeface="Source Sans Pro"/>
                <a:cs typeface="Source Sans Pro"/>
                <a:sym typeface="Source Sans Pro"/>
              </a:rPr>
              <a:t>Bias by omission</a:t>
            </a:r>
          </a:p>
          <a:p>
            <a:pPr marL="457200" indent="-457200" algn="l">
              <a:lnSpc>
                <a:spcPts val="4886"/>
              </a:lnSpc>
              <a:buFont typeface="Arial" panose="020B0604020202020204" pitchFamily="34" charset="0"/>
              <a:buChar char="•"/>
            </a:pPr>
            <a:r>
              <a:rPr lang="en-US" sz="3490" noProof="0" dirty="0">
                <a:solidFill>
                  <a:srgbClr val="145F81"/>
                </a:solidFill>
                <a:latin typeface="Source Sans Pro"/>
                <a:ea typeface="Source Sans Pro"/>
                <a:cs typeface="Source Sans Pro"/>
                <a:sym typeface="Source Sans Pro"/>
              </a:rPr>
              <a:t>Bias by selection</a:t>
            </a:r>
          </a:p>
          <a:p>
            <a:pPr marL="457200" indent="-457200" algn="l">
              <a:lnSpc>
                <a:spcPts val="4886"/>
              </a:lnSpc>
              <a:buFont typeface="Arial" panose="020B0604020202020204" pitchFamily="34" charset="0"/>
              <a:buChar char="•"/>
            </a:pPr>
            <a:r>
              <a:rPr lang="en-US" sz="3490" noProof="0" dirty="0">
                <a:solidFill>
                  <a:srgbClr val="145F81"/>
                </a:solidFill>
                <a:latin typeface="Source Sans Pro"/>
                <a:ea typeface="Source Sans Pro"/>
                <a:cs typeface="Source Sans Pro"/>
                <a:sym typeface="Source Sans Pro"/>
              </a:rPr>
              <a:t>Bias by placement</a:t>
            </a:r>
          </a:p>
          <a:p>
            <a:pPr marL="457200" indent="-457200" algn="l">
              <a:lnSpc>
                <a:spcPts val="4886"/>
              </a:lnSpc>
              <a:buFont typeface="Arial" panose="020B0604020202020204" pitchFamily="34" charset="0"/>
              <a:buChar char="•"/>
            </a:pPr>
            <a:r>
              <a:rPr lang="en-US" sz="3490" noProof="0" dirty="0">
                <a:solidFill>
                  <a:srgbClr val="145F81"/>
                </a:solidFill>
                <a:latin typeface="Source Sans Pro"/>
                <a:ea typeface="Source Sans Pro"/>
                <a:cs typeface="Source Sans Pro"/>
                <a:sym typeface="Source Sans Pro"/>
              </a:rPr>
              <a:t>Bias by Spin/ Word choice</a:t>
            </a:r>
          </a:p>
          <a:p>
            <a:pPr marL="457200" indent="-457200" algn="l">
              <a:lnSpc>
                <a:spcPts val="4886"/>
              </a:lnSpc>
              <a:buFont typeface="Arial" panose="020B0604020202020204" pitchFamily="34" charset="0"/>
              <a:buChar char="•"/>
            </a:pPr>
            <a:r>
              <a:rPr lang="en-US" sz="3490" noProof="0" dirty="0">
                <a:solidFill>
                  <a:srgbClr val="145F81"/>
                </a:solidFill>
                <a:latin typeface="Source Sans Pro"/>
                <a:ea typeface="Source Sans Pro"/>
                <a:cs typeface="Source Sans Pro"/>
                <a:sym typeface="Source Sans Pro"/>
              </a:rPr>
              <a:t>Sensationalism and negativity bias</a:t>
            </a: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5968EDA8-07B0-C112-8EC4-3E301572E680}"/>
              </a:ext>
            </a:extLst>
          </p:cNvPr>
          <p:cNvSpPr txBox="1"/>
          <p:nvPr/>
        </p:nvSpPr>
        <p:spPr>
          <a:xfrm>
            <a:off x="1028700" y="914400"/>
            <a:ext cx="11468100" cy="967957"/>
          </a:xfrm>
          <a:prstGeom prst="rect">
            <a:avLst/>
          </a:prstGeom>
        </p:spPr>
        <p:txBody>
          <a:bodyPr wrap="square" lIns="0" tIns="0" rIns="0" bIns="0" rtlCol="0" anchor="t">
            <a:spAutoFit/>
          </a:bodyPr>
          <a:lstStyle/>
          <a:p>
            <a:pPr algn="just">
              <a:lnSpc>
                <a:spcPts val="8131"/>
              </a:lnSpc>
            </a:pPr>
            <a:r>
              <a:rPr lang="en-US" sz="5808" b="1" noProof="0" dirty="0">
                <a:solidFill>
                  <a:srgbClr val="145F81"/>
                </a:solidFill>
                <a:latin typeface="Source Sans Pro Bold"/>
                <a:ea typeface="Source Sans Pro Bold"/>
                <a:cs typeface="Source Sans Pro Bold"/>
                <a:sym typeface="Source Sans Pro Bold"/>
              </a:rPr>
              <a:t>Most common biases</a:t>
            </a:r>
          </a:p>
        </p:txBody>
      </p:sp>
      <p:sp>
        <p:nvSpPr>
          <p:cNvPr id="4" name="Freeform 4">
            <a:extLst>
              <a:ext uri="{FF2B5EF4-FFF2-40B4-BE49-F238E27FC236}">
                <a16:creationId xmlns:a16="http://schemas.microsoft.com/office/drawing/2014/main" id="{DD4087AE-FD73-22D0-C573-B0A3BE3564EF}"/>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1281083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CD0CD-F709-0117-8273-E2A7D0A52F5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D4E2D0B-53FC-78F9-7137-04E94D99FB6C}"/>
              </a:ext>
            </a:extLst>
          </p:cNvPr>
          <p:cNvSpPr txBox="1"/>
          <p:nvPr/>
        </p:nvSpPr>
        <p:spPr>
          <a:xfrm>
            <a:off x="1028700" y="2356194"/>
            <a:ext cx="11683912" cy="7500130"/>
          </a:xfrm>
          <a:prstGeom prst="rect">
            <a:avLst/>
          </a:prstGeom>
        </p:spPr>
        <p:txBody>
          <a:bodyPr lIns="0" tIns="0" rIns="0" bIns="0" rtlCol="0" anchor="t">
            <a:spAutoFit/>
          </a:bodyPr>
          <a:lstStyle/>
          <a:p>
            <a:pPr algn="l">
              <a:lnSpc>
                <a:spcPts val="4886"/>
              </a:lnSpc>
            </a:pPr>
            <a:r>
              <a:rPr lang="en-US" sz="3490" dirty="0">
                <a:solidFill>
                  <a:srgbClr val="145F81"/>
                </a:solidFill>
                <a:latin typeface="Source Sans Pro"/>
                <a:ea typeface="Source Sans Pro"/>
                <a:cs typeface="Source Sans Pro"/>
                <a:sym typeface="Source Sans Pro"/>
              </a:rPr>
              <a:t>Most common and difficult bias to spot</a:t>
            </a:r>
            <a:r>
              <a:rPr lang="et-EE" sz="3490" dirty="0">
                <a:solidFill>
                  <a:srgbClr val="145F81"/>
                </a:solidFill>
                <a:latin typeface="Source Sans Pro"/>
                <a:ea typeface="Source Sans Pro"/>
                <a:cs typeface="Source Sans Pro"/>
                <a:sym typeface="Source Sans Pro"/>
              </a:rPr>
              <a:t>.</a:t>
            </a: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A journalist intentionally leaves out a crucial fact, viewpoint, or relevant background information that could change the reader's perception of the event.</a:t>
            </a:r>
            <a:endParaRPr lang="et-EE"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b="1" dirty="0">
                <a:solidFill>
                  <a:srgbClr val="145F81"/>
                </a:solidFill>
                <a:latin typeface="Source Sans Pro"/>
                <a:ea typeface="Source Sans Pro"/>
                <a:cs typeface="Source Sans Pro"/>
                <a:sym typeface="Source Sans Pro"/>
              </a:rPr>
              <a:t>Ask yourself: "What is missing here?" </a:t>
            </a:r>
            <a:r>
              <a:rPr lang="en-US" sz="3490" dirty="0">
                <a:solidFill>
                  <a:srgbClr val="145F81"/>
                </a:solidFill>
                <a:latin typeface="Source Sans Pro"/>
                <a:ea typeface="Source Sans Pro"/>
                <a:cs typeface="Source Sans Pro"/>
                <a:sym typeface="Source Sans Pro"/>
              </a:rPr>
              <a:t>Are they only presenting arguments from one side? Have they left out data that might contradict the story's narrative?</a:t>
            </a:r>
            <a:endParaRPr lang="et-EE"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A news story discusses the failure of politician X's program but fails to mention that the program's funding was drastically cut by the opposing party.</a:t>
            </a:r>
          </a:p>
        </p:txBody>
      </p:sp>
      <p:sp>
        <p:nvSpPr>
          <p:cNvPr id="3" name="TextBox 3">
            <a:extLst>
              <a:ext uri="{FF2B5EF4-FFF2-40B4-BE49-F238E27FC236}">
                <a16:creationId xmlns:a16="http://schemas.microsoft.com/office/drawing/2014/main" id="{8164E299-941E-E899-9766-04F5891452DF}"/>
              </a:ext>
            </a:extLst>
          </p:cNvPr>
          <p:cNvSpPr txBox="1"/>
          <p:nvPr/>
        </p:nvSpPr>
        <p:spPr>
          <a:xfrm>
            <a:off x="1028700" y="914400"/>
            <a:ext cx="7203393" cy="995471"/>
          </a:xfrm>
          <a:prstGeom prst="rect">
            <a:avLst/>
          </a:prstGeom>
        </p:spPr>
        <p:txBody>
          <a:bodyPr lIns="0" tIns="0" rIns="0" bIns="0" rtlCol="0" anchor="t">
            <a:spAutoFit/>
          </a:bodyPr>
          <a:lstStyle/>
          <a:p>
            <a:pPr algn="just">
              <a:lnSpc>
                <a:spcPts val="8131"/>
              </a:lnSpc>
            </a:pPr>
            <a:r>
              <a:rPr lang="en-US" sz="5808" b="1" noProof="0" dirty="0">
                <a:solidFill>
                  <a:srgbClr val="145F81"/>
                </a:solidFill>
                <a:latin typeface="Source Sans Pro Bold"/>
                <a:ea typeface="Source Sans Pro Bold"/>
                <a:cs typeface="Source Sans Pro Bold"/>
                <a:sym typeface="Source Sans Pro Bold"/>
              </a:rPr>
              <a:t>Bias by omission</a:t>
            </a:r>
          </a:p>
        </p:txBody>
      </p:sp>
      <p:sp>
        <p:nvSpPr>
          <p:cNvPr id="4" name="Freeform 4">
            <a:extLst>
              <a:ext uri="{FF2B5EF4-FFF2-40B4-BE49-F238E27FC236}">
                <a16:creationId xmlns:a16="http://schemas.microsoft.com/office/drawing/2014/main" id="{81754DAB-EB0B-E874-C6C9-39B54C8041AF}"/>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11" name="Freeform 8">
            <a:extLst>
              <a:ext uri="{FF2B5EF4-FFF2-40B4-BE49-F238E27FC236}">
                <a16:creationId xmlns:a16="http://schemas.microsoft.com/office/drawing/2014/main" id="{44E2260C-1807-CBF5-9139-5406839CE183}"/>
              </a:ext>
            </a:extLst>
          </p:cNvPr>
          <p:cNvSpPr/>
          <p:nvPr/>
        </p:nvSpPr>
        <p:spPr>
          <a:xfrm>
            <a:off x="14401800" y="8115300"/>
            <a:ext cx="1589809" cy="1589809"/>
          </a:xfrm>
          <a:custGeom>
            <a:avLst/>
            <a:gdLst/>
            <a:ahLst/>
            <a:cxnLst/>
            <a:rect l="l" t="t" r="r" b="b"/>
            <a:pathLst>
              <a:path w="1589809" h="1589809">
                <a:moveTo>
                  <a:pt x="0" y="0"/>
                </a:moveTo>
                <a:lnTo>
                  <a:pt x="1589809" y="0"/>
                </a:lnTo>
                <a:lnTo>
                  <a:pt x="1589809" y="1589809"/>
                </a:lnTo>
                <a:lnTo>
                  <a:pt x="0" y="1589809"/>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
        <p:nvSpPr>
          <p:cNvPr id="12" name="Freeform 9">
            <a:extLst>
              <a:ext uri="{FF2B5EF4-FFF2-40B4-BE49-F238E27FC236}">
                <a16:creationId xmlns:a16="http://schemas.microsoft.com/office/drawing/2014/main" id="{868C9EDF-114F-CEC7-0C18-E81E46F9FDB7}"/>
              </a:ext>
            </a:extLst>
          </p:cNvPr>
          <p:cNvSpPr/>
          <p:nvPr/>
        </p:nvSpPr>
        <p:spPr>
          <a:xfrm>
            <a:off x="14020800" y="3201785"/>
            <a:ext cx="1537855" cy="1537855"/>
          </a:xfrm>
          <a:custGeom>
            <a:avLst/>
            <a:gdLst/>
            <a:ahLst/>
            <a:cxnLst/>
            <a:rect l="l" t="t" r="r" b="b"/>
            <a:pathLst>
              <a:path w="1537855" h="1537855">
                <a:moveTo>
                  <a:pt x="0" y="0"/>
                </a:moveTo>
                <a:lnTo>
                  <a:pt x="1537854" y="0"/>
                </a:lnTo>
                <a:lnTo>
                  <a:pt x="1537854" y="1537855"/>
                </a:lnTo>
                <a:lnTo>
                  <a:pt x="0" y="1537855"/>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fi-FI"/>
          </a:p>
        </p:txBody>
      </p:sp>
      <p:sp>
        <p:nvSpPr>
          <p:cNvPr id="13" name="Freeform 10">
            <a:extLst>
              <a:ext uri="{FF2B5EF4-FFF2-40B4-BE49-F238E27FC236}">
                <a16:creationId xmlns:a16="http://schemas.microsoft.com/office/drawing/2014/main" id="{185D5D3E-C4A4-000C-8AA7-B9E826ED9FC9}"/>
              </a:ext>
            </a:extLst>
          </p:cNvPr>
          <p:cNvSpPr/>
          <p:nvPr/>
        </p:nvSpPr>
        <p:spPr>
          <a:xfrm>
            <a:off x="14302266" y="5524500"/>
            <a:ext cx="1527464" cy="1527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fi-FI"/>
          </a:p>
        </p:txBody>
      </p:sp>
    </p:spTree>
    <p:extLst>
      <p:ext uri="{BB962C8B-B14F-4D97-AF65-F5344CB8AC3E}">
        <p14:creationId xmlns:p14="http://schemas.microsoft.com/office/powerpoint/2010/main" val="113186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3990D-CD1E-FDBF-7AFD-95846EFF5A3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B8FCAC2-617A-E5E8-513F-CC32A1F5E5BD}"/>
              </a:ext>
            </a:extLst>
          </p:cNvPr>
          <p:cNvSpPr txBox="1"/>
          <p:nvPr/>
        </p:nvSpPr>
        <p:spPr>
          <a:xfrm>
            <a:off x="1028700" y="2356194"/>
            <a:ext cx="13243086" cy="7500130"/>
          </a:xfrm>
          <a:prstGeom prst="rect">
            <a:avLst/>
          </a:prstGeom>
        </p:spPr>
        <p:txBody>
          <a:bodyPr wrap="square" lIns="0" tIns="0" rIns="0" bIns="0" rtlCol="0" anchor="t">
            <a:spAutoFit/>
          </a:bodyPr>
          <a:lstStyle/>
          <a:p>
            <a:pPr marL="457200" indent="-457200" algn="l">
              <a:lnSpc>
                <a:spcPts val="4886"/>
              </a:lnSpc>
              <a:buFont typeface="Arial" panose="020B0604020202020204" pitchFamily="34" charset="0"/>
              <a:buChar char="•"/>
            </a:pPr>
            <a:r>
              <a:rPr lang="en-US" sz="3490" b="1" dirty="0">
                <a:solidFill>
                  <a:srgbClr val="145F81"/>
                </a:solidFill>
                <a:latin typeface="Source Sans Pro"/>
                <a:ea typeface="Source Sans Pro"/>
                <a:cs typeface="Source Sans Pro"/>
                <a:sym typeface="Source Sans Pro"/>
              </a:rPr>
              <a:t>Story selection </a:t>
            </a:r>
            <a:r>
              <a:rPr lang="en-US" sz="3490" dirty="0">
                <a:solidFill>
                  <a:srgbClr val="145F81"/>
                </a:solidFill>
                <a:latin typeface="Source Sans Pro"/>
                <a:ea typeface="Source Sans Pro"/>
                <a:cs typeface="Source Sans Pro"/>
                <a:sym typeface="Source Sans Pro"/>
              </a:rPr>
              <a:t>The media outlet only chooses to cover stories that support their political or corporate agenda, while ignoring significant stories from the opposing viewpoint.</a:t>
            </a:r>
          </a:p>
          <a:p>
            <a:pPr algn="l">
              <a:lnSpc>
                <a:spcPts val="4886"/>
              </a:lnSpc>
            </a:pPr>
            <a:r>
              <a:rPr lang="en-US" sz="3490" dirty="0">
                <a:solidFill>
                  <a:srgbClr val="145F81"/>
                </a:solidFill>
                <a:latin typeface="Source Sans Pro"/>
                <a:ea typeface="Source Sans Pro"/>
                <a:cs typeface="Source Sans Pro"/>
                <a:sym typeface="Source Sans Pro"/>
              </a:rPr>
              <a:t>Compare the headlines of publications with different ideologies on the same day. Is there a front-page story in one that the other hasn't even mentioned?</a:t>
            </a:r>
          </a:p>
          <a:p>
            <a:pPr marL="457200" indent="-457200" algn="l">
              <a:lnSpc>
                <a:spcPts val="4886"/>
              </a:lnSpc>
              <a:buFont typeface="Arial" panose="020B0604020202020204" pitchFamily="34" charset="0"/>
              <a:buChar char="•"/>
            </a:pPr>
            <a:r>
              <a:rPr lang="en-US" sz="3490" b="1" dirty="0">
                <a:solidFill>
                  <a:srgbClr val="145F81"/>
                </a:solidFill>
                <a:latin typeface="Source Sans Pro"/>
                <a:ea typeface="Source Sans Pro"/>
                <a:cs typeface="Source Sans Pro"/>
                <a:sym typeface="Source Sans Pro"/>
              </a:rPr>
              <a:t>Source selection </a:t>
            </a:r>
            <a:r>
              <a:rPr lang="en-US" sz="3490" dirty="0">
                <a:solidFill>
                  <a:srgbClr val="145F81"/>
                </a:solidFill>
                <a:latin typeface="Source Sans Pro"/>
                <a:ea typeface="Source Sans Pro"/>
                <a:cs typeface="Source Sans Pro"/>
                <a:sym typeface="Source Sans Pro"/>
              </a:rPr>
              <a:t>The journalist only quotes or references "experts," witnesses, or organizations that support one specific side of the story.</a:t>
            </a:r>
          </a:p>
          <a:p>
            <a:pPr algn="l">
              <a:lnSpc>
                <a:spcPts val="4886"/>
              </a:lnSpc>
            </a:pPr>
            <a:r>
              <a:rPr lang="en-US" sz="3490" dirty="0">
                <a:solidFill>
                  <a:srgbClr val="145F81"/>
                </a:solidFill>
                <a:latin typeface="Source Sans Pro"/>
                <a:ea typeface="Source Sans Pro"/>
                <a:cs typeface="Source Sans Pro"/>
                <a:sym typeface="Source Sans Pro"/>
              </a:rPr>
              <a:t>Is there a balanced number of sources from all sides? Or are vague phrases used like "experts believe..." or "observers say..." without specifying or naming those sources?</a:t>
            </a:r>
          </a:p>
        </p:txBody>
      </p:sp>
      <p:sp>
        <p:nvSpPr>
          <p:cNvPr id="3" name="TextBox 3">
            <a:extLst>
              <a:ext uri="{FF2B5EF4-FFF2-40B4-BE49-F238E27FC236}">
                <a16:creationId xmlns:a16="http://schemas.microsoft.com/office/drawing/2014/main" id="{3B262607-E949-2A00-1A25-921885203724}"/>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n-US" sz="5808" b="1" dirty="0">
                <a:solidFill>
                  <a:srgbClr val="145F81"/>
                </a:solidFill>
                <a:latin typeface="Source Sans Pro Bold"/>
                <a:ea typeface="Source Sans Pro Bold"/>
                <a:cs typeface="Source Sans Pro Bold"/>
                <a:sym typeface="Source Sans Pro Bold"/>
              </a:rPr>
              <a:t>Two main types of biases by selection</a:t>
            </a:r>
          </a:p>
        </p:txBody>
      </p:sp>
      <p:sp>
        <p:nvSpPr>
          <p:cNvPr id="4" name="Freeform 4">
            <a:extLst>
              <a:ext uri="{FF2B5EF4-FFF2-40B4-BE49-F238E27FC236}">
                <a16:creationId xmlns:a16="http://schemas.microsoft.com/office/drawing/2014/main" id="{BE97BECD-67EE-C03E-B65A-36A44C8A618A}"/>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171694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82F5F-0635-35A6-DD09-95C5318DAB6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50EB809-7BEB-3F85-44F9-91F4AE47E783}"/>
              </a:ext>
            </a:extLst>
          </p:cNvPr>
          <p:cNvSpPr txBox="1"/>
          <p:nvPr/>
        </p:nvSpPr>
        <p:spPr>
          <a:xfrm>
            <a:off x="1028700" y="2356194"/>
            <a:ext cx="13243086" cy="6871753"/>
          </a:xfrm>
          <a:prstGeom prst="rect">
            <a:avLst/>
          </a:prstGeom>
        </p:spPr>
        <p:txBody>
          <a:bodyPr wrap="square" lIns="0" tIns="0" rIns="0" bIns="0" rtlCol="0" anchor="t">
            <a:spAutoFit/>
          </a:bodyPr>
          <a:lstStyle/>
          <a:p>
            <a:pPr algn="l">
              <a:lnSpc>
                <a:spcPts val="4886"/>
              </a:lnSpc>
            </a:pPr>
            <a:r>
              <a:rPr lang="en-US" sz="3490" dirty="0">
                <a:solidFill>
                  <a:srgbClr val="145F81"/>
                </a:solidFill>
                <a:latin typeface="Source Sans Pro"/>
                <a:ea typeface="Source Sans Pro"/>
                <a:cs typeface="Source Sans Pro"/>
                <a:sym typeface="Source Sans Pro"/>
              </a:rPr>
              <a:t>The importance of a story is either downplayed or exaggerated by where it is placed. Important but undesirable stories are buried deep inside the newspaper, at the bottom of a website, or near the end of a broadcast.</a:t>
            </a:r>
            <a:endParaRPr lang="et-EE"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Look at the news outlet's homepage. What is the largest, most prominently featured story with a picture? What is being emphasized? Which stories are relegated to secondary categories?</a:t>
            </a:r>
            <a:endParaRPr lang="et-EE" sz="3490" dirty="0">
              <a:solidFill>
                <a:srgbClr val="145F81"/>
              </a:solidFill>
              <a:latin typeface="Source Sans Pro"/>
              <a:ea typeface="Source Sans Pro"/>
              <a:cs typeface="Source Sans Pro"/>
              <a:sym typeface="Source Sans Pro"/>
            </a:endParaRPr>
          </a:p>
          <a:p>
            <a:pPr algn="l">
              <a:lnSpc>
                <a:spcPts val="4886"/>
              </a:lnSpc>
            </a:pPr>
            <a:endParaRPr lang="en-US" sz="3490" dirty="0">
              <a:solidFill>
                <a:srgbClr val="145F81"/>
              </a:solidFill>
              <a:latin typeface="Source Sans Pro"/>
              <a:ea typeface="Source Sans Pro"/>
              <a:cs typeface="Source Sans Pro"/>
              <a:sym typeface="Source Sans Pro"/>
            </a:endParaRPr>
          </a:p>
          <a:p>
            <a:pPr algn="l">
              <a:lnSpc>
                <a:spcPts val="4886"/>
              </a:lnSpc>
            </a:pPr>
            <a:r>
              <a:rPr lang="en-US" sz="3490" dirty="0">
                <a:solidFill>
                  <a:srgbClr val="145F81"/>
                </a:solidFill>
                <a:latin typeface="Source Sans Pro"/>
                <a:ea typeface="Source Sans Pro"/>
                <a:cs typeface="Source Sans Pro"/>
                <a:sym typeface="Source Sans Pro"/>
              </a:rPr>
              <a:t>A positive story about the government is the main headline, while a negative corruption case is on page 17.</a:t>
            </a:r>
          </a:p>
        </p:txBody>
      </p:sp>
      <p:sp>
        <p:nvSpPr>
          <p:cNvPr id="3" name="TextBox 3">
            <a:extLst>
              <a:ext uri="{FF2B5EF4-FFF2-40B4-BE49-F238E27FC236}">
                <a16:creationId xmlns:a16="http://schemas.microsoft.com/office/drawing/2014/main" id="{AB1DC00F-4AF4-C875-D625-1C025375D1F2}"/>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n-US" sz="5808" b="1" dirty="0">
                <a:solidFill>
                  <a:srgbClr val="145F81"/>
                </a:solidFill>
                <a:latin typeface="Source Sans Pro Bold"/>
                <a:ea typeface="Source Sans Pro Bold"/>
                <a:cs typeface="Source Sans Pro Bold"/>
                <a:sym typeface="Source Sans Pro Bold"/>
              </a:rPr>
              <a:t>Bias by placement</a:t>
            </a:r>
          </a:p>
        </p:txBody>
      </p:sp>
      <p:sp>
        <p:nvSpPr>
          <p:cNvPr id="4" name="Freeform 4">
            <a:extLst>
              <a:ext uri="{FF2B5EF4-FFF2-40B4-BE49-F238E27FC236}">
                <a16:creationId xmlns:a16="http://schemas.microsoft.com/office/drawing/2014/main" id="{7A328D2B-5FCD-6780-A6D4-CBD07267ADDD}"/>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
        <p:nvSpPr>
          <p:cNvPr id="10" name="Freeform 10">
            <a:extLst>
              <a:ext uri="{FF2B5EF4-FFF2-40B4-BE49-F238E27FC236}">
                <a16:creationId xmlns:a16="http://schemas.microsoft.com/office/drawing/2014/main" id="{3944918C-514A-178A-B7AC-8D0339E43C45}"/>
              </a:ext>
            </a:extLst>
          </p:cNvPr>
          <p:cNvSpPr/>
          <p:nvPr/>
        </p:nvSpPr>
        <p:spPr>
          <a:xfrm>
            <a:off x="14782800" y="5600700"/>
            <a:ext cx="1527464" cy="1527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1534037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43A4C-AFA3-8A0B-A8BE-6D0A883709B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A8C42B4-AA99-C45A-3A40-FFD42C927C2B}"/>
              </a:ext>
            </a:extLst>
          </p:cNvPr>
          <p:cNvSpPr txBox="1"/>
          <p:nvPr/>
        </p:nvSpPr>
        <p:spPr>
          <a:xfrm>
            <a:off x="1028700" y="2356194"/>
            <a:ext cx="13243086" cy="6474208"/>
          </a:xfrm>
          <a:prstGeom prst="rect">
            <a:avLst/>
          </a:prstGeom>
        </p:spPr>
        <p:txBody>
          <a:bodyPr wrap="square" lIns="0" tIns="0" rIns="0" bIns="0" rtlCol="0" anchor="t">
            <a:spAutoFit/>
          </a:bodyPr>
          <a:lstStyle/>
          <a:p>
            <a:pPr algn="l">
              <a:lnSpc>
                <a:spcPts val="4886"/>
              </a:lnSpc>
              <a:spcAft>
                <a:spcPts val="600"/>
              </a:spcAft>
            </a:pPr>
            <a:r>
              <a:rPr lang="en-US" sz="3490" dirty="0">
                <a:solidFill>
                  <a:srgbClr val="145F81"/>
                </a:solidFill>
                <a:latin typeface="Source Sans Pro"/>
                <a:ea typeface="Source Sans Pro"/>
                <a:cs typeface="Source Sans Pro"/>
                <a:sym typeface="Source Sans Pro"/>
              </a:rPr>
              <a:t>It is about language use.</a:t>
            </a:r>
          </a:p>
          <a:p>
            <a:pPr algn="l">
              <a:lnSpc>
                <a:spcPts val="4886"/>
              </a:lnSpc>
              <a:spcAft>
                <a:spcPts val="600"/>
              </a:spcAft>
            </a:pPr>
            <a:r>
              <a:rPr lang="en-US" sz="3490" dirty="0">
                <a:solidFill>
                  <a:srgbClr val="145F81"/>
                </a:solidFill>
                <a:latin typeface="Source Sans Pro"/>
                <a:ea typeface="Source Sans Pro"/>
                <a:cs typeface="Source Sans Pro"/>
                <a:sym typeface="Source Sans Pro"/>
              </a:rPr>
              <a:t>The use of specific words, headlines, and subjective adjectives that convey a positive or negative judgment before the facts are even presented.</a:t>
            </a:r>
          </a:p>
          <a:p>
            <a:pPr algn="l">
              <a:lnSpc>
                <a:spcPts val="4886"/>
              </a:lnSpc>
              <a:spcAft>
                <a:spcPts val="600"/>
              </a:spcAft>
            </a:pPr>
            <a:r>
              <a:rPr lang="en-US" sz="3490" dirty="0">
                <a:solidFill>
                  <a:srgbClr val="145F81"/>
                </a:solidFill>
                <a:latin typeface="Source Sans Pro"/>
                <a:ea typeface="Source Sans Pro"/>
                <a:cs typeface="Source Sans Pro"/>
                <a:sym typeface="Source Sans Pro"/>
              </a:rPr>
              <a:t>Are emotionally loaded words used (e.g., "catastrophic," "bold," "scandalous," "extremist") when a neutral expression would suffice (e.g., "ineffective," "enterprising," "controversial," "conservative"). This is especially evident in headlines.</a:t>
            </a:r>
          </a:p>
          <a:p>
            <a:pPr algn="l">
              <a:lnSpc>
                <a:spcPts val="4886"/>
              </a:lnSpc>
              <a:spcAft>
                <a:spcPts val="600"/>
              </a:spcAft>
            </a:pPr>
            <a:r>
              <a:rPr lang="en-US" sz="3490" dirty="0">
                <a:solidFill>
                  <a:srgbClr val="145F81"/>
                </a:solidFill>
                <a:latin typeface="Source Sans Pro"/>
                <a:ea typeface="Source Sans Pro"/>
                <a:cs typeface="Source Sans Pro"/>
                <a:sym typeface="Source Sans Pro"/>
              </a:rPr>
              <a:t>When one politician is called a "courageous statesman" and another is called a "radical operative", that is a bias in word choice.</a:t>
            </a:r>
          </a:p>
        </p:txBody>
      </p:sp>
      <p:sp>
        <p:nvSpPr>
          <p:cNvPr id="3" name="TextBox 3">
            <a:extLst>
              <a:ext uri="{FF2B5EF4-FFF2-40B4-BE49-F238E27FC236}">
                <a16:creationId xmlns:a16="http://schemas.microsoft.com/office/drawing/2014/main" id="{E2DD1777-7E31-1F09-B3C8-49E852573F5D}"/>
              </a:ext>
            </a:extLst>
          </p:cNvPr>
          <p:cNvSpPr txBox="1"/>
          <p:nvPr/>
        </p:nvSpPr>
        <p:spPr>
          <a:xfrm>
            <a:off x="1028700" y="914400"/>
            <a:ext cx="12839700" cy="973152"/>
          </a:xfrm>
          <a:prstGeom prst="rect">
            <a:avLst/>
          </a:prstGeom>
        </p:spPr>
        <p:txBody>
          <a:bodyPr wrap="square" lIns="0" tIns="0" rIns="0" bIns="0" rtlCol="0" anchor="t">
            <a:spAutoFit/>
          </a:bodyPr>
          <a:lstStyle/>
          <a:p>
            <a:pPr>
              <a:lnSpc>
                <a:spcPts val="8131"/>
              </a:lnSpc>
            </a:pPr>
            <a:r>
              <a:rPr lang="en-US" sz="5808" b="1" dirty="0">
                <a:solidFill>
                  <a:srgbClr val="145F81"/>
                </a:solidFill>
                <a:latin typeface="Source Sans Pro Bold"/>
                <a:ea typeface="Source Sans Pro Bold"/>
                <a:cs typeface="Source Sans Pro Bold"/>
                <a:sym typeface="Source Sans Pro Bold"/>
              </a:rPr>
              <a:t>Bias by spin /Word choice</a:t>
            </a:r>
          </a:p>
        </p:txBody>
      </p:sp>
      <p:sp>
        <p:nvSpPr>
          <p:cNvPr id="4" name="Freeform 4">
            <a:extLst>
              <a:ext uri="{FF2B5EF4-FFF2-40B4-BE49-F238E27FC236}">
                <a16:creationId xmlns:a16="http://schemas.microsoft.com/office/drawing/2014/main" id="{9BB3AB72-487F-DF63-6047-948C8BF5C3B1}"/>
              </a:ext>
            </a:extLst>
          </p:cNvPr>
          <p:cNvSpPr/>
          <p:nvPr/>
        </p:nvSpPr>
        <p:spPr>
          <a:xfrm>
            <a:off x="14271786" y="1028700"/>
            <a:ext cx="2987514" cy="683394"/>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a:p>
        </p:txBody>
      </p:sp>
    </p:spTree>
    <p:extLst>
      <p:ext uri="{BB962C8B-B14F-4D97-AF65-F5344CB8AC3E}">
        <p14:creationId xmlns:p14="http://schemas.microsoft.com/office/powerpoint/2010/main" val="3595493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75</TotalTime>
  <Words>785</Words>
  <Application>Microsoft Office PowerPoint</Application>
  <PresentationFormat>Custom</PresentationFormat>
  <Paragraphs>77</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Source Sans Pro Bold</vt:lpstr>
      <vt:lpstr>Source Sans Pro</vt:lpstr>
      <vt:lpstr>Calibri</vt:lpstr>
      <vt:lpstr>Arial</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Canva Nordplus: presentation</dc:title>
  <cp:lastModifiedBy>Merje Vaide</cp:lastModifiedBy>
  <cp:revision>3</cp:revision>
  <dcterms:created xsi:type="dcterms:W3CDTF">2006-08-16T00:00:00Z</dcterms:created>
  <dcterms:modified xsi:type="dcterms:W3CDTF">2026-05-10T06:29:17Z</dcterms:modified>
  <dc:identifier>DAHDcWFPk08</dc:identifier>
</cp:coreProperties>
</file>