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60" r:id="rId12"/>
  </p:sldIdLst>
  <p:sldSz cx="18288000" cy="10287000"/>
  <p:notesSz cx="6858000" cy="9144000"/>
  <p:embeddedFontLs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Source Sans Pro Bold" panose="020B0703030403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5C85F-6C26-4B46-AB0A-CCC6D3D19C75}" v="1" dt="2026-05-10T06:30:14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63" autoAdjust="0"/>
  </p:normalViewPr>
  <p:slideViewPr>
    <p:cSldViewPr>
      <p:cViewPr varScale="1">
        <p:scale>
          <a:sx n="45" d="100"/>
          <a:sy n="45" d="100"/>
        </p:scale>
        <p:origin x="54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je Vaide" userId="46eb1c23-cf23-4e82-8413-d4587c27219e" providerId="ADAL" clId="{24025184-0063-40B0-8807-663DD7228B72}"/>
    <pc:docChg chg="undo custSel addSld delSld modSld">
      <pc:chgData name="Merje Vaide" userId="46eb1c23-cf23-4e82-8413-d4587c27219e" providerId="ADAL" clId="{24025184-0063-40B0-8807-663DD7228B72}" dt="2026-05-10T06:34:40.649" v="287" actId="790"/>
      <pc:docMkLst>
        <pc:docMk/>
      </pc:docMkLst>
      <pc:sldChg chg="modSp mod">
        <pc:chgData name="Merje Vaide" userId="46eb1c23-cf23-4e82-8413-d4587c27219e" providerId="ADAL" clId="{24025184-0063-40B0-8807-663DD7228B72}" dt="2026-04-23T09:24:47.609" v="200" actId="113"/>
        <pc:sldMkLst>
          <pc:docMk/>
          <pc:sldMk cId="2131996564" sldId="261"/>
        </pc:sldMkLst>
        <pc:spChg chg="mod">
          <ac:chgData name="Merje Vaide" userId="46eb1c23-cf23-4e82-8413-d4587c27219e" providerId="ADAL" clId="{24025184-0063-40B0-8807-663DD7228B72}" dt="2026-04-23T09:24:47.609" v="200" actId="113"/>
          <ac:spMkLst>
            <pc:docMk/>
            <pc:sldMk cId="2131996564" sldId="261"/>
            <ac:spMk id="2" creationId="{736539AA-5731-B4EF-B8A1-7A90FB4961F8}"/>
          </ac:spMkLst>
        </pc:spChg>
      </pc:sldChg>
      <pc:sldChg chg="addSp delSp modSp add mod">
        <pc:chgData name="Merje Vaide" userId="46eb1c23-cf23-4e82-8413-d4587c27219e" providerId="ADAL" clId="{24025184-0063-40B0-8807-663DD7228B72}" dt="2026-05-10T06:34:40.649" v="287" actId="790"/>
        <pc:sldMkLst>
          <pc:docMk/>
          <pc:sldMk cId="1200918679" sldId="270"/>
        </pc:sldMkLst>
        <pc:spChg chg="add del mod">
          <ac:chgData name="Merje Vaide" userId="46eb1c23-cf23-4e82-8413-d4587c27219e" providerId="ADAL" clId="{24025184-0063-40B0-8807-663DD7228B72}" dt="2026-05-10T06:34:30.340" v="286" actId="6549"/>
          <ac:spMkLst>
            <pc:docMk/>
            <pc:sldMk cId="1200918679" sldId="270"/>
            <ac:spMk id="2" creationId="{E0CEFA46-0B54-C175-FCE5-67B9968EF761}"/>
          </ac:spMkLst>
        </pc:spChg>
        <pc:spChg chg="mod">
          <ac:chgData name="Merje Vaide" userId="46eb1c23-cf23-4e82-8413-d4587c27219e" providerId="ADAL" clId="{24025184-0063-40B0-8807-663DD7228B72}" dt="2026-05-10T06:34:40.649" v="287" actId="790"/>
          <ac:spMkLst>
            <pc:docMk/>
            <pc:sldMk cId="1200918679" sldId="270"/>
            <ac:spMk id="3" creationId="{57EA6873-32EA-9D45-B607-A5748D1F81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C51F4-F516-2B46-9A8B-483EC4452506}" type="datetimeFigureOut">
              <a:rPr lang="fi-FI" smtClean="0"/>
              <a:t>10.5.2026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4B014-1C3C-444E-BEB0-80A86FFA00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553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4B014-1C3C-444E-BEB0-80A86FFA00F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244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 - https://www.imperva.com/learn/application-security/2fa-two-factor-authentication/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4B014-1C3C-444E-BEB0-80A86FFA00F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7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924136" cy="1825822"/>
          </a:xfrm>
          <a:custGeom>
            <a:avLst/>
            <a:gdLst/>
            <a:ahLst/>
            <a:cxnLst/>
            <a:rect l="l" t="t" r="r" b="b"/>
            <a:pathLst>
              <a:path w="1924136" h="1825822">
                <a:moveTo>
                  <a:pt x="0" y="0"/>
                </a:moveTo>
                <a:lnTo>
                  <a:pt x="1924136" y="0"/>
                </a:lnTo>
                <a:lnTo>
                  <a:pt x="1924136" y="1825822"/>
                </a:lnTo>
                <a:lnTo>
                  <a:pt x="0" y="18258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-228600" y="7696681"/>
            <a:ext cx="18897600" cy="2780819"/>
          </a:xfrm>
          <a:custGeom>
            <a:avLst/>
            <a:gdLst/>
            <a:ahLst/>
            <a:cxnLst/>
            <a:rect l="l" t="t" r="r" b="b"/>
            <a:pathLst>
              <a:path w="20702890" h="4968694">
                <a:moveTo>
                  <a:pt x="0" y="0"/>
                </a:moveTo>
                <a:lnTo>
                  <a:pt x="20702890" y="0"/>
                </a:lnTo>
                <a:lnTo>
                  <a:pt x="20702890" y="4968694"/>
                </a:lnTo>
                <a:lnTo>
                  <a:pt x="0" y="49686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480804" y="8525804"/>
            <a:ext cx="4387997" cy="1003754"/>
          </a:xfrm>
          <a:custGeom>
            <a:avLst/>
            <a:gdLst/>
            <a:ahLst/>
            <a:cxnLst/>
            <a:rect l="l" t="t" r="r" b="b"/>
            <a:pathLst>
              <a:path w="4387997" h="1003754">
                <a:moveTo>
                  <a:pt x="0" y="0"/>
                </a:moveTo>
                <a:lnTo>
                  <a:pt x="4387997" y="0"/>
                </a:lnTo>
                <a:lnTo>
                  <a:pt x="4387997" y="1003755"/>
                </a:lnTo>
                <a:lnTo>
                  <a:pt x="0" y="1003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4695837" y="7828204"/>
            <a:ext cx="2352824" cy="2352824"/>
          </a:xfrm>
          <a:custGeom>
            <a:avLst/>
            <a:gdLst/>
            <a:ahLst/>
            <a:cxnLst/>
            <a:rect l="l" t="t" r="r" b="b"/>
            <a:pathLst>
              <a:path w="2352824" h="2352824">
                <a:moveTo>
                  <a:pt x="0" y="0"/>
                </a:moveTo>
                <a:lnTo>
                  <a:pt x="2352824" y="0"/>
                </a:lnTo>
                <a:lnTo>
                  <a:pt x="2352824" y="2352824"/>
                </a:lnTo>
                <a:lnTo>
                  <a:pt x="0" y="235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7289794" y="8547501"/>
            <a:ext cx="3702598" cy="960361"/>
          </a:xfrm>
          <a:custGeom>
            <a:avLst/>
            <a:gdLst/>
            <a:ahLst/>
            <a:cxnLst/>
            <a:rect l="l" t="t" r="r" b="b"/>
            <a:pathLst>
              <a:path w="3702598" h="960361">
                <a:moveTo>
                  <a:pt x="0" y="0"/>
                </a:moveTo>
                <a:lnTo>
                  <a:pt x="3702598" y="0"/>
                </a:lnTo>
                <a:lnTo>
                  <a:pt x="3702598" y="960361"/>
                </a:lnTo>
                <a:lnTo>
                  <a:pt x="0" y="9603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5639383" y="8304647"/>
            <a:ext cx="1732598" cy="1399939"/>
          </a:xfrm>
          <a:custGeom>
            <a:avLst/>
            <a:gdLst/>
            <a:ahLst/>
            <a:cxnLst/>
            <a:rect l="l" t="t" r="r" b="b"/>
            <a:pathLst>
              <a:path w="1732598" h="1399939">
                <a:moveTo>
                  <a:pt x="0" y="0"/>
                </a:moveTo>
                <a:lnTo>
                  <a:pt x="1732598" y="0"/>
                </a:lnTo>
                <a:lnTo>
                  <a:pt x="1732598" y="1399939"/>
                </a:lnTo>
                <a:lnTo>
                  <a:pt x="0" y="13999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12026540" y="8104816"/>
            <a:ext cx="2578695" cy="1799600"/>
          </a:xfrm>
          <a:custGeom>
            <a:avLst/>
            <a:gdLst/>
            <a:ahLst/>
            <a:cxnLst/>
            <a:rect l="l" t="t" r="r" b="b"/>
            <a:pathLst>
              <a:path w="2578695" h="1799600">
                <a:moveTo>
                  <a:pt x="0" y="0"/>
                </a:moveTo>
                <a:lnTo>
                  <a:pt x="2578695" y="0"/>
                </a:lnTo>
                <a:lnTo>
                  <a:pt x="2578695" y="1799600"/>
                </a:lnTo>
                <a:lnTo>
                  <a:pt x="0" y="179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TextBox 9"/>
          <p:cNvSpPr txBox="1"/>
          <p:nvPr/>
        </p:nvSpPr>
        <p:spPr>
          <a:xfrm>
            <a:off x="5569538" y="3638976"/>
            <a:ext cx="11802443" cy="1209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99"/>
              </a:lnSpc>
            </a:pPr>
            <a:r>
              <a:rPr lang="et-EE" sz="9999" b="1" spc="-279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Cyber</a:t>
            </a:r>
            <a:r>
              <a:rPr lang="et-EE" sz="9999" b="1" spc="-279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t-EE" sz="9999" b="1" spc="-279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Hygiene</a:t>
            </a:r>
            <a:endParaRPr lang="en-US" sz="9999" b="1" spc="-279" dirty="0">
              <a:solidFill>
                <a:srgbClr val="FFFFFF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57197" y="6382528"/>
            <a:ext cx="9302103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999"/>
              </a:lnSpc>
              <a:spcBef>
                <a:spcPct val="0"/>
              </a:spcBef>
            </a:pPr>
            <a:r>
              <a:rPr lang="et-EE" sz="3999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ENAEA 2025</a:t>
            </a:r>
            <a:endParaRPr lang="en-US" sz="3999" b="1" spc="295" dirty="0">
              <a:solidFill>
                <a:srgbClr val="E7C58C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52836" y="1587293"/>
            <a:ext cx="4498680" cy="74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8"/>
              </a:lnSpc>
            </a:pPr>
            <a:r>
              <a:rPr lang="en-US" sz="2748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Navigating Mis- and Disinformation at an Older Age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35FD0-ED18-1C8D-4EB7-0FD1B7FBE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6708B-99B8-6A39-508A-C0F931E9965E}"/>
              </a:ext>
            </a:extLst>
          </p:cNvPr>
          <p:cNvSpPr txBox="1"/>
          <p:nvPr/>
        </p:nvSpPr>
        <p:spPr>
          <a:xfrm>
            <a:off x="1028700" y="2356194"/>
            <a:ext cx="13243086" cy="3409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strong passwords, Multi-Factor Authentication (MFA)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Keep your software updated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 wary of unexpected emails and texts (Phishing) 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Set up regular backups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Lock down your devices and data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CB84C35-6A12-0206-18B7-A3B3E8D31D6E}"/>
              </a:ext>
            </a:extLst>
          </p:cNvPr>
          <p:cNvSpPr txBox="1"/>
          <p:nvPr/>
        </p:nvSpPr>
        <p:spPr>
          <a:xfrm>
            <a:off x="1028700" y="914400"/>
            <a:ext cx="160401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1"/>
              </a:lnSpc>
            </a:pPr>
            <a:r>
              <a:rPr lang="et-EE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Top 5 </a:t>
            </a:r>
            <a:r>
              <a:rPr lang="en-US" sz="5808" b="1" noProof="0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Essential cyber hygiene recommendations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68F7404-454E-A8A1-FD70-4DD967994C44}"/>
              </a:ext>
            </a:extLst>
          </p:cNvPr>
          <p:cNvSpPr/>
          <p:nvPr/>
        </p:nvSpPr>
        <p:spPr>
          <a:xfrm>
            <a:off x="14630400" y="238626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893A861-9058-B875-5EA7-891093F2A0F7}"/>
              </a:ext>
            </a:extLst>
          </p:cNvPr>
          <p:cNvSpPr/>
          <p:nvPr/>
        </p:nvSpPr>
        <p:spPr>
          <a:xfrm>
            <a:off x="12801600" y="3619500"/>
            <a:ext cx="4083939" cy="4114800"/>
          </a:xfrm>
          <a:custGeom>
            <a:avLst/>
            <a:gdLst/>
            <a:ahLst/>
            <a:cxnLst/>
            <a:rect l="l" t="t" r="r" b="b"/>
            <a:pathLst>
              <a:path w="4083939" h="4114800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250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27262" y="1083265"/>
            <a:ext cx="1787755" cy="1787755"/>
          </a:xfrm>
          <a:custGeom>
            <a:avLst/>
            <a:gdLst/>
            <a:ahLst/>
            <a:cxnLst/>
            <a:rect l="l" t="t" r="r" b="b"/>
            <a:pathLst>
              <a:path w="1787755" h="1787755">
                <a:moveTo>
                  <a:pt x="0" y="0"/>
                </a:moveTo>
                <a:lnTo>
                  <a:pt x="1787755" y="0"/>
                </a:lnTo>
                <a:lnTo>
                  <a:pt x="1787755" y="1787755"/>
                </a:lnTo>
                <a:lnTo>
                  <a:pt x="0" y="1787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2027262" y="3192770"/>
            <a:ext cx="1787755" cy="1787755"/>
          </a:xfrm>
          <a:custGeom>
            <a:avLst/>
            <a:gdLst/>
            <a:ahLst/>
            <a:cxnLst/>
            <a:rect l="l" t="t" r="r" b="b"/>
            <a:pathLst>
              <a:path w="1787755" h="1787755">
                <a:moveTo>
                  <a:pt x="0" y="0"/>
                </a:moveTo>
                <a:lnTo>
                  <a:pt x="1787755" y="0"/>
                </a:lnTo>
                <a:lnTo>
                  <a:pt x="1787755" y="1787755"/>
                </a:lnTo>
                <a:lnTo>
                  <a:pt x="0" y="1787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2027262" y="5304375"/>
            <a:ext cx="1787755" cy="1787755"/>
          </a:xfrm>
          <a:custGeom>
            <a:avLst/>
            <a:gdLst/>
            <a:ahLst/>
            <a:cxnLst/>
            <a:rect l="l" t="t" r="r" b="b"/>
            <a:pathLst>
              <a:path w="1787755" h="1787755">
                <a:moveTo>
                  <a:pt x="0" y="0"/>
                </a:moveTo>
                <a:lnTo>
                  <a:pt x="1787755" y="0"/>
                </a:lnTo>
                <a:lnTo>
                  <a:pt x="1787755" y="1787755"/>
                </a:lnTo>
                <a:lnTo>
                  <a:pt x="0" y="1787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12027262" y="7415980"/>
            <a:ext cx="1787755" cy="1787755"/>
          </a:xfrm>
          <a:custGeom>
            <a:avLst/>
            <a:gdLst/>
            <a:ahLst/>
            <a:cxnLst/>
            <a:rect l="l" t="t" r="r" b="b"/>
            <a:pathLst>
              <a:path w="1787755" h="1787755">
                <a:moveTo>
                  <a:pt x="0" y="0"/>
                </a:moveTo>
                <a:lnTo>
                  <a:pt x="1787755" y="0"/>
                </a:lnTo>
                <a:lnTo>
                  <a:pt x="1787755" y="1787755"/>
                </a:lnTo>
                <a:lnTo>
                  <a:pt x="0" y="1787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4472983" y="3074222"/>
            <a:ext cx="6383943" cy="2069278"/>
          </a:xfrm>
          <a:custGeom>
            <a:avLst/>
            <a:gdLst/>
            <a:ahLst/>
            <a:cxnLst/>
            <a:rect l="l" t="t" r="r" b="b"/>
            <a:pathLst>
              <a:path w="6383943" h="2069278">
                <a:moveTo>
                  <a:pt x="0" y="0"/>
                </a:moveTo>
                <a:lnTo>
                  <a:pt x="6383942" y="0"/>
                </a:lnTo>
                <a:lnTo>
                  <a:pt x="6383942" y="2069278"/>
                </a:lnTo>
                <a:lnTo>
                  <a:pt x="0" y="20692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4472983" y="5439475"/>
            <a:ext cx="6383943" cy="2106486"/>
          </a:xfrm>
          <a:custGeom>
            <a:avLst/>
            <a:gdLst/>
            <a:ahLst/>
            <a:cxnLst/>
            <a:rect l="l" t="t" r="r" b="b"/>
            <a:pathLst>
              <a:path w="6383943" h="2106486">
                <a:moveTo>
                  <a:pt x="0" y="0"/>
                </a:moveTo>
                <a:lnTo>
                  <a:pt x="6383942" y="0"/>
                </a:lnTo>
                <a:lnTo>
                  <a:pt x="6383942" y="2106486"/>
                </a:lnTo>
                <a:lnTo>
                  <a:pt x="0" y="21064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B8563-DE25-F1B3-F34D-C7BB2AD11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0CEFA46-0B54-C175-FCE5-67B9968EF761}"/>
              </a:ext>
            </a:extLst>
          </p:cNvPr>
          <p:cNvSpPr txBox="1"/>
          <p:nvPr/>
        </p:nvSpPr>
        <p:spPr>
          <a:xfrm>
            <a:off x="1028700" y="2356194"/>
            <a:ext cx="14439900" cy="561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Trainers can utilize this presentation to teach seniors how to protect their digital identity through practical, layered security measures. 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slides </a:t>
            </a:r>
            <a:r>
              <a:rPr lang="en-US" sz="3490" noProof="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explain some 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technical concepts like Multi-Factor Authentication (MFA) and the use of password managers to handle complex, unique credentials</a:t>
            </a:r>
            <a:r>
              <a:rPr lang="et-EE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supports discussions on physical device safety.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focusing on the "Top 5" summary, trainers can ensure learners leave with a prioritized checklist of essential habits to stay informed and secure.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7EA6873-32EA-9D45-B607-A5748D1F8150}"/>
              </a:ext>
            </a:extLst>
          </p:cNvPr>
          <p:cNvSpPr txBox="1"/>
          <p:nvPr/>
        </p:nvSpPr>
        <p:spPr>
          <a:xfrm>
            <a:off x="1028700" y="914400"/>
            <a:ext cx="7203393" cy="995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noProof="0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Instructions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62CDEDC-E7E0-8D4B-504A-9D53EA7D4D66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91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13CDD-BDC3-66B3-891A-4FF5E0BCC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36539AA-5731-B4EF-B8A1-7A90FB4961F8}"/>
              </a:ext>
            </a:extLst>
          </p:cNvPr>
          <p:cNvSpPr txBox="1"/>
          <p:nvPr/>
        </p:nvSpPr>
        <p:spPr>
          <a:xfrm>
            <a:off x="1028700" y="2356194"/>
            <a:ext cx="14439900" cy="561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different, complex passwords 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each of your accounts. </a:t>
            </a: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password manager 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help generate and store these securely.</a:t>
            </a: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Passwords should contain letter in uppercase and lowercase, numbers, and special symbols. </a:t>
            </a: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Longer passwords 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are generally more secure.</a:t>
            </a: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Enable </a:t>
            </a: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multi-factor authentication (MFA) 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whenever possible. This adds an extra layer of security, requiring a second form of verification (like a code sent to your phone) in addition to your password.</a:t>
            </a: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26185C7-AC3C-2D71-6941-0C5E40265F22}"/>
              </a:ext>
            </a:extLst>
          </p:cNvPr>
          <p:cNvSpPr txBox="1"/>
          <p:nvPr/>
        </p:nvSpPr>
        <p:spPr>
          <a:xfrm>
            <a:off x="1028700" y="914400"/>
            <a:ext cx="7203393" cy="995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noProof="0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Strong passwords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7242C13-FDDE-565D-66FC-C27DE2D69702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99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335DD-EA4A-BAD0-F7CF-C0F678510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4C55910-E2AA-81B9-9AE3-77E77B0ACA80}"/>
              </a:ext>
            </a:extLst>
          </p:cNvPr>
          <p:cNvSpPr txBox="1"/>
          <p:nvPr/>
        </p:nvSpPr>
        <p:spPr>
          <a:xfrm>
            <a:off x="1028700" y="2356194"/>
            <a:ext cx="11683912" cy="561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FE81D50-03F5-6A13-ACFE-4A2506B76FE0}"/>
              </a:ext>
            </a:extLst>
          </p:cNvPr>
          <p:cNvSpPr txBox="1"/>
          <p:nvPr/>
        </p:nvSpPr>
        <p:spPr>
          <a:xfrm>
            <a:off x="1028700" y="914400"/>
            <a:ext cx="11468100" cy="967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t-EE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2FA </a:t>
            </a:r>
            <a:r>
              <a:rPr lang="en-US" sz="5808" b="1" noProof="0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example using a mobile device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311BF12-7109-D2A0-6674-4AF0FFB12F55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pic>
        <p:nvPicPr>
          <p:cNvPr id="7" name="Picture 4" descr="2FA (Two factor authentication) example using a mobile device)">
            <a:extLst>
              <a:ext uri="{FF2B5EF4-FFF2-40B4-BE49-F238E27FC236}">
                <a16:creationId xmlns:a16="http://schemas.microsoft.com/office/drawing/2014/main" id="{47A59749-31BC-CD2D-963B-21AC3EC2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06192"/>
            <a:ext cx="11239500" cy="509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7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CD0CD-F709-0117-8273-E2A7D0A52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D4E2D0B-53FC-78F9-7137-04E94D99FB6C}"/>
              </a:ext>
            </a:extLst>
          </p:cNvPr>
          <p:cNvSpPr txBox="1"/>
          <p:nvPr/>
        </p:nvSpPr>
        <p:spPr>
          <a:xfrm>
            <a:off x="1028700" y="2356194"/>
            <a:ext cx="11683912" cy="419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Keep your operating system, applications, and security software (antivirus, anti-malware) up to date. </a:t>
            </a:r>
          </a:p>
          <a:p>
            <a:pPr marL="914400" lvl="1" indent="-457200">
              <a:lnSpc>
                <a:spcPts val="4886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Updates usually include crucial security patches.</a:t>
            </a:r>
          </a:p>
          <a:p>
            <a:pPr marL="457200" indent="-457200" algn="l">
              <a:lnSpc>
                <a:spcPts val="4886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Download software from trusted sources. </a:t>
            </a:r>
          </a:p>
          <a:p>
            <a:pPr marL="457200" indent="-457200" algn="l">
              <a:lnSpc>
                <a:spcPts val="4886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Don’t use free downloads from unknown websites, as they may contain malware.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164E299-941E-E899-9766-04F5891452DF}"/>
              </a:ext>
            </a:extLst>
          </p:cNvPr>
          <p:cNvSpPr txBox="1"/>
          <p:nvPr/>
        </p:nvSpPr>
        <p:spPr>
          <a:xfrm>
            <a:off x="1028700" y="914400"/>
            <a:ext cx="118491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1"/>
              </a:lnSpc>
            </a:pPr>
            <a:r>
              <a:rPr lang="en-US" sz="5808" b="1" noProof="0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Software updates, downloads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1754DAB-EB0B-E874-C6C9-39B54C8041AF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186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3990D-CD1E-FDBF-7AFD-95846EFF5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B8FCAC2-617A-E5E8-513F-CC32A1F5E5BD}"/>
              </a:ext>
            </a:extLst>
          </p:cNvPr>
          <p:cNvSpPr txBox="1"/>
          <p:nvPr/>
        </p:nvSpPr>
        <p:spPr>
          <a:xfrm>
            <a:off x="1028700" y="2356194"/>
            <a:ext cx="13243086" cy="5845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 skeptical 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suspicious emails, messages, or links (phishing). Don't click on links or open attachments from unknown senders.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secure websites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if the URL begins with "https://" then it is safe to enter personal information. This indicates a secure connection.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Avoid using public Wi-Fi for sensitive activities like online banking or shopping, as these networks may not be secure.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Set up </a:t>
            </a: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separate email accounts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Use your primary, protected email only for sensitive, formal communication, and dedicate a secondary email to all service sign-ups.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B262607-E949-2A00-1A25-921885203724}"/>
              </a:ext>
            </a:extLst>
          </p:cNvPr>
          <p:cNvSpPr txBox="1"/>
          <p:nvPr/>
        </p:nvSpPr>
        <p:spPr>
          <a:xfrm>
            <a:off x="1028700" y="914400"/>
            <a:ext cx="128397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1"/>
              </a:lnSpc>
            </a:pPr>
            <a:r>
              <a:rPr lang="en-US" sz="5808" b="1" noProof="0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Online behavior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E97BECD-67EE-C03E-B65A-36A44C8A618A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694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82F5F-0635-35A6-DD09-95C5318DA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50EB809-7BEB-3F85-44F9-91F4AE47E783}"/>
              </a:ext>
            </a:extLst>
          </p:cNvPr>
          <p:cNvSpPr txBox="1"/>
          <p:nvPr/>
        </p:nvSpPr>
        <p:spPr>
          <a:xfrm>
            <a:off x="1028700" y="2356194"/>
            <a:ext cx="13243086" cy="4666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media privacy 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 check regularly  and adjust the privacy settings on your social media accounts to limit who can see your information.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Share personal information only when it is necessary and with trusted entities. </a:t>
            </a: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 mindful 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what you post online, as it can be difficult to erase completely.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B1DC00F-4AF4-C875-D625-1C025375D1F2}"/>
              </a:ext>
            </a:extLst>
          </p:cNvPr>
          <p:cNvSpPr txBox="1"/>
          <p:nvPr/>
        </p:nvSpPr>
        <p:spPr>
          <a:xfrm>
            <a:off x="1028700" y="914400"/>
            <a:ext cx="128397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1"/>
              </a:lnSpc>
            </a:pP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Privacy settings and data minimization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A328D2B-5FCD-6780-A6D4-CBD07267ADDD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944918C-514A-178A-B7AC-8D0339E43C45}"/>
              </a:ext>
            </a:extLst>
          </p:cNvPr>
          <p:cNvSpPr/>
          <p:nvPr/>
        </p:nvSpPr>
        <p:spPr>
          <a:xfrm>
            <a:off x="14554200" y="2356194"/>
            <a:ext cx="1527464" cy="1527464"/>
          </a:xfrm>
          <a:custGeom>
            <a:avLst/>
            <a:gdLst/>
            <a:ahLst/>
            <a:cxnLst/>
            <a:rect l="l" t="t" r="r" b="b"/>
            <a:pathLst>
              <a:path w="1527464" h="1527464">
                <a:moveTo>
                  <a:pt x="0" y="0"/>
                </a:moveTo>
                <a:lnTo>
                  <a:pt x="1527464" y="0"/>
                </a:lnTo>
                <a:lnTo>
                  <a:pt x="1527464" y="1527463"/>
                </a:lnTo>
                <a:lnTo>
                  <a:pt x="0" y="15274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403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43A4C-AFA3-8A0B-A8BE-6D0A88370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8C42B4-AA99-C45A-3A40-FFD42C927C2B}"/>
              </a:ext>
            </a:extLst>
          </p:cNvPr>
          <p:cNvSpPr txBox="1"/>
          <p:nvPr/>
        </p:nvSpPr>
        <p:spPr>
          <a:xfrm>
            <a:off x="1028700" y="2356194"/>
            <a:ext cx="13243086" cy="521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Lock your devices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use strong passwords or biometric locks (fingerprint, facial recognition) to secure your devices.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Enable encryption 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 your devices to protect your data if they are lost or stolen.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Back up your important data regularly 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a secure location (external drive, cloud storage). 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Backups ensure 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that you can recover your data in case of device failure or cyberattack.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2DD1777-7E31-1F09-B3C8-49E852573F5D}"/>
              </a:ext>
            </a:extLst>
          </p:cNvPr>
          <p:cNvSpPr txBox="1"/>
          <p:nvPr/>
        </p:nvSpPr>
        <p:spPr>
          <a:xfrm>
            <a:off x="1028700" y="914400"/>
            <a:ext cx="128397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1"/>
              </a:lnSpc>
            </a:pPr>
            <a:r>
              <a:rPr lang="en-US" sz="5808" b="1" noProof="0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Devices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BB3AB72-487F-DF63-6047-948C8BF5C3B1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BAA0359F-0E88-ACDF-9A1F-AE6E951B533D}"/>
              </a:ext>
            </a:extLst>
          </p:cNvPr>
          <p:cNvSpPr/>
          <p:nvPr/>
        </p:nvSpPr>
        <p:spPr>
          <a:xfrm flipH="1">
            <a:off x="13868400" y="5143500"/>
            <a:ext cx="3850957" cy="4487548"/>
          </a:xfrm>
          <a:custGeom>
            <a:avLst/>
            <a:gdLst/>
            <a:ahLst/>
            <a:cxnLst/>
            <a:rect l="l" t="t" r="r" b="b"/>
            <a:pathLst>
              <a:path w="3317557" h="4114800">
                <a:moveTo>
                  <a:pt x="0" y="0"/>
                </a:moveTo>
                <a:lnTo>
                  <a:pt x="3317557" y="0"/>
                </a:lnTo>
                <a:lnTo>
                  <a:pt x="33175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49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45750-9115-82CE-4C2C-F09C9E7A3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89A5A87-199A-36DA-0F05-5550E95BB941}"/>
              </a:ext>
            </a:extLst>
          </p:cNvPr>
          <p:cNvSpPr txBox="1"/>
          <p:nvPr/>
        </p:nvSpPr>
        <p:spPr>
          <a:xfrm>
            <a:off x="1028700" y="2356194"/>
            <a:ext cx="13243086" cy="647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Stay informed 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about </a:t>
            </a: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cybersecurity news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keep up with the latest cybersecurity news and trends to stay informed about potential threats.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Check regularly 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 online accounts and notifications about suspicious activity.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using a </a:t>
            </a: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Virtual Private Network (VPN) 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added security and privacy, especially when using public Wi-Fi.</a:t>
            </a:r>
          </a:p>
          <a:p>
            <a:pPr marL="457200" indent="-457200" algn="l">
              <a:lnSpc>
                <a:spcPts val="4886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 installing apps, </a:t>
            </a:r>
            <a:r>
              <a:rPr lang="en-US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pay attention to the permissions </a:t>
            </a:r>
            <a:r>
              <a:rPr lang="en-US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they request. Only grant permissions that are necessary for the app's functionality</a:t>
            </a:r>
            <a:r>
              <a:rPr lang="et-EE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B830E05-CDA5-DFA0-B95C-A0495BE4C1BC}"/>
              </a:ext>
            </a:extLst>
          </p:cNvPr>
          <p:cNvSpPr txBox="1"/>
          <p:nvPr/>
        </p:nvSpPr>
        <p:spPr>
          <a:xfrm>
            <a:off x="1028700" y="914400"/>
            <a:ext cx="128397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1"/>
              </a:lnSpc>
            </a:pPr>
            <a:r>
              <a:rPr lang="en-US" sz="5808" b="1" noProof="0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Recommendations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45E3879-AA98-CA2B-7C14-B1880654FB3A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E34FEC1B-FD5C-1EAE-0E1B-50ED899FD1CE}"/>
              </a:ext>
            </a:extLst>
          </p:cNvPr>
          <p:cNvSpPr/>
          <p:nvPr/>
        </p:nvSpPr>
        <p:spPr>
          <a:xfrm>
            <a:off x="14996615" y="2356194"/>
            <a:ext cx="1537855" cy="1537855"/>
          </a:xfrm>
          <a:custGeom>
            <a:avLst/>
            <a:gdLst/>
            <a:ahLst/>
            <a:cxnLst/>
            <a:rect l="l" t="t" r="r" b="b"/>
            <a:pathLst>
              <a:path w="1537855" h="1537855">
                <a:moveTo>
                  <a:pt x="0" y="0"/>
                </a:moveTo>
                <a:lnTo>
                  <a:pt x="1537854" y="0"/>
                </a:lnTo>
                <a:lnTo>
                  <a:pt x="1537854" y="1537855"/>
                </a:lnTo>
                <a:lnTo>
                  <a:pt x="0" y="15378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547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603</Words>
  <Application>Microsoft Office PowerPoint</Application>
  <PresentationFormat>Custom</PresentationFormat>
  <Paragraphs>55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Source Sans Pro</vt:lpstr>
      <vt:lpstr>Source Sans Pro Bold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 Nordplus: presentation</dc:title>
  <cp:lastModifiedBy>Merje Vaide</cp:lastModifiedBy>
  <cp:revision>4</cp:revision>
  <dcterms:created xsi:type="dcterms:W3CDTF">2006-08-16T00:00:00Z</dcterms:created>
  <dcterms:modified xsi:type="dcterms:W3CDTF">2026-05-10T06:34:44Z</dcterms:modified>
  <dc:identifier>DAHDcWFPk08</dc:identifier>
</cp:coreProperties>
</file>