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37"/>
  </p:notesMasterIdLst>
  <p:sldIdLst>
    <p:sldId id="256" r:id="rId2"/>
    <p:sldId id="267" r:id="rId3"/>
    <p:sldId id="268" r:id="rId4"/>
    <p:sldId id="269" r:id="rId5"/>
    <p:sldId id="265" r:id="rId6"/>
    <p:sldId id="270" r:id="rId7"/>
    <p:sldId id="271" r:id="rId8"/>
    <p:sldId id="272" r:id="rId9"/>
    <p:sldId id="276" r:id="rId10"/>
    <p:sldId id="277" r:id="rId11"/>
    <p:sldId id="279" r:id="rId12"/>
    <p:sldId id="274" r:id="rId13"/>
    <p:sldId id="273" r:id="rId14"/>
    <p:sldId id="275" r:id="rId15"/>
    <p:sldId id="280" r:id="rId16"/>
    <p:sldId id="281" r:id="rId17"/>
    <p:sldId id="282" r:id="rId18"/>
    <p:sldId id="283" r:id="rId19"/>
    <p:sldId id="284" r:id="rId20"/>
    <p:sldId id="285" r:id="rId21"/>
    <p:sldId id="286" r:id="rId22"/>
    <p:sldId id="287" r:id="rId23"/>
    <p:sldId id="259" r:id="rId24"/>
    <p:sldId id="288" r:id="rId25"/>
    <p:sldId id="292" r:id="rId26"/>
    <p:sldId id="294" r:id="rId27"/>
    <p:sldId id="296" r:id="rId28"/>
    <p:sldId id="297" r:id="rId29"/>
    <p:sldId id="298" r:id="rId30"/>
    <p:sldId id="299" r:id="rId31"/>
    <p:sldId id="261" r:id="rId32"/>
    <p:sldId id="262" r:id="rId33"/>
    <p:sldId id="263" r:id="rId34"/>
    <p:sldId id="266" r:id="rId35"/>
    <p:sldId id="301" r:id="rId3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84" autoAdjust="0"/>
    <p:restoredTop sz="94660"/>
  </p:normalViewPr>
  <p:slideViewPr>
    <p:cSldViewPr snapToGrid="0">
      <p:cViewPr varScale="1">
        <p:scale>
          <a:sx n="62" d="100"/>
          <a:sy n="62" d="100"/>
        </p:scale>
        <p:origin x="76" y="2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EF4D25-B15F-46F8-8933-11F1E47C1669}"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19164818-20F7-4EEB-84C8-138BEB47055A}">
      <dgm:prSet/>
      <dgm:spPr/>
      <dgm:t>
        <a:bodyPr/>
        <a:lstStyle/>
        <a:p>
          <a:r>
            <a:rPr lang="fi-FI"/>
            <a:t>Käsitys siitä minkälainen ihminen olen ja mihin suuntaan olen/haluan olla menossa.</a:t>
          </a:r>
          <a:endParaRPr lang="en-US"/>
        </a:p>
      </dgm:t>
    </dgm:pt>
    <dgm:pt modelId="{5D7D62C4-88E8-4213-AE82-54565FD8CD31}" type="parTrans" cxnId="{F2566238-3A02-409F-BE62-689CB9E33789}">
      <dgm:prSet/>
      <dgm:spPr/>
      <dgm:t>
        <a:bodyPr/>
        <a:lstStyle/>
        <a:p>
          <a:endParaRPr lang="en-US"/>
        </a:p>
      </dgm:t>
    </dgm:pt>
    <dgm:pt modelId="{6276A38D-8059-42F1-B0C8-4CE862A42A55}" type="sibTrans" cxnId="{F2566238-3A02-409F-BE62-689CB9E33789}">
      <dgm:prSet/>
      <dgm:spPr/>
      <dgm:t>
        <a:bodyPr/>
        <a:lstStyle/>
        <a:p>
          <a:endParaRPr lang="en-US"/>
        </a:p>
      </dgm:t>
    </dgm:pt>
    <dgm:pt modelId="{F458D030-A10B-4499-A6F9-883E81C47734}">
      <dgm:prSet/>
      <dgm:spPr/>
      <dgm:t>
        <a:bodyPr/>
        <a:lstStyle/>
        <a:p>
          <a:r>
            <a:rPr lang="fi-FI"/>
            <a:t>Hyvä itsetuntemus vaatii kiinnostusta omien tarpeiden, tunteiden, arvojen, asenteiden tutkimiseen.</a:t>
          </a:r>
          <a:endParaRPr lang="en-US"/>
        </a:p>
      </dgm:t>
    </dgm:pt>
    <dgm:pt modelId="{550CD10E-D363-4DF1-8AF5-A10F98743729}" type="parTrans" cxnId="{38654F36-16C5-4B72-8C46-8EF37D67CE03}">
      <dgm:prSet/>
      <dgm:spPr/>
      <dgm:t>
        <a:bodyPr/>
        <a:lstStyle/>
        <a:p>
          <a:endParaRPr lang="en-US"/>
        </a:p>
      </dgm:t>
    </dgm:pt>
    <dgm:pt modelId="{9938CFA3-8A76-4993-B766-F18E6F68FA7B}" type="sibTrans" cxnId="{38654F36-16C5-4B72-8C46-8EF37D67CE03}">
      <dgm:prSet/>
      <dgm:spPr/>
      <dgm:t>
        <a:bodyPr/>
        <a:lstStyle/>
        <a:p>
          <a:endParaRPr lang="en-US"/>
        </a:p>
      </dgm:t>
    </dgm:pt>
    <dgm:pt modelId="{D80C18FC-DCD4-4042-815B-51BAEF88C7A1}">
      <dgm:prSet/>
      <dgm:spPr/>
      <dgm:t>
        <a:bodyPr/>
        <a:lstStyle/>
        <a:p>
          <a:r>
            <a:rPr lang="fi-FI"/>
            <a:t>Halua tutkia omia toiminta- ja tulkintatapoja.</a:t>
          </a:r>
          <a:endParaRPr lang="en-US"/>
        </a:p>
      </dgm:t>
    </dgm:pt>
    <dgm:pt modelId="{48171EAB-FCFE-423C-961B-CD9171CD6744}" type="parTrans" cxnId="{03573D92-C2AD-4B8F-807B-2421C6EF6F01}">
      <dgm:prSet/>
      <dgm:spPr/>
      <dgm:t>
        <a:bodyPr/>
        <a:lstStyle/>
        <a:p>
          <a:endParaRPr lang="en-US"/>
        </a:p>
      </dgm:t>
    </dgm:pt>
    <dgm:pt modelId="{FA9E6749-FC66-4CE2-83D9-CBB0D2938808}" type="sibTrans" cxnId="{03573D92-C2AD-4B8F-807B-2421C6EF6F01}">
      <dgm:prSet/>
      <dgm:spPr/>
      <dgm:t>
        <a:bodyPr/>
        <a:lstStyle/>
        <a:p>
          <a:endParaRPr lang="en-US"/>
        </a:p>
      </dgm:t>
    </dgm:pt>
    <dgm:pt modelId="{EA61D03C-7947-496A-A0D5-63BE9B6F6E34}" type="pres">
      <dgm:prSet presAssocID="{09EF4D25-B15F-46F8-8933-11F1E47C1669}" presName="vert0" presStyleCnt="0">
        <dgm:presLayoutVars>
          <dgm:dir/>
          <dgm:animOne val="branch"/>
          <dgm:animLvl val="lvl"/>
        </dgm:presLayoutVars>
      </dgm:prSet>
      <dgm:spPr/>
    </dgm:pt>
    <dgm:pt modelId="{69472B57-3BE5-4D98-B847-6535D8D07174}" type="pres">
      <dgm:prSet presAssocID="{19164818-20F7-4EEB-84C8-138BEB47055A}" presName="thickLine" presStyleLbl="alignNode1" presStyleIdx="0" presStyleCnt="3"/>
      <dgm:spPr/>
    </dgm:pt>
    <dgm:pt modelId="{A9FF3E61-81D9-4A39-9CDE-86EDEA6046FD}" type="pres">
      <dgm:prSet presAssocID="{19164818-20F7-4EEB-84C8-138BEB47055A}" presName="horz1" presStyleCnt="0"/>
      <dgm:spPr/>
    </dgm:pt>
    <dgm:pt modelId="{A3F2958A-5597-4B54-A757-F985AE83275E}" type="pres">
      <dgm:prSet presAssocID="{19164818-20F7-4EEB-84C8-138BEB47055A}" presName="tx1" presStyleLbl="revTx" presStyleIdx="0" presStyleCnt="3"/>
      <dgm:spPr/>
    </dgm:pt>
    <dgm:pt modelId="{8E7C449E-AF99-4454-9D6D-ACEAA73C8D7D}" type="pres">
      <dgm:prSet presAssocID="{19164818-20F7-4EEB-84C8-138BEB47055A}" presName="vert1" presStyleCnt="0"/>
      <dgm:spPr/>
    </dgm:pt>
    <dgm:pt modelId="{178B4029-6CE8-4991-A877-5764FAAB8E0F}" type="pres">
      <dgm:prSet presAssocID="{F458D030-A10B-4499-A6F9-883E81C47734}" presName="thickLine" presStyleLbl="alignNode1" presStyleIdx="1" presStyleCnt="3"/>
      <dgm:spPr/>
    </dgm:pt>
    <dgm:pt modelId="{7EA23AF4-031C-40EF-9B6F-DDAD870C856E}" type="pres">
      <dgm:prSet presAssocID="{F458D030-A10B-4499-A6F9-883E81C47734}" presName="horz1" presStyleCnt="0"/>
      <dgm:spPr/>
    </dgm:pt>
    <dgm:pt modelId="{D1044074-41EF-43AA-ACDD-A64CF5644071}" type="pres">
      <dgm:prSet presAssocID="{F458D030-A10B-4499-A6F9-883E81C47734}" presName="tx1" presStyleLbl="revTx" presStyleIdx="1" presStyleCnt="3"/>
      <dgm:spPr/>
    </dgm:pt>
    <dgm:pt modelId="{190D4C48-394C-4551-B344-C66B2D02F2D2}" type="pres">
      <dgm:prSet presAssocID="{F458D030-A10B-4499-A6F9-883E81C47734}" presName="vert1" presStyleCnt="0"/>
      <dgm:spPr/>
    </dgm:pt>
    <dgm:pt modelId="{4CF36382-B8DF-4D33-95CA-7934A6E767AA}" type="pres">
      <dgm:prSet presAssocID="{D80C18FC-DCD4-4042-815B-51BAEF88C7A1}" presName="thickLine" presStyleLbl="alignNode1" presStyleIdx="2" presStyleCnt="3"/>
      <dgm:spPr/>
    </dgm:pt>
    <dgm:pt modelId="{B3884AD1-BAD6-401A-9756-CBC80F48F8DF}" type="pres">
      <dgm:prSet presAssocID="{D80C18FC-DCD4-4042-815B-51BAEF88C7A1}" presName="horz1" presStyleCnt="0"/>
      <dgm:spPr/>
    </dgm:pt>
    <dgm:pt modelId="{F8869EA5-7ED9-4404-A9F8-BEE1A2D06435}" type="pres">
      <dgm:prSet presAssocID="{D80C18FC-DCD4-4042-815B-51BAEF88C7A1}" presName="tx1" presStyleLbl="revTx" presStyleIdx="2" presStyleCnt="3"/>
      <dgm:spPr/>
    </dgm:pt>
    <dgm:pt modelId="{44799EFF-8913-4DB0-B995-DA84C3B38BE5}" type="pres">
      <dgm:prSet presAssocID="{D80C18FC-DCD4-4042-815B-51BAEF88C7A1}" presName="vert1" presStyleCnt="0"/>
      <dgm:spPr/>
    </dgm:pt>
  </dgm:ptLst>
  <dgm:cxnLst>
    <dgm:cxn modelId="{5457131C-9877-4DCB-AE6C-9D88F2A3EF4A}" type="presOf" srcId="{F458D030-A10B-4499-A6F9-883E81C47734}" destId="{D1044074-41EF-43AA-ACDD-A64CF5644071}" srcOrd="0" destOrd="0" presId="urn:microsoft.com/office/officeart/2008/layout/LinedList"/>
    <dgm:cxn modelId="{5A02CC20-C43A-425C-95F1-C538CD36C1CE}" type="presOf" srcId="{19164818-20F7-4EEB-84C8-138BEB47055A}" destId="{A3F2958A-5597-4B54-A757-F985AE83275E}" srcOrd="0" destOrd="0" presId="urn:microsoft.com/office/officeart/2008/layout/LinedList"/>
    <dgm:cxn modelId="{38654F36-16C5-4B72-8C46-8EF37D67CE03}" srcId="{09EF4D25-B15F-46F8-8933-11F1E47C1669}" destId="{F458D030-A10B-4499-A6F9-883E81C47734}" srcOrd="1" destOrd="0" parTransId="{550CD10E-D363-4DF1-8AF5-A10F98743729}" sibTransId="{9938CFA3-8A76-4993-B766-F18E6F68FA7B}"/>
    <dgm:cxn modelId="{F2566238-3A02-409F-BE62-689CB9E33789}" srcId="{09EF4D25-B15F-46F8-8933-11F1E47C1669}" destId="{19164818-20F7-4EEB-84C8-138BEB47055A}" srcOrd="0" destOrd="0" parTransId="{5D7D62C4-88E8-4213-AE82-54565FD8CD31}" sibTransId="{6276A38D-8059-42F1-B0C8-4CE862A42A55}"/>
    <dgm:cxn modelId="{92CDE16F-9328-4989-B9B3-F2BFA5C097A8}" type="presOf" srcId="{09EF4D25-B15F-46F8-8933-11F1E47C1669}" destId="{EA61D03C-7947-496A-A0D5-63BE9B6F6E34}" srcOrd="0" destOrd="0" presId="urn:microsoft.com/office/officeart/2008/layout/LinedList"/>
    <dgm:cxn modelId="{3D6C905A-C9A9-4EEF-97A6-3C26237EA440}" type="presOf" srcId="{D80C18FC-DCD4-4042-815B-51BAEF88C7A1}" destId="{F8869EA5-7ED9-4404-A9F8-BEE1A2D06435}" srcOrd="0" destOrd="0" presId="urn:microsoft.com/office/officeart/2008/layout/LinedList"/>
    <dgm:cxn modelId="{03573D92-C2AD-4B8F-807B-2421C6EF6F01}" srcId="{09EF4D25-B15F-46F8-8933-11F1E47C1669}" destId="{D80C18FC-DCD4-4042-815B-51BAEF88C7A1}" srcOrd="2" destOrd="0" parTransId="{48171EAB-FCFE-423C-961B-CD9171CD6744}" sibTransId="{FA9E6749-FC66-4CE2-83D9-CBB0D2938808}"/>
    <dgm:cxn modelId="{70EDF653-F368-433B-87C8-74AA32E70D4C}" type="presParOf" srcId="{EA61D03C-7947-496A-A0D5-63BE9B6F6E34}" destId="{69472B57-3BE5-4D98-B847-6535D8D07174}" srcOrd="0" destOrd="0" presId="urn:microsoft.com/office/officeart/2008/layout/LinedList"/>
    <dgm:cxn modelId="{8CB5DE75-C389-46CE-8EF3-ACD117832022}" type="presParOf" srcId="{EA61D03C-7947-496A-A0D5-63BE9B6F6E34}" destId="{A9FF3E61-81D9-4A39-9CDE-86EDEA6046FD}" srcOrd="1" destOrd="0" presId="urn:microsoft.com/office/officeart/2008/layout/LinedList"/>
    <dgm:cxn modelId="{53E82CFB-5350-4C60-A9A4-8627B278C7BE}" type="presParOf" srcId="{A9FF3E61-81D9-4A39-9CDE-86EDEA6046FD}" destId="{A3F2958A-5597-4B54-A757-F985AE83275E}" srcOrd="0" destOrd="0" presId="urn:microsoft.com/office/officeart/2008/layout/LinedList"/>
    <dgm:cxn modelId="{AE48858A-0BCF-44F6-BF32-9EBD6A746D0D}" type="presParOf" srcId="{A9FF3E61-81D9-4A39-9CDE-86EDEA6046FD}" destId="{8E7C449E-AF99-4454-9D6D-ACEAA73C8D7D}" srcOrd="1" destOrd="0" presId="urn:microsoft.com/office/officeart/2008/layout/LinedList"/>
    <dgm:cxn modelId="{B40467B8-DE57-4318-AF95-61C2FF3D527C}" type="presParOf" srcId="{EA61D03C-7947-496A-A0D5-63BE9B6F6E34}" destId="{178B4029-6CE8-4991-A877-5764FAAB8E0F}" srcOrd="2" destOrd="0" presId="urn:microsoft.com/office/officeart/2008/layout/LinedList"/>
    <dgm:cxn modelId="{799EB2A5-15E7-4116-85C7-0CD512C949B5}" type="presParOf" srcId="{EA61D03C-7947-496A-A0D5-63BE9B6F6E34}" destId="{7EA23AF4-031C-40EF-9B6F-DDAD870C856E}" srcOrd="3" destOrd="0" presId="urn:microsoft.com/office/officeart/2008/layout/LinedList"/>
    <dgm:cxn modelId="{8BDA4BA7-D036-4E86-9263-5AC696522542}" type="presParOf" srcId="{7EA23AF4-031C-40EF-9B6F-DDAD870C856E}" destId="{D1044074-41EF-43AA-ACDD-A64CF5644071}" srcOrd="0" destOrd="0" presId="urn:microsoft.com/office/officeart/2008/layout/LinedList"/>
    <dgm:cxn modelId="{4290D3BD-E243-40C3-8F3E-4E423C879715}" type="presParOf" srcId="{7EA23AF4-031C-40EF-9B6F-DDAD870C856E}" destId="{190D4C48-394C-4551-B344-C66B2D02F2D2}" srcOrd="1" destOrd="0" presId="urn:microsoft.com/office/officeart/2008/layout/LinedList"/>
    <dgm:cxn modelId="{98F257EC-39D9-4254-969E-B93AF6515831}" type="presParOf" srcId="{EA61D03C-7947-496A-A0D5-63BE9B6F6E34}" destId="{4CF36382-B8DF-4D33-95CA-7934A6E767AA}" srcOrd="4" destOrd="0" presId="urn:microsoft.com/office/officeart/2008/layout/LinedList"/>
    <dgm:cxn modelId="{ADC02786-848C-44BA-836E-2074E2302004}" type="presParOf" srcId="{EA61D03C-7947-496A-A0D5-63BE9B6F6E34}" destId="{B3884AD1-BAD6-401A-9756-CBC80F48F8DF}" srcOrd="5" destOrd="0" presId="urn:microsoft.com/office/officeart/2008/layout/LinedList"/>
    <dgm:cxn modelId="{558B9787-BEC2-418D-92F8-655FE18E08A7}" type="presParOf" srcId="{B3884AD1-BAD6-401A-9756-CBC80F48F8DF}" destId="{F8869EA5-7ED9-4404-A9F8-BEE1A2D06435}" srcOrd="0" destOrd="0" presId="urn:microsoft.com/office/officeart/2008/layout/LinedList"/>
    <dgm:cxn modelId="{FE79FA54-DFDC-438E-9B60-B7D034960B9C}" type="presParOf" srcId="{B3884AD1-BAD6-401A-9756-CBC80F48F8DF}" destId="{44799EFF-8913-4DB0-B995-DA84C3B38BE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8967F4-BD90-4633-B181-7167F864E687}"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en-US"/>
        </a:p>
      </dgm:t>
    </dgm:pt>
    <dgm:pt modelId="{B4E25D9C-47FA-426F-BF2B-5629D1BA0F6D}">
      <dgm:prSet/>
      <dgm:spPr/>
      <dgm:t>
        <a:bodyPr/>
        <a:lstStyle/>
        <a:p>
          <a:r>
            <a:rPr lang="fi-FI" b="0" i="0" baseline="0"/>
            <a:t>Ymmärryksenä suhteessa ristiriitaisuuksi</a:t>
          </a:r>
          <a:endParaRPr lang="en-US"/>
        </a:p>
      </dgm:t>
    </dgm:pt>
    <dgm:pt modelId="{F0B1E37B-8DB8-4EB3-8415-9F208C70D038}" type="parTrans" cxnId="{379752FE-44D3-4D63-97F4-C1C40299BE95}">
      <dgm:prSet/>
      <dgm:spPr/>
      <dgm:t>
        <a:bodyPr/>
        <a:lstStyle/>
        <a:p>
          <a:endParaRPr lang="en-US"/>
        </a:p>
      </dgm:t>
    </dgm:pt>
    <dgm:pt modelId="{4FD3E6FD-F351-40EF-B71F-51BB5E265736}" type="sibTrans" cxnId="{379752FE-44D3-4D63-97F4-C1C40299BE95}">
      <dgm:prSet/>
      <dgm:spPr/>
      <dgm:t>
        <a:bodyPr/>
        <a:lstStyle/>
        <a:p>
          <a:endParaRPr lang="en-US"/>
        </a:p>
      </dgm:t>
    </dgm:pt>
    <dgm:pt modelId="{6A20F64E-3F7F-4C7B-9B1E-EFB5609C683B}">
      <dgm:prSet/>
      <dgm:spPr/>
      <dgm:t>
        <a:bodyPr/>
        <a:lstStyle/>
        <a:p>
          <a:r>
            <a:rPr lang="fi-FI" b="0" i="0" baseline="0" dirty="0"/>
            <a:t> Kiinnostuksena toisten kokemuksista</a:t>
          </a:r>
          <a:endParaRPr lang="en-US" dirty="0"/>
        </a:p>
      </dgm:t>
    </dgm:pt>
    <dgm:pt modelId="{71F6BFB4-7C3F-4829-B9A0-82DAB253BF5B}" type="parTrans" cxnId="{27240FDA-EAFF-46F1-BBC4-386B44A4EF67}">
      <dgm:prSet/>
      <dgm:spPr/>
      <dgm:t>
        <a:bodyPr/>
        <a:lstStyle/>
        <a:p>
          <a:endParaRPr lang="en-US"/>
        </a:p>
      </dgm:t>
    </dgm:pt>
    <dgm:pt modelId="{32CD9E5E-560C-44BB-B44F-2C6AD58C8276}" type="sibTrans" cxnId="{27240FDA-EAFF-46F1-BBC4-386B44A4EF67}">
      <dgm:prSet/>
      <dgm:spPr/>
      <dgm:t>
        <a:bodyPr/>
        <a:lstStyle/>
        <a:p>
          <a:endParaRPr lang="en-US"/>
        </a:p>
      </dgm:t>
    </dgm:pt>
    <dgm:pt modelId="{97AB7B57-9F61-4D47-949D-DD326BE28538}">
      <dgm:prSet/>
      <dgm:spPr/>
      <dgm:t>
        <a:bodyPr/>
        <a:lstStyle/>
        <a:p>
          <a:r>
            <a:rPr lang="fi-FI" b="0" i="0" baseline="0" dirty="0"/>
            <a:t> Kykynä ajatella joustavasti ja sietää epävarmuutta</a:t>
          </a:r>
          <a:endParaRPr lang="en-US" dirty="0"/>
        </a:p>
      </dgm:t>
    </dgm:pt>
    <dgm:pt modelId="{C04587BA-8D76-4A19-84AF-61830EA996BD}" type="parTrans" cxnId="{DF7B37C5-8C35-4E0B-85F5-3C60A524380C}">
      <dgm:prSet/>
      <dgm:spPr/>
      <dgm:t>
        <a:bodyPr/>
        <a:lstStyle/>
        <a:p>
          <a:endParaRPr lang="en-US"/>
        </a:p>
      </dgm:t>
    </dgm:pt>
    <dgm:pt modelId="{FC733C26-E594-4FCD-AB53-E08AF9A28FC4}" type="sibTrans" cxnId="{DF7B37C5-8C35-4E0B-85F5-3C60A524380C}">
      <dgm:prSet/>
      <dgm:spPr/>
      <dgm:t>
        <a:bodyPr/>
        <a:lstStyle/>
        <a:p>
          <a:endParaRPr lang="en-US"/>
        </a:p>
      </dgm:t>
    </dgm:pt>
    <dgm:pt modelId="{AA9119B2-FE83-4424-BAFC-C4C2ECCCF251}">
      <dgm:prSet/>
      <dgm:spPr/>
      <dgm:t>
        <a:bodyPr/>
        <a:lstStyle/>
        <a:p>
          <a:r>
            <a:rPr lang="fi-FI" b="0" i="0" baseline="0" dirty="0"/>
            <a:t> Uskona muutoksen mahdollisuuksiin</a:t>
          </a:r>
          <a:endParaRPr lang="en-US" dirty="0"/>
        </a:p>
      </dgm:t>
    </dgm:pt>
    <dgm:pt modelId="{DE81974B-A651-4A17-B416-5E9A3A47A8B7}" type="parTrans" cxnId="{C41A3710-290F-4821-BFB7-553B7D93A2C1}">
      <dgm:prSet/>
      <dgm:spPr/>
      <dgm:t>
        <a:bodyPr/>
        <a:lstStyle/>
        <a:p>
          <a:endParaRPr lang="en-US"/>
        </a:p>
      </dgm:t>
    </dgm:pt>
    <dgm:pt modelId="{B82CDC5B-7606-492C-9EF9-4E5A3EA64571}" type="sibTrans" cxnId="{C41A3710-290F-4821-BFB7-553B7D93A2C1}">
      <dgm:prSet/>
      <dgm:spPr/>
      <dgm:t>
        <a:bodyPr/>
        <a:lstStyle/>
        <a:p>
          <a:endParaRPr lang="en-US"/>
        </a:p>
      </dgm:t>
    </dgm:pt>
    <dgm:pt modelId="{FDCB7CFA-ACE4-4BD3-9730-C1759101D96E}">
      <dgm:prSet/>
      <dgm:spPr/>
      <dgm:t>
        <a:bodyPr/>
        <a:lstStyle/>
        <a:p>
          <a:r>
            <a:rPr lang="fi-FI" b="0" i="0" baseline="0" dirty="0"/>
            <a:t>Kykynä antaa anteeksi</a:t>
          </a:r>
          <a:endParaRPr lang="en-US" dirty="0"/>
        </a:p>
      </dgm:t>
    </dgm:pt>
    <dgm:pt modelId="{044D5453-B0B5-4702-BA27-421834426B07}" type="parTrans" cxnId="{C6F58D0F-80E5-49BE-B605-07F05B390A8D}">
      <dgm:prSet/>
      <dgm:spPr/>
      <dgm:t>
        <a:bodyPr/>
        <a:lstStyle/>
        <a:p>
          <a:endParaRPr lang="en-US"/>
        </a:p>
      </dgm:t>
    </dgm:pt>
    <dgm:pt modelId="{3F85835E-1A06-4E2B-9BB5-56C0E78440D9}" type="sibTrans" cxnId="{C6F58D0F-80E5-49BE-B605-07F05B390A8D}">
      <dgm:prSet/>
      <dgm:spPr/>
      <dgm:t>
        <a:bodyPr/>
        <a:lstStyle/>
        <a:p>
          <a:endParaRPr lang="en-US"/>
        </a:p>
      </dgm:t>
    </dgm:pt>
    <dgm:pt modelId="{ED8811B8-F923-4460-9AB5-760102FC88D2}">
      <dgm:prSet/>
      <dgm:spPr/>
      <dgm:t>
        <a:bodyPr/>
        <a:lstStyle/>
        <a:p>
          <a:r>
            <a:rPr lang="fi-FI" b="0" i="0" baseline="0" dirty="0"/>
            <a:t>Pohtivana, </a:t>
          </a:r>
          <a:r>
            <a:rPr lang="fi-FI" b="0" i="0" baseline="0" dirty="0" err="1"/>
            <a:t>utealiaana</a:t>
          </a:r>
          <a:r>
            <a:rPr lang="fi-FI" b="0" i="0" baseline="0" dirty="0"/>
            <a:t>, </a:t>
          </a:r>
          <a:r>
            <a:rPr lang="fi-FI" b="0" i="0" baseline="0" dirty="0" err="1"/>
            <a:t>leikkisänä,vastuullisena</a:t>
          </a:r>
          <a:r>
            <a:rPr lang="fi-FI" b="0" i="0" baseline="0" dirty="0"/>
            <a:t>, vastavuoroisena, oman rajansa tiedostavana asenteena</a:t>
          </a:r>
          <a:endParaRPr lang="en-US" dirty="0"/>
        </a:p>
      </dgm:t>
    </dgm:pt>
    <dgm:pt modelId="{ECD7A14B-AD08-4765-B0FD-BD70BECCB692}" type="parTrans" cxnId="{D532659F-EAF1-421A-8B6C-27BFA3C5E5F0}">
      <dgm:prSet/>
      <dgm:spPr/>
      <dgm:t>
        <a:bodyPr/>
        <a:lstStyle/>
        <a:p>
          <a:endParaRPr lang="en-US"/>
        </a:p>
      </dgm:t>
    </dgm:pt>
    <dgm:pt modelId="{B09D6CD7-2CBE-4B44-A3A1-4B4827CA4F5C}" type="sibTrans" cxnId="{D532659F-EAF1-421A-8B6C-27BFA3C5E5F0}">
      <dgm:prSet/>
      <dgm:spPr/>
      <dgm:t>
        <a:bodyPr/>
        <a:lstStyle/>
        <a:p>
          <a:endParaRPr lang="en-US"/>
        </a:p>
      </dgm:t>
    </dgm:pt>
    <dgm:pt modelId="{ED9BA851-576F-49EE-AB05-C16DC4169964}" type="pres">
      <dgm:prSet presAssocID="{538967F4-BD90-4633-B181-7167F864E687}" presName="vert0" presStyleCnt="0">
        <dgm:presLayoutVars>
          <dgm:dir/>
          <dgm:animOne val="branch"/>
          <dgm:animLvl val="lvl"/>
        </dgm:presLayoutVars>
      </dgm:prSet>
      <dgm:spPr/>
    </dgm:pt>
    <dgm:pt modelId="{A6F6725A-FC19-490B-8AC8-DCF61BE4AF78}" type="pres">
      <dgm:prSet presAssocID="{B4E25D9C-47FA-426F-BF2B-5629D1BA0F6D}" presName="thickLine" presStyleLbl="alignNode1" presStyleIdx="0" presStyleCnt="6"/>
      <dgm:spPr/>
    </dgm:pt>
    <dgm:pt modelId="{0C452AB6-FD04-424D-9AA9-3D2DE69F8EDE}" type="pres">
      <dgm:prSet presAssocID="{B4E25D9C-47FA-426F-BF2B-5629D1BA0F6D}" presName="horz1" presStyleCnt="0"/>
      <dgm:spPr/>
    </dgm:pt>
    <dgm:pt modelId="{46894794-7D89-4133-97F5-6F2359401AE9}" type="pres">
      <dgm:prSet presAssocID="{B4E25D9C-47FA-426F-BF2B-5629D1BA0F6D}" presName="tx1" presStyleLbl="revTx" presStyleIdx="0" presStyleCnt="6"/>
      <dgm:spPr/>
    </dgm:pt>
    <dgm:pt modelId="{B8883EFD-BBF3-4A53-91D5-55B90F7537F1}" type="pres">
      <dgm:prSet presAssocID="{B4E25D9C-47FA-426F-BF2B-5629D1BA0F6D}" presName="vert1" presStyleCnt="0"/>
      <dgm:spPr/>
    </dgm:pt>
    <dgm:pt modelId="{A5293AC2-69AB-4856-AD90-BE135A1775AB}" type="pres">
      <dgm:prSet presAssocID="{6A20F64E-3F7F-4C7B-9B1E-EFB5609C683B}" presName="thickLine" presStyleLbl="alignNode1" presStyleIdx="1" presStyleCnt="6"/>
      <dgm:spPr/>
    </dgm:pt>
    <dgm:pt modelId="{C2CB86C1-76AA-49D5-9189-627DF5604225}" type="pres">
      <dgm:prSet presAssocID="{6A20F64E-3F7F-4C7B-9B1E-EFB5609C683B}" presName="horz1" presStyleCnt="0"/>
      <dgm:spPr/>
    </dgm:pt>
    <dgm:pt modelId="{F4E15DEC-79ED-407C-8C68-8DE47F0348E1}" type="pres">
      <dgm:prSet presAssocID="{6A20F64E-3F7F-4C7B-9B1E-EFB5609C683B}" presName="tx1" presStyleLbl="revTx" presStyleIdx="1" presStyleCnt="6"/>
      <dgm:spPr/>
    </dgm:pt>
    <dgm:pt modelId="{9F8BF898-01B5-4FD2-818E-29072452DAE8}" type="pres">
      <dgm:prSet presAssocID="{6A20F64E-3F7F-4C7B-9B1E-EFB5609C683B}" presName="vert1" presStyleCnt="0"/>
      <dgm:spPr/>
    </dgm:pt>
    <dgm:pt modelId="{47D0F2BB-40A9-4003-88B0-4C3A319DA1F4}" type="pres">
      <dgm:prSet presAssocID="{97AB7B57-9F61-4D47-949D-DD326BE28538}" presName="thickLine" presStyleLbl="alignNode1" presStyleIdx="2" presStyleCnt="6"/>
      <dgm:spPr/>
    </dgm:pt>
    <dgm:pt modelId="{AD5E27F5-4811-41D5-A513-43BAB02F7B4B}" type="pres">
      <dgm:prSet presAssocID="{97AB7B57-9F61-4D47-949D-DD326BE28538}" presName="horz1" presStyleCnt="0"/>
      <dgm:spPr/>
    </dgm:pt>
    <dgm:pt modelId="{9BB62E71-6AA7-41F9-947E-D2A6E359575A}" type="pres">
      <dgm:prSet presAssocID="{97AB7B57-9F61-4D47-949D-DD326BE28538}" presName="tx1" presStyleLbl="revTx" presStyleIdx="2" presStyleCnt="6"/>
      <dgm:spPr/>
    </dgm:pt>
    <dgm:pt modelId="{01074839-434E-41E1-8383-9A08769C896C}" type="pres">
      <dgm:prSet presAssocID="{97AB7B57-9F61-4D47-949D-DD326BE28538}" presName="vert1" presStyleCnt="0"/>
      <dgm:spPr/>
    </dgm:pt>
    <dgm:pt modelId="{30CD8EC9-AEE7-4BEA-AE3E-7B191BC100B5}" type="pres">
      <dgm:prSet presAssocID="{AA9119B2-FE83-4424-BAFC-C4C2ECCCF251}" presName="thickLine" presStyleLbl="alignNode1" presStyleIdx="3" presStyleCnt="6"/>
      <dgm:spPr/>
    </dgm:pt>
    <dgm:pt modelId="{2F1B2DFE-2119-450C-AB7E-5498C23365E2}" type="pres">
      <dgm:prSet presAssocID="{AA9119B2-FE83-4424-BAFC-C4C2ECCCF251}" presName="horz1" presStyleCnt="0"/>
      <dgm:spPr/>
    </dgm:pt>
    <dgm:pt modelId="{6629BBC2-E108-44A2-85CC-E783CD99EED8}" type="pres">
      <dgm:prSet presAssocID="{AA9119B2-FE83-4424-BAFC-C4C2ECCCF251}" presName="tx1" presStyleLbl="revTx" presStyleIdx="3" presStyleCnt="6"/>
      <dgm:spPr/>
    </dgm:pt>
    <dgm:pt modelId="{055CFD73-E21F-4272-A550-76E81CFB9DD4}" type="pres">
      <dgm:prSet presAssocID="{AA9119B2-FE83-4424-BAFC-C4C2ECCCF251}" presName="vert1" presStyleCnt="0"/>
      <dgm:spPr/>
    </dgm:pt>
    <dgm:pt modelId="{86D593BC-D1AC-4016-BB6E-3D6AB787382B}" type="pres">
      <dgm:prSet presAssocID="{FDCB7CFA-ACE4-4BD3-9730-C1759101D96E}" presName="thickLine" presStyleLbl="alignNode1" presStyleIdx="4" presStyleCnt="6"/>
      <dgm:spPr/>
    </dgm:pt>
    <dgm:pt modelId="{0E315B9F-5748-4761-8380-A24640F25325}" type="pres">
      <dgm:prSet presAssocID="{FDCB7CFA-ACE4-4BD3-9730-C1759101D96E}" presName="horz1" presStyleCnt="0"/>
      <dgm:spPr/>
    </dgm:pt>
    <dgm:pt modelId="{CB92C41C-6F3D-49BE-9B64-B21EF3F0E8BD}" type="pres">
      <dgm:prSet presAssocID="{FDCB7CFA-ACE4-4BD3-9730-C1759101D96E}" presName="tx1" presStyleLbl="revTx" presStyleIdx="4" presStyleCnt="6"/>
      <dgm:spPr/>
    </dgm:pt>
    <dgm:pt modelId="{603FF684-312C-460A-9BD1-5E3BB834F352}" type="pres">
      <dgm:prSet presAssocID="{FDCB7CFA-ACE4-4BD3-9730-C1759101D96E}" presName="vert1" presStyleCnt="0"/>
      <dgm:spPr/>
    </dgm:pt>
    <dgm:pt modelId="{E628DA4D-F3AC-4418-9D08-911593146119}" type="pres">
      <dgm:prSet presAssocID="{ED8811B8-F923-4460-9AB5-760102FC88D2}" presName="thickLine" presStyleLbl="alignNode1" presStyleIdx="5" presStyleCnt="6"/>
      <dgm:spPr/>
    </dgm:pt>
    <dgm:pt modelId="{935DF071-3863-466F-9704-75203DAB94DC}" type="pres">
      <dgm:prSet presAssocID="{ED8811B8-F923-4460-9AB5-760102FC88D2}" presName="horz1" presStyleCnt="0"/>
      <dgm:spPr/>
    </dgm:pt>
    <dgm:pt modelId="{7CAE316F-98EE-4AC2-9ACC-5C036FC89993}" type="pres">
      <dgm:prSet presAssocID="{ED8811B8-F923-4460-9AB5-760102FC88D2}" presName="tx1" presStyleLbl="revTx" presStyleIdx="5" presStyleCnt="6"/>
      <dgm:spPr/>
    </dgm:pt>
    <dgm:pt modelId="{83963B0D-997E-4553-BE78-C7E3E978EEB0}" type="pres">
      <dgm:prSet presAssocID="{ED8811B8-F923-4460-9AB5-760102FC88D2}" presName="vert1" presStyleCnt="0"/>
      <dgm:spPr/>
    </dgm:pt>
  </dgm:ptLst>
  <dgm:cxnLst>
    <dgm:cxn modelId="{C6F58D0F-80E5-49BE-B605-07F05B390A8D}" srcId="{538967F4-BD90-4633-B181-7167F864E687}" destId="{FDCB7CFA-ACE4-4BD3-9730-C1759101D96E}" srcOrd="4" destOrd="0" parTransId="{044D5453-B0B5-4702-BA27-421834426B07}" sibTransId="{3F85835E-1A06-4E2B-9BB5-56C0E78440D9}"/>
    <dgm:cxn modelId="{C41A3710-290F-4821-BFB7-553B7D93A2C1}" srcId="{538967F4-BD90-4633-B181-7167F864E687}" destId="{AA9119B2-FE83-4424-BAFC-C4C2ECCCF251}" srcOrd="3" destOrd="0" parTransId="{DE81974B-A651-4A17-B416-5E9A3A47A8B7}" sibTransId="{B82CDC5B-7606-492C-9EF9-4E5A3EA64571}"/>
    <dgm:cxn modelId="{BDA0FB26-96DA-4634-8883-D1318C8C0139}" type="presOf" srcId="{97AB7B57-9F61-4D47-949D-DD326BE28538}" destId="{9BB62E71-6AA7-41F9-947E-D2A6E359575A}" srcOrd="0" destOrd="0" presId="urn:microsoft.com/office/officeart/2008/layout/LinedList"/>
    <dgm:cxn modelId="{552E172E-7B1A-423C-8D24-9931FAB796A4}" type="presOf" srcId="{B4E25D9C-47FA-426F-BF2B-5629D1BA0F6D}" destId="{46894794-7D89-4133-97F5-6F2359401AE9}" srcOrd="0" destOrd="0" presId="urn:microsoft.com/office/officeart/2008/layout/LinedList"/>
    <dgm:cxn modelId="{15C5C95D-3330-4306-981A-B6710AA36131}" type="presOf" srcId="{FDCB7CFA-ACE4-4BD3-9730-C1759101D96E}" destId="{CB92C41C-6F3D-49BE-9B64-B21EF3F0E8BD}" srcOrd="0" destOrd="0" presId="urn:microsoft.com/office/officeart/2008/layout/LinedList"/>
    <dgm:cxn modelId="{96199382-4106-4B5E-880F-E7745896D779}" type="presOf" srcId="{ED8811B8-F923-4460-9AB5-760102FC88D2}" destId="{7CAE316F-98EE-4AC2-9ACC-5C036FC89993}" srcOrd="0" destOrd="0" presId="urn:microsoft.com/office/officeart/2008/layout/LinedList"/>
    <dgm:cxn modelId="{D532659F-EAF1-421A-8B6C-27BFA3C5E5F0}" srcId="{538967F4-BD90-4633-B181-7167F864E687}" destId="{ED8811B8-F923-4460-9AB5-760102FC88D2}" srcOrd="5" destOrd="0" parTransId="{ECD7A14B-AD08-4765-B0FD-BD70BECCB692}" sibTransId="{B09D6CD7-2CBE-4B44-A3A1-4B4827CA4F5C}"/>
    <dgm:cxn modelId="{DF7B37C5-8C35-4E0B-85F5-3C60A524380C}" srcId="{538967F4-BD90-4633-B181-7167F864E687}" destId="{97AB7B57-9F61-4D47-949D-DD326BE28538}" srcOrd="2" destOrd="0" parTransId="{C04587BA-8D76-4A19-84AF-61830EA996BD}" sibTransId="{FC733C26-E594-4FCD-AB53-E08AF9A28FC4}"/>
    <dgm:cxn modelId="{1C6C50CB-5663-42FD-806F-DAA6ADE0F105}" type="presOf" srcId="{6A20F64E-3F7F-4C7B-9B1E-EFB5609C683B}" destId="{F4E15DEC-79ED-407C-8C68-8DE47F0348E1}" srcOrd="0" destOrd="0" presId="urn:microsoft.com/office/officeart/2008/layout/LinedList"/>
    <dgm:cxn modelId="{27240FDA-EAFF-46F1-BBC4-386B44A4EF67}" srcId="{538967F4-BD90-4633-B181-7167F864E687}" destId="{6A20F64E-3F7F-4C7B-9B1E-EFB5609C683B}" srcOrd="1" destOrd="0" parTransId="{71F6BFB4-7C3F-4829-B9A0-82DAB253BF5B}" sibTransId="{32CD9E5E-560C-44BB-B44F-2C6AD58C8276}"/>
    <dgm:cxn modelId="{EFFFA4E4-D57D-485E-9A10-1B6A52B03487}" type="presOf" srcId="{538967F4-BD90-4633-B181-7167F864E687}" destId="{ED9BA851-576F-49EE-AB05-C16DC4169964}" srcOrd="0" destOrd="0" presId="urn:microsoft.com/office/officeart/2008/layout/LinedList"/>
    <dgm:cxn modelId="{6722F2FC-55A2-482E-AB69-142B497E8B36}" type="presOf" srcId="{AA9119B2-FE83-4424-BAFC-C4C2ECCCF251}" destId="{6629BBC2-E108-44A2-85CC-E783CD99EED8}" srcOrd="0" destOrd="0" presId="urn:microsoft.com/office/officeart/2008/layout/LinedList"/>
    <dgm:cxn modelId="{379752FE-44D3-4D63-97F4-C1C40299BE95}" srcId="{538967F4-BD90-4633-B181-7167F864E687}" destId="{B4E25D9C-47FA-426F-BF2B-5629D1BA0F6D}" srcOrd="0" destOrd="0" parTransId="{F0B1E37B-8DB8-4EB3-8415-9F208C70D038}" sibTransId="{4FD3E6FD-F351-40EF-B71F-51BB5E265736}"/>
    <dgm:cxn modelId="{234FC0AB-66D0-4A82-ABD4-D1288AE06129}" type="presParOf" srcId="{ED9BA851-576F-49EE-AB05-C16DC4169964}" destId="{A6F6725A-FC19-490B-8AC8-DCF61BE4AF78}" srcOrd="0" destOrd="0" presId="urn:microsoft.com/office/officeart/2008/layout/LinedList"/>
    <dgm:cxn modelId="{91E9168A-3D9D-4D1F-934F-D054D9E9017D}" type="presParOf" srcId="{ED9BA851-576F-49EE-AB05-C16DC4169964}" destId="{0C452AB6-FD04-424D-9AA9-3D2DE69F8EDE}" srcOrd="1" destOrd="0" presId="urn:microsoft.com/office/officeart/2008/layout/LinedList"/>
    <dgm:cxn modelId="{36504F54-5C25-46AE-BF01-33E22099F388}" type="presParOf" srcId="{0C452AB6-FD04-424D-9AA9-3D2DE69F8EDE}" destId="{46894794-7D89-4133-97F5-6F2359401AE9}" srcOrd="0" destOrd="0" presId="urn:microsoft.com/office/officeart/2008/layout/LinedList"/>
    <dgm:cxn modelId="{55AA92CA-3F25-4229-83AF-7FE71193AA9C}" type="presParOf" srcId="{0C452AB6-FD04-424D-9AA9-3D2DE69F8EDE}" destId="{B8883EFD-BBF3-4A53-91D5-55B90F7537F1}" srcOrd="1" destOrd="0" presId="urn:microsoft.com/office/officeart/2008/layout/LinedList"/>
    <dgm:cxn modelId="{7DE835E5-C6B8-4662-82AD-4E70CA578AD3}" type="presParOf" srcId="{ED9BA851-576F-49EE-AB05-C16DC4169964}" destId="{A5293AC2-69AB-4856-AD90-BE135A1775AB}" srcOrd="2" destOrd="0" presId="urn:microsoft.com/office/officeart/2008/layout/LinedList"/>
    <dgm:cxn modelId="{910DBD2A-ED80-4FCF-924E-C457D194D77E}" type="presParOf" srcId="{ED9BA851-576F-49EE-AB05-C16DC4169964}" destId="{C2CB86C1-76AA-49D5-9189-627DF5604225}" srcOrd="3" destOrd="0" presId="urn:microsoft.com/office/officeart/2008/layout/LinedList"/>
    <dgm:cxn modelId="{6AC3DCF9-A00A-4DAC-A49E-D6C8C733AAB6}" type="presParOf" srcId="{C2CB86C1-76AA-49D5-9189-627DF5604225}" destId="{F4E15DEC-79ED-407C-8C68-8DE47F0348E1}" srcOrd="0" destOrd="0" presId="urn:microsoft.com/office/officeart/2008/layout/LinedList"/>
    <dgm:cxn modelId="{437D2272-C98F-457B-9219-A65D8C2C4731}" type="presParOf" srcId="{C2CB86C1-76AA-49D5-9189-627DF5604225}" destId="{9F8BF898-01B5-4FD2-818E-29072452DAE8}" srcOrd="1" destOrd="0" presId="urn:microsoft.com/office/officeart/2008/layout/LinedList"/>
    <dgm:cxn modelId="{A7E47EB3-4BA2-4732-88EE-DBB6A957B8D6}" type="presParOf" srcId="{ED9BA851-576F-49EE-AB05-C16DC4169964}" destId="{47D0F2BB-40A9-4003-88B0-4C3A319DA1F4}" srcOrd="4" destOrd="0" presId="urn:microsoft.com/office/officeart/2008/layout/LinedList"/>
    <dgm:cxn modelId="{F8E2468F-80DD-450D-97DF-FC845DF754E8}" type="presParOf" srcId="{ED9BA851-576F-49EE-AB05-C16DC4169964}" destId="{AD5E27F5-4811-41D5-A513-43BAB02F7B4B}" srcOrd="5" destOrd="0" presId="urn:microsoft.com/office/officeart/2008/layout/LinedList"/>
    <dgm:cxn modelId="{F26D6EF7-2A0A-4A62-8DCE-E57AF15E2A56}" type="presParOf" srcId="{AD5E27F5-4811-41D5-A513-43BAB02F7B4B}" destId="{9BB62E71-6AA7-41F9-947E-D2A6E359575A}" srcOrd="0" destOrd="0" presId="urn:microsoft.com/office/officeart/2008/layout/LinedList"/>
    <dgm:cxn modelId="{77B96E4C-C97C-4F50-99AF-72D2D1849034}" type="presParOf" srcId="{AD5E27F5-4811-41D5-A513-43BAB02F7B4B}" destId="{01074839-434E-41E1-8383-9A08769C896C}" srcOrd="1" destOrd="0" presId="urn:microsoft.com/office/officeart/2008/layout/LinedList"/>
    <dgm:cxn modelId="{9AF12CE1-06F8-4BFE-9ACE-7C77EB3DCC6D}" type="presParOf" srcId="{ED9BA851-576F-49EE-AB05-C16DC4169964}" destId="{30CD8EC9-AEE7-4BEA-AE3E-7B191BC100B5}" srcOrd="6" destOrd="0" presId="urn:microsoft.com/office/officeart/2008/layout/LinedList"/>
    <dgm:cxn modelId="{C5434FE6-A3AB-4144-8D09-F5C461F33690}" type="presParOf" srcId="{ED9BA851-576F-49EE-AB05-C16DC4169964}" destId="{2F1B2DFE-2119-450C-AB7E-5498C23365E2}" srcOrd="7" destOrd="0" presId="urn:microsoft.com/office/officeart/2008/layout/LinedList"/>
    <dgm:cxn modelId="{8B4B1983-8053-46F1-BC8A-EFA62AFC48C4}" type="presParOf" srcId="{2F1B2DFE-2119-450C-AB7E-5498C23365E2}" destId="{6629BBC2-E108-44A2-85CC-E783CD99EED8}" srcOrd="0" destOrd="0" presId="urn:microsoft.com/office/officeart/2008/layout/LinedList"/>
    <dgm:cxn modelId="{E864ABF4-EC04-4605-BE6E-5D19BE3FCB6D}" type="presParOf" srcId="{2F1B2DFE-2119-450C-AB7E-5498C23365E2}" destId="{055CFD73-E21F-4272-A550-76E81CFB9DD4}" srcOrd="1" destOrd="0" presId="urn:microsoft.com/office/officeart/2008/layout/LinedList"/>
    <dgm:cxn modelId="{99179EA9-7092-47E6-8B53-385FA94E6CA2}" type="presParOf" srcId="{ED9BA851-576F-49EE-AB05-C16DC4169964}" destId="{86D593BC-D1AC-4016-BB6E-3D6AB787382B}" srcOrd="8" destOrd="0" presId="urn:microsoft.com/office/officeart/2008/layout/LinedList"/>
    <dgm:cxn modelId="{7E7FE3EA-8C74-4CC6-9CD8-7B6B1EA9D0DD}" type="presParOf" srcId="{ED9BA851-576F-49EE-AB05-C16DC4169964}" destId="{0E315B9F-5748-4761-8380-A24640F25325}" srcOrd="9" destOrd="0" presId="urn:microsoft.com/office/officeart/2008/layout/LinedList"/>
    <dgm:cxn modelId="{D1580697-775C-439C-A952-F6C50B8286A1}" type="presParOf" srcId="{0E315B9F-5748-4761-8380-A24640F25325}" destId="{CB92C41C-6F3D-49BE-9B64-B21EF3F0E8BD}" srcOrd="0" destOrd="0" presId="urn:microsoft.com/office/officeart/2008/layout/LinedList"/>
    <dgm:cxn modelId="{99F7AF90-ED32-4D95-8FC7-D0960FF70F6A}" type="presParOf" srcId="{0E315B9F-5748-4761-8380-A24640F25325}" destId="{603FF684-312C-460A-9BD1-5E3BB834F352}" srcOrd="1" destOrd="0" presId="urn:microsoft.com/office/officeart/2008/layout/LinedList"/>
    <dgm:cxn modelId="{E1843CFC-E467-48FA-9619-48AD6430566B}" type="presParOf" srcId="{ED9BA851-576F-49EE-AB05-C16DC4169964}" destId="{E628DA4D-F3AC-4418-9D08-911593146119}" srcOrd="10" destOrd="0" presId="urn:microsoft.com/office/officeart/2008/layout/LinedList"/>
    <dgm:cxn modelId="{07F82EE5-31A5-4A45-BDA2-69301A7C0C22}" type="presParOf" srcId="{ED9BA851-576F-49EE-AB05-C16DC4169964}" destId="{935DF071-3863-466F-9704-75203DAB94DC}" srcOrd="11" destOrd="0" presId="urn:microsoft.com/office/officeart/2008/layout/LinedList"/>
    <dgm:cxn modelId="{6A78AC8F-9F8D-4AE7-B0AA-375B4FFEAED1}" type="presParOf" srcId="{935DF071-3863-466F-9704-75203DAB94DC}" destId="{7CAE316F-98EE-4AC2-9ACC-5C036FC89993}" srcOrd="0" destOrd="0" presId="urn:microsoft.com/office/officeart/2008/layout/LinedList"/>
    <dgm:cxn modelId="{41F484AE-4DC7-45A9-8E53-DBAFD01B7E8D}" type="presParOf" srcId="{935DF071-3863-466F-9704-75203DAB94DC}" destId="{83963B0D-997E-4553-BE78-C7E3E978EEB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72B57-3BE5-4D98-B847-6535D8D07174}">
      <dsp:nvSpPr>
        <dsp:cNvPr id="0" name=""/>
        <dsp:cNvSpPr/>
      </dsp:nvSpPr>
      <dsp:spPr>
        <a:xfrm>
          <a:off x="0" y="2418"/>
          <a:ext cx="341193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3F2958A-5597-4B54-A757-F985AE83275E}">
      <dsp:nvSpPr>
        <dsp:cNvPr id="0" name=""/>
        <dsp:cNvSpPr/>
      </dsp:nvSpPr>
      <dsp:spPr>
        <a:xfrm>
          <a:off x="0" y="2418"/>
          <a:ext cx="3411939" cy="1649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i-FI" sz="2100" kern="1200"/>
            <a:t>Käsitys siitä minkälainen ihminen olen ja mihin suuntaan olen/haluan olla menossa.</a:t>
          </a:r>
          <a:endParaRPr lang="en-US" sz="2100" kern="1200"/>
        </a:p>
      </dsp:txBody>
      <dsp:txXfrm>
        <a:off x="0" y="2418"/>
        <a:ext cx="3411939" cy="1649388"/>
      </dsp:txXfrm>
    </dsp:sp>
    <dsp:sp modelId="{178B4029-6CE8-4991-A877-5764FAAB8E0F}">
      <dsp:nvSpPr>
        <dsp:cNvPr id="0" name=""/>
        <dsp:cNvSpPr/>
      </dsp:nvSpPr>
      <dsp:spPr>
        <a:xfrm>
          <a:off x="0" y="1651806"/>
          <a:ext cx="341193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1044074-41EF-43AA-ACDD-A64CF5644071}">
      <dsp:nvSpPr>
        <dsp:cNvPr id="0" name=""/>
        <dsp:cNvSpPr/>
      </dsp:nvSpPr>
      <dsp:spPr>
        <a:xfrm>
          <a:off x="0" y="1651806"/>
          <a:ext cx="3411939" cy="1649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i-FI" sz="2100" kern="1200"/>
            <a:t>Hyvä itsetuntemus vaatii kiinnostusta omien tarpeiden, tunteiden, arvojen, asenteiden tutkimiseen.</a:t>
          </a:r>
          <a:endParaRPr lang="en-US" sz="2100" kern="1200"/>
        </a:p>
      </dsp:txBody>
      <dsp:txXfrm>
        <a:off x="0" y="1651806"/>
        <a:ext cx="3411939" cy="1649388"/>
      </dsp:txXfrm>
    </dsp:sp>
    <dsp:sp modelId="{4CF36382-B8DF-4D33-95CA-7934A6E767AA}">
      <dsp:nvSpPr>
        <dsp:cNvPr id="0" name=""/>
        <dsp:cNvSpPr/>
      </dsp:nvSpPr>
      <dsp:spPr>
        <a:xfrm>
          <a:off x="0" y="3301194"/>
          <a:ext cx="341193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8869EA5-7ED9-4404-A9F8-BEE1A2D06435}">
      <dsp:nvSpPr>
        <dsp:cNvPr id="0" name=""/>
        <dsp:cNvSpPr/>
      </dsp:nvSpPr>
      <dsp:spPr>
        <a:xfrm>
          <a:off x="0" y="3301194"/>
          <a:ext cx="3411939" cy="1649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i-FI" sz="2100" kern="1200"/>
            <a:t>Halua tutkia omia toiminta- ja tulkintatapoja.</a:t>
          </a:r>
          <a:endParaRPr lang="en-US" sz="2100" kern="1200"/>
        </a:p>
      </dsp:txBody>
      <dsp:txXfrm>
        <a:off x="0" y="3301194"/>
        <a:ext cx="3411939" cy="1649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6725A-FC19-490B-8AC8-DCF61BE4AF78}">
      <dsp:nvSpPr>
        <dsp:cNvPr id="0" name=""/>
        <dsp:cNvSpPr/>
      </dsp:nvSpPr>
      <dsp:spPr>
        <a:xfrm>
          <a:off x="0" y="2418"/>
          <a:ext cx="515778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894794-7D89-4133-97F5-6F2359401AE9}">
      <dsp:nvSpPr>
        <dsp:cNvPr id="0" name=""/>
        <dsp:cNvSpPr/>
      </dsp:nvSpPr>
      <dsp:spPr>
        <a:xfrm>
          <a:off x="0" y="2418"/>
          <a:ext cx="5157788" cy="82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0" i="0" kern="1200" baseline="0"/>
            <a:t>Ymmärryksenä suhteessa ristiriitaisuuksi</a:t>
          </a:r>
          <a:endParaRPr lang="en-US" sz="1800" kern="1200"/>
        </a:p>
      </dsp:txBody>
      <dsp:txXfrm>
        <a:off x="0" y="2418"/>
        <a:ext cx="5157788" cy="824693"/>
      </dsp:txXfrm>
    </dsp:sp>
    <dsp:sp modelId="{A5293AC2-69AB-4856-AD90-BE135A1775AB}">
      <dsp:nvSpPr>
        <dsp:cNvPr id="0" name=""/>
        <dsp:cNvSpPr/>
      </dsp:nvSpPr>
      <dsp:spPr>
        <a:xfrm>
          <a:off x="0" y="827112"/>
          <a:ext cx="515778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E15DEC-79ED-407C-8C68-8DE47F0348E1}">
      <dsp:nvSpPr>
        <dsp:cNvPr id="0" name=""/>
        <dsp:cNvSpPr/>
      </dsp:nvSpPr>
      <dsp:spPr>
        <a:xfrm>
          <a:off x="0" y="827112"/>
          <a:ext cx="5157788" cy="82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0" i="0" kern="1200" baseline="0" dirty="0"/>
            <a:t> Kiinnostuksena toisten kokemuksista</a:t>
          </a:r>
          <a:endParaRPr lang="en-US" sz="1800" kern="1200" dirty="0"/>
        </a:p>
      </dsp:txBody>
      <dsp:txXfrm>
        <a:off x="0" y="827112"/>
        <a:ext cx="5157788" cy="824693"/>
      </dsp:txXfrm>
    </dsp:sp>
    <dsp:sp modelId="{47D0F2BB-40A9-4003-88B0-4C3A319DA1F4}">
      <dsp:nvSpPr>
        <dsp:cNvPr id="0" name=""/>
        <dsp:cNvSpPr/>
      </dsp:nvSpPr>
      <dsp:spPr>
        <a:xfrm>
          <a:off x="0" y="1651806"/>
          <a:ext cx="515778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B62E71-6AA7-41F9-947E-D2A6E359575A}">
      <dsp:nvSpPr>
        <dsp:cNvPr id="0" name=""/>
        <dsp:cNvSpPr/>
      </dsp:nvSpPr>
      <dsp:spPr>
        <a:xfrm>
          <a:off x="0" y="1651806"/>
          <a:ext cx="5157788" cy="82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0" i="0" kern="1200" baseline="0" dirty="0"/>
            <a:t> Kykynä ajatella joustavasti ja sietää epävarmuutta</a:t>
          </a:r>
          <a:endParaRPr lang="en-US" sz="1800" kern="1200" dirty="0"/>
        </a:p>
      </dsp:txBody>
      <dsp:txXfrm>
        <a:off x="0" y="1651806"/>
        <a:ext cx="5157788" cy="824693"/>
      </dsp:txXfrm>
    </dsp:sp>
    <dsp:sp modelId="{30CD8EC9-AEE7-4BEA-AE3E-7B191BC100B5}">
      <dsp:nvSpPr>
        <dsp:cNvPr id="0" name=""/>
        <dsp:cNvSpPr/>
      </dsp:nvSpPr>
      <dsp:spPr>
        <a:xfrm>
          <a:off x="0" y="2476500"/>
          <a:ext cx="515778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29BBC2-E108-44A2-85CC-E783CD99EED8}">
      <dsp:nvSpPr>
        <dsp:cNvPr id="0" name=""/>
        <dsp:cNvSpPr/>
      </dsp:nvSpPr>
      <dsp:spPr>
        <a:xfrm>
          <a:off x="0" y="2476500"/>
          <a:ext cx="5157788" cy="82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0" i="0" kern="1200" baseline="0" dirty="0"/>
            <a:t> Uskona muutoksen mahdollisuuksiin</a:t>
          </a:r>
          <a:endParaRPr lang="en-US" sz="1800" kern="1200" dirty="0"/>
        </a:p>
      </dsp:txBody>
      <dsp:txXfrm>
        <a:off x="0" y="2476500"/>
        <a:ext cx="5157788" cy="824693"/>
      </dsp:txXfrm>
    </dsp:sp>
    <dsp:sp modelId="{86D593BC-D1AC-4016-BB6E-3D6AB787382B}">
      <dsp:nvSpPr>
        <dsp:cNvPr id="0" name=""/>
        <dsp:cNvSpPr/>
      </dsp:nvSpPr>
      <dsp:spPr>
        <a:xfrm>
          <a:off x="0" y="3301193"/>
          <a:ext cx="515778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92C41C-6F3D-49BE-9B64-B21EF3F0E8BD}">
      <dsp:nvSpPr>
        <dsp:cNvPr id="0" name=""/>
        <dsp:cNvSpPr/>
      </dsp:nvSpPr>
      <dsp:spPr>
        <a:xfrm>
          <a:off x="0" y="3301193"/>
          <a:ext cx="5157788" cy="82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0" i="0" kern="1200" baseline="0" dirty="0"/>
            <a:t>Kykynä antaa anteeksi</a:t>
          </a:r>
          <a:endParaRPr lang="en-US" sz="1800" kern="1200" dirty="0"/>
        </a:p>
      </dsp:txBody>
      <dsp:txXfrm>
        <a:off x="0" y="3301193"/>
        <a:ext cx="5157788" cy="824693"/>
      </dsp:txXfrm>
    </dsp:sp>
    <dsp:sp modelId="{E628DA4D-F3AC-4418-9D08-911593146119}">
      <dsp:nvSpPr>
        <dsp:cNvPr id="0" name=""/>
        <dsp:cNvSpPr/>
      </dsp:nvSpPr>
      <dsp:spPr>
        <a:xfrm>
          <a:off x="0" y="4125887"/>
          <a:ext cx="515778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AE316F-98EE-4AC2-9ACC-5C036FC89993}">
      <dsp:nvSpPr>
        <dsp:cNvPr id="0" name=""/>
        <dsp:cNvSpPr/>
      </dsp:nvSpPr>
      <dsp:spPr>
        <a:xfrm>
          <a:off x="0" y="4125887"/>
          <a:ext cx="5157788" cy="82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0" i="0" kern="1200" baseline="0" dirty="0"/>
            <a:t>Pohtivana, </a:t>
          </a:r>
          <a:r>
            <a:rPr lang="fi-FI" sz="1800" b="0" i="0" kern="1200" baseline="0" dirty="0" err="1"/>
            <a:t>utealiaana</a:t>
          </a:r>
          <a:r>
            <a:rPr lang="fi-FI" sz="1800" b="0" i="0" kern="1200" baseline="0" dirty="0"/>
            <a:t>, </a:t>
          </a:r>
          <a:r>
            <a:rPr lang="fi-FI" sz="1800" b="0" i="0" kern="1200" baseline="0" dirty="0" err="1"/>
            <a:t>leikkisänä,vastuullisena</a:t>
          </a:r>
          <a:r>
            <a:rPr lang="fi-FI" sz="1800" b="0" i="0" kern="1200" baseline="0" dirty="0"/>
            <a:t>, vastavuoroisena, oman rajansa tiedostavana asenteena</a:t>
          </a:r>
          <a:endParaRPr lang="en-US" sz="1800" kern="1200" dirty="0"/>
        </a:p>
      </dsp:txBody>
      <dsp:txXfrm>
        <a:off x="0" y="4125887"/>
        <a:ext cx="5157788" cy="82469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58652-56AC-48E9-81B4-B0AEB9A3C87C}" type="datetimeFigureOut">
              <a:rPr lang="fi-FI" smtClean="0"/>
              <a:t>31.10.2023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BD3F1-3562-4DE9-B292-EBF69A0EAB2F}" type="slidenum">
              <a:rPr lang="fi-FI" smtClean="0"/>
              <a:t>‹#›</a:t>
            </a:fld>
            <a:endParaRPr lang="fi-FI"/>
          </a:p>
        </p:txBody>
      </p:sp>
    </p:spTree>
    <p:extLst>
      <p:ext uri="{BB962C8B-B14F-4D97-AF65-F5344CB8AC3E}">
        <p14:creationId xmlns:p14="http://schemas.microsoft.com/office/powerpoint/2010/main" val="3118186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5" y="1205037"/>
            <a:ext cx="7744993"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D082DACA-538B-4D2A-8829-815F38E253AA}" type="datetime1">
              <a:rPr lang="en-US" smtClean="0"/>
              <a:t>10/31/2023</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r>
              <a:rPr lang="en-US"/>
              <a:t>Systeemiset Oy Marjo Panttila</a:t>
            </a:r>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940742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6" y="959587"/>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6"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7FA71CE9-B162-4E77-B658-C8C1048F7381}" type="datetime1">
              <a:rPr lang="en-US" smtClean="0"/>
              <a:t>10/31/2023</a:t>
            </a:fld>
            <a:endParaRPr lang="en-US"/>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r>
              <a:rPr lang="en-US"/>
              <a:t>Systeemiset Oy Marjo Panttila</a:t>
            </a:r>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045750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30" y="866253"/>
            <a:ext cx="2222769"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2C7CFCB1-896C-48C8-99CD-296B3AA22D54}" type="datetime1">
              <a:rPr lang="en-US" smtClean="0"/>
              <a:t>10/31/2023</a:t>
            </a:fld>
            <a:endParaRPr lang="en-US"/>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r>
              <a:rPr lang="en-US"/>
              <a:t>Systeemiset Oy Marjo Panttila</a:t>
            </a:r>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12367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E09F5085-DA17-467E-9705-79A5E83F5AA1}" type="datetime1">
              <a:rPr lang="en-US" smtClean="0"/>
              <a:t>10/31/2023</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r>
              <a:rPr lang="en-US"/>
              <a:t>Systeemiset Oy Marjo Panttila</a:t>
            </a:r>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716904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0" y="1883229"/>
            <a:ext cx="8214179" cy="3303133"/>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0" y="5295900"/>
            <a:ext cx="8214179" cy="793750"/>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87907163-5C18-4B12-AADC-8EAF1858B80F}" type="datetime1">
              <a:rPr lang="en-US" smtClean="0"/>
              <a:t>10/31/2023</a:t>
            </a:fld>
            <a:endParaRPr lang="en-US"/>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r>
              <a:rPr lang="en-US"/>
              <a:t>Systeemiset Oy Marjo Panttila</a:t>
            </a:r>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455246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4"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2FBD3219-33A4-4358-88AB-418AD24F84E3}" type="datetime1">
              <a:rPr lang="en-US" smtClean="0"/>
              <a:t>10/31/2023</a:t>
            </a:fld>
            <a:endParaRPr lang="en-US"/>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r>
              <a:rPr lang="en-US"/>
              <a:t>Systeemiset Oy Marjo Panttila</a:t>
            </a:r>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460941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3" y="2062842"/>
            <a:ext cx="4445899"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7"/>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2"/>
            <a:ext cx="4467794"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68" y="2882837"/>
            <a:ext cx="4468541"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29B51F11-4DC6-4C97-ABB1-0314D26900A9}" type="datetime1">
              <a:rPr lang="en-US" smtClean="0"/>
              <a:t>10/31/2023</a:t>
            </a:fld>
            <a:endParaRPr lang="en-US"/>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r>
              <a:rPr lang="en-US"/>
              <a:t>Systeemiset Oy Marjo Panttila</a:t>
            </a:r>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866753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1880BCFA-8301-40B3-8234-66D6AF9E373B}" type="datetime1">
              <a:rPr lang="en-US" smtClean="0"/>
              <a:t>10/31/2023</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r>
              <a:rPr lang="en-US"/>
              <a:t>Systeemiset Oy Marjo Panttila</a:t>
            </a:r>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943965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8EBD6D77-3A9F-4167-94EE-55FEE1D05269}" type="datetime1">
              <a:rPr lang="en-US" smtClean="0"/>
              <a:t>10/31/2023</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r>
              <a:rPr lang="en-US"/>
              <a:t>Systeemiset Oy Marjo Panttila</a:t>
            </a:r>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70050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88" y="1094014"/>
            <a:ext cx="3932237" cy="143691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0"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88" y="2618012"/>
            <a:ext cx="3932237" cy="325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05866C51-3F57-403B-8879-FC67C16A2C15}" type="datetime1">
              <a:rPr lang="en-US" smtClean="0"/>
              <a:t>10/31/2023</a:t>
            </a:fld>
            <a:endParaRPr lang="en-US"/>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r>
              <a:rPr lang="en-US"/>
              <a:t>Systeemiset Oy Marjo Panttila</a:t>
            </a:r>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262551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88" y="1065120"/>
            <a:ext cx="3932237" cy="146580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88" y="2618014"/>
            <a:ext cx="3932237" cy="3250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D8567F34-C4A1-47EC-BFBE-C8BEFFC5202E}" type="datetime1">
              <a:rPr lang="en-US" smtClean="0"/>
              <a:t>10/31/2023</a:t>
            </a:fld>
            <a:endParaRPr lang="en-US"/>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r>
              <a:rPr lang="en-US"/>
              <a:t>Systeemiset Oy Marjo Panttila</a:t>
            </a:r>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894317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6FD13E7-CA47-42B9-9E43-94CAE7174F19}" type="datetime1">
              <a:rPr lang="en-US" smtClean="0"/>
              <a:t>10/31/2023</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r>
              <a:rPr lang="en-US"/>
              <a:t>Systeemiset Oy Marjo Panttila</a:t>
            </a:r>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393958628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24" r:id="rId5"/>
    <p:sldLayoutId id="2147483729" r:id="rId6"/>
    <p:sldLayoutId id="2147483725" r:id="rId7"/>
    <p:sldLayoutId id="2147483726" r:id="rId8"/>
    <p:sldLayoutId id="2147483727" r:id="rId9"/>
    <p:sldLayoutId id="2147483728" r:id="rId10"/>
    <p:sldLayoutId id="2147483730" r:id="rId11"/>
  </p:sldLayoutIdLst>
  <p:hf sldNum="0" hdr="0" dt="0"/>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pixabay.com/fi/lentokone-suihkukone-nasa-nopea-994/"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pxhere.com/fi/photo/528991"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xhere.com/fi/photo/1603634"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xhere.com/fi/photo/1146821"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ntroblogi.fi/oppimateriaalit/kaunis-keho-3/"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Loistokari_ikkuna.JPG"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ntroblogi.fi/2020/09/kryoniikka-aikamatka-tulevaisuuteen/" TargetMode="Externa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frontelibero.blogspot.com/2014/03/che-cose-veramente-lempatia.html" TargetMode="Externa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antroblogi.fi/2019/02/kenelle-kuuluu-vastuu-vanhuksista/" TargetMode="Externa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fabulosamente.com/empatia-y-alegria/" TargetMode="External"/><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hyperlink" Target="https://pxhere.com/fi/photo/775691"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fi.wikipedia.org/wiki/Mikael_Agricola"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xhere.com/fi/photo/881523"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D577A94-2FA5-314D-9D15-CE3FABADB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4">
            <a:extLst>
              <a:ext uri="{FF2B5EF4-FFF2-40B4-BE49-F238E27FC236}">
                <a16:creationId xmlns:a16="http://schemas.microsoft.com/office/drawing/2014/main" id="{82789A86-5557-CA4A-BE03-718D69B7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7457" y="1338039"/>
            <a:ext cx="3152219" cy="426514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18">
            <a:extLst>
              <a:ext uri="{FF2B5EF4-FFF2-40B4-BE49-F238E27FC236}">
                <a16:creationId xmlns:a16="http://schemas.microsoft.com/office/drawing/2014/main" id="{8E141D10-8383-ED47-8D67-A786BA92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08121" y="45924"/>
            <a:ext cx="3152219" cy="2093918"/>
          </a:xfrm>
          <a:custGeom>
            <a:avLst/>
            <a:gdLst>
              <a:gd name="connsiteX0" fmla="*/ 0 w 3152219"/>
              <a:gd name="connsiteY0" fmla="*/ 0 h 2093918"/>
              <a:gd name="connsiteX1" fmla="*/ 3152219 w 3152219"/>
              <a:gd name="connsiteY1" fmla="*/ 0 h 2093918"/>
              <a:gd name="connsiteX2" fmla="*/ 3152219 w 3152219"/>
              <a:gd name="connsiteY2" fmla="*/ 68034 h 2093918"/>
              <a:gd name="connsiteX3" fmla="*/ 3152219 w 3152219"/>
              <a:gd name="connsiteY3" fmla="*/ 361853 h 2093918"/>
              <a:gd name="connsiteX4" fmla="*/ 3152219 w 3152219"/>
              <a:gd name="connsiteY4" fmla="*/ 585882 h 2093918"/>
              <a:gd name="connsiteX5" fmla="*/ 2740534 w 3152219"/>
              <a:gd name="connsiteY5" fmla="*/ 1464216 h 2093918"/>
              <a:gd name="connsiteX6" fmla="*/ 1716965 w 3152219"/>
              <a:gd name="connsiteY6" fmla="*/ 1972687 h 2093918"/>
              <a:gd name="connsiteX7" fmla="*/ 1573526 w 3152219"/>
              <a:gd name="connsiteY7" fmla="*/ 2093918 h 2093918"/>
              <a:gd name="connsiteX8" fmla="*/ 1435253 w 3152219"/>
              <a:gd name="connsiteY8" fmla="*/ 1972687 h 2093918"/>
              <a:gd name="connsiteX9" fmla="*/ 411685 w 3152219"/>
              <a:gd name="connsiteY9" fmla="*/ 1464216 h 2093918"/>
              <a:gd name="connsiteX10" fmla="*/ 0 w 3152219"/>
              <a:gd name="connsiteY10" fmla="*/ 585882 h 2093918"/>
              <a:gd name="connsiteX11" fmla="*/ 0 w 3152219"/>
              <a:gd name="connsiteY11" fmla="*/ 361853 h 2093918"/>
              <a:gd name="connsiteX12" fmla="*/ 0 w 3152219"/>
              <a:gd name="connsiteY12" fmla="*/ 68034 h 2093918"/>
              <a:gd name="connsiteX0" fmla="*/ 3152219 w 3243659"/>
              <a:gd name="connsiteY0" fmla="*/ 0 h 2093918"/>
              <a:gd name="connsiteX1" fmla="*/ 3152219 w 3243659"/>
              <a:gd name="connsiteY1" fmla="*/ 68034 h 2093918"/>
              <a:gd name="connsiteX2" fmla="*/ 3152219 w 3243659"/>
              <a:gd name="connsiteY2" fmla="*/ 361853 h 2093918"/>
              <a:gd name="connsiteX3" fmla="*/ 3152219 w 3243659"/>
              <a:gd name="connsiteY3" fmla="*/ 585882 h 2093918"/>
              <a:gd name="connsiteX4" fmla="*/ 2740534 w 3243659"/>
              <a:gd name="connsiteY4" fmla="*/ 1464216 h 2093918"/>
              <a:gd name="connsiteX5" fmla="*/ 1716965 w 3243659"/>
              <a:gd name="connsiteY5" fmla="*/ 1972687 h 2093918"/>
              <a:gd name="connsiteX6" fmla="*/ 1573526 w 3243659"/>
              <a:gd name="connsiteY6" fmla="*/ 2093918 h 2093918"/>
              <a:gd name="connsiteX7" fmla="*/ 1435253 w 3243659"/>
              <a:gd name="connsiteY7" fmla="*/ 1972687 h 2093918"/>
              <a:gd name="connsiteX8" fmla="*/ 411685 w 3243659"/>
              <a:gd name="connsiteY8" fmla="*/ 1464216 h 2093918"/>
              <a:gd name="connsiteX9" fmla="*/ 0 w 3243659"/>
              <a:gd name="connsiteY9" fmla="*/ 585882 h 2093918"/>
              <a:gd name="connsiteX10" fmla="*/ 0 w 3243659"/>
              <a:gd name="connsiteY10" fmla="*/ 361853 h 2093918"/>
              <a:gd name="connsiteX11" fmla="*/ 0 w 3243659"/>
              <a:gd name="connsiteY11" fmla="*/ 68034 h 2093918"/>
              <a:gd name="connsiteX12" fmla="*/ 0 w 3243659"/>
              <a:gd name="connsiteY12" fmla="*/ 0 h 2093918"/>
              <a:gd name="connsiteX13" fmla="*/ 3243659 w 3243659"/>
              <a:gd name="connsiteY13" fmla="*/ 91440 h 2093918"/>
              <a:gd name="connsiteX0" fmla="*/ 3152219 w 3152219"/>
              <a:gd name="connsiteY0" fmla="*/ 0 h 2093918"/>
              <a:gd name="connsiteX1" fmla="*/ 3152219 w 3152219"/>
              <a:gd name="connsiteY1" fmla="*/ 68034 h 2093918"/>
              <a:gd name="connsiteX2" fmla="*/ 3152219 w 3152219"/>
              <a:gd name="connsiteY2" fmla="*/ 361853 h 2093918"/>
              <a:gd name="connsiteX3" fmla="*/ 3152219 w 3152219"/>
              <a:gd name="connsiteY3" fmla="*/ 585882 h 2093918"/>
              <a:gd name="connsiteX4" fmla="*/ 2740534 w 3152219"/>
              <a:gd name="connsiteY4" fmla="*/ 1464216 h 2093918"/>
              <a:gd name="connsiteX5" fmla="*/ 1716965 w 3152219"/>
              <a:gd name="connsiteY5" fmla="*/ 1972687 h 2093918"/>
              <a:gd name="connsiteX6" fmla="*/ 1573526 w 3152219"/>
              <a:gd name="connsiteY6" fmla="*/ 2093918 h 2093918"/>
              <a:gd name="connsiteX7" fmla="*/ 1435253 w 3152219"/>
              <a:gd name="connsiteY7" fmla="*/ 1972687 h 2093918"/>
              <a:gd name="connsiteX8" fmla="*/ 411685 w 3152219"/>
              <a:gd name="connsiteY8" fmla="*/ 1464216 h 2093918"/>
              <a:gd name="connsiteX9" fmla="*/ 0 w 3152219"/>
              <a:gd name="connsiteY9" fmla="*/ 585882 h 2093918"/>
              <a:gd name="connsiteX10" fmla="*/ 0 w 3152219"/>
              <a:gd name="connsiteY10" fmla="*/ 361853 h 2093918"/>
              <a:gd name="connsiteX11" fmla="*/ 0 w 3152219"/>
              <a:gd name="connsiteY11" fmla="*/ 68034 h 2093918"/>
              <a:gd name="connsiteX12" fmla="*/ 0 w 3152219"/>
              <a:gd name="connsiteY12" fmla="*/ 0 h 2093918"/>
              <a:gd name="connsiteX0" fmla="*/ 3152219 w 3152219"/>
              <a:gd name="connsiteY0" fmla="*/ 0 h 2093918"/>
              <a:gd name="connsiteX1" fmla="*/ 3152219 w 3152219"/>
              <a:gd name="connsiteY1" fmla="*/ 68034 h 2093918"/>
              <a:gd name="connsiteX2" fmla="*/ 3152219 w 3152219"/>
              <a:gd name="connsiteY2" fmla="*/ 585882 h 2093918"/>
              <a:gd name="connsiteX3" fmla="*/ 2740534 w 3152219"/>
              <a:gd name="connsiteY3" fmla="*/ 1464216 h 2093918"/>
              <a:gd name="connsiteX4" fmla="*/ 1716965 w 3152219"/>
              <a:gd name="connsiteY4" fmla="*/ 1972687 h 2093918"/>
              <a:gd name="connsiteX5" fmla="*/ 1573526 w 3152219"/>
              <a:gd name="connsiteY5" fmla="*/ 2093918 h 2093918"/>
              <a:gd name="connsiteX6" fmla="*/ 1435253 w 3152219"/>
              <a:gd name="connsiteY6" fmla="*/ 1972687 h 2093918"/>
              <a:gd name="connsiteX7" fmla="*/ 411685 w 3152219"/>
              <a:gd name="connsiteY7" fmla="*/ 1464216 h 2093918"/>
              <a:gd name="connsiteX8" fmla="*/ 0 w 3152219"/>
              <a:gd name="connsiteY8" fmla="*/ 585882 h 2093918"/>
              <a:gd name="connsiteX9" fmla="*/ 0 w 3152219"/>
              <a:gd name="connsiteY9" fmla="*/ 361853 h 2093918"/>
              <a:gd name="connsiteX10" fmla="*/ 0 w 3152219"/>
              <a:gd name="connsiteY10" fmla="*/ 68034 h 2093918"/>
              <a:gd name="connsiteX11" fmla="*/ 0 w 3152219"/>
              <a:gd name="connsiteY11" fmla="*/ 0 h 2093918"/>
              <a:gd name="connsiteX0" fmla="*/ 3152219 w 3152219"/>
              <a:gd name="connsiteY0" fmla="*/ 0 h 2093918"/>
              <a:gd name="connsiteX1" fmla="*/ 3152219 w 3152219"/>
              <a:gd name="connsiteY1" fmla="*/ 68034 h 2093918"/>
              <a:gd name="connsiteX2" fmla="*/ 3152219 w 3152219"/>
              <a:gd name="connsiteY2" fmla="*/ 585882 h 2093918"/>
              <a:gd name="connsiteX3" fmla="*/ 2740534 w 3152219"/>
              <a:gd name="connsiteY3" fmla="*/ 1464216 h 2093918"/>
              <a:gd name="connsiteX4" fmla="*/ 1716965 w 3152219"/>
              <a:gd name="connsiteY4" fmla="*/ 1972687 h 2093918"/>
              <a:gd name="connsiteX5" fmla="*/ 1573526 w 3152219"/>
              <a:gd name="connsiteY5" fmla="*/ 2093918 h 2093918"/>
              <a:gd name="connsiteX6" fmla="*/ 1435253 w 3152219"/>
              <a:gd name="connsiteY6" fmla="*/ 1972687 h 2093918"/>
              <a:gd name="connsiteX7" fmla="*/ 411685 w 3152219"/>
              <a:gd name="connsiteY7" fmla="*/ 1464216 h 2093918"/>
              <a:gd name="connsiteX8" fmla="*/ 0 w 3152219"/>
              <a:gd name="connsiteY8" fmla="*/ 585882 h 2093918"/>
              <a:gd name="connsiteX9" fmla="*/ 0 w 3152219"/>
              <a:gd name="connsiteY9" fmla="*/ 68034 h 2093918"/>
              <a:gd name="connsiteX10" fmla="*/ 0 w 3152219"/>
              <a:gd name="connsiteY10" fmla="*/ 0 h 209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2219" h="2093918">
                <a:moveTo>
                  <a:pt x="3152219" y="0"/>
                </a:moveTo>
                <a:lnTo>
                  <a:pt x="3152219" y="68034"/>
                </a:lnTo>
                <a:lnTo>
                  <a:pt x="3152219" y="585882"/>
                </a:lnTo>
                <a:cubicBezTo>
                  <a:pt x="3152219" y="1039339"/>
                  <a:pt x="3023568" y="1266308"/>
                  <a:pt x="2740534" y="1464216"/>
                </a:cubicBezTo>
                <a:cubicBezTo>
                  <a:pt x="2446186" y="1634750"/>
                  <a:pt x="2059826" y="1707732"/>
                  <a:pt x="1716965" y="1972687"/>
                </a:cubicBezTo>
                <a:lnTo>
                  <a:pt x="1573526" y="2093918"/>
                </a:lnTo>
                <a:lnTo>
                  <a:pt x="1435253" y="1972687"/>
                </a:lnTo>
                <a:cubicBezTo>
                  <a:pt x="1092391" y="1707732"/>
                  <a:pt x="706031" y="1634750"/>
                  <a:pt x="411685" y="1464216"/>
                </a:cubicBezTo>
                <a:cubicBezTo>
                  <a:pt x="128650" y="1266308"/>
                  <a:pt x="0" y="1039339"/>
                  <a:pt x="0" y="585882"/>
                </a:cubicBezTo>
                <a:lnTo>
                  <a:pt x="0" y="68034"/>
                </a:lnTo>
                <a:lnTo>
                  <a:pt x="0" y="0"/>
                </a:ln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393E1078-9658-4D2D-B39E-374689EFB325}"/>
              </a:ext>
            </a:extLst>
          </p:cNvPr>
          <p:cNvSpPr>
            <a:spLocks noGrp="1"/>
          </p:cNvSpPr>
          <p:nvPr>
            <p:ph type="ctrTitle"/>
          </p:nvPr>
        </p:nvSpPr>
        <p:spPr>
          <a:xfrm>
            <a:off x="5159829" y="1582057"/>
            <a:ext cx="6079671" cy="2193732"/>
          </a:xfrm>
        </p:spPr>
        <p:txBody>
          <a:bodyPr>
            <a:normAutofit/>
          </a:bodyPr>
          <a:lstStyle/>
          <a:p>
            <a:pPr algn="ctr"/>
            <a:r>
              <a:rPr lang="fi-FI"/>
              <a:t>Traumatietoisuutta ihmisten kohtaamiseen</a:t>
            </a:r>
          </a:p>
        </p:txBody>
      </p:sp>
      <p:sp>
        <p:nvSpPr>
          <p:cNvPr id="55" name="Freeform: Shape 54">
            <a:extLst>
              <a:ext uri="{FF2B5EF4-FFF2-40B4-BE49-F238E27FC236}">
                <a16:creationId xmlns:a16="http://schemas.microsoft.com/office/drawing/2014/main" id="{37107BF4-38BD-6D4B-82B3-17766B22B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07006" y="4795918"/>
            <a:ext cx="3154449" cy="2108006"/>
          </a:xfrm>
          <a:custGeom>
            <a:avLst/>
            <a:gdLst>
              <a:gd name="connsiteX0" fmla="*/ 1578693 w 3152219"/>
              <a:gd name="connsiteY0" fmla="*/ 0 h 2108006"/>
              <a:gd name="connsiteX1" fmla="*/ 1716967 w 3152219"/>
              <a:gd name="connsiteY1" fmla="*/ 121231 h 2108006"/>
              <a:gd name="connsiteX2" fmla="*/ 2740534 w 3152219"/>
              <a:gd name="connsiteY2" fmla="*/ 629703 h 2108006"/>
              <a:gd name="connsiteX3" fmla="*/ 3152219 w 3152219"/>
              <a:gd name="connsiteY3" fmla="*/ 1508036 h 2108006"/>
              <a:gd name="connsiteX4" fmla="*/ 3152219 w 3152219"/>
              <a:gd name="connsiteY4" fmla="*/ 1642389 h 2108006"/>
              <a:gd name="connsiteX5" fmla="*/ 3152219 w 3152219"/>
              <a:gd name="connsiteY5" fmla="*/ 2025885 h 2108006"/>
              <a:gd name="connsiteX6" fmla="*/ 3152219 w 3152219"/>
              <a:gd name="connsiteY6" fmla="*/ 2108006 h 2108006"/>
              <a:gd name="connsiteX7" fmla="*/ 0 w 3152219"/>
              <a:gd name="connsiteY7" fmla="*/ 2108006 h 2108006"/>
              <a:gd name="connsiteX8" fmla="*/ 0 w 3152219"/>
              <a:gd name="connsiteY8" fmla="*/ 2025885 h 2108006"/>
              <a:gd name="connsiteX9" fmla="*/ 0 w 3152219"/>
              <a:gd name="connsiteY9" fmla="*/ 1642389 h 2108006"/>
              <a:gd name="connsiteX10" fmla="*/ 0 w 3152219"/>
              <a:gd name="connsiteY10" fmla="*/ 1508036 h 2108006"/>
              <a:gd name="connsiteX11" fmla="*/ 411685 w 3152219"/>
              <a:gd name="connsiteY11" fmla="*/ 629703 h 2108006"/>
              <a:gd name="connsiteX12" fmla="*/ 1435255 w 3152219"/>
              <a:gd name="connsiteY12" fmla="*/ 121231 h 2108006"/>
              <a:gd name="connsiteX0" fmla="*/ 3152219 w 3243659"/>
              <a:gd name="connsiteY0" fmla="*/ 2108006 h 2199446"/>
              <a:gd name="connsiteX1" fmla="*/ 0 w 3243659"/>
              <a:gd name="connsiteY1" fmla="*/ 2108006 h 2199446"/>
              <a:gd name="connsiteX2" fmla="*/ 0 w 3243659"/>
              <a:gd name="connsiteY2" fmla="*/ 2025885 h 2199446"/>
              <a:gd name="connsiteX3" fmla="*/ 0 w 3243659"/>
              <a:gd name="connsiteY3" fmla="*/ 1642389 h 2199446"/>
              <a:gd name="connsiteX4" fmla="*/ 0 w 3243659"/>
              <a:gd name="connsiteY4" fmla="*/ 1508036 h 2199446"/>
              <a:gd name="connsiteX5" fmla="*/ 411685 w 3243659"/>
              <a:gd name="connsiteY5" fmla="*/ 629703 h 2199446"/>
              <a:gd name="connsiteX6" fmla="*/ 1435255 w 3243659"/>
              <a:gd name="connsiteY6" fmla="*/ 121231 h 2199446"/>
              <a:gd name="connsiteX7" fmla="*/ 1578693 w 3243659"/>
              <a:gd name="connsiteY7" fmla="*/ 0 h 2199446"/>
              <a:gd name="connsiteX8" fmla="*/ 1716967 w 3243659"/>
              <a:gd name="connsiteY8" fmla="*/ 121231 h 2199446"/>
              <a:gd name="connsiteX9" fmla="*/ 2740534 w 3243659"/>
              <a:gd name="connsiteY9" fmla="*/ 629703 h 2199446"/>
              <a:gd name="connsiteX10" fmla="*/ 3152219 w 3243659"/>
              <a:gd name="connsiteY10" fmla="*/ 1508036 h 2199446"/>
              <a:gd name="connsiteX11" fmla="*/ 3152219 w 3243659"/>
              <a:gd name="connsiteY11" fmla="*/ 1642389 h 2199446"/>
              <a:gd name="connsiteX12" fmla="*/ 3152219 w 3243659"/>
              <a:gd name="connsiteY12" fmla="*/ 2025885 h 2199446"/>
              <a:gd name="connsiteX13" fmla="*/ 3243659 w 3243659"/>
              <a:gd name="connsiteY13" fmla="*/ 2199446 h 2199446"/>
              <a:gd name="connsiteX0" fmla="*/ 0 w 3243659"/>
              <a:gd name="connsiteY0" fmla="*/ 2108006 h 2199446"/>
              <a:gd name="connsiteX1" fmla="*/ 0 w 3243659"/>
              <a:gd name="connsiteY1" fmla="*/ 2025885 h 2199446"/>
              <a:gd name="connsiteX2" fmla="*/ 0 w 3243659"/>
              <a:gd name="connsiteY2" fmla="*/ 1642389 h 2199446"/>
              <a:gd name="connsiteX3" fmla="*/ 0 w 3243659"/>
              <a:gd name="connsiteY3" fmla="*/ 1508036 h 2199446"/>
              <a:gd name="connsiteX4" fmla="*/ 411685 w 3243659"/>
              <a:gd name="connsiteY4" fmla="*/ 629703 h 2199446"/>
              <a:gd name="connsiteX5" fmla="*/ 1435255 w 3243659"/>
              <a:gd name="connsiteY5" fmla="*/ 121231 h 2199446"/>
              <a:gd name="connsiteX6" fmla="*/ 1578693 w 3243659"/>
              <a:gd name="connsiteY6" fmla="*/ 0 h 2199446"/>
              <a:gd name="connsiteX7" fmla="*/ 1716967 w 3243659"/>
              <a:gd name="connsiteY7" fmla="*/ 121231 h 2199446"/>
              <a:gd name="connsiteX8" fmla="*/ 2740534 w 3243659"/>
              <a:gd name="connsiteY8" fmla="*/ 629703 h 2199446"/>
              <a:gd name="connsiteX9" fmla="*/ 3152219 w 3243659"/>
              <a:gd name="connsiteY9" fmla="*/ 1508036 h 2199446"/>
              <a:gd name="connsiteX10" fmla="*/ 3152219 w 3243659"/>
              <a:gd name="connsiteY10" fmla="*/ 1642389 h 2199446"/>
              <a:gd name="connsiteX11" fmla="*/ 3152219 w 3243659"/>
              <a:gd name="connsiteY11" fmla="*/ 2025885 h 2199446"/>
              <a:gd name="connsiteX12" fmla="*/ 3243659 w 3243659"/>
              <a:gd name="connsiteY12" fmla="*/ 2199446 h 2199446"/>
              <a:gd name="connsiteX0" fmla="*/ 0 w 3243659"/>
              <a:gd name="connsiteY0" fmla="*/ 2108006 h 2199446"/>
              <a:gd name="connsiteX1" fmla="*/ 0 w 3243659"/>
              <a:gd name="connsiteY1" fmla="*/ 1642389 h 2199446"/>
              <a:gd name="connsiteX2" fmla="*/ 0 w 3243659"/>
              <a:gd name="connsiteY2" fmla="*/ 1508036 h 2199446"/>
              <a:gd name="connsiteX3" fmla="*/ 411685 w 3243659"/>
              <a:gd name="connsiteY3" fmla="*/ 629703 h 2199446"/>
              <a:gd name="connsiteX4" fmla="*/ 1435255 w 3243659"/>
              <a:gd name="connsiteY4" fmla="*/ 121231 h 2199446"/>
              <a:gd name="connsiteX5" fmla="*/ 1578693 w 3243659"/>
              <a:gd name="connsiteY5" fmla="*/ 0 h 2199446"/>
              <a:gd name="connsiteX6" fmla="*/ 1716967 w 3243659"/>
              <a:gd name="connsiteY6" fmla="*/ 121231 h 2199446"/>
              <a:gd name="connsiteX7" fmla="*/ 2740534 w 3243659"/>
              <a:gd name="connsiteY7" fmla="*/ 629703 h 2199446"/>
              <a:gd name="connsiteX8" fmla="*/ 3152219 w 3243659"/>
              <a:gd name="connsiteY8" fmla="*/ 1508036 h 2199446"/>
              <a:gd name="connsiteX9" fmla="*/ 3152219 w 3243659"/>
              <a:gd name="connsiteY9" fmla="*/ 1642389 h 2199446"/>
              <a:gd name="connsiteX10" fmla="*/ 3152219 w 3243659"/>
              <a:gd name="connsiteY10" fmla="*/ 2025885 h 2199446"/>
              <a:gd name="connsiteX11" fmla="*/ 3243659 w 3243659"/>
              <a:gd name="connsiteY11" fmla="*/ 2199446 h 2199446"/>
              <a:gd name="connsiteX0" fmla="*/ 0 w 3243659"/>
              <a:gd name="connsiteY0" fmla="*/ 2108006 h 2199446"/>
              <a:gd name="connsiteX1" fmla="*/ 0 w 3243659"/>
              <a:gd name="connsiteY1" fmla="*/ 1642389 h 2199446"/>
              <a:gd name="connsiteX2" fmla="*/ 0 w 3243659"/>
              <a:gd name="connsiteY2" fmla="*/ 1508036 h 2199446"/>
              <a:gd name="connsiteX3" fmla="*/ 411685 w 3243659"/>
              <a:gd name="connsiteY3" fmla="*/ 629703 h 2199446"/>
              <a:gd name="connsiteX4" fmla="*/ 1435255 w 3243659"/>
              <a:gd name="connsiteY4" fmla="*/ 121231 h 2199446"/>
              <a:gd name="connsiteX5" fmla="*/ 1578693 w 3243659"/>
              <a:gd name="connsiteY5" fmla="*/ 0 h 2199446"/>
              <a:gd name="connsiteX6" fmla="*/ 1716967 w 3243659"/>
              <a:gd name="connsiteY6" fmla="*/ 121231 h 2199446"/>
              <a:gd name="connsiteX7" fmla="*/ 2740534 w 3243659"/>
              <a:gd name="connsiteY7" fmla="*/ 629703 h 2199446"/>
              <a:gd name="connsiteX8" fmla="*/ 3152219 w 3243659"/>
              <a:gd name="connsiteY8" fmla="*/ 1508036 h 2199446"/>
              <a:gd name="connsiteX9" fmla="*/ 3152219 w 3243659"/>
              <a:gd name="connsiteY9" fmla="*/ 2025885 h 2199446"/>
              <a:gd name="connsiteX10" fmla="*/ 3243659 w 3243659"/>
              <a:gd name="connsiteY10" fmla="*/ 2199446 h 2199446"/>
              <a:gd name="connsiteX0" fmla="*/ 0 w 3154449"/>
              <a:gd name="connsiteY0" fmla="*/ 2108006 h 2108006"/>
              <a:gd name="connsiteX1" fmla="*/ 0 w 3154449"/>
              <a:gd name="connsiteY1" fmla="*/ 1642389 h 2108006"/>
              <a:gd name="connsiteX2" fmla="*/ 0 w 3154449"/>
              <a:gd name="connsiteY2" fmla="*/ 1508036 h 2108006"/>
              <a:gd name="connsiteX3" fmla="*/ 411685 w 3154449"/>
              <a:gd name="connsiteY3" fmla="*/ 629703 h 2108006"/>
              <a:gd name="connsiteX4" fmla="*/ 1435255 w 3154449"/>
              <a:gd name="connsiteY4" fmla="*/ 121231 h 2108006"/>
              <a:gd name="connsiteX5" fmla="*/ 1578693 w 3154449"/>
              <a:gd name="connsiteY5" fmla="*/ 0 h 2108006"/>
              <a:gd name="connsiteX6" fmla="*/ 1716967 w 3154449"/>
              <a:gd name="connsiteY6" fmla="*/ 121231 h 2108006"/>
              <a:gd name="connsiteX7" fmla="*/ 2740534 w 3154449"/>
              <a:gd name="connsiteY7" fmla="*/ 629703 h 2108006"/>
              <a:gd name="connsiteX8" fmla="*/ 3152219 w 3154449"/>
              <a:gd name="connsiteY8" fmla="*/ 1508036 h 2108006"/>
              <a:gd name="connsiteX9" fmla="*/ 3152219 w 3154449"/>
              <a:gd name="connsiteY9" fmla="*/ 2025885 h 2108006"/>
              <a:gd name="connsiteX10" fmla="*/ 3154449 w 3154449"/>
              <a:gd name="connsiteY10" fmla="*/ 2096855 h 210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449" h="2108006">
                <a:moveTo>
                  <a:pt x="0" y="2108006"/>
                </a:moveTo>
                <a:lnTo>
                  <a:pt x="0" y="1642389"/>
                </a:lnTo>
                <a:lnTo>
                  <a:pt x="0" y="1508036"/>
                </a:lnTo>
                <a:cubicBezTo>
                  <a:pt x="0" y="1054580"/>
                  <a:pt x="128651" y="827611"/>
                  <a:pt x="411685" y="629703"/>
                </a:cubicBezTo>
                <a:cubicBezTo>
                  <a:pt x="706034" y="459168"/>
                  <a:pt x="1092393" y="386187"/>
                  <a:pt x="1435255" y="121231"/>
                </a:cubicBezTo>
                <a:lnTo>
                  <a:pt x="1578693" y="0"/>
                </a:lnTo>
                <a:lnTo>
                  <a:pt x="1716967" y="121231"/>
                </a:lnTo>
                <a:cubicBezTo>
                  <a:pt x="2059828" y="386187"/>
                  <a:pt x="2446188" y="459168"/>
                  <a:pt x="2740534" y="629703"/>
                </a:cubicBezTo>
                <a:cubicBezTo>
                  <a:pt x="3023570" y="827611"/>
                  <a:pt x="3152219" y="1054580"/>
                  <a:pt x="3152219" y="1508036"/>
                </a:cubicBezTo>
                <a:lnTo>
                  <a:pt x="3152219" y="2025885"/>
                </a:lnTo>
                <a:cubicBezTo>
                  <a:pt x="3152219" y="2053259"/>
                  <a:pt x="3154449" y="2096855"/>
                  <a:pt x="3154449" y="209685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Alaotsikko 2">
            <a:extLst>
              <a:ext uri="{FF2B5EF4-FFF2-40B4-BE49-F238E27FC236}">
                <a16:creationId xmlns:a16="http://schemas.microsoft.com/office/drawing/2014/main" id="{D44D40BE-5A5C-4FCF-BD3D-68D2B107A6F9}"/>
              </a:ext>
            </a:extLst>
          </p:cNvPr>
          <p:cNvSpPr>
            <a:spLocks noGrp="1"/>
          </p:cNvSpPr>
          <p:nvPr>
            <p:ph type="subTitle" idx="1"/>
          </p:nvPr>
        </p:nvSpPr>
        <p:spPr>
          <a:xfrm>
            <a:off x="5159827" y="3977936"/>
            <a:ext cx="6079671" cy="1388377"/>
          </a:xfrm>
        </p:spPr>
        <p:txBody>
          <a:bodyPr>
            <a:normAutofit/>
          </a:bodyPr>
          <a:lstStyle/>
          <a:p>
            <a:pPr algn="ctr"/>
            <a:r>
              <a:rPr lang="fi-FI"/>
              <a:t>KOKORES 1.11.23</a:t>
            </a:r>
          </a:p>
        </p:txBody>
      </p:sp>
      <p:pic>
        <p:nvPicPr>
          <p:cNvPr id="8" name="Kuva 7" descr="Kuva, joka sisältää kohteen spiraali, pyörre, ympyrä, valo&#10;&#10;Kuvaus luotu automaattisesti">
            <a:extLst>
              <a:ext uri="{FF2B5EF4-FFF2-40B4-BE49-F238E27FC236}">
                <a16:creationId xmlns:a16="http://schemas.microsoft.com/office/drawing/2014/main" id="{56319E5C-0E7E-FCE2-AED0-FBFF0C38092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479" r="32948" b="-2"/>
          <a:stretch/>
        </p:blipFill>
        <p:spPr>
          <a:xfrm>
            <a:off x="899598" y="1408590"/>
            <a:ext cx="3047936" cy="4124044"/>
          </a:xfrm>
          <a:custGeom>
            <a:avLst/>
            <a:gdLst/>
            <a:ahLst/>
            <a:cxnLst/>
            <a:rect l="l" t="t" r="r" b="b"/>
            <a:pathLst>
              <a:path w="3047936" h="4124044">
                <a:moveTo>
                  <a:pt x="1526466" y="0"/>
                </a:moveTo>
                <a:lnTo>
                  <a:pt x="1660166" y="117220"/>
                </a:lnTo>
                <a:cubicBezTo>
                  <a:pt x="1991684" y="373410"/>
                  <a:pt x="2365262" y="443978"/>
                  <a:pt x="2649871" y="608871"/>
                </a:cubicBezTo>
                <a:cubicBezTo>
                  <a:pt x="2923543" y="800231"/>
                  <a:pt x="3047936" y="1019692"/>
                  <a:pt x="3047936" y="1458146"/>
                </a:cubicBezTo>
                <a:lnTo>
                  <a:pt x="3047936" y="1588054"/>
                </a:lnTo>
                <a:lnTo>
                  <a:pt x="3047936" y="1958864"/>
                </a:lnTo>
                <a:lnTo>
                  <a:pt x="3047936" y="2165181"/>
                </a:lnTo>
                <a:lnTo>
                  <a:pt x="3047936" y="2449280"/>
                </a:lnTo>
                <a:lnTo>
                  <a:pt x="3047936" y="2665898"/>
                </a:lnTo>
                <a:cubicBezTo>
                  <a:pt x="3047936" y="3104353"/>
                  <a:pt x="2923541" y="3323814"/>
                  <a:pt x="2649871" y="3515174"/>
                </a:cubicBezTo>
                <a:cubicBezTo>
                  <a:pt x="2365260" y="3680066"/>
                  <a:pt x="1991682" y="3750634"/>
                  <a:pt x="1660164" y="4006824"/>
                </a:cubicBezTo>
                <a:lnTo>
                  <a:pt x="1521470" y="4124044"/>
                </a:lnTo>
                <a:lnTo>
                  <a:pt x="1387771" y="4006824"/>
                </a:lnTo>
                <a:cubicBezTo>
                  <a:pt x="1056252" y="3750634"/>
                  <a:pt x="682674" y="3680066"/>
                  <a:pt x="398065" y="3515174"/>
                </a:cubicBezTo>
                <a:cubicBezTo>
                  <a:pt x="124394" y="3323814"/>
                  <a:pt x="0" y="3104353"/>
                  <a:pt x="0" y="2665898"/>
                </a:cubicBezTo>
                <a:lnTo>
                  <a:pt x="0" y="2449280"/>
                </a:lnTo>
                <a:lnTo>
                  <a:pt x="0" y="2165181"/>
                </a:lnTo>
                <a:lnTo>
                  <a:pt x="0" y="1958864"/>
                </a:lnTo>
                <a:lnTo>
                  <a:pt x="0" y="1588054"/>
                </a:lnTo>
                <a:lnTo>
                  <a:pt x="0" y="1458146"/>
                </a:lnTo>
                <a:cubicBezTo>
                  <a:pt x="0" y="1019692"/>
                  <a:pt x="124395" y="800231"/>
                  <a:pt x="398066" y="608871"/>
                </a:cubicBezTo>
                <a:cubicBezTo>
                  <a:pt x="682676" y="443978"/>
                  <a:pt x="1056254" y="373410"/>
                  <a:pt x="1387773" y="117220"/>
                </a:cubicBezTo>
                <a:close/>
              </a:path>
            </a:pathLst>
          </a:custGeom>
        </p:spPr>
      </p:pic>
      <p:pic>
        <p:nvPicPr>
          <p:cNvPr id="4" name="Picture 3" descr="Abstrakti kuva optisesta kuidusta">
            <a:extLst>
              <a:ext uri="{FF2B5EF4-FFF2-40B4-BE49-F238E27FC236}">
                <a16:creationId xmlns:a16="http://schemas.microsoft.com/office/drawing/2014/main" id="{159ACA9F-5996-40BB-87A1-B3ECBEECD8CC}"/>
              </a:ext>
            </a:extLst>
          </p:cNvPr>
          <p:cNvPicPr>
            <a:picLocks noChangeAspect="1"/>
          </p:cNvPicPr>
          <p:nvPr/>
        </p:nvPicPr>
        <p:blipFill rotWithShape="1">
          <a:blip r:embed="rId4"/>
          <a:srcRect r="1743" b="5"/>
          <a:stretch/>
        </p:blipFill>
        <p:spPr>
          <a:xfrm>
            <a:off x="2560262" y="-8466"/>
            <a:ext cx="3047936" cy="2070488"/>
          </a:xfrm>
          <a:custGeom>
            <a:avLst/>
            <a:gdLst/>
            <a:ahLst/>
            <a:cxnLst/>
            <a:rect l="l" t="t" r="r" b="b"/>
            <a:pathLst>
              <a:path w="3047936" h="2070488">
                <a:moveTo>
                  <a:pt x="0" y="0"/>
                </a:moveTo>
                <a:lnTo>
                  <a:pt x="3047936" y="0"/>
                </a:lnTo>
                <a:lnTo>
                  <a:pt x="3047936" y="111625"/>
                </a:lnTo>
                <a:lnTo>
                  <a:pt x="3047936" y="395724"/>
                </a:lnTo>
                <a:lnTo>
                  <a:pt x="3047936" y="612342"/>
                </a:lnTo>
                <a:cubicBezTo>
                  <a:pt x="3047936" y="1050797"/>
                  <a:pt x="2923541" y="1270258"/>
                  <a:pt x="2649871" y="1461618"/>
                </a:cubicBezTo>
                <a:cubicBezTo>
                  <a:pt x="2365260" y="1626510"/>
                  <a:pt x="1991682" y="1697078"/>
                  <a:pt x="1660164" y="1953268"/>
                </a:cubicBezTo>
                <a:lnTo>
                  <a:pt x="1521470" y="2070488"/>
                </a:lnTo>
                <a:lnTo>
                  <a:pt x="1387771" y="1953268"/>
                </a:lnTo>
                <a:cubicBezTo>
                  <a:pt x="1056252" y="1697078"/>
                  <a:pt x="682674" y="1626510"/>
                  <a:pt x="398065" y="1461618"/>
                </a:cubicBezTo>
                <a:cubicBezTo>
                  <a:pt x="124394" y="1270258"/>
                  <a:pt x="0" y="1050797"/>
                  <a:pt x="0" y="612342"/>
                </a:cubicBezTo>
                <a:lnTo>
                  <a:pt x="0" y="395724"/>
                </a:lnTo>
                <a:lnTo>
                  <a:pt x="0" y="111625"/>
                </a:lnTo>
                <a:close/>
              </a:path>
            </a:pathLst>
          </a:custGeom>
        </p:spPr>
      </p:pic>
      <p:sp>
        <p:nvSpPr>
          <p:cNvPr id="5" name="Alatunnisteen paikkamerkki 4">
            <a:extLst>
              <a:ext uri="{FF2B5EF4-FFF2-40B4-BE49-F238E27FC236}">
                <a16:creationId xmlns:a16="http://schemas.microsoft.com/office/drawing/2014/main" id="{8ED09E97-5E0E-48D0-A854-5AF5A9824E0C}"/>
              </a:ext>
            </a:extLst>
          </p:cNvPr>
          <p:cNvSpPr>
            <a:spLocks noGrp="1"/>
          </p:cNvSpPr>
          <p:nvPr>
            <p:ph type="ftr" sz="quarter" idx="11"/>
          </p:nvPr>
        </p:nvSpPr>
        <p:spPr>
          <a:xfrm>
            <a:off x="7239000" y="365125"/>
            <a:ext cx="4000500" cy="365125"/>
          </a:xfrm>
        </p:spPr>
        <p:txBody>
          <a:bodyPr>
            <a:normAutofit/>
          </a:bodyPr>
          <a:lstStyle/>
          <a:p>
            <a:pPr algn="r">
              <a:spcAft>
                <a:spcPts val="600"/>
              </a:spcAft>
            </a:pPr>
            <a:r>
              <a:rPr lang="en-US"/>
              <a:t>Systeemiset Oy Marjo Panttila</a:t>
            </a:r>
          </a:p>
        </p:txBody>
      </p:sp>
      <p:pic>
        <p:nvPicPr>
          <p:cNvPr id="7" name="Kuva 6" descr="Kättely kahden henkilön välillä">
            <a:extLst>
              <a:ext uri="{FF2B5EF4-FFF2-40B4-BE49-F238E27FC236}">
                <a16:creationId xmlns:a16="http://schemas.microsoft.com/office/drawing/2014/main" id="{647E0455-AC53-4D53-8A3A-D6359D8D0465}"/>
              </a:ext>
            </a:extLst>
          </p:cNvPr>
          <p:cNvPicPr>
            <a:picLocks noChangeAspect="1"/>
          </p:cNvPicPr>
          <p:nvPr/>
        </p:nvPicPr>
        <p:blipFill rotWithShape="1">
          <a:blip r:embed="rId5">
            <a:extLst>
              <a:ext uri="{28A0092B-C50C-407E-A947-70E740481C1C}">
                <a14:useLocalDpi xmlns:a14="http://schemas.microsoft.com/office/drawing/2010/main" val="0"/>
              </a:ext>
            </a:extLst>
          </a:blip>
          <a:srcRect t="7929" r="2" b="4635"/>
          <a:stretch/>
        </p:blipFill>
        <p:spPr>
          <a:xfrm>
            <a:off x="2560262" y="4859200"/>
            <a:ext cx="3047936" cy="1998800"/>
          </a:xfrm>
          <a:custGeom>
            <a:avLst/>
            <a:gdLst/>
            <a:ahLst/>
            <a:cxnLst/>
            <a:rect l="l" t="t" r="r" b="b"/>
            <a:pathLst>
              <a:path w="3047936" h="1998800">
                <a:moveTo>
                  <a:pt x="1526466" y="0"/>
                </a:moveTo>
                <a:lnTo>
                  <a:pt x="1660166" y="117220"/>
                </a:lnTo>
                <a:cubicBezTo>
                  <a:pt x="1991684" y="373411"/>
                  <a:pt x="2365262" y="443978"/>
                  <a:pt x="2649871" y="608871"/>
                </a:cubicBezTo>
                <a:cubicBezTo>
                  <a:pt x="2923543" y="800231"/>
                  <a:pt x="3047936" y="1019692"/>
                  <a:pt x="3047936" y="1458146"/>
                </a:cubicBezTo>
                <a:lnTo>
                  <a:pt x="3047936" y="1588054"/>
                </a:lnTo>
                <a:lnTo>
                  <a:pt x="3047936" y="1958864"/>
                </a:lnTo>
                <a:lnTo>
                  <a:pt x="3047936" y="1998800"/>
                </a:lnTo>
                <a:lnTo>
                  <a:pt x="0" y="1998800"/>
                </a:lnTo>
                <a:lnTo>
                  <a:pt x="0" y="1958864"/>
                </a:lnTo>
                <a:lnTo>
                  <a:pt x="0" y="1588054"/>
                </a:lnTo>
                <a:lnTo>
                  <a:pt x="0" y="1458146"/>
                </a:lnTo>
                <a:cubicBezTo>
                  <a:pt x="0" y="1019692"/>
                  <a:pt x="124395" y="800231"/>
                  <a:pt x="398066" y="608871"/>
                </a:cubicBezTo>
                <a:cubicBezTo>
                  <a:pt x="682676" y="443978"/>
                  <a:pt x="1056254" y="373411"/>
                  <a:pt x="1387773" y="117220"/>
                </a:cubicBezTo>
                <a:close/>
              </a:path>
            </a:pathLst>
          </a:custGeom>
        </p:spPr>
      </p:pic>
    </p:spTree>
    <p:extLst>
      <p:ext uri="{BB962C8B-B14F-4D97-AF65-F5344CB8AC3E}">
        <p14:creationId xmlns:p14="http://schemas.microsoft.com/office/powerpoint/2010/main" val="232106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4A69895-7780-441F-8695-C3D5A603D0E9}"/>
              </a:ext>
            </a:extLst>
          </p:cNvPr>
          <p:cNvSpPr>
            <a:spLocks noGrp="1"/>
          </p:cNvSpPr>
          <p:nvPr>
            <p:ph type="title"/>
          </p:nvPr>
        </p:nvSpPr>
        <p:spPr>
          <a:xfrm>
            <a:off x="960120" y="960030"/>
            <a:ext cx="5145313" cy="1507398"/>
          </a:xfrm>
        </p:spPr>
        <p:txBody>
          <a:bodyPr anchor="ctr">
            <a:normAutofit/>
          </a:bodyPr>
          <a:lstStyle/>
          <a:p>
            <a:r>
              <a:rPr lang="fi-FI" dirty="0"/>
              <a:t>Työntekijän tarpeet</a:t>
            </a:r>
          </a:p>
        </p:txBody>
      </p:sp>
      <p:sp>
        <p:nvSpPr>
          <p:cNvPr id="4" name="Alatunnisteen paikkamerkki 3">
            <a:extLst>
              <a:ext uri="{FF2B5EF4-FFF2-40B4-BE49-F238E27FC236}">
                <a16:creationId xmlns:a16="http://schemas.microsoft.com/office/drawing/2014/main" id="{C7846C02-B386-4139-8916-B50367D5C3F2}"/>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C55683E2-4233-481F-914F-CA9DC8C58CE1}"/>
              </a:ext>
            </a:extLst>
          </p:cNvPr>
          <p:cNvSpPr>
            <a:spLocks noGrp="1"/>
          </p:cNvSpPr>
          <p:nvPr>
            <p:ph idx="1"/>
          </p:nvPr>
        </p:nvSpPr>
        <p:spPr>
          <a:xfrm>
            <a:off x="952501" y="2844800"/>
            <a:ext cx="5143500" cy="3053170"/>
          </a:xfrm>
        </p:spPr>
        <p:txBody>
          <a:bodyPr anchor="b">
            <a:normAutofit/>
          </a:bodyPr>
          <a:lstStyle/>
          <a:p>
            <a:r>
              <a:rPr lang="fi-FI" dirty="0"/>
              <a:t>On yhtä tärkeää tunnistaa omia vahvuuksiaan ja voimavarojaan kuin omia heikkouksiaan tai sokeita pisteitä.</a:t>
            </a:r>
          </a:p>
          <a:p>
            <a:r>
              <a:rPr lang="fi-FI" dirty="0"/>
              <a:t>Inhimilliseen olemiseen kuuluu rajallisuus ja avuttomuus.</a:t>
            </a:r>
          </a:p>
          <a:p>
            <a:r>
              <a:rPr lang="fi-FI" dirty="0"/>
              <a:t>Auttajan eettinen pohdinta on tärkeää.</a:t>
            </a:r>
          </a:p>
          <a:p>
            <a:endParaRPr lang="fi-FI" dirty="0"/>
          </a:p>
          <a:p>
            <a:endParaRPr lang="fi-FI" dirty="0"/>
          </a:p>
        </p:txBody>
      </p:sp>
      <p:pic>
        <p:nvPicPr>
          <p:cNvPr id="6" name="Kuva 5" descr="Kuva, joka sisältää kohteen kissa, nisäkäs, kesykissa, sisä&#10;&#10;Kuvaus luotu automaattisesti">
            <a:extLst>
              <a:ext uri="{FF2B5EF4-FFF2-40B4-BE49-F238E27FC236}">
                <a16:creationId xmlns:a16="http://schemas.microsoft.com/office/drawing/2014/main" id="{42775054-869F-4F95-B02C-B9A7C3FDEFA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105" r="25427" b="-2"/>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20" name="Freeform: Shape 19">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88577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539F462-9351-4D0F-B422-DA1366148A3E}"/>
              </a:ext>
            </a:extLst>
          </p:cNvPr>
          <p:cNvSpPr>
            <a:spLocks noGrp="1"/>
          </p:cNvSpPr>
          <p:nvPr>
            <p:ph type="title"/>
          </p:nvPr>
        </p:nvSpPr>
        <p:spPr>
          <a:xfrm>
            <a:off x="960120" y="960030"/>
            <a:ext cx="5145313" cy="1507398"/>
          </a:xfrm>
        </p:spPr>
        <p:txBody>
          <a:bodyPr anchor="ctr">
            <a:normAutofit/>
          </a:bodyPr>
          <a:lstStyle/>
          <a:p>
            <a:r>
              <a:rPr lang="fi-FI" dirty="0"/>
              <a:t>Kysymyksiä auttajalle</a:t>
            </a:r>
          </a:p>
        </p:txBody>
      </p:sp>
      <p:sp>
        <p:nvSpPr>
          <p:cNvPr id="4" name="Alatunnisteen paikkamerkki 3">
            <a:extLst>
              <a:ext uri="{FF2B5EF4-FFF2-40B4-BE49-F238E27FC236}">
                <a16:creationId xmlns:a16="http://schemas.microsoft.com/office/drawing/2014/main" id="{AE251511-0234-4C36-8F6E-0A9B40BC9DDE}"/>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6E55C7EE-32F8-48A2-9ADA-DCE0BA2EAC0D}"/>
              </a:ext>
            </a:extLst>
          </p:cNvPr>
          <p:cNvSpPr>
            <a:spLocks noGrp="1"/>
          </p:cNvSpPr>
          <p:nvPr>
            <p:ph idx="1"/>
          </p:nvPr>
        </p:nvSpPr>
        <p:spPr>
          <a:xfrm>
            <a:off x="952501" y="2844800"/>
            <a:ext cx="5143500" cy="3053170"/>
          </a:xfrm>
        </p:spPr>
        <p:txBody>
          <a:bodyPr anchor="b">
            <a:normAutofit/>
          </a:bodyPr>
          <a:lstStyle/>
          <a:p>
            <a:pPr>
              <a:lnSpc>
                <a:spcPct val="100000"/>
              </a:lnSpc>
            </a:pPr>
            <a:r>
              <a:rPr lang="fi-FI" sz="1900" dirty="0"/>
              <a:t>Mikä itsessäni kaipaa tulla autetuksi ja tuetuksi?</a:t>
            </a:r>
          </a:p>
          <a:p>
            <a:pPr>
              <a:lnSpc>
                <a:spcPct val="100000"/>
              </a:lnSpc>
            </a:pPr>
            <a:r>
              <a:rPr lang="fi-FI" sz="1900" dirty="0"/>
              <a:t>Mitkä ovat minun tarpeeni?</a:t>
            </a:r>
          </a:p>
          <a:p>
            <a:pPr>
              <a:lnSpc>
                <a:spcPct val="100000"/>
              </a:lnSpc>
            </a:pPr>
            <a:r>
              <a:rPr lang="fi-FI" sz="1900" dirty="0"/>
              <a:t>Mitä puolia hoidan itsessäni, kun autan muita?</a:t>
            </a:r>
          </a:p>
          <a:p>
            <a:pPr>
              <a:lnSpc>
                <a:spcPct val="100000"/>
              </a:lnSpc>
            </a:pPr>
            <a:endParaRPr lang="fi-FI" sz="1900" dirty="0"/>
          </a:p>
          <a:p>
            <a:pPr>
              <a:lnSpc>
                <a:spcPct val="100000"/>
              </a:lnSpc>
            </a:pPr>
            <a:r>
              <a:rPr lang="fi-FI" sz="1900" dirty="0"/>
              <a:t>Auttamisrooleihin kuuluvat aina hyvä ja paha, valo ja varjo.</a:t>
            </a:r>
          </a:p>
          <a:p>
            <a:pPr>
              <a:lnSpc>
                <a:spcPct val="100000"/>
              </a:lnSpc>
            </a:pPr>
            <a:r>
              <a:rPr lang="fi-FI" sz="1900" dirty="0"/>
              <a:t>Mitä on vastapäätä – sillä on viesti ja tarkoitus. Tutki, katso ja työstä, älä piilota.</a:t>
            </a:r>
          </a:p>
        </p:txBody>
      </p:sp>
      <p:pic>
        <p:nvPicPr>
          <p:cNvPr id="6" name="Kuva 5" descr="Kuva, joka sisältää kohteen puu, kukka, kasvi&#10;&#10;Kuvaus luotu automaattisesti">
            <a:extLst>
              <a:ext uri="{FF2B5EF4-FFF2-40B4-BE49-F238E27FC236}">
                <a16:creationId xmlns:a16="http://schemas.microsoft.com/office/drawing/2014/main" id="{30116DB9-C38A-4164-9E02-99E873EB3F9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571" r="27339" b="-2"/>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13" name="Freeform: Shape 12">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61841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2B5096-6F9F-4895-9565-64DB26290D29}"/>
              </a:ext>
            </a:extLst>
          </p:cNvPr>
          <p:cNvSpPr>
            <a:spLocks noGrp="1"/>
          </p:cNvSpPr>
          <p:nvPr>
            <p:ph type="title"/>
          </p:nvPr>
        </p:nvSpPr>
        <p:spPr/>
        <p:txBody>
          <a:bodyPr/>
          <a:lstStyle/>
          <a:p>
            <a:r>
              <a:rPr lang="fi-FI" dirty="0"/>
              <a:t>Ammatillinen itsetuntemus</a:t>
            </a:r>
          </a:p>
        </p:txBody>
      </p:sp>
      <p:sp>
        <p:nvSpPr>
          <p:cNvPr id="3" name="Sisällön paikkamerkki 2">
            <a:extLst>
              <a:ext uri="{FF2B5EF4-FFF2-40B4-BE49-F238E27FC236}">
                <a16:creationId xmlns:a16="http://schemas.microsoft.com/office/drawing/2014/main" id="{61AB4ADF-E9E9-4F6D-978A-906DE912DEF1}"/>
              </a:ext>
            </a:extLst>
          </p:cNvPr>
          <p:cNvSpPr>
            <a:spLocks noGrp="1"/>
          </p:cNvSpPr>
          <p:nvPr>
            <p:ph idx="1"/>
          </p:nvPr>
        </p:nvSpPr>
        <p:spPr/>
        <p:txBody>
          <a:bodyPr/>
          <a:lstStyle/>
          <a:p>
            <a:r>
              <a:rPr lang="fi-FI" dirty="0"/>
              <a:t>Sisäistä ihmistuntemusta ja osa ammattietiikkaa.</a:t>
            </a:r>
          </a:p>
          <a:p>
            <a:r>
              <a:rPr lang="fi-FI" dirty="0"/>
              <a:t>On ymmärrettävä miten oma sisäinen käsikirjoitus suhteutuu suhteessa työhön ja tehtäviin. Mitkä kysymykset , tilanteet tai ihmisten kohtaamiset nostavat esille omia vaikeita tunteita tai tarpeita.</a:t>
            </a:r>
          </a:p>
          <a:p>
            <a:r>
              <a:rPr lang="fi-FI" dirty="0"/>
              <a:t>Mitä paremmin tunnemme itsemme sitä paremmin voimme säädellä toimintatapojamme ja suhtautumistamme työhön.</a:t>
            </a:r>
          </a:p>
        </p:txBody>
      </p:sp>
      <p:sp>
        <p:nvSpPr>
          <p:cNvPr id="4" name="Alatunnisteen paikkamerkki 3">
            <a:extLst>
              <a:ext uri="{FF2B5EF4-FFF2-40B4-BE49-F238E27FC236}">
                <a16:creationId xmlns:a16="http://schemas.microsoft.com/office/drawing/2014/main" id="{A564137E-BA61-4218-880A-F57996643695}"/>
              </a:ext>
            </a:extLst>
          </p:cNvPr>
          <p:cNvSpPr>
            <a:spLocks noGrp="1"/>
          </p:cNvSpPr>
          <p:nvPr>
            <p:ph type="ftr" sz="quarter" idx="11"/>
          </p:nvPr>
        </p:nvSpPr>
        <p:spPr/>
        <p:txBody>
          <a:bodyPr/>
          <a:lstStyle/>
          <a:p>
            <a:r>
              <a:rPr lang="en-US"/>
              <a:t>Systeemiset Oy Marjo Panttila</a:t>
            </a:r>
          </a:p>
        </p:txBody>
      </p:sp>
    </p:spTree>
    <p:extLst>
      <p:ext uri="{BB962C8B-B14F-4D97-AF65-F5344CB8AC3E}">
        <p14:creationId xmlns:p14="http://schemas.microsoft.com/office/powerpoint/2010/main" val="829858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AFEB006-D992-428A-8088-3F72746E3EA7}"/>
              </a:ext>
            </a:extLst>
          </p:cNvPr>
          <p:cNvSpPr>
            <a:spLocks noGrp="1"/>
          </p:cNvSpPr>
          <p:nvPr>
            <p:ph type="title"/>
          </p:nvPr>
        </p:nvSpPr>
        <p:spPr>
          <a:xfrm>
            <a:off x="960120" y="959587"/>
            <a:ext cx="5280912" cy="1507397"/>
          </a:xfrm>
        </p:spPr>
        <p:txBody>
          <a:bodyPr anchor="ctr">
            <a:normAutofit/>
          </a:bodyPr>
          <a:lstStyle/>
          <a:p>
            <a:r>
              <a:rPr lang="fi-FI" dirty="0"/>
              <a:t>Traumatietoisuus</a:t>
            </a:r>
          </a:p>
        </p:txBody>
      </p:sp>
      <p:sp>
        <p:nvSpPr>
          <p:cNvPr id="4" name="Alatunnisteen paikkamerkki 3">
            <a:extLst>
              <a:ext uri="{FF2B5EF4-FFF2-40B4-BE49-F238E27FC236}">
                <a16:creationId xmlns:a16="http://schemas.microsoft.com/office/drawing/2014/main" id="{AD0373B7-5974-47AE-8BEE-42BA33B6EE54}"/>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79745E23-1EB5-41C7-AB57-7304DA8BC026}"/>
              </a:ext>
            </a:extLst>
          </p:cNvPr>
          <p:cNvSpPr>
            <a:spLocks noGrp="1"/>
          </p:cNvSpPr>
          <p:nvPr>
            <p:ph idx="1"/>
          </p:nvPr>
        </p:nvSpPr>
        <p:spPr>
          <a:xfrm>
            <a:off x="967488" y="2844800"/>
            <a:ext cx="5280912" cy="3060701"/>
          </a:xfrm>
        </p:spPr>
        <p:txBody>
          <a:bodyPr anchor="t">
            <a:normAutofit/>
          </a:bodyPr>
          <a:lstStyle/>
          <a:p>
            <a:pPr>
              <a:lnSpc>
                <a:spcPct val="100000"/>
              </a:lnSpc>
            </a:pPr>
            <a:r>
              <a:rPr lang="fi-FI" sz="1600"/>
              <a:t>On sitä, että oireiden ja ilmiöiden toteamisen lisäksi tutkitaan niiden juurisyitä.</a:t>
            </a:r>
          </a:p>
          <a:p>
            <a:pPr>
              <a:lnSpc>
                <a:spcPct val="100000"/>
              </a:lnSpc>
            </a:pPr>
            <a:r>
              <a:rPr lang="fi-FI" sz="1600"/>
              <a:t>Kysytään, mitä ihmiselle on tapahtunut, kun hän toimii tilanteissa jotenkin ei ymmärrettävällä tavalla – mitä on tapahtunut kysymys vie uteliaalla tavalla tarinoitten äärelle. Ei ole tulkitseva vaan utelias ymmärtämään pyrkivä ote.</a:t>
            </a:r>
          </a:p>
          <a:p>
            <a:pPr>
              <a:lnSpc>
                <a:spcPct val="100000"/>
              </a:lnSpc>
            </a:pPr>
            <a:r>
              <a:rPr lang="fi-FI" sz="1600"/>
              <a:t>Ei tulkita ihmistä nopeasti vaan pyritään katsomaan asioita laajemmasta näkökulmasta.</a:t>
            </a:r>
          </a:p>
          <a:p>
            <a:pPr>
              <a:lnSpc>
                <a:spcPct val="100000"/>
              </a:lnSpc>
            </a:pPr>
            <a:r>
              <a:rPr lang="fi-FI" sz="1600"/>
              <a:t>Ei yritetä laitta ihmistä suppiloon.</a:t>
            </a:r>
          </a:p>
          <a:p>
            <a:pPr>
              <a:lnSpc>
                <a:spcPct val="100000"/>
              </a:lnSpc>
            </a:pPr>
            <a:endParaRPr lang="fi-FI" sz="1600"/>
          </a:p>
        </p:txBody>
      </p:sp>
      <p:pic>
        <p:nvPicPr>
          <p:cNvPr id="6" name="Kuva 5" descr="Kuva, joka sisältää kohteen puu, ulko, kasvi, metsä&#10;&#10;Kuvaus luotu automaattisesti">
            <a:extLst>
              <a:ext uri="{FF2B5EF4-FFF2-40B4-BE49-F238E27FC236}">
                <a16:creationId xmlns:a16="http://schemas.microsoft.com/office/drawing/2014/main" id="{64854310-F9BC-4DA2-A535-D008C7D2800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954" r="23615" b="-1"/>
          <a:stretch/>
        </p:blipFill>
        <p:spPr>
          <a:xfrm>
            <a:off x="710821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20" name="Freeform: Shape 19">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944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74431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FA3AB3-C93E-44F7-81DC-2B392E5C8134}"/>
              </a:ext>
            </a:extLst>
          </p:cNvPr>
          <p:cNvSpPr>
            <a:spLocks noGrp="1"/>
          </p:cNvSpPr>
          <p:nvPr>
            <p:ph type="title"/>
          </p:nvPr>
        </p:nvSpPr>
        <p:spPr/>
        <p:txBody>
          <a:bodyPr/>
          <a:lstStyle/>
          <a:p>
            <a:r>
              <a:rPr lang="fi-FI" dirty="0"/>
              <a:t>Auttajan varjo</a:t>
            </a:r>
          </a:p>
        </p:txBody>
      </p:sp>
      <p:sp>
        <p:nvSpPr>
          <p:cNvPr id="3" name="Sisällön paikkamerkki 2">
            <a:extLst>
              <a:ext uri="{FF2B5EF4-FFF2-40B4-BE49-F238E27FC236}">
                <a16:creationId xmlns:a16="http://schemas.microsoft.com/office/drawing/2014/main" id="{5304C736-2D6D-440C-8C87-4E8D67B83C46}"/>
              </a:ext>
            </a:extLst>
          </p:cNvPr>
          <p:cNvSpPr>
            <a:spLocks noGrp="1"/>
          </p:cNvSpPr>
          <p:nvPr>
            <p:ph idx="1"/>
          </p:nvPr>
        </p:nvSpPr>
        <p:spPr/>
        <p:txBody>
          <a:bodyPr/>
          <a:lstStyle/>
          <a:p>
            <a:r>
              <a:rPr lang="fi-FI" dirty="0"/>
              <a:t>Ihmistyö on ihmiskäsityksen jatkuvaa luonnostelua ja peilaamista.</a:t>
            </a:r>
          </a:p>
          <a:p>
            <a:r>
              <a:rPr lang="fi-FI" dirty="0"/>
              <a:t>Olemme aina matkalla omaan ihmisyyteemme, jokainen asiakaskohtaaminen vie meitä lähemmäs.</a:t>
            </a:r>
          </a:p>
          <a:p>
            <a:r>
              <a:rPr lang="fi-FI" dirty="0"/>
              <a:t>Persoona toteutuu jokaisessa hetkessä monien roolien kautta rooli ei ole opeteltu tapa olla, vaan osa minuuttamme. </a:t>
            </a:r>
          </a:p>
          <a:p>
            <a:r>
              <a:rPr lang="fi-FI" dirty="0"/>
              <a:t>On tärkeää tiedostaa omaa persoonallisuuttaa ja toisaalta myös tutustua omiin varjoihin, vain siten voi olla kokonainen. Onneksi aikaa on koko elämä!</a:t>
            </a:r>
          </a:p>
          <a:p>
            <a:endParaRPr lang="fi-FI" dirty="0"/>
          </a:p>
        </p:txBody>
      </p:sp>
      <p:sp>
        <p:nvSpPr>
          <p:cNvPr id="4" name="Alatunnisteen paikkamerkki 3">
            <a:extLst>
              <a:ext uri="{FF2B5EF4-FFF2-40B4-BE49-F238E27FC236}">
                <a16:creationId xmlns:a16="http://schemas.microsoft.com/office/drawing/2014/main" id="{FDEB7B6D-E7A6-4101-920D-F80101A72E02}"/>
              </a:ext>
            </a:extLst>
          </p:cNvPr>
          <p:cNvSpPr>
            <a:spLocks noGrp="1"/>
          </p:cNvSpPr>
          <p:nvPr>
            <p:ph type="ftr" sz="quarter" idx="11"/>
          </p:nvPr>
        </p:nvSpPr>
        <p:spPr/>
        <p:txBody>
          <a:bodyPr/>
          <a:lstStyle/>
          <a:p>
            <a:r>
              <a:rPr lang="en-US"/>
              <a:t>Systeemiset Oy Marjo Panttila</a:t>
            </a:r>
          </a:p>
        </p:txBody>
      </p:sp>
    </p:spTree>
    <p:extLst>
      <p:ext uri="{BB962C8B-B14F-4D97-AF65-F5344CB8AC3E}">
        <p14:creationId xmlns:p14="http://schemas.microsoft.com/office/powerpoint/2010/main" val="3234068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F4DD8C7-DB46-41D3-A61A-28A66B6956EE}"/>
              </a:ext>
            </a:extLst>
          </p:cNvPr>
          <p:cNvSpPr>
            <a:spLocks noGrp="1"/>
          </p:cNvSpPr>
          <p:nvPr>
            <p:ph type="title"/>
          </p:nvPr>
        </p:nvSpPr>
        <p:spPr>
          <a:xfrm>
            <a:off x="960120" y="960030"/>
            <a:ext cx="5145313" cy="1507398"/>
          </a:xfrm>
        </p:spPr>
        <p:txBody>
          <a:bodyPr anchor="ctr">
            <a:normAutofit/>
          </a:bodyPr>
          <a:lstStyle/>
          <a:p>
            <a:r>
              <a:rPr lang="fi-FI" dirty="0"/>
              <a:t>Uupumus</a:t>
            </a:r>
          </a:p>
        </p:txBody>
      </p:sp>
      <p:sp>
        <p:nvSpPr>
          <p:cNvPr id="4" name="Alatunnisteen paikkamerkki 3">
            <a:extLst>
              <a:ext uri="{FF2B5EF4-FFF2-40B4-BE49-F238E27FC236}">
                <a16:creationId xmlns:a16="http://schemas.microsoft.com/office/drawing/2014/main" id="{4AD5A39E-E665-4E5B-9824-36DFC46A2A5B}"/>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F6E748E2-EB55-4A4D-82B1-D4B83B7F2200}"/>
              </a:ext>
            </a:extLst>
          </p:cNvPr>
          <p:cNvSpPr>
            <a:spLocks noGrp="1"/>
          </p:cNvSpPr>
          <p:nvPr>
            <p:ph idx="1"/>
          </p:nvPr>
        </p:nvSpPr>
        <p:spPr>
          <a:xfrm>
            <a:off x="952501" y="2844800"/>
            <a:ext cx="5143500" cy="3053170"/>
          </a:xfrm>
        </p:spPr>
        <p:txBody>
          <a:bodyPr anchor="b">
            <a:normAutofit/>
          </a:bodyPr>
          <a:lstStyle/>
          <a:p>
            <a:pPr>
              <a:lnSpc>
                <a:spcPct val="100000"/>
              </a:lnSpc>
            </a:pPr>
            <a:r>
              <a:rPr lang="fi-FI" dirty="0"/>
              <a:t>Uupuminen liittyy usein varjoihin.</a:t>
            </a:r>
            <a:endParaRPr lang="fi-FI"/>
          </a:p>
          <a:p>
            <a:pPr>
              <a:lnSpc>
                <a:spcPct val="100000"/>
              </a:lnSpc>
            </a:pPr>
            <a:r>
              <a:rPr lang="fi-FI" dirty="0"/>
              <a:t>Kun ilo häviää, ihmissuhteista tulee suorituksia ja työ tuntuu raatamiselta.</a:t>
            </a:r>
            <a:endParaRPr lang="fi-FI"/>
          </a:p>
          <a:p>
            <a:pPr>
              <a:lnSpc>
                <a:spcPct val="100000"/>
              </a:lnSpc>
            </a:pPr>
            <a:r>
              <a:rPr lang="fi-FI" dirty="0"/>
              <a:t>Työssä on tärkeää olla mahdollisuus tuntea negatiivisiakin tunteita. Riitely, kriittisyys, erimielisyydet ja mokailu on inhimillistä.</a:t>
            </a:r>
            <a:endParaRPr lang="fi-FI"/>
          </a:p>
          <a:p>
            <a:pPr>
              <a:lnSpc>
                <a:spcPct val="100000"/>
              </a:lnSpc>
            </a:pPr>
            <a:r>
              <a:rPr lang="fi-FI" dirty="0"/>
              <a:t>Myös auttaja ja johtaja tarvitsee elävän peilin nähdäkseen itsensä.</a:t>
            </a:r>
            <a:endParaRPr lang="fi-FI"/>
          </a:p>
        </p:txBody>
      </p:sp>
      <p:pic>
        <p:nvPicPr>
          <p:cNvPr id="6" name="Kuva 5" descr="Lapset karkki tai käsittely">
            <a:extLst>
              <a:ext uri="{FF2B5EF4-FFF2-40B4-BE49-F238E27FC236}">
                <a16:creationId xmlns:a16="http://schemas.microsoft.com/office/drawing/2014/main" id="{B2484247-8D24-434D-BB5E-EABF8D283088}"/>
              </a:ext>
            </a:extLst>
          </p:cNvPr>
          <p:cNvPicPr>
            <a:picLocks noChangeAspect="1"/>
          </p:cNvPicPr>
          <p:nvPr/>
        </p:nvPicPr>
        <p:blipFill rotWithShape="1">
          <a:blip r:embed="rId2">
            <a:extLst>
              <a:ext uri="{28A0092B-C50C-407E-A947-70E740481C1C}">
                <a14:useLocalDpi xmlns:a14="http://schemas.microsoft.com/office/drawing/2010/main" val="0"/>
              </a:ext>
            </a:extLst>
          </a:blip>
          <a:srcRect l="28507" r="21025" b="-2"/>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13" name="Freeform: Shape 12">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61130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B59C430-2AE4-4E22-AC41-6DA3676B721C}"/>
              </a:ext>
            </a:extLst>
          </p:cNvPr>
          <p:cNvSpPr>
            <a:spLocks noGrp="1"/>
          </p:cNvSpPr>
          <p:nvPr>
            <p:ph type="title"/>
          </p:nvPr>
        </p:nvSpPr>
        <p:spPr>
          <a:xfrm>
            <a:off x="960120" y="959587"/>
            <a:ext cx="5280912" cy="1507397"/>
          </a:xfrm>
        </p:spPr>
        <p:txBody>
          <a:bodyPr anchor="ctr">
            <a:normAutofit/>
          </a:bodyPr>
          <a:lstStyle/>
          <a:p>
            <a:r>
              <a:rPr lang="fi-FI" dirty="0"/>
              <a:t>Auttajan varjo, Martti </a:t>
            </a:r>
            <a:r>
              <a:rPr lang="fi-FI" dirty="0" err="1"/>
              <a:t>Linqvist</a:t>
            </a:r>
            <a:endParaRPr lang="fi-FI" dirty="0"/>
          </a:p>
        </p:txBody>
      </p:sp>
      <p:sp>
        <p:nvSpPr>
          <p:cNvPr id="4" name="Alatunnisteen paikkamerkki 3">
            <a:extLst>
              <a:ext uri="{FF2B5EF4-FFF2-40B4-BE49-F238E27FC236}">
                <a16:creationId xmlns:a16="http://schemas.microsoft.com/office/drawing/2014/main" id="{874B3489-DC1A-41BA-9E7E-0F25DB84FEF5}"/>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D83D68F5-6A38-44BD-92E4-32F9918C98BB}"/>
              </a:ext>
            </a:extLst>
          </p:cNvPr>
          <p:cNvSpPr>
            <a:spLocks noGrp="1"/>
          </p:cNvSpPr>
          <p:nvPr>
            <p:ph idx="1"/>
          </p:nvPr>
        </p:nvSpPr>
        <p:spPr>
          <a:xfrm>
            <a:off x="967488" y="2844800"/>
            <a:ext cx="5280912" cy="3060701"/>
          </a:xfrm>
        </p:spPr>
        <p:txBody>
          <a:bodyPr anchor="t">
            <a:normAutofit/>
          </a:bodyPr>
          <a:lstStyle/>
          <a:p>
            <a:endParaRPr lang="fi-FI" dirty="0"/>
          </a:p>
          <a:p>
            <a:r>
              <a:rPr lang="fi-FI" dirty="0"/>
              <a:t>Mitä enemmän omaa pimeyttään tuntee, sen turvallisemmin sen kanssa voi tulla toimeen, ilman että kohtuuttomasti vahingoittaa toisia. Kipeydestään huolimatta se on tuntunut merkittävältä, koska eettisyys on yhtä paljon pahan kanssa selviytymisen kykyä kuin ihanteiden etsimistä.</a:t>
            </a:r>
          </a:p>
        </p:txBody>
      </p:sp>
      <p:pic>
        <p:nvPicPr>
          <p:cNvPr id="6" name="Kuva 5" descr="Kuva, joka sisältää kohteen teksti&#10;&#10;Kuvaus luotu automaattisesti">
            <a:extLst>
              <a:ext uri="{FF2B5EF4-FFF2-40B4-BE49-F238E27FC236}">
                <a16:creationId xmlns:a16="http://schemas.microsoft.com/office/drawing/2014/main" id="{B1AE04C5-685C-4216-9DE0-D353CEA9108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201" r="19706"/>
          <a:stretch/>
        </p:blipFill>
        <p:spPr>
          <a:xfrm>
            <a:off x="710821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14" name="Freeform: Shape 13">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944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kstiruutu 6">
            <a:extLst>
              <a:ext uri="{FF2B5EF4-FFF2-40B4-BE49-F238E27FC236}">
                <a16:creationId xmlns:a16="http://schemas.microsoft.com/office/drawing/2014/main" id="{AAA7D017-10F7-42ED-9789-E6C62A300B05}"/>
              </a:ext>
            </a:extLst>
          </p:cNvPr>
          <p:cNvSpPr txBox="1"/>
          <p:nvPr/>
        </p:nvSpPr>
        <p:spPr>
          <a:xfrm>
            <a:off x="9609242" y="6657945"/>
            <a:ext cx="2582758"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s://antroblogi.fi/oppimateriaalit/kaunis-keho-3/">
                  <a:extLst>
                    <a:ext uri="{A12FA001-AC4F-418D-AE19-62706E023703}">
                      <ahyp:hlinkClr xmlns:ahyp="http://schemas.microsoft.com/office/drawing/2018/hyperlinkcolor" val="tx"/>
                    </a:ext>
                  </a:extLst>
                </a:hlinkClick>
              </a:rPr>
              <a:t>Tämä kuva</a:t>
            </a:r>
            <a:r>
              <a:rPr lang="fi-FI" sz="700">
                <a:solidFill>
                  <a:srgbClr val="FFFFFF"/>
                </a:solidFill>
              </a:rPr>
              <a:t>, tekijä Tuntematon tekijä, käyttöoikeus: </a:t>
            </a:r>
            <a:r>
              <a:rPr lang="fi-FI"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fi-FI" sz="700">
              <a:solidFill>
                <a:srgbClr val="FFFFFF"/>
              </a:solidFill>
            </a:endParaRPr>
          </a:p>
        </p:txBody>
      </p:sp>
    </p:spTree>
    <p:extLst>
      <p:ext uri="{BB962C8B-B14F-4D97-AF65-F5344CB8AC3E}">
        <p14:creationId xmlns:p14="http://schemas.microsoft.com/office/powerpoint/2010/main" val="2846213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1FABEEC-9ADC-40C7-8CFF-0764688471FE}"/>
              </a:ext>
            </a:extLst>
          </p:cNvPr>
          <p:cNvSpPr>
            <a:spLocks noGrp="1"/>
          </p:cNvSpPr>
          <p:nvPr>
            <p:ph type="title"/>
          </p:nvPr>
        </p:nvSpPr>
        <p:spPr>
          <a:xfrm>
            <a:off x="960120" y="959587"/>
            <a:ext cx="5280912" cy="1507397"/>
          </a:xfrm>
        </p:spPr>
        <p:txBody>
          <a:bodyPr anchor="ctr">
            <a:normAutofit/>
          </a:bodyPr>
          <a:lstStyle/>
          <a:p>
            <a:r>
              <a:rPr lang="fi-FI" dirty="0"/>
              <a:t>Suhde valtaan</a:t>
            </a:r>
          </a:p>
        </p:txBody>
      </p:sp>
      <p:sp>
        <p:nvSpPr>
          <p:cNvPr id="4" name="Alatunnisteen paikkamerkki 3">
            <a:extLst>
              <a:ext uri="{FF2B5EF4-FFF2-40B4-BE49-F238E27FC236}">
                <a16:creationId xmlns:a16="http://schemas.microsoft.com/office/drawing/2014/main" id="{63B06C99-9771-428E-99ED-73F819031509}"/>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316CAAAD-9987-4C65-ACB1-6D8610443ED6}"/>
              </a:ext>
            </a:extLst>
          </p:cNvPr>
          <p:cNvSpPr>
            <a:spLocks noGrp="1"/>
          </p:cNvSpPr>
          <p:nvPr>
            <p:ph idx="1"/>
          </p:nvPr>
        </p:nvSpPr>
        <p:spPr>
          <a:xfrm>
            <a:off x="967488" y="2844800"/>
            <a:ext cx="5280912" cy="3060701"/>
          </a:xfrm>
        </p:spPr>
        <p:txBody>
          <a:bodyPr anchor="t">
            <a:normAutofit/>
          </a:bodyPr>
          <a:lstStyle/>
          <a:p>
            <a:pPr>
              <a:lnSpc>
                <a:spcPct val="100000"/>
              </a:lnSpc>
            </a:pPr>
            <a:r>
              <a:rPr lang="fi-FI" sz="1700"/>
              <a:t>Asiakas-työntekijäsuhde sisältää valtaa, josta työntekijän on syytä olla tietoinen.</a:t>
            </a:r>
          </a:p>
          <a:p>
            <a:pPr>
              <a:lnSpc>
                <a:spcPct val="100000"/>
              </a:lnSpc>
            </a:pPr>
            <a:r>
              <a:rPr lang="fi-FI" sz="1700"/>
              <a:t>Auttajalla on aina päävastuu kohtaamisesta ja vuorovaikutuksesta.</a:t>
            </a:r>
          </a:p>
          <a:p>
            <a:pPr>
              <a:lnSpc>
                <a:spcPct val="100000"/>
              </a:lnSpc>
            </a:pPr>
            <a:endParaRPr lang="fi-FI" sz="1700"/>
          </a:p>
          <a:p>
            <a:pPr>
              <a:lnSpc>
                <a:spcPct val="100000"/>
              </a:lnSpc>
            </a:pPr>
            <a:r>
              <a:rPr lang="fi-FI" sz="1700"/>
              <a:t>Mikä on auttajan/johtajan oma suhde auktoriteetteihin?  - vanhemmat, opettajat ja muut tärkeät aikuiset lähelläni lapsena ja nuoruudessa</a:t>
            </a:r>
          </a:p>
          <a:p>
            <a:pPr>
              <a:lnSpc>
                <a:spcPct val="100000"/>
              </a:lnSpc>
            </a:pPr>
            <a:r>
              <a:rPr lang="fi-FI" sz="1700"/>
              <a:t>Minkälainen auktoriteetti itse olen?</a:t>
            </a:r>
          </a:p>
        </p:txBody>
      </p:sp>
      <p:pic>
        <p:nvPicPr>
          <p:cNvPr id="9" name="Kuva 8" descr="Penguins Sea">
            <a:extLst>
              <a:ext uri="{FF2B5EF4-FFF2-40B4-BE49-F238E27FC236}">
                <a16:creationId xmlns:a16="http://schemas.microsoft.com/office/drawing/2014/main" id="{6F3B166F-C129-40AE-8457-B90B624B4751}"/>
              </a:ext>
            </a:extLst>
          </p:cNvPr>
          <p:cNvPicPr>
            <a:picLocks noChangeAspect="1"/>
          </p:cNvPicPr>
          <p:nvPr/>
        </p:nvPicPr>
        <p:blipFill rotWithShape="1">
          <a:blip r:embed="rId2">
            <a:extLst>
              <a:ext uri="{28A0092B-C50C-407E-A947-70E740481C1C}">
                <a14:useLocalDpi xmlns:a14="http://schemas.microsoft.com/office/drawing/2010/main" val="0"/>
              </a:ext>
            </a:extLst>
          </a:blip>
          <a:srcRect l="29443" r="23627" b="1"/>
          <a:stretch/>
        </p:blipFill>
        <p:spPr>
          <a:xfrm>
            <a:off x="710821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21" name="Freeform: Shape 20">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944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79933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2EC845F-3E86-4EA3-8F0C-4E02F011F64A}"/>
              </a:ext>
            </a:extLst>
          </p:cNvPr>
          <p:cNvSpPr>
            <a:spLocks noGrp="1"/>
          </p:cNvSpPr>
          <p:nvPr>
            <p:ph type="title"/>
          </p:nvPr>
        </p:nvSpPr>
        <p:spPr>
          <a:xfrm>
            <a:off x="960120" y="960030"/>
            <a:ext cx="4470832" cy="1507398"/>
          </a:xfrm>
        </p:spPr>
        <p:txBody>
          <a:bodyPr anchor="ctr">
            <a:normAutofit/>
          </a:bodyPr>
          <a:lstStyle/>
          <a:p>
            <a:r>
              <a:rPr lang="fi-FI" dirty="0"/>
              <a:t>Sisäinen johtajuus</a:t>
            </a:r>
          </a:p>
        </p:txBody>
      </p:sp>
      <p:sp>
        <p:nvSpPr>
          <p:cNvPr id="4" name="Alatunnisteen paikkamerkki 3">
            <a:extLst>
              <a:ext uri="{FF2B5EF4-FFF2-40B4-BE49-F238E27FC236}">
                <a16:creationId xmlns:a16="http://schemas.microsoft.com/office/drawing/2014/main" id="{86028159-4823-40A6-B1B3-AD87F2AFFD2E}"/>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25AD72F6-8719-4A04-925E-6AB1AA56D3EB}"/>
              </a:ext>
            </a:extLst>
          </p:cNvPr>
          <p:cNvSpPr>
            <a:spLocks noGrp="1"/>
          </p:cNvSpPr>
          <p:nvPr>
            <p:ph idx="1"/>
          </p:nvPr>
        </p:nvSpPr>
        <p:spPr>
          <a:xfrm>
            <a:off x="952501" y="2844800"/>
            <a:ext cx="4470831" cy="3053170"/>
          </a:xfrm>
        </p:spPr>
        <p:txBody>
          <a:bodyPr anchor="t">
            <a:normAutofit/>
          </a:bodyPr>
          <a:lstStyle/>
          <a:p>
            <a:pPr>
              <a:lnSpc>
                <a:spcPct val="100000"/>
              </a:lnSpc>
            </a:pPr>
            <a:r>
              <a:rPr lang="fi-FI" sz="1900"/>
              <a:t>Kun tunnistaa oman sisäisen potentiaalisuutensa ja varjonsa voi valita oman toimintansa.</a:t>
            </a:r>
          </a:p>
          <a:p>
            <a:pPr>
              <a:lnSpc>
                <a:spcPct val="100000"/>
              </a:lnSpc>
            </a:pPr>
            <a:r>
              <a:rPr lang="fi-FI" sz="1900"/>
              <a:t>Sisäinen johtajuus on vastuunottoa omasta sisäisestä kasvusta, omista tunteista ja toiminnasta.</a:t>
            </a:r>
          </a:p>
          <a:p>
            <a:pPr>
              <a:lnSpc>
                <a:spcPct val="100000"/>
              </a:lnSpc>
            </a:pPr>
            <a:r>
              <a:rPr lang="fi-FI" sz="1900"/>
              <a:t>Miten käytän vaikutusvaltaani? Minkälaisissa asioissa/tilanteissa minulla on valtaa?</a:t>
            </a:r>
          </a:p>
          <a:p>
            <a:pPr>
              <a:lnSpc>
                <a:spcPct val="100000"/>
              </a:lnSpc>
            </a:pPr>
            <a:endParaRPr lang="fi-FI" sz="1900"/>
          </a:p>
          <a:p>
            <a:pPr marL="0" indent="0">
              <a:lnSpc>
                <a:spcPct val="100000"/>
              </a:lnSpc>
              <a:buNone/>
            </a:pPr>
            <a:endParaRPr lang="fi-FI" sz="1900"/>
          </a:p>
        </p:txBody>
      </p:sp>
      <p:cxnSp>
        <p:nvCxnSpPr>
          <p:cNvPr id="13" name="Straight Connector 12">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6" name="Kuva 5" descr="Lintuja lentämässä muodostelmassa">
            <a:extLst>
              <a:ext uri="{FF2B5EF4-FFF2-40B4-BE49-F238E27FC236}">
                <a16:creationId xmlns:a16="http://schemas.microsoft.com/office/drawing/2014/main" id="{E2520456-47D1-485C-9820-A978CCB74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669" y="1798674"/>
            <a:ext cx="4848551" cy="3260650"/>
          </a:xfrm>
          <a:prstGeom prst="rect">
            <a:avLst/>
          </a:prstGeom>
        </p:spPr>
      </p:pic>
    </p:spTree>
    <p:extLst>
      <p:ext uri="{BB962C8B-B14F-4D97-AF65-F5344CB8AC3E}">
        <p14:creationId xmlns:p14="http://schemas.microsoft.com/office/powerpoint/2010/main" val="142648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75185EA-2CCE-4D74-933B-D73E8CF62F6A}"/>
              </a:ext>
            </a:extLst>
          </p:cNvPr>
          <p:cNvSpPr>
            <a:spLocks noGrp="1"/>
          </p:cNvSpPr>
          <p:nvPr>
            <p:ph type="title"/>
          </p:nvPr>
        </p:nvSpPr>
        <p:spPr>
          <a:xfrm>
            <a:off x="960120" y="959587"/>
            <a:ext cx="5280912" cy="1507397"/>
          </a:xfrm>
        </p:spPr>
        <p:txBody>
          <a:bodyPr anchor="ctr">
            <a:normAutofit/>
          </a:bodyPr>
          <a:lstStyle/>
          <a:p>
            <a:r>
              <a:rPr lang="fi-FI" dirty="0"/>
              <a:t>Auktoriteetit, kysymyksiä?</a:t>
            </a:r>
          </a:p>
        </p:txBody>
      </p:sp>
      <p:sp>
        <p:nvSpPr>
          <p:cNvPr id="4" name="Alatunnisteen paikkamerkki 3">
            <a:extLst>
              <a:ext uri="{FF2B5EF4-FFF2-40B4-BE49-F238E27FC236}">
                <a16:creationId xmlns:a16="http://schemas.microsoft.com/office/drawing/2014/main" id="{C22488CD-A3B4-49E9-8602-B5C68832EA20}"/>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B323F079-DB70-40D6-9A12-CFFB075DAB53}"/>
              </a:ext>
            </a:extLst>
          </p:cNvPr>
          <p:cNvSpPr>
            <a:spLocks noGrp="1"/>
          </p:cNvSpPr>
          <p:nvPr>
            <p:ph idx="1"/>
          </p:nvPr>
        </p:nvSpPr>
        <p:spPr>
          <a:xfrm>
            <a:off x="967488" y="2844800"/>
            <a:ext cx="5280912" cy="3060701"/>
          </a:xfrm>
        </p:spPr>
        <p:txBody>
          <a:bodyPr anchor="t">
            <a:normAutofit/>
          </a:bodyPr>
          <a:lstStyle/>
          <a:p>
            <a:pPr>
              <a:lnSpc>
                <a:spcPct val="100000"/>
              </a:lnSpc>
            </a:pPr>
            <a:endParaRPr lang="fi-FI" sz="1700"/>
          </a:p>
          <a:p>
            <a:pPr>
              <a:lnSpc>
                <a:spcPct val="100000"/>
              </a:lnSpc>
            </a:pPr>
            <a:r>
              <a:rPr lang="fi-FI" sz="1700"/>
              <a:t>Miten suhtaudun johtajuuteeni?</a:t>
            </a:r>
          </a:p>
          <a:p>
            <a:pPr>
              <a:lnSpc>
                <a:spcPct val="100000"/>
              </a:lnSpc>
            </a:pPr>
            <a:r>
              <a:rPr lang="fi-FI" sz="1700"/>
              <a:t>Omat varhaiset auktoriteettini, miten koin heidän käyttämän vallan?</a:t>
            </a:r>
          </a:p>
          <a:p>
            <a:pPr>
              <a:lnSpc>
                <a:spcPct val="100000"/>
              </a:lnSpc>
            </a:pPr>
            <a:r>
              <a:rPr lang="fi-FI" sz="1700"/>
              <a:t>Omat esikuvani?</a:t>
            </a:r>
          </a:p>
          <a:p>
            <a:pPr>
              <a:lnSpc>
                <a:spcPct val="100000"/>
              </a:lnSpc>
            </a:pPr>
            <a:r>
              <a:rPr lang="fi-FI" sz="1700"/>
              <a:t>Miten hyväksyn oman työroolini ja sisäisen johtajuuteni?</a:t>
            </a:r>
          </a:p>
          <a:p>
            <a:pPr>
              <a:lnSpc>
                <a:spcPct val="100000"/>
              </a:lnSpc>
            </a:pPr>
            <a:r>
              <a:rPr lang="fi-FI" sz="1700"/>
              <a:t>Minkälainen johtaja/auktoriteetti olen – minkälainen haluaisin olla?</a:t>
            </a:r>
          </a:p>
        </p:txBody>
      </p:sp>
      <p:pic>
        <p:nvPicPr>
          <p:cNvPr id="8" name="Kuva 7" descr="Aurinko paistaa metsän läpi">
            <a:extLst>
              <a:ext uri="{FF2B5EF4-FFF2-40B4-BE49-F238E27FC236}">
                <a16:creationId xmlns:a16="http://schemas.microsoft.com/office/drawing/2014/main" id="{4523CBB4-E4C9-44EE-B85F-E7CD2263994E}"/>
              </a:ext>
            </a:extLst>
          </p:cNvPr>
          <p:cNvPicPr>
            <a:picLocks noChangeAspect="1"/>
          </p:cNvPicPr>
          <p:nvPr/>
        </p:nvPicPr>
        <p:blipFill rotWithShape="1">
          <a:blip r:embed="rId2">
            <a:extLst>
              <a:ext uri="{28A0092B-C50C-407E-A947-70E740481C1C}">
                <a14:useLocalDpi xmlns:a14="http://schemas.microsoft.com/office/drawing/2010/main" val="0"/>
              </a:ext>
            </a:extLst>
          </a:blip>
          <a:srcRect l="20314" r="33125" b="1"/>
          <a:stretch/>
        </p:blipFill>
        <p:spPr>
          <a:xfrm>
            <a:off x="710821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20" name="Freeform: Shape 19">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944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28222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5">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A87BA7F-3EEE-4AD5-A88B-8136A8B96F4E}"/>
              </a:ext>
            </a:extLst>
          </p:cNvPr>
          <p:cNvSpPr>
            <a:spLocks noGrp="1"/>
          </p:cNvSpPr>
          <p:nvPr>
            <p:ph type="title"/>
          </p:nvPr>
        </p:nvSpPr>
        <p:spPr>
          <a:xfrm>
            <a:off x="960120" y="959587"/>
            <a:ext cx="5280912" cy="1507397"/>
          </a:xfrm>
        </p:spPr>
        <p:txBody>
          <a:bodyPr anchor="ctr">
            <a:normAutofit/>
          </a:bodyPr>
          <a:lstStyle/>
          <a:p>
            <a:r>
              <a:rPr lang="fi-FI"/>
              <a:t>Joharin ikkuna</a:t>
            </a:r>
          </a:p>
        </p:txBody>
      </p:sp>
      <p:sp>
        <p:nvSpPr>
          <p:cNvPr id="4" name="Alatunnisteen paikkamerkki 3">
            <a:extLst>
              <a:ext uri="{FF2B5EF4-FFF2-40B4-BE49-F238E27FC236}">
                <a16:creationId xmlns:a16="http://schemas.microsoft.com/office/drawing/2014/main" id="{59AB7D2E-A26B-4758-B736-658C63096E6A}"/>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B1D8AC2B-71D8-40C2-886E-12B64BC68502}"/>
              </a:ext>
            </a:extLst>
          </p:cNvPr>
          <p:cNvSpPr>
            <a:spLocks noGrp="1"/>
          </p:cNvSpPr>
          <p:nvPr>
            <p:ph idx="1"/>
          </p:nvPr>
        </p:nvSpPr>
        <p:spPr>
          <a:xfrm>
            <a:off x="967488" y="2844800"/>
            <a:ext cx="5280912" cy="3060701"/>
          </a:xfrm>
        </p:spPr>
        <p:txBody>
          <a:bodyPr anchor="t">
            <a:normAutofit/>
          </a:bodyPr>
          <a:lstStyle/>
          <a:p>
            <a:pPr marL="0" indent="0">
              <a:buNone/>
            </a:pPr>
            <a:endParaRPr lang="fi-FI"/>
          </a:p>
          <a:p>
            <a:pPr marL="0" indent="0">
              <a:buNone/>
            </a:pPr>
            <a:r>
              <a:rPr lang="fi-FI"/>
              <a:t>• Minä tiedän / Muut tietävät – tunnettu, avoin minä</a:t>
            </a:r>
          </a:p>
          <a:p>
            <a:pPr marL="0" indent="0">
              <a:buNone/>
            </a:pPr>
            <a:r>
              <a:rPr lang="fi-FI"/>
              <a:t>• Minä en tiedä / Muut tietävät – sokea piste</a:t>
            </a:r>
          </a:p>
          <a:p>
            <a:pPr marL="0" indent="0">
              <a:buNone/>
            </a:pPr>
            <a:r>
              <a:rPr lang="fi-FI"/>
              <a:t>• Minä tiedän / Muut eivät tiedä – kätketty minä</a:t>
            </a:r>
          </a:p>
          <a:p>
            <a:pPr marL="0" indent="0">
              <a:buNone/>
            </a:pPr>
            <a:r>
              <a:rPr lang="fi-FI"/>
              <a:t>• Minä en tiedä / Muut eivät tiedä – tuntematon minä</a:t>
            </a:r>
            <a:endParaRPr lang="fi-FI" dirty="0"/>
          </a:p>
        </p:txBody>
      </p:sp>
      <p:pic>
        <p:nvPicPr>
          <p:cNvPr id="9" name="Kuva 8" descr="Kuva, joka sisältää kohteen vesi, sisä, ikkuna, näköala suuntaan&#10;&#10;Kuvaus luotu automaattisesti">
            <a:extLst>
              <a:ext uri="{FF2B5EF4-FFF2-40B4-BE49-F238E27FC236}">
                <a16:creationId xmlns:a16="http://schemas.microsoft.com/office/drawing/2014/main" id="{0AEEDBB1-7884-4E0B-BEE3-40D8FC66E38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651" r="18919" b="-1"/>
          <a:stretch/>
        </p:blipFill>
        <p:spPr>
          <a:xfrm>
            <a:off x="710821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24" name="Freeform: Shape 27">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944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kstiruutu 9">
            <a:extLst>
              <a:ext uri="{FF2B5EF4-FFF2-40B4-BE49-F238E27FC236}">
                <a16:creationId xmlns:a16="http://schemas.microsoft.com/office/drawing/2014/main" id="{B03C4284-C07A-47B3-B078-062CE3FD0948}"/>
              </a:ext>
            </a:extLst>
          </p:cNvPr>
          <p:cNvSpPr txBox="1"/>
          <p:nvPr/>
        </p:nvSpPr>
        <p:spPr>
          <a:xfrm>
            <a:off x="9785572" y="6657945"/>
            <a:ext cx="2406428"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s://commons.wikimedia.org/wiki/File:Loistokari_ikkuna.JPG">
                  <a:extLst>
                    <a:ext uri="{A12FA001-AC4F-418D-AE19-62706E023703}">
                      <ahyp:hlinkClr xmlns:ahyp="http://schemas.microsoft.com/office/drawing/2018/hyperlinkcolor" val="tx"/>
                    </a:ext>
                  </a:extLst>
                </a:hlinkClick>
              </a:rPr>
              <a:t>Tämä kuva</a:t>
            </a:r>
            <a:r>
              <a:rPr lang="fi-FI" sz="700">
                <a:solidFill>
                  <a:srgbClr val="FFFFFF"/>
                </a:solidFill>
              </a:rPr>
              <a:t>, tekijä Tuntematon tekijä, käyttöoikeus: </a:t>
            </a:r>
            <a:r>
              <a:rPr lang="fi-FI"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fi-FI" sz="700">
              <a:solidFill>
                <a:srgbClr val="FFFFFF"/>
              </a:solidFill>
            </a:endParaRPr>
          </a:p>
        </p:txBody>
      </p:sp>
    </p:spTree>
    <p:extLst>
      <p:ext uri="{BB962C8B-B14F-4D97-AF65-F5344CB8AC3E}">
        <p14:creationId xmlns:p14="http://schemas.microsoft.com/office/powerpoint/2010/main" val="763233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F479946-327A-4F4E-A3BE-08F277077633}"/>
              </a:ext>
            </a:extLst>
          </p:cNvPr>
          <p:cNvSpPr>
            <a:spLocks noGrp="1"/>
          </p:cNvSpPr>
          <p:nvPr>
            <p:ph type="title"/>
          </p:nvPr>
        </p:nvSpPr>
        <p:spPr>
          <a:xfrm>
            <a:off x="960120" y="959587"/>
            <a:ext cx="5280912" cy="1507397"/>
          </a:xfrm>
        </p:spPr>
        <p:txBody>
          <a:bodyPr anchor="ctr">
            <a:normAutofit/>
          </a:bodyPr>
          <a:lstStyle/>
          <a:p>
            <a:r>
              <a:rPr lang="fi-FI" dirty="0"/>
              <a:t>Tunteet työssä </a:t>
            </a:r>
          </a:p>
        </p:txBody>
      </p:sp>
      <p:sp>
        <p:nvSpPr>
          <p:cNvPr id="4" name="Alatunnisteen paikkamerkki 3">
            <a:extLst>
              <a:ext uri="{FF2B5EF4-FFF2-40B4-BE49-F238E27FC236}">
                <a16:creationId xmlns:a16="http://schemas.microsoft.com/office/drawing/2014/main" id="{41B9B16A-F237-4876-BF16-4CDC52CF44CE}"/>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59F4D841-963D-4A3A-84A4-82E6CADCC4D2}"/>
              </a:ext>
            </a:extLst>
          </p:cNvPr>
          <p:cNvSpPr>
            <a:spLocks noGrp="1"/>
          </p:cNvSpPr>
          <p:nvPr>
            <p:ph idx="1"/>
          </p:nvPr>
        </p:nvSpPr>
        <p:spPr>
          <a:xfrm>
            <a:off x="967488" y="2844800"/>
            <a:ext cx="5280912" cy="3060701"/>
          </a:xfrm>
        </p:spPr>
        <p:txBody>
          <a:bodyPr anchor="t">
            <a:normAutofit/>
          </a:bodyPr>
          <a:lstStyle/>
          <a:p>
            <a:pPr>
              <a:lnSpc>
                <a:spcPct val="100000"/>
              </a:lnSpc>
            </a:pPr>
            <a:endParaRPr lang="fi-FI" sz="1700"/>
          </a:p>
          <a:p>
            <a:pPr>
              <a:lnSpc>
                <a:spcPct val="100000"/>
              </a:lnSpc>
            </a:pPr>
            <a:r>
              <a:rPr lang="fi-FI" sz="1700"/>
              <a:t>Ilo onnistumisesta, mielekkyyden kokemukset, kiitollisuus, yhteys, kiinnostus ovat yhtä tärkeitä tiedostaa kuin osaamattomuuden tunteet, riittämättömyyden ja avuttomuuden tunteet, hätä, kateus ja syyllisyys.</a:t>
            </a:r>
          </a:p>
          <a:p>
            <a:pPr>
              <a:lnSpc>
                <a:spcPct val="100000"/>
              </a:lnSpc>
            </a:pPr>
            <a:r>
              <a:rPr lang="fi-FI" sz="1700"/>
              <a:t>Tunteiden kokeminen ja niiden tunnistaminen ovat osa itsetuntemusta ja tärkeä osa ammatillisuuttaa ja ammattitaitoa ihmissuhdetyössä.</a:t>
            </a:r>
          </a:p>
        </p:txBody>
      </p:sp>
      <p:pic>
        <p:nvPicPr>
          <p:cNvPr id="6" name="Kuva 5" descr="Kukat irrallinen ja vesi">
            <a:extLst>
              <a:ext uri="{FF2B5EF4-FFF2-40B4-BE49-F238E27FC236}">
                <a16:creationId xmlns:a16="http://schemas.microsoft.com/office/drawing/2014/main" id="{AE70D64E-8CEF-4680-9F0D-C8AA296E127C}"/>
              </a:ext>
            </a:extLst>
          </p:cNvPr>
          <p:cNvPicPr>
            <a:picLocks noChangeAspect="1"/>
          </p:cNvPicPr>
          <p:nvPr/>
        </p:nvPicPr>
        <p:blipFill rotWithShape="1">
          <a:blip r:embed="rId2">
            <a:extLst>
              <a:ext uri="{28A0092B-C50C-407E-A947-70E740481C1C}">
                <a14:useLocalDpi xmlns:a14="http://schemas.microsoft.com/office/drawing/2010/main" val="0"/>
              </a:ext>
            </a:extLst>
          </a:blip>
          <a:srcRect l="13649" r="37018" b="-2"/>
          <a:stretch/>
        </p:blipFill>
        <p:spPr>
          <a:xfrm>
            <a:off x="710821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13" name="Freeform: Shape 12">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944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25024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1A0E47-3A6F-4309-A7F8-19A697FF07DD}"/>
              </a:ext>
            </a:extLst>
          </p:cNvPr>
          <p:cNvSpPr>
            <a:spLocks noGrp="1"/>
          </p:cNvSpPr>
          <p:nvPr>
            <p:ph type="title"/>
          </p:nvPr>
        </p:nvSpPr>
        <p:spPr/>
        <p:txBody>
          <a:bodyPr/>
          <a:lstStyle/>
          <a:p>
            <a:r>
              <a:rPr lang="fi-FI" dirty="0"/>
              <a:t>Itsetuntemusta tukeva työyhteisö</a:t>
            </a:r>
          </a:p>
        </p:txBody>
      </p:sp>
      <p:sp>
        <p:nvSpPr>
          <p:cNvPr id="3" name="Sisällön paikkamerkki 2">
            <a:extLst>
              <a:ext uri="{FF2B5EF4-FFF2-40B4-BE49-F238E27FC236}">
                <a16:creationId xmlns:a16="http://schemas.microsoft.com/office/drawing/2014/main" id="{F1D2F9FE-BE44-4DCF-B64B-B529E07481B0}"/>
              </a:ext>
            </a:extLst>
          </p:cNvPr>
          <p:cNvSpPr>
            <a:spLocks noGrp="1"/>
          </p:cNvSpPr>
          <p:nvPr>
            <p:ph idx="1"/>
          </p:nvPr>
        </p:nvSpPr>
        <p:spPr/>
        <p:txBody>
          <a:bodyPr/>
          <a:lstStyle/>
          <a:p>
            <a:r>
              <a:rPr lang="fi-FI" dirty="0"/>
              <a:t>Mikä on yhteisön sisäinen käsikirjoitus, suhde ympäröivään yhteiskuntaan?</a:t>
            </a:r>
          </a:p>
          <a:p>
            <a:r>
              <a:rPr lang="fi-FI" dirty="0"/>
              <a:t>Työyhteisöilmiöt kumpuavat vahvuuksista ja traumoista.</a:t>
            </a:r>
          </a:p>
          <a:p>
            <a:r>
              <a:rPr lang="fi-FI" dirty="0"/>
              <a:t>Mikä on perustehtävä, mitä tunteita se nostattaa ja mitä tarpeita se herättää.</a:t>
            </a:r>
          </a:p>
          <a:p>
            <a:r>
              <a:rPr lang="fi-FI" dirty="0"/>
              <a:t>Olisi hyvä olla säännöllisiä tapaamisia missä yhteisön tunteita voidaan jakaa ja ymmärtää.</a:t>
            </a:r>
          </a:p>
          <a:p>
            <a:r>
              <a:rPr lang="fi-FI" dirty="0"/>
              <a:t>Tunteista puhuminen ammatillisella tasolla auttaa perustehtävään sitoutumisessa.</a:t>
            </a:r>
          </a:p>
          <a:p>
            <a:r>
              <a:rPr lang="fi-FI" dirty="0"/>
              <a:t>Tunteista puhuminen on kokemusten jakamista, kuuntelemista, reflektiivistä pohtimista aidossa dialogissa olemista.</a:t>
            </a:r>
          </a:p>
        </p:txBody>
      </p:sp>
      <p:sp>
        <p:nvSpPr>
          <p:cNvPr id="4" name="Alatunnisteen paikkamerkki 3">
            <a:extLst>
              <a:ext uri="{FF2B5EF4-FFF2-40B4-BE49-F238E27FC236}">
                <a16:creationId xmlns:a16="http://schemas.microsoft.com/office/drawing/2014/main" id="{8D37FDFB-3781-4F8B-A9E7-519305236A97}"/>
              </a:ext>
            </a:extLst>
          </p:cNvPr>
          <p:cNvSpPr>
            <a:spLocks noGrp="1"/>
          </p:cNvSpPr>
          <p:nvPr>
            <p:ph type="ftr" sz="quarter" idx="11"/>
          </p:nvPr>
        </p:nvSpPr>
        <p:spPr/>
        <p:txBody>
          <a:bodyPr/>
          <a:lstStyle/>
          <a:p>
            <a:r>
              <a:rPr lang="en-US"/>
              <a:t>Systeemiset Oy Marjo Panttila</a:t>
            </a:r>
          </a:p>
        </p:txBody>
      </p:sp>
    </p:spTree>
    <p:extLst>
      <p:ext uri="{BB962C8B-B14F-4D97-AF65-F5344CB8AC3E}">
        <p14:creationId xmlns:p14="http://schemas.microsoft.com/office/powerpoint/2010/main" val="566233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E2FC282-9115-4375-AD5A-D8026F8402F0}"/>
              </a:ext>
            </a:extLst>
          </p:cNvPr>
          <p:cNvSpPr>
            <a:spLocks noGrp="1"/>
          </p:cNvSpPr>
          <p:nvPr>
            <p:ph type="title"/>
          </p:nvPr>
        </p:nvSpPr>
        <p:spPr>
          <a:xfrm>
            <a:off x="960120" y="959587"/>
            <a:ext cx="5280912" cy="1507397"/>
          </a:xfrm>
        </p:spPr>
        <p:txBody>
          <a:bodyPr anchor="ctr">
            <a:normAutofit/>
          </a:bodyPr>
          <a:lstStyle/>
          <a:p>
            <a:endParaRPr lang="fi-FI"/>
          </a:p>
        </p:txBody>
      </p:sp>
      <p:sp>
        <p:nvSpPr>
          <p:cNvPr id="4" name="Alatunnisteen paikkamerkki 3">
            <a:extLst>
              <a:ext uri="{FF2B5EF4-FFF2-40B4-BE49-F238E27FC236}">
                <a16:creationId xmlns:a16="http://schemas.microsoft.com/office/drawing/2014/main" id="{DAA217C6-9688-4BAC-9258-598D3BFF9A39}"/>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61823F9F-3153-4A04-B02B-2F778D9706E6}"/>
              </a:ext>
            </a:extLst>
          </p:cNvPr>
          <p:cNvSpPr>
            <a:spLocks noGrp="1"/>
          </p:cNvSpPr>
          <p:nvPr>
            <p:ph idx="1"/>
          </p:nvPr>
        </p:nvSpPr>
        <p:spPr>
          <a:xfrm>
            <a:off x="967488" y="2844800"/>
            <a:ext cx="5280912" cy="3060701"/>
          </a:xfrm>
        </p:spPr>
        <p:txBody>
          <a:bodyPr anchor="t">
            <a:normAutofit/>
          </a:bodyPr>
          <a:lstStyle/>
          <a:p>
            <a:r>
              <a:rPr lang="fi-FI" sz="1900"/>
              <a:t>Ihmisammateissa työntekijän keskeisenä tehtävänä on yksinkertaisesti olla ihminen, kasvaa ihmisenä ja jakaa asiakkaiden kanssa ihmisenä olemista. Se on ammatillinen välttämättömyys, mutta tuskin koskaan puhtaasti vain ammatillisin keinoin saavutettavissa. – Tämä kaksitasoisuus on työn perusparadoksi, sen kiitollisin ja kuluttavin puoli.</a:t>
            </a:r>
          </a:p>
          <a:p>
            <a:pPr lvl="1"/>
            <a:r>
              <a:rPr lang="fi-FI" sz="1900"/>
              <a:t>				Martti Lingqvist</a:t>
            </a:r>
          </a:p>
        </p:txBody>
      </p:sp>
      <p:pic>
        <p:nvPicPr>
          <p:cNvPr id="6" name="Kuva 5" descr="Kaksi henkilöä pitää kunkin muun kädessä">
            <a:extLst>
              <a:ext uri="{FF2B5EF4-FFF2-40B4-BE49-F238E27FC236}">
                <a16:creationId xmlns:a16="http://schemas.microsoft.com/office/drawing/2014/main" id="{ED736C7F-2F47-4DBB-A425-A5BFD9114011}"/>
              </a:ext>
            </a:extLst>
          </p:cNvPr>
          <p:cNvPicPr>
            <a:picLocks noChangeAspect="1"/>
          </p:cNvPicPr>
          <p:nvPr/>
        </p:nvPicPr>
        <p:blipFill rotWithShape="1">
          <a:blip r:embed="rId2">
            <a:extLst>
              <a:ext uri="{28A0092B-C50C-407E-A947-70E740481C1C}">
                <a14:useLocalDpi xmlns:a14="http://schemas.microsoft.com/office/drawing/2010/main" val="0"/>
              </a:ext>
            </a:extLst>
          </a:blip>
          <a:srcRect l="21603" r="29064" b="-2"/>
          <a:stretch/>
        </p:blipFill>
        <p:spPr>
          <a:xfrm>
            <a:off x="710821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13" name="Freeform: Shape 12">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944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99765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187C048-2AFD-4A49-B2BA-971842F0FB4F}"/>
              </a:ext>
            </a:extLst>
          </p:cNvPr>
          <p:cNvSpPr>
            <a:spLocks noGrp="1"/>
          </p:cNvSpPr>
          <p:nvPr>
            <p:ph type="title"/>
          </p:nvPr>
        </p:nvSpPr>
        <p:spPr>
          <a:xfrm>
            <a:off x="960120" y="960030"/>
            <a:ext cx="5145313" cy="1507398"/>
          </a:xfrm>
        </p:spPr>
        <p:txBody>
          <a:bodyPr anchor="ctr">
            <a:normAutofit/>
          </a:bodyPr>
          <a:lstStyle/>
          <a:p>
            <a:pPr>
              <a:lnSpc>
                <a:spcPct val="90000"/>
              </a:lnSpc>
            </a:pPr>
            <a:r>
              <a:rPr lang="fi-FI" sz="3400" dirty="0"/>
              <a:t>Keho on avain sietoikkunaan, säätelyyn ja toisen kohtaamiseen</a:t>
            </a:r>
          </a:p>
        </p:txBody>
      </p:sp>
      <p:sp>
        <p:nvSpPr>
          <p:cNvPr id="4" name="Alatunnisteen paikkamerkki 3">
            <a:extLst>
              <a:ext uri="{FF2B5EF4-FFF2-40B4-BE49-F238E27FC236}">
                <a16:creationId xmlns:a16="http://schemas.microsoft.com/office/drawing/2014/main" id="{A7B65D8E-B704-4AD1-AD35-3F147454512C}"/>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8CFD475D-C135-4EAE-99BB-0E5C1C5110EF}"/>
              </a:ext>
            </a:extLst>
          </p:cNvPr>
          <p:cNvSpPr>
            <a:spLocks noGrp="1"/>
          </p:cNvSpPr>
          <p:nvPr>
            <p:ph idx="1"/>
          </p:nvPr>
        </p:nvSpPr>
        <p:spPr>
          <a:xfrm>
            <a:off x="952501" y="2844800"/>
            <a:ext cx="5143500" cy="3053170"/>
          </a:xfrm>
        </p:spPr>
        <p:txBody>
          <a:bodyPr anchor="b">
            <a:normAutofit/>
          </a:bodyPr>
          <a:lstStyle/>
          <a:p>
            <a:endParaRPr lang="fi-FI" dirty="0"/>
          </a:p>
          <a:p>
            <a:r>
              <a:rPr lang="fi-FI" sz="2800" dirty="0"/>
              <a:t>Keho puhuu selkeästi niille, jotka osaavat kuunnella.</a:t>
            </a:r>
          </a:p>
          <a:p>
            <a:pPr lvl="1"/>
            <a:r>
              <a:rPr lang="fi-FI" sz="2000" dirty="0"/>
              <a:t>			</a:t>
            </a:r>
            <a:r>
              <a:rPr lang="fi-FI" sz="2000" dirty="0" err="1"/>
              <a:t>Odgen</a:t>
            </a:r>
            <a:r>
              <a:rPr lang="fi-FI" sz="2000" dirty="0"/>
              <a:t> &amp; Fisher</a:t>
            </a:r>
          </a:p>
        </p:txBody>
      </p:sp>
      <p:pic>
        <p:nvPicPr>
          <p:cNvPr id="6" name="Kuva 5" descr="Kuva, joka sisältää kohteen vesinisäkäs, yötaivas&#10;&#10;Kuvaus luotu automaattisesti">
            <a:extLst>
              <a:ext uri="{FF2B5EF4-FFF2-40B4-BE49-F238E27FC236}">
                <a16:creationId xmlns:a16="http://schemas.microsoft.com/office/drawing/2014/main" id="{1B1A0F84-D914-4458-ABBC-3246F00347F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463" r="38001" b="-1"/>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14" name="Freeform: Shape 13">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kstiruutu 6">
            <a:extLst>
              <a:ext uri="{FF2B5EF4-FFF2-40B4-BE49-F238E27FC236}">
                <a16:creationId xmlns:a16="http://schemas.microsoft.com/office/drawing/2014/main" id="{FD179C48-0EBD-428D-9210-CCB56A64B769}"/>
              </a:ext>
            </a:extLst>
          </p:cNvPr>
          <p:cNvSpPr txBox="1"/>
          <p:nvPr/>
        </p:nvSpPr>
        <p:spPr>
          <a:xfrm>
            <a:off x="9609242" y="6657945"/>
            <a:ext cx="2582758"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s://antroblogi.fi/2020/09/kryoniikka-aikamatka-tulevaisuuteen/">
                  <a:extLst>
                    <a:ext uri="{A12FA001-AC4F-418D-AE19-62706E023703}">
                      <ahyp:hlinkClr xmlns:ahyp="http://schemas.microsoft.com/office/drawing/2018/hyperlinkcolor" val="tx"/>
                    </a:ext>
                  </a:extLst>
                </a:hlinkClick>
              </a:rPr>
              <a:t>Tämä kuva</a:t>
            </a:r>
            <a:r>
              <a:rPr lang="fi-FI" sz="700">
                <a:solidFill>
                  <a:srgbClr val="FFFFFF"/>
                </a:solidFill>
              </a:rPr>
              <a:t>, tekijä Tuntematon tekijä, käyttöoikeus: </a:t>
            </a:r>
            <a:r>
              <a:rPr lang="fi-FI"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fi-FI" sz="700">
              <a:solidFill>
                <a:srgbClr val="FFFFFF"/>
              </a:solidFill>
            </a:endParaRPr>
          </a:p>
        </p:txBody>
      </p:sp>
    </p:spTree>
    <p:extLst>
      <p:ext uri="{BB962C8B-B14F-4D97-AF65-F5344CB8AC3E}">
        <p14:creationId xmlns:p14="http://schemas.microsoft.com/office/powerpoint/2010/main" val="3870585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95E3D8-2307-43D1-8151-801056C93E87}"/>
              </a:ext>
            </a:extLst>
          </p:cNvPr>
          <p:cNvSpPr>
            <a:spLocks noGrp="1"/>
          </p:cNvSpPr>
          <p:nvPr>
            <p:ph type="title"/>
          </p:nvPr>
        </p:nvSpPr>
        <p:spPr/>
        <p:txBody>
          <a:bodyPr/>
          <a:lstStyle/>
          <a:p>
            <a:r>
              <a:rPr lang="fi-FI" dirty="0"/>
              <a:t>Mielen ja kehon yhteys</a:t>
            </a:r>
          </a:p>
        </p:txBody>
      </p:sp>
      <p:sp>
        <p:nvSpPr>
          <p:cNvPr id="3" name="Sisällön paikkamerkki 2">
            <a:extLst>
              <a:ext uri="{FF2B5EF4-FFF2-40B4-BE49-F238E27FC236}">
                <a16:creationId xmlns:a16="http://schemas.microsoft.com/office/drawing/2014/main" id="{FD844575-D973-4C5D-AF27-C3F711CE6857}"/>
              </a:ext>
            </a:extLst>
          </p:cNvPr>
          <p:cNvSpPr>
            <a:spLocks noGrp="1"/>
          </p:cNvSpPr>
          <p:nvPr>
            <p:ph idx="1"/>
          </p:nvPr>
        </p:nvSpPr>
        <p:spPr/>
        <p:txBody>
          <a:bodyPr/>
          <a:lstStyle/>
          <a:p>
            <a:r>
              <a:rPr lang="fi-FI" dirty="0"/>
              <a:t>Kiihtyneenä tai hyvin stressaantuneena on vaikeata ajatella selkeästi, selitys siihen löytyy aivojen ja kehon toiminnasta stressitilanteessa. </a:t>
            </a:r>
          </a:p>
          <a:p>
            <a:r>
              <a:rPr lang="fi-FI" dirty="0"/>
              <a:t>Se johtuu siitä, että aktivoituessaan kehollinen puolustautumisjärjestelmä aktivoi aivojen ydinalueita, joita kutsutaan matelija-aivoiksi ja limbisen järjestelmän. </a:t>
            </a:r>
          </a:p>
          <a:p>
            <a:r>
              <a:rPr lang="fi-FI" dirty="0"/>
              <a:t>Tästä syystä sekä uskomusten jäsentäminen, että kehon rauhoittaminen yhtä aikaa on olennaista selkeätä ajattelua ajatellen.</a:t>
            </a:r>
          </a:p>
        </p:txBody>
      </p:sp>
      <p:sp>
        <p:nvSpPr>
          <p:cNvPr id="4" name="Alatunnisteen paikkamerkki 3">
            <a:extLst>
              <a:ext uri="{FF2B5EF4-FFF2-40B4-BE49-F238E27FC236}">
                <a16:creationId xmlns:a16="http://schemas.microsoft.com/office/drawing/2014/main" id="{FBF61CAD-3E6F-4A97-9705-F8E44A9DE502}"/>
              </a:ext>
            </a:extLst>
          </p:cNvPr>
          <p:cNvSpPr>
            <a:spLocks noGrp="1"/>
          </p:cNvSpPr>
          <p:nvPr>
            <p:ph type="ftr" sz="quarter" idx="11"/>
          </p:nvPr>
        </p:nvSpPr>
        <p:spPr/>
        <p:txBody>
          <a:bodyPr/>
          <a:lstStyle/>
          <a:p>
            <a:r>
              <a:rPr lang="en-US"/>
              <a:t>Systeemiset Oy Marjo Panttila</a:t>
            </a:r>
          </a:p>
        </p:txBody>
      </p:sp>
    </p:spTree>
    <p:extLst>
      <p:ext uri="{BB962C8B-B14F-4D97-AF65-F5344CB8AC3E}">
        <p14:creationId xmlns:p14="http://schemas.microsoft.com/office/powerpoint/2010/main" val="4118278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2AD6E6-50C0-430E-8551-9C4794A3DE21}"/>
              </a:ext>
            </a:extLst>
          </p:cNvPr>
          <p:cNvSpPr>
            <a:spLocks noGrp="1"/>
          </p:cNvSpPr>
          <p:nvPr>
            <p:ph type="title"/>
          </p:nvPr>
        </p:nvSpPr>
        <p:spPr/>
        <p:txBody>
          <a:bodyPr/>
          <a:lstStyle/>
          <a:p>
            <a:r>
              <a:rPr lang="fi-FI" dirty="0"/>
              <a:t>Empatia</a:t>
            </a:r>
          </a:p>
        </p:txBody>
      </p:sp>
      <p:sp>
        <p:nvSpPr>
          <p:cNvPr id="3" name="Sisällön paikkamerkki 2">
            <a:extLst>
              <a:ext uri="{FF2B5EF4-FFF2-40B4-BE49-F238E27FC236}">
                <a16:creationId xmlns:a16="http://schemas.microsoft.com/office/drawing/2014/main" id="{5D6AFFC1-770D-4F2B-8E7B-780F6A6ECAF2}"/>
              </a:ext>
            </a:extLst>
          </p:cNvPr>
          <p:cNvSpPr>
            <a:spLocks noGrp="1"/>
          </p:cNvSpPr>
          <p:nvPr>
            <p:ph idx="1"/>
          </p:nvPr>
        </p:nvSpPr>
        <p:spPr/>
        <p:txBody>
          <a:bodyPr>
            <a:normAutofit/>
          </a:bodyPr>
          <a:lstStyle/>
          <a:p>
            <a:r>
              <a:rPr lang="fi-FI" sz="2400" dirty="0"/>
              <a:t>Empatia on kyky kokea toisen sisäinen viitekehys, emotionaaliset tekijät ja merkitykset ikään kuin olisi tuo toinen (</a:t>
            </a:r>
            <a:r>
              <a:rPr lang="fi-FI" sz="2400" dirty="0" err="1"/>
              <a:t>kuusinen&amp;wahlström</a:t>
            </a:r>
            <a:r>
              <a:rPr lang="fi-FI" sz="2400" dirty="0"/>
              <a:t>, 2012)</a:t>
            </a:r>
          </a:p>
          <a:p>
            <a:endParaRPr lang="fi-FI" sz="2400" dirty="0"/>
          </a:p>
          <a:p>
            <a:r>
              <a:rPr lang="fi-FI" sz="2400" dirty="0"/>
              <a:t>Empatia tarkoittaa myötätuntoista asennetta ja kykyä asettua toisen asemaan ja ymmärtämään toisen kokemusta</a:t>
            </a:r>
          </a:p>
          <a:p>
            <a:endParaRPr lang="fi-FI" sz="2400" dirty="0"/>
          </a:p>
          <a:p>
            <a:r>
              <a:rPr lang="fi-FI" sz="2400" dirty="0"/>
              <a:t>Läsnäolo on hyväksyvää ja toista arvostavaa ja tukevaa</a:t>
            </a:r>
          </a:p>
          <a:p>
            <a:endParaRPr lang="fi-FI" dirty="0"/>
          </a:p>
        </p:txBody>
      </p:sp>
      <p:sp>
        <p:nvSpPr>
          <p:cNvPr id="4" name="Alatunnisteen paikkamerkki 3">
            <a:extLst>
              <a:ext uri="{FF2B5EF4-FFF2-40B4-BE49-F238E27FC236}">
                <a16:creationId xmlns:a16="http://schemas.microsoft.com/office/drawing/2014/main" id="{44A8AE7F-75B8-419B-9D68-AC33FC0583D1}"/>
              </a:ext>
            </a:extLst>
          </p:cNvPr>
          <p:cNvSpPr>
            <a:spLocks noGrp="1"/>
          </p:cNvSpPr>
          <p:nvPr>
            <p:ph type="ftr" sz="quarter" idx="11"/>
          </p:nvPr>
        </p:nvSpPr>
        <p:spPr/>
        <p:txBody>
          <a:bodyPr/>
          <a:lstStyle/>
          <a:p>
            <a:r>
              <a:rPr lang="en-US"/>
              <a:t>Systeemiset Oy Marjo Panttila</a:t>
            </a:r>
            <a:endParaRPr lang="en-US" dirty="0"/>
          </a:p>
        </p:txBody>
      </p:sp>
    </p:spTree>
    <p:extLst>
      <p:ext uri="{BB962C8B-B14F-4D97-AF65-F5344CB8AC3E}">
        <p14:creationId xmlns:p14="http://schemas.microsoft.com/office/powerpoint/2010/main" val="1076664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FA4028-4C5E-447C-A79C-3F8704366CB5}"/>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79F87B2B-6FA8-4E85-8A80-1B2F7EA3EB54}"/>
              </a:ext>
            </a:extLst>
          </p:cNvPr>
          <p:cNvSpPr>
            <a:spLocks noGrp="1"/>
          </p:cNvSpPr>
          <p:nvPr>
            <p:ph idx="1"/>
          </p:nvPr>
        </p:nvSpPr>
        <p:spPr/>
        <p:txBody>
          <a:bodyPr>
            <a:normAutofit fontScale="92500" lnSpcReduction="10000"/>
          </a:bodyPr>
          <a:lstStyle/>
          <a:p>
            <a:r>
              <a:rPr lang="fi-FI" sz="2400" dirty="0"/>
              <a:t>EMPATIAAN LIITTYY AKTIIVINEN HALU YMMÄRTÄÄ TOISEN KOKEMUSTA JA SE VAATII TIETOISTA PONNISTELUA JA MIELIKUVISTUSTA</a:t>
            </a:r>
          </a:p>
          <a:p>
            <a:endParaRPr lang="fi-FI" sz="2400" dirty="0"/>
          </a:p>
          <a:p>
            <a:r>
              <a:rPr lang="fi-FI" sz="2400" dirty="0"/>
              <a:t>TOISEN KOKONAISVALTAINEN LÄSNÄOLO, AKTIIVINEN KUUNTELU, INTUITIIVINEN JA HYVÄKSYVÄ OTE </a:t>
            </a:r>
          </a:p>
          <a:p>
            <a:pPr marL="0" indent="0">
              <a:buNone/>
            </a:pPr>
            <a:endParaRPr lang="fi-FI" sz="2400" dirty="0"/>
          </a:p>
          <a:p>
            <a:r>
              <a:rPr lang="fi-FI" sz="2400" dirty="0"/>
              <a:t>KEHON KIELI JA MUU VIESTINTÄ TULEE OLLA SAMANSUUNTAISTA KUIN SANAT</a:t>
            </a:r>
          </a:p>
          <a:p>
            <a:pPr marL="0" indent="0">
              <a:buNone/>
            </a:pPr>
            <a:endParaRPr lang="fi-FI" sz="2400" dirty="0"/>
          </a:p>
        </p:txBody>
      </p:sp>
      <p:sp>
        <p:nvSpPr>
          <p:cNvPr id="4" name="Alatunnisteen paikkamerkki 3">
            <a:extLst>
              <a:ext uri="{FF2B5EF4-FFF2-40B4-BE49-F238E27FC236}">
                <a16:creationId xmlns:a16="http://schemas.microsoft.com/office/drawing/2014/main" id="{EA3F1C38-F881-467C-BBDF-AA472B2D6A24}"/>
              </a:ext>
            </a:extLst>
          </p:cNvPr>
          <p:cNvSpPr>
            <a:spLocks noGrp="1"/>
          </p:cNvSpPr>
          <p:nvPr>
            <p:ph type="ftr" sz="quarter" idx="11"/>
          </p:nvPr>
        </p:nvSpPr>
        <p:spPr/>
        <p:txBody>
          <a:bodyPr/>
          <a:lstStyle/>
          <a:p>
            <a:r>
              <a:rPr lang="en-US" dirty="0" err="1"/>
              <a:t>Systeemiset</a:t>
            </a:r>
            <a:r>
              <a:rPr lang="en-US" dirty="0"/>
              <a:t> Oy Marjo Panttila</a:t>
            </a:r>
          </a:p>
        </p:txBody>
      </p:sp>
    </p:spTree>
    <p:extLst>
      <p:ext uri="{BB962C8B-B14F-4D97-AF65-F5344CB8AC3E}">
        <p14:creationId xmlns:p14="http://schemas.microsoft.com/office/powerpoint/2010/main" val="2676826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59838DF6-B910-4CC3-8C59-93A8CF4B3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5A2BBC5-7331-4710-80EB-6B6CFC749F91}"/>
              </a:ext>
            </a:extLst>
          </p:cNvPr>
          <p:cNvSpPr>
            <a:spLocks noGrp="1"/>
          </p:cNvSpPr>
          <p:nvPr>
            <p:ph type="title"/>
          </p:nvPr>
        </p:nvSpPr>
        <p:spPr>
          <a:xfrm>
            <a:off x="960120" y="960120"/>
            <a:ext cx="6362699" cy="1508760"/>
          </a:xfrm>
        </p:spPr>
        <p:txBody>
          <a:bodyPr anchor="ctr">
            <a:normAutofit/>
          </a:bodyPr>
          <a:lstStyle/>
          <a:p>
            <a:r>
              <a:rPr lang="fi-FI"/>
              <a:t>Empatia on välttämätöntä lajin säilymiselle</a:t>
            </a:r>
          </a:p>
        </p:txBody>
      </p:sp>
      <p:sp>
        <p:nvSpPr>
          <p:cNvPr id="4" name="Alatunnisteen paikkamerkki 3">
            <a:extLst>
              <a:ext uri="{FF2B5EF4-FFF2-40B4-BE49-F238E27FC236}">
                <a16:creationId xmlns:a16="http://schemas.microsoft.com/office/drawing/2014/main" id="{E54C0131-C89C-456C-9457-0581EEC9DB46}"/>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3504D7AE-6760-444E-9C32-D82C0D8DBACC}"/>
              </a:ext>
            </a:extLst>
          </p:cNvPr>
          <p:cNvSpPr>
            <a:spLocks noGrp="1"/>
          </p:cNvSpPr>
          <p:nvPr>
            <p:ph idx="1"/>
          </p:nvPr>
        </p:nvSpPr>
        <p:spPr>
          <a:xfrm>
            <a:off x="952501" y="2750695"/>
            <a:ext cx="6362699" cy="3154806"/>
          </a:xfrm>
        </p:spPr>
        <p:txBody>
          <a:bodyPr anchor="b">
            <a:normAutofit/>
          </a:bodyPr>
          <a:lstStyle/>
          <a:p>
            <a:r>
              <a:rPr lang="fi-FI"/>
              <a:t>Empatia valpastuttaa meidät toisen ihmisen tarpeille ja saa reagoimaan niihin.</a:t>
            </a:r>
          </a:p>
          <a:p>
            <a:r>
              <a:rPr lang="fi-FI"/>
              <a:t>Empatia on auttajan työväline – kukaan ei onnistu ilman sitä.</a:t>
            </a:r>
          </a:p>
          <a:p>
            <a:r>
              <a:rPr lang="fi-FI"/>
              <a:t>Se on keskeinen osa ihmisenä olemista.</a:t>
            </a:r>
          </a:p>
          <a:p>
            <a:r>
              <a:rPr lang="fi-FI"/>
              <a:t>Empatia laukaisee sisimmässämme tuntemuksia, jotka kertovat kehen voi luottaa ja ketä tulisi pelätä</a:t>
            </a:r>
          </a:p>
        </p:txBody>
      </p:sp>
      <p:sp>
        <p:nvSpPr>
          <p:cNvPr id="7" name="Freeform: Shape 10">
            <a:extLst>
              <a:ext uri="{FF2B5EF4-FFF2-40B4-BE49-F238E27FC236}">
                <a16:creationId xmlns:a16="http://schemas.microsoft.com/office/drawing/2014/main" id="{D0C570C4-C039-4ABC-A94C-9B909566F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9556" y="1731566"/>
            <a:ext cx="3152219" cy="426514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5">
            <a:extLst>
              <a:ext uri="{FF2B5EF4-FFF2-40B4-BE49-F238E27FC236}">
                <a16:creationId xmlns:a16="http://schemas.microsoft.com/office/drawing/2014/main" id="{03205C94-90CF-44CA-9474-067CC29EB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21697" y="1802117"/>
            <a:ext cx="3047936" cy="4124044"/>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solidFill>
            <a:schemeClr val="bg2">
              <a:lumMod val="75000"/>
              <a:alpha val="15000"/>
            </a:schemeClr>
          </a:solidFill>
          <a:ln w="254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EF69D65A-F0AB-40CB-A73B-68EE91581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0241" y="1"/>
            <a:ext cx="2361759" cy="2533369"/>
          </a:xfrm>
          <a:custGeom>
            <a:avLst/>
            <a:gdLst>
              <a:gd name="connsiteX0" fmla="*/ 0 w 2361759"/>
              <a:gd name="connsiteY0" fmla="*/ 0 h 2533369"/>
              <a:gd name="connsiteX1" fmla="*/ 2361759 w 2361759"/>
              <a:gd name="connsiteY1" fmla="*/ 0 h 2533369"/>
              <a:gd name="connsiteX2" fmla="*/ 2361759 w 2361759"/>
              <a:gd name="connsiteY2" fmla="*/ 2075848 h 2533369"/>
              <a:gd name="connsiteX3" fmla="*/ 2246942 w 2361759"/>
              <a:gd name="connsiteY3" fmla="*/ 2122494 h 2533369"/>
              <a:gd name="connsiteX4" fmla="*/ 1716965 w 2361759"/>
              <a:gd name="connsiteY4" fmla="*/ 2412138 h 2533369"/>
              <a:gd name="connsiteX5" fmla="*/ 1573526 w 2361759"/>
              <a:gd name="connsiteY5" fmla="*/ 2533369 h 2533369"/>
              <a:gd name="connsiteX6" fmla="*/ 1435253 w 2361759"/>
              <a:gd name="connsiteY6" fmla="*/ 2412138 h 2533369"/>
              <a:gd name="connsiteX7" fmla="*/ 411684 w 2361759"/>
              <a:gd name="connsiteY7" fmla="*/ 1903667 h 2533369"/>
              <a:gd name="connsiteX8" fmla="*/ 0 w 2361759"/>
              <a:gd name="connsiteY8" fmla="*/ 1025333 h 2533369"/>
              <a:gd name="connsiteX9" fmla="*/ 0 w 2361759"/>
              <a:gd name="connsiteY9" fmla="*/ 801304 h 2533369"/>
              <a:gd name="connsiteX10" fmla="*/ 0 w 2361759"/>
              <a:gd name="connsiteY10" fmla="*/ 507485 h 2533369"/>
              <a:gd name="connsiteX11" fmla="*/ 0 w 2361759"/>
              <a:gd name="connsiteY11" fmla="*/ 294108 h 2533369"/>
              <a:gd name="connsiteX0" fmla="*/ 2361759 w 2453199"/>
              <a:gd name="connsiteY0" fmla="*/ 0 h 2533369"/>
              <a:gd name="connsiteX1" fmla="*/ 2361759 w 2453199"/>
              <a:gd name="connsiteY1" fmla="*/ 2075848 h 2533369"/>
              <a:gd name="connsiteX2" fmla="*/ 2246942 w 2453199"/>
              <a:gd name="connsiteY2" fmla="*/ 2122494 h 2533369"/>
              <a:gd name="connsiteX3" fmla="*/ 1716965 w 2453199"/>
              <a:gd name="connsiteY3" fmla="*/ 2412138 h 2533369"/>
              <a:gd name="connsiteX4" fmla="*/ 1573526 w 2453199"/>
              <a:gd name="connsiteY4" fmla="*/ 2533369 h 2533369"/>
              <a:gd name="connsiteX5" fmla="*/ 1435253 w 2453199"/>
              <a:gd name="connsiteY5" fmla="*/ 2412138 h 2533369"/>
              <a:gd name="connsiteX6" fmla="*/ 411684 w 2453199"/>
              <a:gd name="connsiteY6" fmla="*/ 1903667 h 2533369"/>
              <a:gd name="connsiteX7" fmla="*/ 0 w 2453199"/>
              <a:gd name="connsiteY7" fmla="*/ 1025333 h 2533369"/>
              <a:gd name="connsiteX8" fmla="*/ 0 w 2453199"/>
              <a:gd name="connsiteY8" fmla="*/ 801304 h 2533369"/>
              <a:gd name="connsiteX9" fmla="*/ 0 w 2453199"/>
              <a:gd name="connsiteY9" fmla="*/ 507485 h 2533369"/>
              <a:gd name="connsiteX10" fmla="*/ 0 w 2453199"/>
              <a:gd name="connsiteY10" fmla="*/ 294108 h 2533369"/>
              <a:gd name="connsiteX11" fmla="*/ 0 w 2453199"/>
              <a:gd name="connsiteY11" fmla="*/ 0 h 2533369"/>
              <a:gd name="connsiteX12" fmla="*/ 2453199 w 2453199"/>
              <a:gd name="connsiteY12" fmla="*/ 91440 h 2533369"/>
              <a:gd name="connsiteX0" fmla="*/ 2361759 w 2361759"/>
              <a:gd name="connsiteY0" fmla="*/ 0 h 2533369"/>
              <a:gd name="connsiteX1" fmla="*/ 2361759 w 2361759"/>
              <a:gd name="connsiteY1" fmla="*/ 2075848 h 2533369"/>
              <a:gd name="connsiteX2" fmla="*/ 2246942 w 2361759"/>
              <a:gd name="connsiteY2" fmla="*/ 2122494 h 2533369"/>
              <a:gd name="connsiteX3" fmla="*/ 1716965 w 2361759"/>
              <a:gd name="connsiteY3" fmla="*/ 2412138 h 2533369"/>
              <a:gd name="connsiteX4" fmla="*/ 1573526 w 2361759"/>
              <a:gd name="connsiteY4" fmla="*/ 2533369 h 2533369"/>
              <a:gd name="connsiteX5" fmla="*/ 1435253 w 2361759"/>
              <a:gd name="connsiteY5" fmla="*/ 2412138 h 2533369"/>
              <a:gd name="connsiteX6" fmla="*/ 411684 w 2361759"/>
              <a:gd name="connsiteY6" fmla="*/ 1903667 h 2533369"/>
              <a:gd name="connsiteX7" fmla="*/ 0 w 2361759"/>
              <a:gd name="connsiteY7" fmla="*/ 1025333 h 2533369"/>
              <a:gd name="connsiteX8" fmla="*/ 0 w 2361759"/>
              <a:gd name="connsiteY8" fmla="*/ 801304 h 2533369"/>
              <a:gd name="connsiteX9" fmla="*/ 0 w 2361759"/>
              <a:gd name="connsiteY9" fmla="*/ 507485 h 2533369"/>
              <a:gd name="connsiteX10" fmla="*/ 0 w 2361759"/>
              <a:gd name="connsiteY10" fmla="*/ 294108 h 2533369"/>
              <a:gd name="connsiteX11" fmla="*/ 0 w 2361759"/>
              <a:gd name="connsiteY11" fmla="*/ 0 h 2533369"/>
              <a:gd name="connsiteX0" fmla="*/ 2361759 w 2361759"/>
              <a:gd name="connsiteY0" fmla="*/ 2075848 h 2533369"/>
              <a:gd name="connsiteX1" fmla="*/ 2246942 w 2361759"/>
              <a:gd name="connsiteY1" fmla="*/ 2122494 h 2533369"/>
              <a:gd name="connsiteX2" fmla="*/ 1716965 w 2361759"/>
              <a:gd name="connsiteY2" fmla="*/ 2412138 h 2533369"/>
              <a:gd name="connsiteX3" fmla="*/ 1573526 w 2361759"/>
              <a:gd name="connsiteY3" fmla="*/ 2533369 h 2533369"/>
              <a:gd name="connsiteX4" fmla="*/ 1435253 w 2361759"/>
              <a:gd name="connsiteY4" fmla="*/ 2412138 h 2533369"/>
              <a:gd name="connsiteX5" fmla="*/ 411684 w 2361759"/>
              <a:gd name="connsiteY5" fmla="*/ 1903667 h 2533369"/>
              <a:gd name="connsiteX6" fmla="*/ 0 w 2361759"/>
              <a:gd name="connsiteY6" fmla="*/ 1025333 h 2533369"/>
              <a:gd name="connsiteX7" fmla="*/ 0 w 2361759"/>
              <a:gd name="connsiteY7" fmla="*/ 801304 h 2533369"/>
              <a:gd name="connsiteX8" fmla="*/ 0 w 2361759"/>
              <a:gd name="connsiteY8" fmla="*/ 507485 h 2533369"/>
              <a:gd name="connsiteX9" fmla="*/ 0 w 2361759"/>
              <a:gd name="connsiteY9" fmla="*/ 294108 h 2533369"/>
              <a:gd name="connsiteX10" fmla="*/ 0 w 2361759"/>
              <a:gd name="connsiteY10" fmla="*/ 0 h 253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1759" h="2533369">
                <a:moveTo>
                  <a:pt x="2361759" y="2075848"/>
                </a:moveTo>
                <a:lnTo>
                  <a:pt x="2246942" y="2122494"/>
                </a:lnTo>
                <a:cubicBezTo>
                  <a:pt x="2070701" y="2195176"/>
                  <a:pt x="1888395" y="2279660"/>
                  <a:pt x="1716965" y="2412138"/>
                </a:cubicBezTo>
                <a:lnTo>
                  <a:pt x="1573526" y="2533369"/>
                </a:lnTo>
                <a:lnTo>
                  <a:pt x="1435253" y="2412138"/>
                </a:lnTo>
                <a:cubicBezTo>
                  <a:pt x="1092391" y="2147183"/>
                  <a:pt x="706031" y="2074201"/>
                  <a:pt x="411684" y="1903667"/>
                </a:cubicBezTo>
                <a:cubicBezTo>
                  <a:pt x="128650" y="1705759"/>
                  <a:pt x="0" y="1478790"/>
                  <a:pt x="0" y="1025333"/>
                </a:cubicBezTo>
                <a:lnTo>
                  <a:pt x="0" y="801304"/>
                </a:lnTo>
                <a:lnTo>
                  <a:pt x="0" y="507485"/>
                </a:lnTo>
                <a:lnTo>
                  <a:pt x="0" y="294108"/>
                </a:lnTo>
                <a:lnTo>
                  <a:pt x="0" y="0"/>
                </a:ln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7">
            <a:extLst>
              <a:ext uri="{FF2B5EF4-FFF2-40B4-BE49-F238E27FC236}">
                <a16:creationId xmlns:a16="http://schemas.microsoft.com/office/drawing/2014/main" id="{4E58FDAC-7EEA-9B4F-86D0-DB79766DD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2382" y="0"/>
            <a:ext cx="2309618" cy="2462818"/>
          </a:xfrm>
          <a:custGeom>
            <a:avLst/>
            <a:gdLst>
              <a:gd name="connsiteX0" fmla="*/ 0 w 2309618"/>
              <a:gd name="connsiteY0" fmla="*/ 0 h 2462818"/>
              <a:gd name="connsiteX1" fmla="*/ 2309618 w 2309618"/>
              <a:gd name="connsiteY1" fmla="*/ 0 h 2462818"/>
              <a:gd name="connsiteX2" fmla="*/ 2309618 w 2309618"/>
              <a:gd name="connsiteY2" fmla="*/ 2009873 h 2462818"/>
              <a:gd name="connsiteX3" fmla="*/ 2172607 w 2309618"/>
              <a:gd name="connsiteY3" fmla="*/ 2065536 h 2462818"/>
              <a:gd name="connsiteX4" fmla="*/ 1660163 w 2309618"/>
              <a:gd name="connsiteY4" fmla="*/ 2345598 h 2462818"/>
              <a:gd name="connsiteX5" fmla="*/ 1521470 w 2309618"/>
              <a:gd name="connsiteY5" fmla="*/ 2462818 h 2462818"/>
              <a:gd name="connsiteX6" fmla="*/ 1387771 w 2309618"/>
              <a:gd name="connsiteY6" fmla="*/ 2345598 h 2462818"/>
              <a:gd name="connsiteX7" fmla="*/ 398065 w 2309618"/>
              <a:gd name="connsiteY7" fmla="*/ 1853948 h 2462818"/>
              <a:gd name="connsiteX8" fmla="*/ 0 w 2309618"/>
              <a:gd name="connsiteY8" fmla="*/ 1004672 h 2462818"/>
              <a:gd name="connsiteX9" fmla="*/ 0 w 2309618"/>
              <a:gd name="connsiteY9" fmla="*/ 788054 h 2462818"/>
              <a:gd name="connsiteX10" fmla="*/ 0 w 2309618"/>
              <a:gd name="connsiteY10" fmla="*/ 503955 h 2462818"/>
              <a:gd name="connsiteX11" fmla="*/ 0 w 2309618"/>
              <a:gd name="connsiteY11" fmla="*/ 297637 h 246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9618" h="2462818">
                <a:moveTo>
                  <a:pt x="0" y="0"/>
                </a:moveTo>
                <a:lnTo>
                  <a:pt x="2309618" y="0"/>
                </a:lnTo>
                <a:lnTo>
                  <a:pt x="2309618" y="2009873"/>
                </a:lnTo>
                <a:lnTo>
                  <a:pt x="2172607" y="2065536"/>
                </a:lnTo>
                <a:cubicBezTo>
                  <a:pt x="2002197" y="2135813"/>
                  <a:pt x="1825922" y="2217503"/>
                  <a:pt x="1660163" y="2345598"/>
                </a:cubicBezTo>
                <a:lnTo>
                  <a:pt x="1521470" y="2462818"/>
                </a:lnTo>
                <a:lnTo>
                  <a:pt x="1387771" y="2345598"/>
                </a:lnTo>
                <a:cubicBezTo>
                  <a:pt x="1056252" y="2089408"/>
                  <a:pt x="682674" y="2018840"/>
                  <a:pt x="398065" y="1853948"/>
                </a:cubicBezTo>
                <a:cubicBezTo>
                  <a:pt x="124394" y="1662588"/>
                  <a:pt x="0" y="1443127"/>
                  <a:pt x="0" y="1004672"/>
                </a:cubicBezTo>
                <a:lnTo>
                  <a:pt x="0" y="788054"/>
                </a:lnTo>
                <a:lnTo>
                  <a:pt x="0" y="503955"/>
                </a:lnTo>
                <a:lnTo>
                  <a:pt x="0" y="297637"/>
                </a:ln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E7E9A4CD-ADA3-4EFC-ACCD-3DBFF12F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0241" y="5189445"/>
            <a:ext cx="2361759" cy="1671750"/>
          </a:xfrm>
          <a:custGeom>
            <a:avLst/>
            <a:gdLst>
              <a:gd name="connsiteX0" fmla="*/ 1578693 w 2361759"/>
              <a:gd name="connsiteY0" fmla="*/ 0 h 1671750"/>
              <a:gd name="connsiteX1" fmla="*/ 1716967 w 2361759"/>
              <a:gd name="connsiteY1" fmla="*/ 121231 h 1671750"/>
              <a:gd name="connsiteX2" fmla="*/ 2246944 w 2361759"/>
              <a:gd name="connsiteY2" fmla="*/ 410875 h 1671750"/>
              <a:gd name="connsiteX3" fmla="*/ 2361759 w 2361759"/>
              <a:gd name="connsiteY3" fmla="*/ 457521 h 1671750"/>
              <a:gd name="connsiteX4" fmla="*/ 2361759 w 2361759"/>
              <a:gd name="connsiteY4" fmla="*/ 1671750 h 1671750"/>
              <a:gd name="connsiteX5" fmla="*/ 0 w 2361759"/>
              <a:gd name="connsiteY5" fmla="*/ 1671750 h 1671750"/>
              <a:gd name="connsiteX6" fmla="*/ 0 w 2361759"/>
              <a:gd name="connsiteY6" fmla="*/ 1642389 h 1671750"/>
              <a:gd name="connsiteX7" fmla="*/ 0 w 2361759"/>
              <a:gd name="connsiteY7" fmla="*/ 1508036 h 1671750"/>
              <a:gd name="connsiteX8" fmla="*/ 411685 w 2361759"/>
              <a:gd name="connsiteY8" fmla="*/ 629703 h 1671750"/>
              <a:gd name="connsiteX9" fmla="*/ 1435254 w 2361759"/>
              <a:gd name="connsiteY9" fmla="*/ 121231 h 1671750"/>
              <a:gd name="connsiteX0" fmla="*/ 2361759 w 2453199"/>
              <a:gd name="connsiteY0" fmla="*/ 1671750 h 1763190"/>
              <a:gd name="connsiteX1" fmla="*/ 0 w 2453199"/>
              <a:gd name="connsiteY1" fmla="*/ 1671750 h 1763190"/>
              <a:gd name="connsiteX2" fmla="*/ 0 w 2453199"/>
              <a:gd name="connsiteY2" fmla="*/ 1642389 h 1763190"/>
              <a:gd name="connsiteX3" fmla="*/ 0 w 2453199"/>
              <a:gd name="connsiteY3" fmla="*/ 1508036 h 1763190"/>
              <a:gd name="connsiteX4" fmla="*/ 411685 w 2453199"/>
              <a:gd name="connsiteY4" fmla="*/ 629703 h 1763190"/>
              <a:gd name="connsiteX5" fmla="*/ 1435254 w 2453199"/>
              <a:gd name="connsiteY5" fmla="*/ 121231 h 1763190"/>
              <a:gd name="connsiteX6" fmla="*/ 1578693 w 2453199"/>
              <a:gd name="connsiteY6" fmla="*/ 0 h 1763190"/>
              <a:gd name="connsiteX7" fmla="*/ 1716967 w 2453199"/>
              <a:gd name="connsiteY7" fmla="*/ 121231 h 1763190"/>
              <a:gd name="connsiteX8" fmla="*/ 2246944 w 2453199"/>
              <a:gd name="connsiteY8" fmla="*/ 410875 h 1763190"/>
              <a:gd name="connsiteX9" fmla="*/ 2361759 w 2453199"/>
              <a:gd name="connsiteY9" fmla="*/ 457521 h 1763190"/>
              <a:gd name="connsiteX10" fmla="*/ 2453199 w 2453199"/>
              <a:gd name="connsiteY10" fmla="*/ 1763190 h 1763190"/>
              <a:gd name="connsiteX0" fmla="*/ 2361759 w 2361759"/>
              <a:gd name="connsiteY0" fmla="*/ 1671750 h 1671750"/>
              <a:gd name="connsiteX1" fmla="*/ 0 w 2361759"/>
              <a:gd name="connsiteY1" fmla="*/ 1671750 h 1671750"/>
              <a:gd name="connsiteX2" fmla="*/ 0 w 2361759"/>
              <a:gd name="connsiteY2" fmla="*/ 1642389 h 1671750"/>
              <a:gd name="connsiteX3" fmla="*/ 0 w 2361759"/>
              <a:gd name="connsiteY3" fmla="*/ 1508036 h 1671750"/>
              <a:gd name="connsiteX4" fmla="*/ 411685 w 2361759"/>
              <a:gd name="connsiteY4" fmla="*/ 629703 h 1671750"/>
              <a:gd name="connsiteX5" fmla="*/ 1435254 w 2361759"/>
              <a:gd name="connsiteY5" fmla="*/ 121231 h 1671750"/>
              <a:gd name="connsiteX6" fmla="*/ 1578693 w 2361759"/>
              <a:gd name="connsiteY6" fmla="*/ 0 h 1671750"/>
              <a:gd name="connsiteX7" fmla="*/ 1716967 w 2361759"/>
              <a:gd name="connsiteY7" fmla="*/ 121231 h 1671750"/>
              <a:gd name="connsiteX8" fmla="*/ 2246944 w 2361759"/>
              <a:gd name="connsiteY8" fmla="*/ 410875 h 1671750"/>
              <a:gd name="connsiteX9" fmla="*/ 2361759 w 2361759"/>
              <a:gd name="connsiteY9" fmla="*/ 457521 h 1671750"/>
              <a:gd name="connsiteX0" fmla="*/ 0 w 2361759"/>
              <a:gd name="connsiteY0" fmla="*/ 1671750 h 1671750"/>
              <a:gd name="connsiteX1" fmla="*/ 0 w 2361759"/>
              <a:gd name="connsiteY1" fmla="*/ 1642389 h 1671750"/>
              <a:gd name="connsiteX2" fmla="*/ 0 w 2361759"/>
              <a:gd name="connsiteY2" fmla="*/ 1508036 h 1671750"/>
              <a:gd name="connsiteX3" fmla="*/ 411685 w 2361759"/>
              <a:gd name="connsiteY3" fmla="*/ 629703 h 1671750"/>
              <a:gd name="connsiteX4" fmla="*/ 1435254 w 2361759"/>
              <a:gd name="connsiteY4" fmla="*/ 121231 h 1671750"/>
              <a:gd name="connsiteX5" fmla="*/ 1578693 w 2361759"/>
              <a:gd name="connsiteY5" fmla="*/ 0 h 1671750"/>
              <a:gd name="connsiteX6" fmla="*/ 1716967 w 2361759"/>
              <a:gd name="connsiteY6" fmla="*/ 121231 h 1671750"/>
              <a:gd name="connsiteX7" fmla="*/ 2246944 w 2361759"/>
              <a:gd name="connsiteY7" fmla="*/ 410875 h 1671750"/>
              <a:gd name="connsiteX8" fmla="*/ 2361759 w 2361759"/>
              <a:gd name="connsiteY8" fmla="*/ 457521 h 16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1759" h="1671750">
                <a:moveTo>
                  <a:pt x="0" y="1671750"/>
                </a:moveTo>
                <a:lnTo>
                  <a:pt x="0" y="1642389"/>
                </a:lnTo>
                <a:lnTo>
                  <a:pt x="0" y="1508036"/>
                </a:lnTo>
                <a:cubicBezTo>
                  <a:pt x="0" y="1054580"/>
                  <a:pt x="128651" y="827611"/>
                  <a:pt x="411685" y="629703"/>
                </a:cubicBezTo>
                <a:cubicBezTo>
                  <a:pt x="706033" y="459168"/>
                  <a:pt x="1092393" y="386187"/>
                  <a:pt x="1435254" y="121231"/>
                </a:cubicBezTo>
                <a:lnTo>
                  <a:pt x="1578693" y="0"/>
                </a:lnTo>
                <a:lnTo>
                  <a:pt x="1716967" y="121231"/>
                </a:lnTo>
                <a:cubicBezTo>
                  <a:pt x="1888398" y="253709"/>
                  <a:pt x="2070703" y="338193"/>
                  <a:pt x="2246944" y="410875"/>
                </a:cubicBezTo>
                <a:lnTo>
                  <a:pt x="2361759" y="457521"/>
                </a:ln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18">
            <a:extLst>
              <a:ext uri="{FF2B5EF4-FFF2-40B4-BE49-F238E27FC236}">
                <a16:creationId xmlns:a16="http://schemas.microsoft.com/office/drawing/2014/main" id="{322C37C5-D704-A041-B664-9AB74769E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2382" y="5259996"/>
            <a:ext cx="2309618" cy="1598004"/>
          </a:xfrm>
          <a:custGeom>
            <a:avLst/>
            <a:gdLst>
              <a:gd name="connsiteX0" fmla="*/ 1526466 w 2309618"/>
              <a:gd name="connsiteY0" fmla="*/ 0 h 1598004"/>
              <a:gd name="connsiteX1" fmla="*/ 1660166 w 2309618"/>
              <a:gd name="connsiteY1" fmla="*/ 117220 h 1598004"/>
              <a:gd name="connsiteX2" fmla="*/ 2172609 w 2309618"/>
              <a:gd name="connsiteY2" fmla="*/ 397282 h 1598004"/>
              <a:gd name="connsiteX3" fmla="*/ 2309618 w 2309618"/>
              <a:gd name="connsiteY3" fmla="*/ 452945 h 1598004"/>
              <a:gd name="connsiteX4" fmla="*/ 2309618 w 2309618"/>
              <a:gd name="connsiteY4" fmla="*/ 1598004 h 1598004"/>
              <a:gd name="connsiteX5" fmla="*/ 0 w 2309618"/>
              <a:gd name="connsiteY5" fmla="*/ 1598004 h 1598004"/>
              <a:gd name="connsiteX6" fmla="*/ 0 w 2309618"/>
              <a:gd name="connsiteY6" fmla="*/ 1588054 h 1598004"/>
              <a:gd name="connsiteX7" fmla="*/ 0 w 2309618"/>
              <a:gd name="connsiteY7" fmla="*/ 1458146 h 1598004"/>
              <a:gd name="connsiteX8" fmla="*/ 398066 w 2309618"/>
              <a:gd name="connsiteY8" fmla="*/ 608871 h 1598004"/>
              <a:gd name="connsiteX9" fmla="*/ 1387773 w 2309618"/>
              <a:gd name="connsiteY9" fmla="*/ 117220 h 159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9618" h="1598004">
                <a:moveTo>
                  <a:pt x="1526466" y="0"/>
                </a:moveTo>
                <a:lnTo>
                  <a:pt x="1660166" y="117220"/>
                </a:lnTo>
                <a:cubicBezTo>
                  <a:pt x="1825925" y="245316"/>
                  <a:pt x="2002199" y="327005"/>
                  <a:pt x="2172609" y="397282"/>
                </a:cubicBezTo>
                <a:lnTo>
                  <a:pt x="2309618" y="452945"/>
                </a:lnTo>
                <a:lnTo>
                  <a:pt x="2309618" y="1598004"/>
                </a:lnTo>
                <a:lnTo>
                  <a:pt x="0" y="1598004"/>
                </a:lnTo>
                <a:lnTo>
                  <a:pt x="0" y="1588054"/>
                </a:lnTo>
                <a:lnTo>
                  <a:pt x="0" y="1458146"/>
                </a:lnTo>
                <a:cubicBezTo>
                  <a:pt x="0" y="1019692"/>
                  <a:pt x="124395" y="800231"/>
                  <a:pt x="398066" y="608871"/>
                </a:cubicBezTo>
                <a:cubicBezTo>
                  <a:pt x="682676" y="443978"/>
                  <a:pt x="1056254" y="373411"/>
                  <a:pt x="1387773" y="117220"/>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26235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3608EB-C0E1-4F22-B596-E214966547D4}"/>
              </a:ext>
            </a:extLst>
          </p:cNvPr>
          <p:cNvSpPr>
            <a:spLocks noGrp="1"/>
          </p:cNvSpPr>
          <p:nvPr>
            <p:ph type="title"/>
          </p:nvPr>
        </p:nvSpPr>
        <p:spPr/>
        <p:txBody>
          <a:bodyPr/>
          <a:lstStyle/>
          <a:p>
            <a:r>
              <a:rPr lang="fi-FI" dirty="0"/>
              <a:t>Empatian kääntöpuoli</a:t>
            </a:r>
          </a:p>
        </p:txBody>
      </p:sp>
      <p:sp>
        <p:nvSpPr>
          <p:cNvPr id="3" name="Sisällön paikkamerkki 2">
            <a:extLst>
              <a:ext uri="{FF2B5EF4-FFF2-40B4-BE49-F238E27FC236}">
                <a16:creationId xmlns:a16="http://schemas.microsoft.com/office/drawing/2014/main" id="{6A92A553-899F-4372-A0CA-9DCC0573D18B}"/>
              </a:ext>
            </a:extLst>
          </p:cNvPr>
          <p:cNvSpPr>
            <a:spLocks noGrp="1"/>
          </p:cNvSpPr>
          <p:nvPr>
            <p:ph idx="1"/>
          </p:nvPr>
        </p:nvSpPr>
        <p:spPr/>
        <p:txBody>
          <a:bodyPr>
            <a:normAutofit/>
          </a:bodyPr>
          <a:lstStyle/>
          <a:p>
            <a:r>
              <a:rPr lang="fi-FI" sz="2400" dirty="0"/>
              <a:t>Tiedostamaton empatia voi </a:t>
            </a:r>
            <a:r>
              <a:rPr lang="fi-FI" sz="2400" dirty="0" err="1"/>
              <a:t>sijaistraumatisoida</a:t>
            </a:r>
            <a:r>
              <a:rPr lang="fi-FI" sz="2400" dirty="0"/>
              <a:t> meitä, erityisesti silloin, kun se tiedostamattomana jää meidän säätelymahdollisuuksiemme ulkopuolelle.</a:t>
            </a:r>
          </a:p>
          <a:p>
            <a:r>
              <a:rPr lang="fi-FI" sz="2400" dirty="0"/>
              <a:t>Tiedostamaton empatia on emotionaalisen tartunnan mekanismi.</a:t>
            </a:r>
          </a:p>
          <a:p>
            <a:r>
              <a:rPr lang="fi-FI" sz="2400" dirty="0"/>
              <a:t>Toinen tartuttaa meihin oman tunteensa ja jäämme kantamaan sitä, oma olotila muuttuu toisen tunteiden kautta.</a:t>
            </a:r>
          </a:p>
          <a:p>
            <a:endParaRPr lang="fi-FI" sz="2400" dirty="0"/>
          </a:p>
        </p:txBody>
      </p:sp>
      <p:sp>
        <p:nvSpPr>
          <p:cNvPr id="4" name="Alatunnisteen paikkamerkki 3">
            <a:extLst>
              <a:ext uri="{FF2B5EF4-FFF2-40B4-BE49-F238E27FC236}">
                <a16:creationId xmlns:a16="http://schemas.microsoft.com/office/drawing/2014/main" id="{F3B58E95-F1F1-4115-BB6E-5BEB6FC2F9DE}"/>
              </a:ext>
            </a:extLst>
          </p:cNvPr>
          <p:cNvSpPr>
            <a:spLocks noGrp="1"/>
          </p:cNvSpPr>
          <p:nvPr>
            <p:ph type="ftr" sz="quarter" idx="11"/>
          </p:nvPr>
        </p:nvSpPr>
        <p:spPr/>
        <p:txBody>
          <a:bodyPr/>
          <a:lstStyle/>
          <a:p>
            <a:r>
              <a:rPr lang="en-US"/>
              <a:t>Systeemiset Oy Marjo Panttila</a:t>
            </a:r>
            <a:endParaRPr lang="en-US" dirty="0"/>
          </a:p>
        </p:txBody>
      </p:sp>
    </p:spTree>
    <p:extLst>
      <p:ext uri="{BB962C8B-B14F-4D97-AF65-F5344CB8AC3E}">
        <p14:creationId xmlns:p14="http://schemas.microsoft.com/office/powerpoint/2010/main" val="4038966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3836101-496E-4832-9A88-4AC8F729BC6C}"/>
              </a:ext>
            </a:extLst>
          </p:cNvPr>
          <p:cNvSpPr>
            <a:spLocks noGrp="1"/>
          </p:cNvSpPr>
          <p:nvPr>
            <p:ph type="title"/>
          </p:nvPr>
        </p:nvSpPr>
        <p:spPr>
          <a:xfrm>
            <a:off x="960120" y="960030"/>
            <a:ext cx="4470832" cy="1507398"/>
          </a:xfrm>
        </p:spPr>
        <p:txBody>
          <a:bodyPr anchor="ctr">
            <a:normAutofit/>
          </a:bodyPr>
          <a:lstStyle/>
          <a:p>
            <a:r>
              <a:rPr lang="fi-FI" dirty="0"/>
              <a:t>Somaattinen empatia</a:t>
            </a:r>
          </a:p>
        </p:txBody>
      </p:sp>
      <p:sp>
        <p:nvSpPr>
          <p:cNvPr id="4" name="Alatunnisteen paikkamerkki 3">
            <a:extLst>
              <a:ext uri="{FF2B5EF4-FFF2-40B4-BE49-F238E27FC236}">
                <a16:creationId xmlns:a16="http://schemas.microsoft.com/office/drawing/2014/main" id="{44F80488-DF1B-460A-B25F-CD4B978CA49D}"/>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02319E1F-364E-4669-B892-8BF5C0FF791B}"/>
              </a:ext>
            </a:extLst>
          </p:cNvPr>
          <p:cNvSpPr>
            <a:spLocks noGrp="1"/>
          </p:cNvSpPr>
          <p:nvPr>
            <p:ph idx="1"/>
          </p:nvPr>
        </p:nvSpPr>
        <p:spPr>
          <a:xfrm>
            <a:off x="952501" y="2844800"/>
            <a:ext cx="4470831" cy="3053170"/>
          </a:xfrm>
        </p:spPr>
        <p:txBody>
          <a:bodyPr anchor="t">
            <a:normAutofit/>
          </a:bodyPr>
          <a:lstStyle/>
          <a:p>
            <a:r>
              <a:rPr lang="fi-FI"/>
              <a:t>Empatian perusta on syvällä oman kehon kokemuksessa.</a:t>
            </a:r>
          </a:p>
          <a:p>
            <a:r>
              <a:rPr lang="fi-FI"/>
              <a:t>Empatia on autonomisen hermoston tila, jolla on taipumus mukailla toisen ihmisen autonomisen hermoston tilaa.</a:t>
            </a:r>
          </a:p>
          <a:p>
            <a:endParaRPr lang="fi-FI"/>
          </a:p>
        </p:txBody>
      </p:sp>
      <p:cxnSp>
        <p:nvCxnSpPr>
          <p:cNvPr id="14" name="Straight Connector 13">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6" name="Kuva 5">
            <a:extLst>
              <a:ext uri="{FF2B5EF4-FFF2-40B4-BE49-F238E27FC236}">
                <a16:creationId xmlns:a16="http://schemas.microsoft.com/office/drawing/2014/main" id="{CCF9E0CE-BC81-4D04-AE32-F91F2CCEC02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12817"/>
          <a:stretch/>
        </p:blipFill>
        <p:spPr>
          <a:xfrm>
            <a:off x="6768669" y="2065756"/>
            <a:ext cx="4848551" cy="2726486"/>
          </a:xfrm>
          <a:prstGeom prst="rect">
            <a:avLst/>
          </a:prstGeom>
        </p:spPr>
      </p:pic>
      <p:sp>
        <p:nvSpPr>
          <p:cNvPr id="7" name="Tekstiruutu 6">
            <a:extLst>
              <a:ext uri="{FF2B5EF4-FFF2-40B4-BE49-F238E27FC236}">
                <a16:creationId xmlns:a16="http://schemas.microsoft.com/office/drawing/2014/main" id="{29363CD3-EEDC-4719-AFF0-1313CAF3EB2F}"/>
              </a:ext>
            </a:extLst>
          </p:cNvPr>
          <p:cNvSpPr txBox="1"/>
          <p:nvPr/>
        </p:nvSpPr>
        <p:spPr>
          <a:xfrm>
            <a:off x="9332620" y="4592187"/>
            <a:ext cx="2284600"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frontelibero.blogspot.com/2014/03/che-cose-veramente-lempatia.html">
                  <a:extLst>
                    <a:ext uri="{A12FA001-AC4F-418D-AE19-62706E023703}">
                      <ahyp:hlinkClr xmlns:ahyp="http://schemas.microsoft.com/office/drawing/2018/hyperlinkcolor" val="tx"/>
                    </a:ext>
                  </a:extLst>
                </a:hlinkClick>
              </a:rPr>
              <a:t>Tämä kuva</a:t>
            </a:r>
            <a:r>
              <a:rPr lang="fi-FI" sz="700">
                <a:solidFill>
                  <a:srgbClr val="FFFFFF"/>
                </a:solidFill>
              </a:rPr>
              <a:t>, tekijä Tuntematon tekijä, käyttöoikeus: </a:t>
            </a:r>
            <a:r>
              <a:rPr lang="fi-FI"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fi-FI" sz="700">
              <a:solidFill>
                <a:srgbClr val="FFFFFF"/>
              </a:solidFill>
            </a:endParaRPr>
          </a:p>
        </p:txBody>
      </p:sp>
    </p:spTree>
    <p:extLst>
      <p:ext uri="{BB962C8B-B14F-4D97-AF65-F5344CB8AC3E}">
        <p14:creationId xmlns:p14="http://schemas.microsoft.com/office/powerpoint/2010/main" val="457553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2343F3C-458C-4341-AA10-1C6C1A0A37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CFE3999-040A-4EB3-94B3-A668F687C941}"/>
              </a:ext>
            </a:extLst>
          </p:cNvPr>
          <p:cNvSpPr>
            <a:spLocks noGrp="1"/>
          </p:cNvSpPr>
          <p:nvPr>
            <p:ph type="title"/>
          </p:nvPr>
        </p:nvSpPr>
        <p:spPr>
          <a:xfrm>
            <a:off x="873457" y="1556923"/>
            <a:ext cx="3411939" cy="3711113"/>
          </a:xfrm>
        </p:spPr>
        <p:txBody>
          <a:bodyPr anchor="ctr">
            <a:normAutofit/>
          </a:bodyPr>
          <a:lstStyle/>
          <a:p>
            <a:pPr algn="r"/>
            <a:r>
              <a:rPr lang="fi-FI" dirty="0"/>
              <a:t>Mitä itsetuntemus on</a:t>
            </a:r>
            <a:endParaRPr lang="fi-FI"/>
          </a:p>
        </p:txBody>
      </p:sp>
      <p:sp>
        <p:nvSpPr>
          <p:cNvPr id="4" name="Alatunnisteen paikkamerkki 3">
            <a:extLst>
              <a:ext uri="{FF2B5EF4-FFF2-40B4-BE49-F238E27FC236}">
                <a16:creationId xmlns:a16="http://schemas.microsoft.com/office/drawing/2014/main" id="{27BE0119-F48D-4462-8DF8-4635BA47A5D5}"/>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pic>
        <p:nvPicPr>
          <p:cNvPr id="5" name="Kuva 4" descr="Jäävuoret">
            <a:extLst>
              <a:ext uri="{FF2B5EF4-FFF2-40B4-BE49-F238E27FC236}">
                <a16:creationId xmlns:a16="http://schemas.microsoft.com/office/drawing/2014/main" id="{ECE897A1-9A53-4EA8-B810-DB20E983EBB2}"/>
              </a:ext>
            </a:extLst>
          </p:cNvPr>
          <p:cNvPicPr>
            <a:picLocks noChangeAspect="1"/>
          </p:cNvPicPr>
          <p:nvPr/>
        </p:nvPicPr>
        <p:blipFill rotWithShape="1">
          <a:blip r:embed="rId2">
            <a:extLst>
              <a:ext uri="{28A0092B-C50C-407E-A947-70E740481C1C}">
                <a14:useLocalDpi xmlns:a14="http://schemas.microsoft.com/office/drawing/2010/main" val="0"/>
              </a:ext>
            </a:extLst>
          </a:blip>
          <a:srcRect l="31913" r="25221" b="-2"/>
          <a:stretch/>
        </p:blipFill>
        <p:spPr>
          <a:xfrm>
            <a:off x="4971095" y="2079193"/>
            <a:ext cx="2249810" cy="3044131"/>
          </a:xfrm>
          <a:custGeom>
            <a:avLst/>
            <a:gdLst/>
            <a:ahLst/>
            <a:cxnLst/>
            <a:rect l="l" t="t" r="r" b="b"/>
            <a:pathLst>
              <a:path w="2249810" h="3044131">
                <a:moveTo>
                  <a:pt x="1126749" y="0"/>
                </a:moveTo>
                <a:lnTo>
                  <a:pt x="1225438" y="86525"/>
                </a:lnTo>
                <a:cubicBezTo>
                  <a:pt x="1470146" y="275630"/>
                  <a:pt x="1745900" y="327719"/>
                  <a:pt x="1955981" y="449433"/>
                </a:cubicBezTo>
                <a:cubicBezTo>
                  <a:pt x="2157990" y="590684"/>
                  <a:pt x="2249810" y="752678"/>
                  <a:pt x="2249810" y="1076320"/>
                </a:cubicBezTo>
                <a:lnTo>
                  <a:pt x="2249810" y="1172210"/>
                </a:lnTo>
                <a:lnTo>
                  <a:pt x="2249810" y="1445920"/>
                </a:lnTo>
                <a:lnTo>
                  <a:pt x="2249810" y="1598212"/>
                </a:lnTo>
                <a:lnTo>
                  <a:pt x="2249810" y="1807917"/>
                </a:lnTo>
                <a:lnTo>
                  <a:pt x="2249810" y="1967812"/>
                </a:lnTo>
                <a:cubicBezTo>
                  <a:pt x="2249810" y="2291454"/>
                  <a:pt x="2157989" y="2453447"/>
                  <a:pt x="1955981" y="2594699"/>
                </a:cubicBezTo>
                <a:cubicBezTo>
                  <a:pt x="1745898" y="2716412"/>
                  <a:pt x="1470144" y="2768501"/>
                  <a:pt x="1225437" y="2957606"/>
                </a:cubicBezTo>
                <a:lnTo>
                  <a:pt x="1123061" y="3044131"/>
                </a:lnTo>
                <a:lnTo>
                  <a:pt x="1024373" y="2957606"/>
                </a:lnTo>
                <a:cubicBezTo>
                  <a:pt x="779665" y="2768501"/>
                  <a:pt x="503911" y="2716412"/>
                  <a:pt x="293829" y="2594699"/>
                </a:cubicBezTo>
                <a:cubicBezTo>
                  <a:pt x="91821"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6" y="275630"/>
                  <a:pt x="1024374" y="86525"/>
                </a:cubicBezTo>
                <a:close/>
              </a:path>
            </a:pathLst>
          </a:custGeom>
        </p:spPr>
      </p:pic>
      <p:sp>
        <p:nvSpPr>
          <p:cNvPr id="21" name="Freeform: Shape 20">
            <a:extLst>
              <a:ext uri="{FF2B5EF4-FFF2-40B4-BE49-F238E27FC236}">
                <a16:creationId xmlns:a16="http://schemas.microsoft.com/office/drawing/2014/main" id="{D99C9355-90D6-441C-85B1-B14F24C1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9891" y="1996378"/>
            <a:ext cx="2372219"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6" name="Sisällön paikkamerkki 2">
            <a:extLst>
              <a:ext uri="{FF2B5EF4-FFF2-40B4-BE49-F238E27FC236}">
                <a16:creationId xmlns:a16="http://schemas.microsoft.com/office/drawing/2014/main" id="{0135B70D-7145-4A8A-B362-72DDCBD77EB5}"/>
              </a:ext>
            </a:extLst>
          </p:cNvPr>
          <p:cNvGraphicFramePr>
            <a:graphicFrameLocks noGrp="1"/>
          </p:cNvGraphicFramePr>
          <p:nvPr>
            <p:ph idx="1"/>
            <p:extLst>
              <p:ext uri="{D42A27DB-BD31-4B8C-83A1-F6EECF244321}">
                <p14:modId xmlns:p14="http://schemas.microsoft.com/office/powerpoint/2010/main" val="2384700385"/>
              </p:ext>
            </p:extLst>
          </p:nvPr>
        </p:nvGraphicFramePr>
        <p:xfrm>
          <a:off x="7827561" y="952500"/>
          <a:ext cx="3411939" cy="4953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8136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992898E-AD74-4FD8-986D-844FA96B2EFA}"/>
              </a:ext>
            </a:extLst>
          </p:cNvPr>
          <p:cNvSpPr>
            <a:spLocks noGrp="1"/>
          </p:cNvSpPr>
          <p:nvPr>
            <p:ph type="title"/>
          </p:nvPr>
        </p:nvSpPr>
        <p:spPr>
          <a:xfrm>
            <a:off x="960120" y="960030"/>
            <a:ext cx="4470832" cy="1507398"/>
          </a:xfrm>
        </p:spPr>
        <p:txBody>
          <a:bodyPr anchor="ctr">
            <a:normAutofit/>
          </a:bodyPr>
          <a:lstStyle/>
          <a:p>
            <a:r>
              <a:rPr lang="fi-FI" dirty="0"/>
              <a:t>Kehosta toiseen</a:t>
            </a:r>
          </a:p>
        </p:txBody>
      </p:sp>
      <p:sp>
        <p:nvSpPr>
          <p:cNvPr id="4" name="Alatunnisteen paikkamerkki 3">
            <a:extLst>
              <a:ext uri="{FF2B5EF4-FFF2-40B4-BE49-F238E27FC236}">
                <a16:creationId xmlns:a16="http://schemas.microsoft.com/office/drawing/2014/main" id="{2A9B95AE-4680-4E97-956D-42BBAF9D2AED}"/>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5155C22B-3206-4FEF-A586-DA36C0A696F0}"/>
              </a:ext>
            </a:extLst>
          </p:cNvPr>
          <p:cNvSpPr>
            <a:spLocks noGrp="1"/>
          </p:cNvSpPr>
          <p:nvPr>
            <p:ph idx="1"/>
          </p:nvPr>
        </p:nvSpPr>
        <p:spPr>
          <a:xfrm>
            <a:off x="952501" y="2844800"/>
            <a:ext cx="4470831" cy="3053170"/>
          </a:xfrm>
        </p:spPr>
        <p:txBody>
          <a:bodyPr anchor="t">
            <a:normAutofit/>
          </a:bodyPr>
          <a:lstStyle/>
          <a:p>
            <a:pPr>
              <a:lnSpc>
                <a:spcPct val="100000"/>
              </a:lnSpc>
            </a:pPr>
            <a:r>
              <a:rPr lang="fi-FI" sz="1700"/>
              <a:t>Useat ihmiset vastaavat automaattisesti toisen hymyyn – kehomme vastaavat toisilleen. Samalla tavalla käy usein haukotuksen kanssa.</a:t>
            </a:r>
          </a:p>
          <a:p>
            <a:pPr>
              <a:lnSpc>
                <a:spcPct val="100000"/>
              </a:lnSpc>
            </a:pPr>
            <a:r>
              <a:rPr lang="fi-FI" sz="1700"/>
              <a:t>Kehomme reagoivat toisen kehoon koko ajan.</a:t>
            </a:r>
          </a:p>
          <a:p>
            <a:pPr>
              <a:lnSpc>
                <a:spcPct val="100000"/>
              </a:lnSpc>
            </a:pPr>
            <a:r>
              <a:rPr lang="fi-FI" sz="1700"/>
              <a:t>Mieti mitä sinulle tai kehollesi tapahtuu, kun esim katsot tai luet hellästä tai seksikohtauksesta. Tämä reaktio on esimerkki somaattisesta empatiasta.</a:t>
            </a:r>
          </a:p>
          <a:p>
            <a:pPr>
              <a:lnSpc>
                <a:spcPct val="100000"/>
              </a:lnSpc>
            </a:pPr>
            <a:endParaRPr lang="fi-FI" sz="1700"/>
          </a:p>
        </p:txBody>
      </p:sp>
      <p:cxnSp>
        <p:nvCxnSpPr>
          <p:cNvPr id="14" name="Straight Connector 13">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6" name="Kuva 5" descr="Kuva, joka sisältää kohteen henkilö, sisä&#10;&#10;Kuvaus luotu automaattisesti">
            <a:extLst>
              <a:ext uri="{FF2B5EF4-FFF2-40B4-BE49-F238E27FC236}">
                <a16:creationId xmlns:a16="http://schemas.microsoft.com/office/drawing/2014/main" id="{13BD0C9F-82CB-409E-9669-D1A825096C8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68669" y="2289590"/>
            <a:ext cx="4848551" cy="2278818"/>
          </a:xfrm>
          <a:prstGeom prst="rect">
            <a:avLst/>
          </a:prstGeom>
          <a:scene3d>
            <a:camera prst="orthographicFront"/>
            <a:lightRig rig="twoPt" dir="t">
              <a:rot lat="0" lon="0" rev="7200000"/>
            </a:lightRig>
          </a:scene3d>
          <a:sp3d>
            <a:bevelT w="25400" h="19050"/>
          </a:sp3d>
        </p:spPr>
      </p:pic>
      <p:sp>
        <p:nvSpPr>
          <p:cNvPr id="7" name="Tekstiruutu 6">
            <a:extLst>
              <a:ext uri="{FF2B5EF4-FFF2-40B4-BE49-F238E27FC236}">
                <a16:creationId xmlns:a16="http://schemas.microsoft.com/office/drawing/2014/main" id="{FA16EC61-AD70-402F-B6F1-4C44E5ACE373}"/>
              </a:ext>
            </a:extLst>
          </p:cNvPr>
          <p:cNvSpPr txBox="1"/>
          <p:nvPr/>
        </p:nvSpPr>
        <p:spPr>
          <a:xfrm>
            <a:off x="9034462" y="4368353"/>
            <a:ext cx="2582758"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s://antroblogi.fi/2019/02/kenelle-kuuluu-vastuu-vanhuksista/">
                  <a:extLst>
                    <a:ext uri="{A12FA001-AC4F-418D-AE19-62706E023703}">
                      <ahyp:hlinkClr xmlns:ahyp="http://schemas.microsoft.com/office/drawing/2018/hyperlinkcolor" val="tx"/>
                    </a:ext>
                  </a:extLst>
                </a:hlinkClick>
              </a:rPr>
              <a:t>Tämä kuva</a:t>
            </a:r>
            <a:r>
              <a:rPr lang="fi-FI" sz="700">
                <a:solidFill>
                  <a:srgbClr val="FFFFFF"/>
                </a:solidFill>
              </a:rPr>
              <a:t>, tekijä Tuntematon tekijä, käyttöoikeus: </a:t>
            </a:r>
            <a:r>
              <a:rPr lang="fi-FI"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fi-FI" sz="700">
              <a:solidFill>
                <a:srgbClr val="FFFFFF"/>
              </a:solidFill>
            </a:endParaRPr>
          </a:p>
        </p:txBody>
      </p:sp>
    </p:spTree>
    <p:extLst>
      <p:ext uri="{BB962C8B-B14F-4D97-AF65-F5344CB8AC3E}">
        <p14:creationId xmlns:p14="http://schemas.microsoft.com/office/powerpoint/2010/main" val="930474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FE9F5DD-ED74-DE4A-AC47-C6664B724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E3E5E2D-D242-49FB-BEFB-6A63CF174D9C}"/>
              </a:ext>
            </a:extLst>
          </p:cNvPr>
          <p:cNvSpPr>
            <a:spLocks noGrp="1"/>
          </p:cNvSpPr>
          <p:nvPr>
            <p:ph type="title"/>
          </p:nvPr>
        </p:nvSpPr>
        <p:spPr>
          <a:xfrm>
            <a:off x="6096001" y="960030"/>
            <a:ext cx="5143500" cy="1507398"/>
          </a:xfrm>
        </p:spPr>
        <p:txBody>
          <a:bodyPr anchor="ctr">
            <a:normAutofit/>
          </a:bodyPr>
          <a:lstStyle/>
          <a:p>
            <a:r>
              <a:rPr lang="fi-FI" dirty="0" err="1"/>
              <a:t>Mentalisaatiokyvyn</a:t>
            </a:r>
            <a:r>
              <a:rPr lang="fi-FI" dirty="0"/>
              <a:t> edellytykset</a:t>
            </a:r>
          </a:p>
        </p:txBody>
      </p:sp>
      <p:sp>
        <p:nvSpPr>
          <p:cNvPr id="14" name="Freeform: Shape 5">
            <a:extLst>
              <a:ext uri="{FF2B5EF4-FFF2-40B4-BE49-F238E27FC236}">
                <a16:creationId xmlns:a16="http://schemas.microsoft.com/office/drawing/2014/main" id="{9D1B28EA-772C-794A-A59F-8E7E5CF9D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4" y="841778"/>
            <a:ext cx="3876811" cy="5127565"/>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61848"/>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Alatunnisteen paikkamerkki 3">
            <a:extLst>
              <a:ext uri="{FF2B5EF4-FFF2-40B4-BE49-F238E27FC236}">
                <a16:creationId xmlns:a16="http://schemas.microsoft.com/office/drawing/2014/main" id="{D9A73D83-2660-418B-80AA-3F579AF5BC8A}"/>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pic>
        <p:nvPicPr>
          <p:cNvPr id="6" name="Kuva 5">
            <a:extLst>
              <a:ext uri="{FF2B5EF4-FFF2-40B4-BE49-F238E27FC236}">
                <a16:creationId xmlns:a16="http://schemas.microsoft.com/office/drawing/2014/main" id="{BEB6AC29-12CC-40AB-8398-721F34F85DF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39332" y="2076801"/>
            <a:ext cx="3217333" cy="3564911"/>
          </a:xfrm>
          <a:prstGeom prst="rect">
            <a:avLst/>
          </a:prstGeom>
        </p:spPr>
      </p:pic>
      <p:sp>
        <p:nvSpPr>
          <p:cNvPr id="3" name="Sisällön paikkamerkki 2">
            <a:extLst>
              <a:ext uri="{FF2B5EF4-FFF2-40B4-BE49-F238E27FC236}">
                <a16:creationId xmlns:a16="http://schemas.microsoft.com/office/drawing/2014/main" id="{0B86A20C-2A6B-4E36-A23C-9E7DF995DC68}"/>
              </a:ext>
            </a:extLst>
          </p:cNvPr>
          <p:cNvSpPr>
            <a:spLocks noGrp="1"/>
          </p:cNvSpPr>
          <p:nvPr>
            <p:ph idx="1"/>
          </p:nvPr>
        </p:nvSpPr>
        <p:spPr>
          <a:xfrm>
            <a:off x="6096001" y="2844800"/>
            <a:ext cx="5143500" cy="3053170"/>
          </a:xfrm>
        </p:spPr>
        <p:txBody>
          <a:bodyPr anchor="b">
            <a:normAutofit/>
          </a:bodyPr>
          <a:lstStyle/>
          <a:p>
            <a:pPr>
              <a:lnSpc>
                <a:spcPct val="100000"/>
              </a:lnSpc>
            </a:pPr>
            <a:endParaRPr lang="fi-FI"/>
          </a:p>
          <a:p>
            <a:pPr>
              <a:lnSpc>
                <a:spcPct val="100000"/>
              </a:lnSpc>
            </a:pPr>
            <a:r>
              <a:rPr lang="fi-FI" dirty="0"/>
              <a:t>Turvallinen tilanne – turvattomassa tilanteessa puolustautuminen aktivoituu ja toimimme taistele/pakene moodissa</a:t>
            </a:r>
            <a:endParaRPr lang="fi-FI"/>
          </a:p>
          <a:p>
            <a:pPr>
              <a:lnSpc>
                <a:spcPct val="100000"/>
              </a:lnSpc>
            </a:pPr>
            <a:r>
              <a:rPr lang="fi-FI" dirty="0"/>
              <a:t>Hätätilanteessa </a:t>
            </a:r>
            <a:r>
              <a:rPr lang="fi-FI"/>
              <a:t>mentalisaatioaivot</a:t>
            </a:r>
            <a:r>
              <a:rPr lang="fi-FI" dirty="0"/>
              <a:t> kytkeytyvät pois päältä</a:t>
            </a:r>
            <a:endParaRPr lang="fi-FI"/>
          </a:p>
          <a:p>
            <a:pPr>
              <a:lnSpc>
                <a:spcPct val="100000"/>
              </a:lnSpc>
            </a:pPr>
            <a:r>
              <a:rPr lang="fi-FI" dirty="0"/>
              <a:t>Työntekijän kyky säädellä omia reaktioitaan ja olla sietoikkunassa korostuu</a:t>
            </a:r>
            <a:endParaRPr lang="fi-FI"/>
          </a:p>
        </p:txBody>
      </p:sp>
      <p:sp>
        <p:nvSpPr>
          <p:cNvPr id="7" name="Tekstiruutu 6">
            <a:extLst>
              <a:ext uri="{FF2B5EF4-FFF2-40B4-BE49-F238E27FC236}">
                <a16:creationId xmlns:a16="http://schemas.microsoft.com/office/drawing/2014/main" id="{0B2BB0DB-E89B-4D4F-A5D1-12EF42FF21A1}"/>
              </a:ext>
            </a:extLst>
          </p:cNvPr>
          <p:cNvSpPr txBox="1"/>
          <p:nvPr/>
        </p:nvSpPr>
        <p:spPr>
          <a:xfrm>
            <a:off x="2102761" y="5441657"/>
            <a:ext cx="2553904"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s://fabulosamente.com/empatia-y-alegria/">
                  <a:extLst>
                    <a:ext uri="{A12FA001-AC4F-418D-AE19-62706E023703}">
                      <ahyp:hlinkClr xmlns:ahyp="http://schemas.microsoft.com/office/drawing/2018/hyperlinkcolor" val="tx"/>
                    </a:ext>
                  </a:extLst>
                </a:hlinkClick>
              </a:rPr>
              <a:t>Tämä kuva</a:t>
            </a:r>
            <a:r>
              <a:rPr lang="fi-FI" sz="700">
                <a:solidFill>
                  <a:srgbClr val="FFFFFF"/>
                </a:solidFill>
              </a:rPr>
              <a:t>, tekijä Tuntematon tekijä, käyttöoikeus: </a:t>
            </a:r>
            <a:r>
              <a:rPr lang="fi-FI"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fi-FI" sz="700">
              <a:solidFill>
                <a:srgbClr val="FFFFFF"/>
              </a:solidFill>
            </a:endParaRPr>
          </a:p>
        </p:txBody>
      </p:sp>
    </p:spTree>
    <p:extLst>
      <p:ext uri="{BB962C8B-B14F-4D97-AF65-F5344CB8AC3E}">
        <p14:creationId xmlns:p14="http://schemas.microsoft.com/office/powerpoint/2010/main" val="30547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B5305C3-9940-4541-9DEE-9AE9C3EA6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BE71EE8-0B30-4222-9B93-921A1530B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5" y="805231"/>
            <a:ext cx="3876810"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7A577E7F-985C-4F15-99FB-3ABFA635A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88E48DB1-27EF-4F79-8FD5-A80A33A43C0C}"/>
              </a:ext>
            </a:extLst>
          </p:cNvPr>
          <p:cNvSpPr>
            <a:spLocks noGrp="1"/>
          </p:cNvSpPr>
          <p:nvPr>
            <p:ph type="title"/>
          </p:nvPr>
        </p:nvSpPr>
        <p:spPr>
          <a:xfrm>
            <a:off x="1459043" y="1926236"/>
            <a:ext cx="3177915" cy="2983043"/>
          </a:xfrm>
        </p:spPr>
        <p:txBody>
          <a:bodyPr>
            <a:normAutofit/>
          </a:bodyPr>
          <a:lstStyle/>
          <a:p>
            <a:pPr algn="ctr"/>
            <a:r>
              <a:rPr lang="fi-FI" err="1"/>
              <a:t>Mentalisaatio</a:t>
            </a:r>
            <a:r>
              <a:rPr lang="fi-FI"/>
              <a:t> ilmenee</a:t>
            </a:r>
          </a:p>
        </p:txBody>
      </p:sp>
      <p:sp>
        <p:nvSpPr>
          <p:cNvPr id="4" name="Alatunnisteen paikkamerkki 3">
            <a:extLst>
              <a:ext uri="{FF2B5EF4-FFF2-40B4-BE49-F238E27FC236}">
                <a16:creationId xmlns:a16="http://schemas.microsoft.com/office/drawing/2014/main" id="{B4093226-9B2A-4FDA-A74A-1D151A629463}"/>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graphicFrame>
        <p:nvGraphicFramePr>
          <p:cNvPr id="6" name="Sisällön paikkamerkki 2">
            <a:extLst>
              <a:ext uri="{FF2B5EF4-FFF2-40B4-BE49-F238E27FC236}">
                <a16:creationId xmlns:a16="http://schemas.microsoft.com/office/drawing/2014/main" id="{B52AB4AF-83FC-465C-BDCF-E4E9CEBE0281}"/>
              </a:ext>
            </a:extLst>
          </p:cNvPr>
          <p:cNvGraphicFramePr>
            <a:graphicFrameLocks noGrp="1"/>
          </p:cNvGraphicFramePr>
          <p:nvPr>
            <p:ph idx="1"/>
            <p:extLst>
              <p:ext uri="{D42A27DB-BD31-4B8C-83A1-F6EECF244321}">
                <p14:modId xmlns:p14="http://schemas.microsoft.com/office/powerpoint/2010/main" val="3263394437"/>
              </p:ext>
            </p:extLst>
          </p:nvPr>
        </p:nvGraphicFramePr>
        <p:xfrm>
          <a:off x="6081712" y="952501"/>
          <a:ext cx="5157788"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1277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D34E580-A60F-46EE-ABD3-02FCA7F2AE09}"/>
              </a:ext>
            </a:extLst>
          </p:cNvPr>
          <p:cNvSpPr>
            <a:spLocks noGrp="1"/>
          </p:cNvSpPr>
          <p:nvPr>
            <p:ph type="title"/>
          </p:nvPr>
        </p:nvSpPr>
        <p:spPr>
          <a:xfrm>
            <a:off x="6096001" y="960030"/>
            <a:ext cx="5143500" cy="1507398"/>
          </a:xfrm>
        </p:spPr>
        <p:txBody>
          <a:bodyPr anchor="ctr">
            <a:normAutofit/>
          </a:bodyPr>
          <a:lstStyle/>
          <a:p>
            <a:r>
              <a:rPr lang="fi-FI" dirty="0"/>
              <a:t>Kun </a:t>
            </a:r>
            <a:r>
              <a:rPr lang="fi-FI" dirty="0" err="1"/>
              <a:t>mentalisaatiokyky</a:t>
            </a:r>
            <a:r>
              <a:rPr lang="fi-FI" dirty="0"/>
              <a:t> on puutteellinen</a:t>
            </a:r>
          </a:p>
        </p:txBody>
      </p:sp>
      <p:pic>
        <p:nvPicPr>
          <p:cNvPr id="10" name="Kuva 9" descr="Kuva, joka sisältää kohteen sisä, puinen, nukke, lelu&#10;&#10;Kuvaus luotu automaattisesti">
            <a:extLst>
              <a:ext uri="{FF2B5EF4-FFF2-40B4-BE49-F238E27FC236}">
                <a16:creationId xmlns:a16="http://schemas.microsoft.com/office/drawing/2014/main" id="{BFE67D09-ED75-40B7-A74C-7E25A0D16AD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895" r="32533" b="2"/>
          <a:stretch/>
        </p:blipFill>
        <p:spPr>
          <a:xfrm>
            <a:off x="110959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4" name="Alatunnisteen paikkamerkki 3">
            <a:extLst>
              <a:ext uri="{FF2B5EF4-FFF2-40B4-BE49-F238E27FC236}">
                <a16:creationId xmlns:a16="http://schemas.microsoft.com/office/drawing/2014/main" id="{A7608892-D0DD-485B-89E6-6033CEF7D6F1}"/>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28" name="Freeform: Shape 27">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isällön paikkamerkki 2">
            <a:extLst>
              <a:ext uri="{FF2B5EF4-FFF2-40B4-BE49-F238E27FC236}">
                <a16:creationId xmlns:a16="http://schemas.microsoft.com/office/drawing/2014/main" id="{11FC4D8B-CAA0-48AD-9DA8-B877460868B7}"/>
              </a:ext>
            </a:extLst>
          </p:cNvPr>
          <p:cNvSpPr>
            <a:spLocks noGrp="1"/>
          </p:cNvSpPr>
          <p:nvPr>
            <p:ph idx="1"/>
          </p:nvPr>
        </p:nvSpPr>
        <p:spPr>
          <a:xfrm>
            <a:off x="6096001" y="2844800"/>
            <a:ext cx="5143500" cy="3053170"/>
          </a:xfrm>
        </p:spPr>
        <p:txBody>
          <a:bodyPr anchor="t">
            <a:normAutofit/>
          </a:bodyPr>
          <a:lstStyle/>
          <a:p>
            <a:pPr marL="0" indent="0">
              <a:buNone/>
            </a:pPr>
            <a:r>
              <a:rPr lang="fi-FI" dirty="0">
                <a:latin typeface="Calibri" panose="020F0502020204030204" pitchFamily="34" charset="0"/>
              </a:rPr>
              <a:t>Reflektio vähenee</a:t>
            </a:r>
            <a:endParaRPr lang="fi-FI" b="0" i="0" u="none" strike="noStrike" baseline="0" dirty="0">
              <a:latin typeface="Calibri" panose="020F0502020204030204" pitchFamily="34" charset="0"/>
            </a:endParaRPr>
          </a:p>
          <a:p>
            <a:pPr marL="0" indent="0">
              <a:buNone/>
            </a:pPr>
            <a:r>
              <a:rPr lang="fi-FI" dirty="0">
                <a:latin typeface="Calibri" panose="020F0502020204030204" pitchFamily="34" charset="0"/>
              </a:rPr>
              <a:t>Takertuu omiin näkökulmiin</a:t>
            </a:r>
          </a:p>
          <a:p>
            <a:pPr marL="0" indent="0">
              <a:buNone/>
            </a:pPr>
            <a:r>
              <a:rPr lang="fi-FI" b="0" i="0" u="none" strike="noStrike" baseline="0" dirty="0">
                <a:latin typeface="Calibri" panose="020F0502020204030204" pitchFamily="34" charset="0"/>
              </a:rPr>
              <a:t>Ylianalysointi</a:t>
            </a:r>
          </a:p>
          <a:p>
            <a:pPr marL="0" indent="0">
              <a:buNone/>
            </a:pPr>
            <a:r>
              <a:rPr lang="fi-FI" dirty="0">
                <a:latin typeface="Calibri" panose="020F0502020204030204" pitchFamily="34" charset="0"/>
              </a:rPr>
              <a:t>Uppoaa tunteisiin liikaa ja jää kiinni</a:t>
            </a:r>
          </a:p>
          <a:p>
            <a:pPr marL="0" indent="0">
              <a:buNone/>
            </a:pPr>
            <a:r>
              <a:rPr lang="fi-FI" dirty="0">
                <a:latin typeface="Calibri" panose="020F0502020204030204" pitchFamily="34" charset="0"/>
              </a:rPr>
              <a:t>Sisäisen reflektion sijaan takertuu ulkoisiin tekijöihin</a:t>
            </a:r>
            <a:endParaRPr lang="fi-FI" b="0" i="0" u="none" strike="noStrike" baseline="0" dirty="0">
              <a:latin typeface="Calibri" panose="020F0502020204030204" pitchFamily="34" charset="0"/>
            </a:endParaRPr>
          </a:p>
          <a:p>
            <a:pPr marL="0" indent="0">
              <a:buNone/>
            </a:pPr>
            <a:endParaRPr lang="fi-FI" b="0" i="0" u="none" strike="noStrike" baseline="0" dirty="0">
              <a:latin typeface="Calibri" panose="020F0502020204030204" pitchFamily="34" charset="0"/>
            </a:endParaRPr>
          </a:p>
        </p:txBody>
      </p:sp>
    </p:spTree>
    <p:extLst>
      <p:ext uri="{BB962C8B-B14F-4D97-AF65-F5344CB8AC3E}">
        <p14:creationId xmlns:p14="http://schemas.microsoft.com/office/powerpoint/2010/main" val="55730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8DFF7377-F861-434B-933A-84C1AFEF4EAE}"/>
              </a:ext>
            </a:extLst>
          </p:cNvPr>
          <p:cNvSpPr>
            <a:spLocks noGrp="1"/>
          </p:cNvSpPr>
          <p:nvPr>
            <p:ph type="ftr" sz="quarter" idx="11"/>
          </p:nvPr>
        </p:nvSpPr>
        <p:spPr/>
        <p:txBody>
          <a:bodyPr/>
          <a:lstStyle/>
          <a:p>
            <a:r>
              <a:rPr lang="en-US"/>
              <a:t>Systeemiset Oy Marjo Panttila</a:t>
            </a:r>
          </a:p>
        </p:txBody>
      </p:sp>
      <p:pic>
        <p:nvPicPr>
          <p:cNvPr id="4" name="Kuva 3">
            <a:extLst>
              <a:ext uri="{FF2B5EF4-FFF2-40B4-BE49-F238E27FC236}">
                <a16:creationId xmlns:a16="http://schemas.microsoft.com/office/drawing/2014/main" id="{8B9C6B82-23F8-49B1-AAC1-27E3428A1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97917" y="926535"/>
            <a:ext cx="4225016" cy="5514647"/>
          </a:xfrm>
          <a:prstGeom prst="rect">
            <a:avLst/>
          </a:prstGeom>
        </p:spPr>
      </p:pic>
    </p:spTree>
    <p:extLst>
      <p:ext uri="{BB962C8B-B14F-4D97-AF65-F5344CB8AC3E}">
        <p14:creationId xmlns:p14="http://schemas.microsoft.com/office/powerpoint/2010/main" val="2508174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81D532-83BC-4666-ABCB-F1DAB5753FE2}"/>
              </a:ext>
            </a:extLst>
          </p:cNvPr>
          <p:cNvSpPr>
            <a:spLocks noGrp="1"/>
          </p:cNvSpPr>
          <p:nvPr>
            <p:ph type="title"/>
          </p:nvPr>
        </p:nvSpPr>
        <p:spPr/>
        <p:txBody>
          <a:bodyPr/>
          <a:lstStyle/>
          <a:p>
            <a:r>
              <a:rPr lang="fi-FI" dirty="0"/>
              <a:t>Lähteet</a:t>
            </a:r>
          </a:p>
        </p:txBody>
      </p:sp>
      <p:sp>
        <p:nvSpPr>
          <p:cNvPr id="3" name="Sisällön paikkamerkki 2">
            <a:extLst>
              <a:ext uri="{FF2B5EF4-FFF2-40B4-BE49-F238E27FC236}">
                <a16:creationId xmlns:a16="http://schemas.microsoft.com/office/drawing/2014/main" id="{3E63CDBB-C971-47C6-A5F8-E9795F35B3DB}"/>
              </a:ext>
            </a:extLst>
          </p:cNvPr>
          <p:cNvSpPr>
            <a:spLocks noGrp="1"/>
          </p:cNvSpPr>
          <p:nvPr>
            <p:ph idx="1"/>
          </p:nvPr>
        </p:nvSpPr>
        <p:spPr/>
        <p:txBody>
          <a:bodyPr/>
          <a:lstStyle/>
          <a:p>
            <a:r>
              <a:rPr lang="fi-FI" dirty="0" err="1"/>
              <a:t>Rehnbäck</a:t>
            </a:r>
            <a:r>
              <a:rPr lang="fi-FI" dirty="0"/>
              <a:t>, Katriina ja Pyykkönen, Niina Työnohjaus tarvitsee </a:t>
            </a:r>
            <a:r>
              <a:rPr lang="fi-FI" dirty="0" err="1"/>
              <a:t>mentalisaatiota</a:t>
            </a:r>
            <a:r>
              <a:rPr lang="fi-FI" dirty="0"/>
              <a:t>, 1/2020 Osviitta </a:t>
            </a:r>
          </a:p>
          <a:p>
            <a:r>
              <a:rPr lang="fi-FI" dirty="0"/>
              <a:t>Daniel J </a:t>
            </a:r>
            <a:r>
              <a:rPr lang="fi-FI" dirty="0" err="1"/>
              <a:t>Siegel</a:t>
            </a:r>
            <a:r>
              <a:rPr lang="fi-FI" dirty="0"/>
              <a:t>. </a:t>
            </a:r>
            <a:r>
              <a:rPr lang="fi-FI" dirty="0" err="1"/>
              <a:t>The</a:t>
            </a:r>
            <a:r>
              <a:rPr lang="fi-FI" dirty="0"/>
              <a:t> </a:t>
            </a:r>
            <a:r>
              <a:rPr lang="fi-FI" dirty="0" err="1"/>
              <a:t>Mindful</a:t>
            </a:r>
            <a:r>
              <a:rPr lang="fi-FI" dirty="0"/>
              <a:t> Brain. </a:t>
            </a:r>
            <a:r>
              <a:rPr lang="fi-FI" dirty="0" err="1"/>
              <a:t>Reflecton</a:t>
            </a:r>
            <a:r>
              <a:rPr lang="fi-FI" dirty="0"/>
              <a:t> and </a:t>
            </a:r>
            <a:r>
              <a:rPr lang="fi-FI" dirty="0" err="1"/>
              <a:t>Attunement</a:t>
            </a:r>
            <a:r>
              <a:rPr lang="fi-FI" dirty="0"/>
              <a:t> in </a:t>
            </a:r>
            <a:r>
              <a:rPr lang="fi-FI" dirty="0" err="1"/>
              <a:t>the</a:t>
            </a:r>
            <a:r>
              <a:rPr lang="fi-FI" dirty="0"/>
              <a:t> </a:t>
            </a:r>
            <a:r>
              <a:rPr lang="fi-FI" dirty="0" err="1"/>
              <a:t>Cultivation</a:t>
            </a:r>
            <a:r>
              <a:rPr lang="fi-FI" dirty="0"/>
              <a:t> of </a:t>
            </a:r>
            <a:r>
              <a:rPr lang="fi-FI" dirty="0" err="1"/>
              <a:t>Well-Being</a:t>
            </a:r>
            <a:r>
              <a:rPr lang="fi-FI" dirty="0"/>
              <a:t>. 2007.</a:t>
            </a:r>
          </a:p>
          <a:p>
            <a:r>
              <a:rPr lang="fi-FI" dirty="0"/>
              <a:t>Lindqvist, Martti. Auttajan varjo, 1990.</a:t>
            </a:r>
          </a:p>
          <a:p>
            <a:r>
              <a:rPr lang="fi-FI" dirty="0"/>
              <a:t>Sarvela, Auvinen, Yhteinen kieli, 2020.</a:t>
            </a:r>
          </a:p>
        </p:txBody>
      </p:sp>
      <p:sp>
        <p:nvSpPr>
          <p:cNvPr id="4" name="Alatunnisteen paikkamerkki 3">
            <a:extLst>
              <a:ext uri="{FF2B5EF4-FFF2-40B4-BE49-F238E27FC236}">
                <a16:creationId xmlns:a16="http://schemas.microsoft.com/office/drawing/2014/main" id="{03BC8D4A-7529-404E-AB68-ACFF530AC0C0}"/>
              </a:ext>
            </a:extLst>
          </p:cNvPr>
          <p:cNvSpPr>
            <a:spLocks noGrp="1"/>
          </p:cNvSpPr>
          <p:nvPr>
            <p:ph type="ftr" sz="quarter" idx="11"/>
          </p:nvPr>
        </p:nvSpPr>
        <p:spPr/>
        <p:txBody>
          <a:bodyPr/>
          <a:lstStyle/>
          <a:p>
            <a:r>
              <a:rPr lang="en-US"/>
              <a:t>Systeemiset Oy Marjo Panttila</a:t>
            </a:r>
          </a:p>
        </p:txBody>
      </p:sp>
    </p:spTree>
    <p:extLst>
      <p:ext uri="{BB962C8B-B14F-4D97-AF65-F5344CB8AC3E}">
        <p14:creationId xmlns:p14="http://schemas.microsoft.com/office/powerpoint/2010/main" val="1917262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30D309-D88E-48D5-A39D-A9BA0533B429}"/>
              </a:ext>
            </a:extLst>
          </p:cNvPr>
          <p:cNvSpPr>
            <a:spLocks noGrp="1"/>
          </p:cNvSpPr>
          <p:nvPr>
            <p:ph type="title"/>
          </p:nvPr>
        </p:nvSpPr>
        <p:spPr/>
        <p:txBody>
          <a:bodyPr/>
          <a:lstStyle/>
          <a:p>
            <a:r>
              <a:rPr lang="fi-FI" dirty="0"/>
              <a:t>Itsetuntemus</a:t>
            </a:r>
          </a:p>
        </p:txBody>
      </p:sp>
      <p:sp>
        <p:nvSpPr>
          <p:cNvPr id="3" name="Sisällön paikkamerkki 2">
            <a:extLst>
              <a:ext uri="{FF2B5EF4-FFF2-40B4-BE49-F238E27FC236}">
                <a16:creationId xmlns:a16="http://schemas.microsoft.com/office/drawing/2014/main" id="{64FA8C9C-AAA2-463B-A70E-3B7E90273956}"/>
              </a:ext>
            </a:extLst>
          </p:cNvPr>
          <p:cNvSpPr>
            <a:spLocks noGrp="1"/>
          </p:cNvSpPr>
          <p:nvPr>
            <p:ph idx="1"/>
          </p:nvPr>
        </p:nvSpPr>
        <p:spPr/>
        <p:txBody>
          <a:bodyPr>
            <a:normAutofit/>
          </a:bodyPr>
          <a:lstStyle/>
          <a:p>
            <a:r>
              <a:rPr lang="fi-FI" sz="2800" dirty="0"/>
              <a:t>Parhaimmillaan vahvistaa elämän mielekkyyden kokemusta ja auttaa jaksamaan arjessa sekä työssä.</a:t>
            </a:r>
          </a:p>
          <a:p>
            <a:r>
              <a:rPr lang="fi-FI" sz="2800" dirty="0"/>
              <a:t>Tiedostava, kiinnostunut elämänasenne ylipäätänsä ruokkii kiinnostusta toisiin ihmisiin.</a:t>
            </a:r>
          </a:p>
          <a:p>
            <a:r>
              <a:rPr lang="fi-FI" sz="2800" dirty="0"/>
              <a:t>On tärkeää tiedostaa omia vahvuuksiaan, mutta yhtä tärkeää on tunnistaa omia varjoja.</a:t>
            </a:r>
          </a:p>
          <a:p>
            <a:endParaRPr lang="fi-FI" sz="2800" dirty="0"/>
          </a:p>
        </p:txBody>
      </p:sp>
      <p:sp>
        <p:nvSpPr>
          <p:cNvPr id="4" name="Alatunnisteen paikkamerkki 3">
            <a:extLst>
              <a:ext uri="{FF2B5EF4-FFF2-40B4-BE49-F238E27FC236}">
                <a16:creationId xmlns:a16="http://schemas.microsoft.com/office/drawing/2014/main" id="{932BB493-21FC-45A8-AB30-2FBF9B53E13C}"/>
              </a:ext>
            </a:extLst>
          </p:cNvPr>
          <p:cNvSpPr>
            <a:spLocks noGrp="1"/>
          </p:cNvSpPr>
          <p:nvPr>
            <p:ph type="ftr" sz="quarter" idx="11"/>
          </p:nvPr>
        </p:nvSpPr>
        <p:spPr/>
        <p:txBody>
          <a:bodyPr/>
          <a:lstStyle/>
          <a:p>
            <a:r>
              <a:rPr lang="en-US"/>
              <a:t>Systeemiset Oy Marjo Panttila</a:t>
            </a:r>
          </a:p>
        </p:txBody>
      </p:sp>
    </p:spTree>
    <p:extLst>
      <p:ext uri="{BB962C8B-B14F-4D97-AF65-F5344CB8AC3E}">
        <p14:creationId xmlns:p14="http://schemas.microsoft.com/office/powerpoint/2010/main" val="668887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DF2186-C931-4718-A246-03AF845EB893}"/>
              </a:ext>
            </a:extLst>
          </p:cNvPr>
          <p:cNvSpPr>
            <a:spLocks noGrp="1"/>
          </p:cNvSpPr>
          <p:nvPr>
            <p:ph type="title"/>
          </p:nvPr>
        </p:nvSpPr>
        <p:spPr/>
        <p:txBody>
          <a:bodyPr>
            <a:normAutofit/>
          </a:bodyPr>
          <a:lstStyle/>
          <a:p>
            <a:r>
              <a:rPr lang="fi-FI" dirty="0"/>
              <a:t>Ammatillinen itsetuntemus </a:t>
            </a:r>
          </a:p>
        </p:txBody>
      </p:sp>
      <p:sp>
        <p:nvSpPr>
          <p:cNvPr id="3" name="Sisällön paikkamerkki 2">
            <a:extLst>
              <a:ext uri="{FF2B5EF4-FFF2-40B4-BE49-F238E27FC236}">
                <a16:creationId xmlns:a16="http://schemas.microsoft.com/office/drawing/2014/main" id="{CBF9DDAB-933D-4234-8731-8FDC012FB0FF}"/>
              </a:ext>
            </a:extLst>
          </p:cNvPr>
          <p:cNvSpPr>
            <a:spLocks noGrp="1"/>
          </p:cNvSpPr>
          <p:nvPr>
            <p:ph idx="1"/>
          </p:nvPr>
        </p:nvSpPr>
        <p:spPr/>
        <p:txBody>
          <a:bodyPr/>
          <a:lstStyle/>
          <a:p>
            <a:pPr marL="0" indent="0">
              <a:buNone/>
            </a:pPr>
            <a:endParaRPr lang="fi-FI" dirty="0"/>
          </a:p>
          <a:p>
            <a:pPr marL="0" indent="0">
              <a:buNone/>
            </a:pPr>
            <a:r>
              <a:rPr lang="fi-FI" sz="2800" dirty="0"/>
              <a:t>Ammatillinen itsetuntemus on erityisen tärkeää ammateissa, joissa ihmisten kohtaaminen on keskiössä.</a:t>
            </a:r>
          </a:p>
          <a:p>
            <a:pPr marL="0" indent="0">
              <a:buNone/>
            </a:pPr>
            <a:r>
              <a:rPr lang="fi-FI" sz="2800" dirty="0"/>
              <a:t>Se on ymmärrystä siitä, että omilla elämänkokemuksilla ja menneisyydellä on merkitystä siihen miten olen tässä ja nyt ja miten kohtaan ihmisisä.</a:t>
            </a:r>
          </a:p>
          <a:p>
            <a:pPr marL="0" indent="0">
              <a:buNone/>
            </a:pPr>
            <a:endParaRPr lang="fi-FI" dirty="0"/>
          </a:p>
          <a:p>
            <a:pPr marL="0" indent="0">
              <a:buNone/>
            </a:pPr>
            <a:endParaRPr lang="fi-FI" dirty="0"/>
          </a:p>
        </p:txBody>
      </p:sp>
      <p:sp>
        <p:nvSpPr>
          <p:cNvPr id="4" name="Alatunnisteen paikkamerkki 3">
            <a:extLst>
              <a:ext uri="{FF2B5EF4-FFF2-40B4-BE49-F238E27FC236}">
                <a16:creationId xmlns:a16="http://schemas.microsoft.com/office/drawing/2014/main" id="{261FEAD2-F9F4-4314-AD6B-BE412C29CBA7}"/>
              </a:ext>
            </a:extLst>
          </p:cNvPr>
          <p:cNvSpPr>
            <a:spLocks noGrp="1"/>
          </p:cNvSpPr>
          <p:nvPr>
            <p:ph type="ftr" sz="quarter" idx="11"/>
          </p:nvPr>
        </p:nvSpPr>
        <p:spPr/>
        <p:txBody>
          <a:bodyPr/>
          <a:lstStyle/>
          <a:p>
            <a:r>
              <a:rPr lang="en-US"/>
              <a:t>Systeemiset Oy Marjo Panttila</a:t>
            </a:r>
          </a:p>
        </p:txBody>
      </p:sp>
    </p:spTree>
    <p:extLst>
      <p:ext uri="{BB962C8B-B14F-4D97-AF65-F5344CB8AC3E}">
        <p14:creationId xmlns:p14="http://schemas.microsoft.com/office/powerpoint/2010/main" val="199013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DD8A82E-2F1B-4684-8BB0-921BB00AAACF}"/>
              </a:ext>
            </a:extLst>
          </p:cNvPr>
          <p:cNvSpPr>
            <a:spLocks noGrp="1"/>
          </p:cNvSpPr>
          <p:nvPr>
            <p:ph type="title"/>
          </p:nvPr>
        </p:nvSpPr>
        <p:spPr>
          <a:xfrm>
            <a:off x="960120" y="959587"/>
            <a:ext cx="5280912" cy="1507397"/>
          </a:xfrm>
        </p:spPr>
        <p:txBody>
          <a:bodyPr anchor="ctr">
            <a:normAutofit/>
          </a:bodyPr>
          <a:lstStyle/>
          <a:p>
            <a:r>
              <a:rPr lang="fi-FI" dirty="0"/>
              <a:t>Sisäinen käsikirjoitus</a:t>
            </a:r>
          </a:p>
        </p:txBody>
      </p:sp>
      <p:sp>
        <p:nvSpPr>
          <p:cNvPr id="4" name="Alatunnisteen paikkamerkki 3">
            <a:extLst>
              <a:ext uri="{FF2B5EF4-FFF2-40B4-BE49-F238E27FC236}">
                <a16:creationId xmlns:a16="http://schemas.microsoft.com/office/drawing/2014/main" id="{35495693-52B9-402C-A2A5-816AB845485C}"/>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285EFE63-DCF8-47C5-8E68-5903A5A5C0BE}"/>
              </a:ext>
            </a:extLst>
          </p:cNvPr>
          <p:cNvSpPr>
            <a:spLocks noGrp="1"/>
          </p:cNvSpPr>
          <p:nvPr>
            <p:ph idx="1"/>
          </p:nvPr>
        </p:nvSpPr>
        <p:spPr>
          <a:xfrm>
            <a:off x="967488" y="2844800"/>
            <a:ext cx="5280912" cy="3060701"/>
          </a:xfrm>
        </p:spPr>
        <p:txBody>
          <a:bodyPr anchor="t">
            <a:normAutofit/>
          </a:bodyPr>
          <a:lstStyle/>
          <a:p>
            <a:pPr>
              <a:lnSpc>
                <a:spcPct val="100000"/>
              </a:lnSpc>
            </a:pPr>
            <a:r>
              <a:rPr lang="fi-FI" dirty="0"/>
              <a:t>Se tapa miten ihminen on vuorovaikutuksessa ympäristönsä kanssa, kutsutaan sisäiseksi käsikirjoitukseksi.</a:t>
            </a:r>
          </a:p>
          <a:p>
            <a:pPr>
              <a:lnSpc>
                <a:spcPct val="100000"/>
              </a:lnSpc>
            </a:pPr>
            <a:r>
              <a:rPr lang="fi-FI" dirty="0"/>
              <a:t>Siihen vaikuttaa kaikki elämässä koetut sekä oma persoona ja temperamentti, ympäristö, suku, perhe, sosiaaliset suhteet ja kaikki nämä ovat vuorovaikutuksessa keskenään. Elämä, kaikki kokemukset muovaavat ihmisen sisäistä käsikirjoitusta.</a:t>
            </a:r>
          </a:p>
        </p:txBody>
      </p:sp>
      <p:pic>
        <p:nvPicPr>
          <p:cNvPr id="6" name="Kuva 5" descr="Kuva, joka sisältää kohteen teksti&#10;&#10;Kuvaus luotu automaattisesti">
            <a:extLst>
              <a:ext uri="{FF2B5EF4-FFF2-40B4-BE49-F238E27FC236}">
                <a16:creationId xmlns:a16="http://schemas.microsoft.com/office/drawing/2014/main" id="{E03CABD0-F44A-412A-BD29-87DAFE928DE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7270" r="2866"/>
          <a:stretch/>
        </p:blipFill>
        <p:spPr>
          <a:xfrm>
            <a:off x="710821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25" name="Freeform: Shape 24">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944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kstiruutu 6">
            <a:extLst>
              <a:ext uri="{FF2B5EF4-FFF2-40B4-BE49-F238E27FC236}">
                <a16:creationId xmlns:a16="http://schemas.microsoft.com/office/drawing/2014/main" id="{DFAED8D2-207C-4558-AACB-F6F0291AA95B}"/>
              </a:ext>
            </a:extLst>
          </p:cNvPr>
          <p:cNvSpPr txBox="1"/>
          <p:nvPr/>
        </p:nvSpPr>
        <p:spPr>
          <a:xfrm>
            <a:off x="9785572" y="6657945"/>
            <a:ext cx="2406428"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s://fi.wikipedia.org/wiki/Mikael_Agricola">
                  <a:extLst>
                    <a:ext uri="{A12FA001-AC4F-418D-AE19-62706E023703}">
                      <ahyp:hlinkClr xmlns:ahyp="http://schemas.microsoft.com/office/drawing/2018/hyperlinkcolor" val="tx"/>
                    </a:ext>
                  </a:extLst>
                </a:hlinkClick>
              </a:rPr>
              <a:t>Tämä kuva</a:t>
            </a:r>
            <a:r>
              <a:rPr lang="fi-FI" sz="700">
                <a:solidFill>
                  <a:srgbClr val="FFFFFF"/>
                </a:solidFill>
              </a:rPr>
              <a:t>, tekijä Tuntematon tekijä, käyttöoikeus: </a:t>
            </a:r>
            <a:r>
              <a:rPr lang="fi-FI"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fi-FI" sz="700">
              <a:solidFill>
                <a:srgbClr val="FFFFFF"/>
              </a:solidFill>
            </a:endParaRPr>
          </a:p>
        </p:txBody>
      </p:sp>
    </p:spTree>
    <p:extLst>
      <p:ext uri="{BB962C8B-B14F-4D97-AF65-F5344CB8AC3E}">
        <p14:creationId xmlns:p14="http://schemas.microsoft.com/office/powerpoint/2010/main" val="3275723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75883C3-4093-B443-859D-AE69F2FA1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6EFC8F3-3B9F-4363-9016-E98A8A138DDD}"/>
              </a:ext>
            </a:extLst>
          </p:cNvPr>
          <p:cNvSpPr>
            <a:spLocks noGrp="1"/>
          </p:cNvSpPr>
          <p:nvPr>
            <p:ph type="title"/>
          </p:nvPr>
        </p:nvSpPr>
        <p:spPr>
          <a:xfrm>
            <a:off x="6096000" y="952501"/>
            <a:ext cx="5143499" cy="1777051"/>
          </a:xfrm>
        </p:spPr>
        <p:txBody>
          <a:bodyPr anchor="t">
            <a:normAutofit/>
          </a:bodyPr>
          <a:lstStyle/>
          <a:p>
            <a:pPr algn="r"/>
            <a:endParaRPr lang="fi-FI"/>
          </a:p>
        </p:txBody>
      </p:sp>
      <p:sp>
        <p:nvSpPr>
          <p:cNvPr id="4" name="Alatunnisteen paikkamerkki 3">
            <a:extLst>
              <a:ext uri="{FF2B5EF4-FFF2-40B4-BE49-F238E27FC236}">
                <a16:creationId xmlns:a16="http://schemas.microsoft.com/office/drawing/2014/main" id="{53DD3E66-7253-41A5-9840-9FBDECE6C782}"/>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pic>
        <p:nvPicPr>
          <p:cNvPr id="6" name="Kuva 5" descr="Nukkuvan vauvan jalat">
            <a:extLst>
              <a:ext uri="{FF2B5EF4-FFF2-40B4-BE49-F238E27FC236}">
                <a16:creationId xmlns:a16="http://schemas.microsoft.com/office/drawing/2014/main" id="{C37CB8D5-4C30-44EC-BB41-D0110E483AA6}"/>
              </a:ext>
            </a:extLst>
          </p:cNvPr>
          <p:cNvPicPr>
            <a:picLocks noChangeAspect="1"/>
          </p:cNvPicPr>
          <p:nvPr/>
        </p:nvPicPr>
        <p:blipFill rotWithShape="1">
          <a:blip r:embed="rId2">
            <a:extLst>
              <a:ext uri="{28A0092B-C50C-407E-A947-70E740481C1C}">
                <a14:useLocalDpi xmlns:a14="http://schemas.microsoft.com/office/drawing/2010/main" val="0"/>
              </a:ext>
            </a:extLst>
          </a:blip>
          <a:srcRect l="41624" r="9228"/>
          <a:stretch/>
        </p:blipFill>
        <p:spPr>
          <a:xfrm>
            <a:off x="992093" y="1710905"/>
            <a:ext cx="3047936" cy="4124044"/>
          </a:xfrm>
          <a:custGeom>
            <a:avLst/>
            <a:gdLst/>
            <a:ahLst/>
            <a:cxnLst/>
            <a:rect l="l" t="t" r="r" b="b"/>
            <a:pathLst>
              <a:path w="3047936" h="4124044">
                <a:moveTo>
                  <a:pt x="1526466" y="0"/>
                </a:moveTo>
                <a:lnTo>
                  <a:pt x="1660166" y="117220"/>
                </a:lnTo>
                <a:cubicBezTo>
                  <a:pt x="1991684" y="373411"/>
                  <a:pt x="2365262" y="443978"/>
                  <a:pt x="2649871" y="608871"/>
                </a:cubicBezTo>
                <a:cubicBezTo>
                  <a:pt x="2923543" y="800231"/>
                  <a:pt x="3047936" y="1019692"/>
                  <a:pt x="3047936" y="1458146"/>
                </a:cubicBezTo>
                <a:lnTo>
                  <a:pt x="3047936" y="1588054"/>
                </a:lnTo>
                <a:lnTo>
                  <a:pt x="3047936" y="1958864"/>
                </a:lnTo>
                <a:lnTo>
                  <a:pt x="3047936" y="2165181"/>
                </a:lnTo>
                <a:lnTo>
                  <a:pt x="3047936" y="2449280"/>
                </a:lnTo>
                <a:lnTo>
                  <a:pt x="3047936" y="2665898"/>
                </a:lnTo>
                <a:cubicBezTo>
                  <a:pt x="3047936" y="3104353"/>
                  <a:pt x="2923541" y="3323814"/>
                  <a:pt x="2649871" y="3515174"/>
                </a:cubicBezTo>
                <a:cubicBezTo>
                  <a:pt x="2365260" y="3680066"/>
                  <a:pt x="1991682" y="3750634"/>
                  <a:pt x="1660164" y="4006824"/>
                </a:cubicBezTo>
                <a:lnTo>
                  <a:pt x="1521470" y="4124044"/>
                </a:lnTo>
                <a:lnTo>
                  <a:pt x="1387771" y="4006824"/>
                </a:lnTo>
                <a:cubicBezTo>
                  <a:pt x="1056252" y="3750634"/>
                  <a:pt x="682674" y="3680066"/>
                  <a:pt x="398065" y="3515174"/>
                </a:cubicBezTo>
                <a:cubicBezTo>
                  <a:pt x="124394" y="3323814"/>
                  <a:pt x="0" y="3104353"/>
                  <a:pt x="0" y="2665898"/>
                </a:cubicBezTo>
                <a:lnTo>
                  <a:pt x="0" y="2449280"/>
                </a:lnTo>
                <a:lnTo>
                  <a:pt x="0" y="2165181"/>
                </a:lnTo>
                <a:lnTo>
                  <a:pt x="0" y="1958864"/>
                </a:lnTo>
                <a:lnTo>
                  <a:pt x="0" y="1588054"/>
                </a:lnTo>
                <a:lnTo>
                  <a:pt x="0" y="1458146"/>
                </a:lnTo>
                <a:cubicBezTo>
                  <a:pt x="0" y="1019692"/>
                  <a:pt x="124395" y="800231"/>
                  <a:pt x="398066" y="608871"/>
                </a:cubicBezTo>
                <a:cubicBezTo>
                  <a:pt x="682676" y="443978"/>
                  <a:pt x="1056254" y="373411"/>
                  <a:pt x="1387773" y="117220"/>
                </a:cubicBezTo>
                <a:close/>
              </a:path>
            </a:pathLst>
          </a:custGeom>
        </p:spPr>
      </p:pic>
      <p:sp>
        <p:nvSpPr>
          <p:cNvPr id="13" name="Freeform: Shape 12">
            <a:extLst>
              <a:ext uri="{FF2B5EF4-FFF2-40B4-BE49-F238E27FC236}">
                <a16:creationId xmlns:a16="http://schemas.microsoft.com/office/drawing/2014/main" id="{813F9428-6AD6-47CC-8ADB-D2A419CEB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52" y="1640354"/>
            <a:ext cx="3152219" cy="426514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isällön paikkamerkki 2">
            <a:extLst>
              <a:ext uri="{FF2B5EF4-FFF2-40B4-BE49-F238E27FC236}">
                <a16:creationId xmlns:a16="http://schemas.microsoft.com/office/drawing/2014/main" id="{A8AFF17F-891F-4341-9F64-A76EFCE2AA67}"/>
              </a:ext>
            </a:extLst>
          </p:cNvPr>
          <p:cNvSpPr>
            <a:spLocks noGrp="1"/>
          </p:cNvSpPr>
          <p:nvPr>
            <p:ph idx="1"/>
          </p:nvPr>
        </p:nvSpPr>
        <p:spPr>
          <a:xfrm>
            <a:off x="4953000" y="3166281"/>
            <a:ext cx="5200934" cy="2739218"/>
          </a:xfrm>
        </p:spPr>
        <p:txBody>
          <a:bodyPr anchor="t">
            <a:normAutofit/>
          </a:bodyPr>
          <a:lstStyle/>
          <a:p>
            <a:r>
              <a:rPr lang="fi-FI"/>
              <a:t>Lapsuuden kokemukset ovat sekä vahvistavia, että haavoittavia.</a:t>
            </a:r>
          </a:p>
          <a:p>
            <a:r>
              <a:rPr lang="fi-FI"/>
              <a:t>Traumat haavoittavat sisäistä käsikirjoitusta.</a:t>
            </a:r>
          </a:p>
          <a:p>
            <a:r>
              <a:rPr lang="fi-FI"/>
              <a:t>Käsittelemättömät traumakokemukset vaikuttavat siihen, miten olemme suhteessa itseemme ja muihin.</a:t>
            </a:r>
          </a:p>
          <a:p>
            <a:pPr marL="0" indent="0">
              <a:buNone/>
            </a:pPr>
            <a:endParaRPr lang="fi-FI"/>
          </a:p>
        </p:txBody>
      </p:sp>
    </p:spTree>
    <p:extLst>
      <p:ext uri="{BB962C8B-B14F-4D97-AF65-F5344CB8AC3E}">
        <p14:creationId xmlns:p14="http://schemas.microsoft.com/office/powerpoint/2010/main" val="189561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66A4A8-AECA-4B04-AE08-87905F3130E9}"/>
              </a:ext>
            </a:extLst>
          </p:cNvPr>
          <p:cNvSpPr>
            <a:spLocks noGrp="1"/>
          </p:cNvSpPr>
          <p:nvPr>
            <p:ph type="title"/>
          </p:nvPr>
        </p:nvSpPr>
        <p:spPr/>
        <p:txBody>
          <a:bodyPr/>
          <a:lstStyle/>
          <a:p>
            <a:endParaRPr lang="fi-FI" dirty="0"/>
          </a:p>
        </p:txBody>
      </p:sp>
      <p:sp>
        <p:nvSpPr>
          <p:cNvPr id="3" name="Sisällön paikkamerkki 2">
            <a:extLst>
              <a:ext uri="{FF2B5EF4-FFF2-40B4-BE49-F238E27FC236}">
                <a16:creationId xmlns:a16="http://schemas.microsoft.com/office/drawing/2014/main" id="{737CAD3C-0AB8-45C3-9173-123DB2C4D3E8}"/>
              </a:ext>
            </a:extLst>
          </p:cNvPr>
          <p:cNvSpPr>
            <a:spLocks noGrp="1"/>
          </p:cNvSpPr>
          <p:nvPr>
            <p:ph idx="1"/>
          </p:nvPr>
        </p:nvSpPr>
        <p:spPr/>
        <p:txBody>
          <a:bodyPr>
            <a:normAutofit/>
          </a:bodyPr>
          <a:lstStyle/>
          <a:p>
            <a:pPr marL="0" indent="0">
              <a:buNone/>
            </a:pPr>
            <a:r>
              <a:rPr lang="fi-FI" sz="2400" dirty="0"/>
              <a:t>Sote ammattilaisilla on itselläänkin voi olla taustalla lapsuuden traumoja – ne osaltaan vaikuttavat kohtaamisiin.</a:t>
            </a:r>
          </a:p>
          <a:p>
            <a:pPr marL="0" indent="0">
              <a:buNone/>
            </a:pPr>
            <a:r>
              <a:rPr lang="fi-FI" sz="2400" dirty="0"/>
              <a:t>Asiakkaan tai alaisen tarvitsevuus voi herättää auttajassa tai johtajassa varhaisia tunnekokemuksia, joita voi olla vaikea ymmärtää siinä hetkessä – omat kipeät tunteet voidaan siirtää asiakkaan tai johdettavan kannettavaksi.</a:t>
            </a:r>
          </a:p>
          <a:p>
            <a:pPr marL="0" indent="0">
              <a:buNone/>
            </a:pPr>
            <a:r>
              <a:rPr lang="fi-FI" sz="2400" dirty="0"/>
              <a:t>Traumojen työstäminen riittävällä tavalla on olennaista.</a:t>
            </a:r>
          </a:p>
        </p:txBody>
      </p:sp>
      <p:sp>
        <p:nvSpPr>
          <p:cNvPr id="4" name="Alatunnisteen paikkamerkki 3">
            <a:extLst>
              <a:ext uri="{FF2B5EF4-FFF2-40B4-BE49-F238E27FC236}">
                <a16:creationId xmlns:a16="http://schemas.microsoft.com/office/drawing/2014/main" id="{9998632C-C095-425A-BEC3-5F9BBCD2A3EA}"/>
              </a:ext>
            </a:extLst>
          </p:cNvPr>
          <p:cNvSpPr>
            <a:spLocks noGrp="1"/>
          </p:cNvSpPr>
          <p:nvPr>
            <p:ph type="ftr" sz="quarter" idx="11"/>
          </p:nvPr>
        </p:nvSpPr>
        <p:spPr/>
        <p:txBody>
          <a:bodyPr/>
          <a:lstStyle/>
          <a:p>
            <a:r>
              <a:rPr lang="en-US"/>
              <a:t>Systeemiset Oy Marjo Panttila</a:t>
            </a:r>
          </a:p>
        </p:txBody>
      </p:sp>
    </p:spTree>
    <p:extLst>
      <p:ext uri="{BB962C8B-B14F-4D97-AF65-F5344CB8AC3E}">
        <p14:creationId xmlns:p14="http://schemas.microsoft.com/office/powerpoint/2010/main" val="4259720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FE6244F-1105-46CE-8D47-0114681063DF}"/>
              </a:ext>
            </a:extLst>
          </p:cNvPr>
          <p:cNvSpPr>
            <a:spLocks noGrp="1"/>
          </p:cNvSpPr>
          <p:nvPr>
            <p:ph type="title"/>
          </p:nvPr>
        </p:nvSpPr>
        <p:spPr>
          <a:xfrm>
            <a:off x="960120" y="960030"/>
            <a:ext cx="5145313" cy="1507398"/>
          </a:xfrm>
        </p:spPr>
        <p:txBody>
          <a:bodyPr anchor="ctr">
            <a:normAutofit/>
          </a:bodyPr>
          <a:lstStyle/>
          <a:p>
            <a:r>
              <a:rPr lang="fi-FI" dirty="0"/>
              <a:t>Haavoittuvuus</a:t>
            </a:r>
          </a:p>
        </p:txBody>
      </p:sp>
      <p:sp>
        <p:nvSpPr>
          <p:cNvPr id="4" name="Alatunnisteen paikkamerkki 3">
            <a:extLst>
              <a:ext uri="{FF2B5EF4-FFF2-40B4-BE49-F238E27FC236}">
                <a16:creationId xmlns:a16="http://schemas.microsoft.com/office/drawing/2014/main" id="{9835F078-136B-4201-971C-28CA5068F8E6}"/>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t>Systeemiset Oy Marjo Panttila</a:t>
            </a:r>
          </a:p>
        </p:txBody>
      </p:sp>
      <p:sp>
        <p:nvSpPr>
          <p:cNvPr id="3" name="Sisällön paikkamerkki 2">
            <a:extLst>
              <a:ext uri="{FF2B5EF4-FFF2-40B4-BE49-F238E27FC236}">
                <a16:creationId xmlns:a16="http://schemas.microsoft.com/office/drawing/2014/main" id="{FFEE9606-6E66-43FC-8638-755CE1292CD4}"/>
              </a:ext>
            </a:extLst>
          </p:cNvPr>
          <p:cNvSpPr>
            <a:spLocks noGrp="1"/>
          </p:cNvSpPr>
          <p:nvPr>
            <p:ph idx="1"/>
          </p:nvPr>
        </p:nvSpPr>
        <p:spPr>
          <a:xfrm>
            <a:off x="952501" y="2844800"/>
            <a:ext cx="5143500" cy="3053170"/>
          </a:xfrm>
        </p:spPr>
        <p:txBody>
          <a:bodyPr anchor="b">
            <a:normAutofit/>
          </a:bodyPr>
          <a:lstStyle/>
          <a:p>
            <a:pPr>
              <a:lnSpc>
                <a:spcPct val="100000"/>
              </a:lnSpc>
            </a:pPr>
            <a:r>
              <a:rPr lang="fi-FI" dirty="0"/>
              <a:t>Olemme kaikki haavoittuvia.</a:t>
            </a:r>
            <a:endParaRPr lang="fi-FI"/>
          </a:p>
          <a:p>
            <a:pPr>
              <a:lnSpc>
                <a:spcPct val="100000"/>
              </a:lnSpc>
            </a:pPr>
            <a:r>
              <a:rPr lang="fi-FI" dirty="0"/>
              <a:t>Tulkintojen ja väärintulkintojen riski on aina olemassa.</a:t>
            </a:r>
            <a:endParaRPr lang="fi-FI"/>
          </a:p>
          <a:p>
            <a:pPr>
              <a:lnSpc>
                <a:spcPct val="100000"/>
              </a:lnSpc>
            </a:pPr>
            <a:r>
              <a:rPr lang="fi-FI" dirty="0"/>
              <a:t>Omia kipukohtia on hyvä tutkia ja työstää turvallisesti työnohjauksessa, terapiassa tai esihenkilön kanssa keskusteluissa.</a:t>
            </a:r>
            <a:endParaRPr lang="fi-FI"/>
          </a:p>
          <a:p>
            <a:pPr>
              <a:lnSpc>
                <a:spcPct val="100000"/>
              </a:lnSpc>
            </a:pPr>
            <a:r>
              <a:rPr lang="fi-FI" dirty="0"/>
              <a:t>Vaikeistakin traumakokemuksista voi tulla oivallinen työkalu.</a:t>
            </a:r>
            <a:endParaRPr lang="fi-FI"/>
          </a:p>
        </p:txBody>
      </p:sp>
      <p:pic>
        <p:nvPicPr>
          <p:cNvPr id="6" name="Kuva 5" descr="Kuva, joka sisältää kohteen maa, väkkärä, ulkokäyttöön tarkoitettu esine&#10;&#10;Kuvaus luotu automaattisesti">
            <a:extLst>
              <a:ext uri="{FF2B5EF4-FFF2-40B4-BE49-F238E27FC236}">
                <a16:creationId xmlns:a16="http://schemas.microsoft.com/office/drawing/2014/main" id="{8712237B-B94C-4357-BDA9-75549643CA2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590" r="25985" b="1"/>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13" name="Freeform: Shape 12">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08571875"/>
      </p:ext>
    </p:extLst>
  </p:cSld>
  <p:clrMapOvr>
    <a:masterClrMapping/>
  </p:clrMapOvr>
</p:sld>
</file>

<file path=ppt/theme/theme1.xml><?xml version="1.0" encoding="utf-8"?>
<a:theme xmlns:a="http://schemas.openxmlformats.org/drawingml/2006/main" name="MarrakeshVTI">
  <a:themeElements>
    <a:clrScheme name="AnalogousFromDarkSeedLeftStep">
      <a:dk1>
        <a:srgbClr val="000000"/>
      </a:dk1>
      <a:lt1>
        <a:srgbClr val="FFFFFF"/>
      </a:lt1>
      <a:dk2>
        <a:srgbClr val="1B2F2F"/>
      </a:dk2>
      <a:lt2>
        <a:srgbClr val="F2F3F0"/>
      </a:lt2>
      <a:accent1>
        <a:srgbClr val="633BD5"/>
      </a:accent1>
      <a:accent2>
        <a:srgbClr val="374DC7"/>
      </a:accent2>
      <a:accent3>
        <a:srgbClr val="3B93D5"/>
      </a:accent3>
      <a:accent4>
        <a:srgbClr val="28BDBF"/>
      </a:accent4>
      <a:accent5>
        <a:srgbClr val="36C289"/>
      </a:accent5>
      <a:accent6>
        <a:srgbClr val="29C345"/>
      </a:accent6>
      <a:hlink>
        <a:srgbClr val="349C83"/>
      </a:hlink>
      <a:folHlink>
        <a:srgbClr val="7F7F7F"/>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443</TotalTime>
  <Words>1658</Words>
  <Application>Microsoft Office PowerPoint</Application>
  <PresentationFormat>Laajakuva</PresentationFormat>
  <Paragraphs>197</Paragraphs>
  <Slides>35</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35</vt:i4>
      </vt:variant>
    </vt:vector>
  </HeadingPairs>
  <TitlesOfParts>
    <vt:vector size="39" baseType="lpstr">
      <vt:lpstr>Arial</vt:lpstr>
      <vt:lpstr>Calibri</vt:lpstr>
      <vt:lpstr>Goudy Old Style</vt:lpstr>
      <vt:lpstr>MarrakeshVTI</vt:lpstr>
      <vt:lpstr>Traumatietoisuutta ihmisten kohtaamiseen</vt:lpstr>
      <vt:lpstr>Joharin ikkuna</vt:lpstr>
      <vt:lpstr>Mitä itsetuntemus on</vt:lpstr>
      <vt:lpstr>Itsetuntemus</vt:lpstr>
      <vt:lpstr>Ammatillinen itsetuntemus </vt:lpstr>
      <vt:lpstr>Sisäinen käsikirjoitus</vt:lpstr>
      <vt:lpstr>PowerPoint-esitys</vt:lpstr>
      <vt:lpstr>PowerPoint-esitys</vt:lpstr>
      <vt:lpstr>Haavoittuvuus</vt:lpstr>
      <vt:lpstr>Työntekijän tarpeet</vt:lpstr>
      <vt:lpstr>Kysymyksiä auttajalle</vt:lpstr>
      <vt:lpstr>Ammatillinen itsetuntemus</vt:lpstr>
      <vt:lpstr>Traumatietoisuus</vt:lpstr>
      <vt:lpstr>Auttajan varjo</vt:lpstr>
      <vt:lpstr>Uupumus</vt:lpstr>
      <vt:lpstr>Auttajan varjo, Martti Linqvist</vt:lpstr>
      <vt:lpstr>Suhde valtaan</vt:lpstr>
      <vt:lpstr>Sisäinen johtajuus</vt:lpstr>
      <vt:lpstr>Auktoriteetit, kysymyksiä?</vt:lpstr>
      <vt:lpstr>Tunteet työssä </vt:lpstr>
      <vt:lpstr>Itsetuntemusta tukeva työyhteisö</vt:lpstr>
      <vt:lpstr>PowerPoint-esitys</vt:lpstr>
      <vt:lpstr>Keho on avain sietoikkunaan, säätelyyn ja toisen kohtaamiseen</vt:lpstr>
      <vt:lpstr>Mielen ja kehon yhteys</vt:lpstr>
      <vt:lpstr>Empatia</vt:lpstr>
      <vt:lpstr>PowerPoint-esitys</vt:lpstr>
      <vt:lpstr>Empatia on välttämätöntä lajin säilymiselle</vt:lpstr>
      <vt:lpstr>Empatian kääntöpuoli</vt:lpstr>
      <vt:lpstr>Somaattinen empatia</vt:lpstr>
      <vt:lpstr>Kehosta toiseen</vt:lpstr>
      <vt:lpstr>Mentalisaatiokyvyn edellytykset</vt:lpstr>
      <vt:lpstr>Mentalisaatio ilmenee</vt:lpstr>
      <vt:lpstr>Kun mentalisaatiokyky on puutteellinen</vt:lpstr>
      <vt:lpstr>PowerPoint-esitys</vt:lpstr>
      <vt:lpstr>Lähteet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Traumatietoisuutta ihmisten kohtaamiseen</dc:title>
  <dc:creator>Marjo Panttila</dc:creator>
  <cp:lastModifiedBy>Marjo Panttila</cp:lastModifiedBy>
  <cp:revision>3</cp:revision>
  <dcterms:created xsi:type="dcterms:W3CDTF">2022-01-14T09:15:53Z</dcterms:created>
  <dcterms:modified xsi:type="dcterms:W3CDTF">2023-10-31T17:39:48Z</dcterms:modified>
</cp:coreProperties>
</file>