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50"/>
  </p:notesMasterIdLst>
  <p:sldIdLst>
    <p:sldId id="256" r:id="rId2"/>
    <p:sldId id="308" r:id="rId3"/>
    <p:sldId id="309" r:id="rId4"/>
    <p:sldId id="310" r:id="rId5"/>
    <p:sldId id="311" r:id="rId6"/>
    <p:sldId id="312" r:id="rId7"/>
    <p:sldId id="324" r:id="rId8"/>
    <p:sldId id="302" r:id="rId9"/>
    <p:sldId id="268" r:id="rId10"/>
    <p:sldId id="323" r:id="rId11"/>
    <p:sldId id="278" r:id="rId12"/>
    <p:sldId id="279" r:id="rId13"/>
    <p:sldId id="325" r:id="rId14"/>
    <p:sldId id="280" r:id="rId15"/>
    <p:sldId id="320" r:id="rId16"/>
    <p:sldId id="264" r:id="rId17"/>
    <p:sldId id="266" r:id="rId18"/>
    <p:sldId id="269" r:id="rId19"/>
    <p:sldId id="270" r:id="rId20"/>
    <p:sldId id="271" r:id="rId21"/>
    <p:sldId id="267" r:id="rId22"/>
    <p:sldId id="272" r:id="rId23"/>
    <p:sldId id="273" r:id="rId24"/>
    <p:sldId id="274" r:id="rId25"/>
    <p:sldId id="275" r:id="rId26"/>
    <p:sldId id="277" r:id="rId27"/>
    <p:sldId id="286" r:id="rId28"/>
    <p:sldId id="321" r:id="rId29"/>
    <p:sldId id="262" r:id="rId30"/>
    <p:sldId id="305" r:id="rId31"/>
    <p:sldId id="281" r:id="rId32"/>
    <p:sldId id="282" r:id="rId33"/>
    <p:sldId id="322" r:id="rId34"/>
    <p:sldId id="304" r:id="rId35"/>
    <p:sldId id="283" r:id="rId36"/>
    <p:sldId id="285" r:id="rId37"/>
    <p:sldId id="306" r:id="rId38"/>
    <p:sldId id="327" r:id="rId39"/>
    <p:sldId id="284" r:id="rId40"/>
    <p:sldId id="301" r:id="rId41"/>
    <p:sldId id="313" r:id="rId42"/>
    <p:sldId id="315" r:id="rId43"/>
    <p:sldId id="314" r:id="rId44"/>
    <p:sldId id="317" r:id="rId45"/>
    <p:sldId id="316" r:id="rId46"/>
    <p:sldId id="307" r:id="rId47"/>
    <p:sldId id="260" r:id="rId48"/>
    <p:sldId id="32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5118" autoAdjust="0"/>
  </p:normalViewPr>
  <p:slideViewPr>
    <p:cSldViewPr>
      <p:cViewPr varScale="1">
        <p:scale>
          <a:sx n="81" d="100"/>
          <a:sy n="81" d="100"/>
        </p:scale>
        <p:origin x="216" y="90"/>
      </p:cViewPr>
      <p:guideLst>
        <p:guide orient="horz" pos="2160"/>
        <p:guide pos="3840"/>
      </p:guideLst>
    </p:cSldViewPr>
  </p:slideViewPr>
  <p:outlineViewPr>
    <p:cViewPr>
      <p:scale>
        <a:sx n="33" d="100"/>
        <a:sy n="33" d="100"/>
      </p:scale>
      <p:origin x="0" y="77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Muokkaa tekstin perustyylejä napsauttamalla</a:t>
            </a:r>
          </a:p>
          <a:p>
            <a:pPr lvl="1"/>
            <a:r>
              <a:rPr lang="en-GB"/>
              <a:t>toinen taso</a:t>
            </a:r>
          </a:p>
          <a:p>
            <a:pPr lvl="2"/>
            <a:r>
              <a:rPr lang="en-GB"/>
              <a:t>kolmas taso</a:t>
            </a:r>
          </a:p>
          <a:p>
            <a:pPr lvl="3"/>
            <a:r>
              <a:rPr lang="en-GB"/>
              <a:t>neljäs taso</a:t>
            </a:r>
          </a:p>
          <a:p>
            <a:pPr lvl="4"/>
            <a:r>
              <a:rPr lang="en-GB"/>
              <a:t>viides taso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65DCAB6-3B3D-44EF-83B4-772701537F37}" type="slidenum">
              <a:rPr lang="en-GB"/>
              <a:pPr/>
              <a:t>‹#›</a:t>
            </a:fld>
            <a:endParaRPr lang="en-GB"/>
          </a:p>
        </p:txBody>
      </p:sp>
    </p:spTree>
    <p:extLst>
      <p:ext uri="{BB962C8B-B14F-4D97-AF65-F5344CB8AC3E}">
        <p14:creationId xmlns:p14="http://schemas.microsoft.com/office/powerpoint/2010/main" val="31080063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52058-B729-47BD-B577-254BC338F7C3}" type="slidenum">
              <a:rPr lang="en-GB"/>
              <a:pPr/>
              <a:t>1</a:t>
            </a:fld>
            <a:endParaRPr lang="en-GB"/>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88D93-4A3B-44BA-972A-ED4CAB65DE31}" type="slidenum">
              <a:rPr lang="en-GB"/>
              <a:pPr/>
              <a:t>12</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BEDEB-D3FE-4562-9CFB-EC7898277BBF}" type="slidenum">
              <a:rPr lang="en-GB"/>
              <a:pPr/>
              <a:t>14</a:t>
            </a:fld>
            <a:endParaRPr lang="en-GB"/>
          </a:p>
        </p:txBody>
      </p:sp>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98DA1-7DF0-4F24-B118-0D4E31B2A0BB}" type="slidenum">
              <a:rPr lang="en-GB"/>
              <a:pPr/>
              <a:t>16</a:t>
            </a:fld>
            <a:endParaRPr lang="en-GB"/>
          </a:p>
        </p:txBody>
      </p:sp>
      <p:sp>
        <p:nvSpPr>
          <p:cNvPr id="26626" name="Rectangle 2"/>
          <p:cNvSpPr>
            <a:spLocks noGrp="1" noRot="1" noChangeAspect="1" noChangeArrowheads="1" noTextEdit="1"/>
          </p:cNvSpPr>
          <p:nvPr>
            <p:ph type="sldImg"/>
          </p:nvPr>
        </p:nvSpPr>
        <p:spPr>
          <a:xfrm>
            <a:off x="381000" y="685800"/>
            <a:ext cx="6096000" cy="3429000"/>
          </a:xfrm>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2EF35-5A17-4EBD-BAFA-19DDCB037A4F}" type="slidenum">
              <a:rPr lang="en-GB"/>
              <a:pPr/>
              <a:t>17</a:t>
            </a:fld>
            <a:endParaRPr lang="en-GB"/>
          </a:p>
        </p:txBody>
      </p:sp>
      <p:sp>
        <p:nvSpPr>
          <p:cNvPr id="30722" name="Rectangle 2"/>
          <p:cNvSpPr>
            <a:spLocks noGrp="1" noRot="1" noChangeAspect="1" noChangeArrowheads="1" noTextEdit="1"/>
          </p:cNvSpPr>
          <p:nvPr>
            <p:ph type="sldImg"/>
          </p:nvPr>
        </p:nvSpPr>
        <p:spPr>
          <a:xfrm>
            <a:off x="381000" y="685800"/>
            <a:ext cx="6096000" cy="3429000"/>
          </a:xfrm>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99A74-345A-4FE9-8643-333C975AAA64}" type="slidenum">
              <a:rPr lang="en-GB"/>
              <a:pPr/>
              <a:t>18</a:t>
            </a:fld>
            <a:endParaRPr lang="en-GB"/>
          </a:p>
        </p:txBody>
      </p:sp>
      <p:sp>
        <p:nvSpPr>
          <p:cNvPr id="37890" name="Rectangle 2"/>
          <p:cNvSpPr>
            <a:spLocks noGrp="1" noRot="1" noChangeAspect="1" noChangeArrowheads="1" noTextEdit="1"/>
          </p:cNvSpPr>
          <p:nvPr>
            <p:ph type="sldImg"/>
          </p:nvPr>
        </p:nvSpPr>
        <p:spPr>
          <a:xfrm>
            <a:off x="381000" y="685800"/>
            <a:ext cx="6096000" cy="3429000"/>
          </a:xfrm>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87BD0-9A5F-4E63-9FD3-C87E0EC8EC0F}" type="slidenum">
              <a:rPr lang="en-GB"/>
              <a:pPr/>
              <a:t>19</a:t>
            </a:fld>
            <a:endParaRPr lang="en-GB"/>
          </a:p>
        </p:txBody>
      </p:sp>
      <p:sp>
        <p:nvSpPr>
          <p:cNvPr id="39938" name="Rectangle 2"/>
          <p:cNvSpPr>
            <a:spLocks noGrp="1" noRot="1" noChangeAspect="1" noChangeArrowheads="1" noTextEdit="1"/>
          </p:cNvSpPr>
          <p:nvPr>
            <p:ph type="sldImg"/>
          </p:nvPr>
        </p:nvSpPr>
        <p:spPr>
          <a:xfrm>
            <a:off x="381000" y="685800"/>
            <a:ext cx="6096000" cy="3429000"/>
          </a:xfrm>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73CD1-5304-4260-BF82-5885AA1CFE71}" type="slidenum">
              <a:rPr lang="en-GB"/>
              <a:pPr/>
              <a:t>20</a:t>
            </a:fld>
            <a:endParaRPr lang="en-GB"/>
          </a:p>
        </p:txBody>
      </p:sp>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A5C86-3DF3-476E-A257-63ECE5721C5E}" type="slidenum">
              <a:rPr lang="en-GB"/>
              <a:pPr/>
              <a:t>21</a:t>
            </a:fld>
            <a:endParaRPr lang="en-GB"/>
          </a:p>
        </p:txBody>
      </p:sp>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8DE5D-9191-4174-8D81-8B3DE554EA4E}" type="slidenum">
              <a:rPr lang="en-GB"/>
              <a:pPr/>
              <a:t>22</a:t>
            </a:fld>
            <a:endParaRPr lang="en-GB"/>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BADFF-BDCA-4B46-BAD2-59EDB090DECA}" type="slidenum">
              <a:rPr lang="en-GB"/>
              <a:pPr/>
              <a:t>23</a:t>
            </a:fld>
            <a:endParaRPr lang="en-GB"/>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E82C5-FB0C-44E4-A491-CBFAB5112E26}" type="slidenum">
              <a:rPr lang="en-GB">
                <a:solidFill>
                  <a:prstClr val="black"/>
                </a:solidFill>
              </a:rPr>
              <a:pPr/>
              <a:t>2</a:t>
            </a:fld>
            <a:endParaRPr lang="en-GB">
              <a:solidFill>
                <a:prstClr val="black"/>
              </a:solidFill>
            </a:endParaRPr>
          </a:p>
        </p:txBody>
      </p:sp>
      <p:sp>
        <p:nvSpPr>
          <p:cNvPr id="97282" name="Rectangle 2"/>
          <p:cNvSpPr>
            <a:spLocks noGrp="1" noRot="1" noChangeAspect="1" noChangeArrowheads="1" noTextEdit="1"/>
          </p:cNvSpPr>
          <p:nvPr>
            <p:ph type="sldImg"/>
          </p:nvPr>
        </p:nvSpPr>
        <p:spPr>
          <a:xfrm>
            <a:off x="381000" y="685800"/>
            <a:ext cx="6096000" cy="3429000"/>
          </a:xfrm>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421F1-0EDF-4C68-BBBD-453E729FB364}" type="slidenum">
              <a:rPr lang="en-GB"/>
              <a:pPr/>
              <a:t>24</a:t>
            </a:fld>
            <a:endParaRPr lang="en-GB"/>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000B4-6335-40FA-8FE2-A74E40DB118E}" type="slidenum">
              <a:rPr lang="en-GB"/>
              <a:pPr/>
              <a:t>25</a:t>
            </a:fld>
            <a:endParaRPr lang="en-GB"/>
          </a:p>
        </p:txBody>
      </p:sp>
      <p:sp>
        <p:nvSpPr>
          <p:cNvPr id="52226" name="Rectangle 2"/>
          <p:cNvSpPr>
            <a:spLocks noGrp="1" noRot="1" noChangeAspect="1" noChangeArrowheads="1" noTextEdit="1"/>
          </p:cNvSpPr>
          <p:nvPr>
            <p:ph type="sldImg"/>
          </p:nvPr>
        </p:nvSpPr>
        <p:spPr>
          <a:xfrm>
            <a:off x="381000" y="685800"/>
            <a:ext cx="6096000" cy="3429000"/>
          </a:xfrm>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D96F2-C98E-426D-85FE-64820FF73E42}" type="slidenum">
              <a:rPr lang="en-GB"/>
              <a:pPr/>
              <a:t>26</a:t>
            </a:fld>
            <a:endParaRPr lang="en-GB"/>
          </a:p>
        </p:txBody>
      </p:sp>
      <p:sp>
        <p:nvSpPr>
          <p:cNvPr id="57346" name="Rectangle 2"/>
          <p:cNvSpPr>
            <a:spLocks noGrp="1" noRot="1" noChangeAspect="1" noChangeArrowheads="1" noTextEdit="1"/>
          </p:cNvSpPr>
          <p:nvPr>
            <p:ph type="sldImg"/>
          </p:nvPr>
        </p:nvSpPr>
        <p:spPr>
          <a:xfrm>
            <a:off x="381000" y="685800"/>
            <a:ext cx="6096000" cy="3429000"/>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DD4F6-2EE0-4390-AAB9-54CA04C89FB6}" type="slidenum">
              <a:rPr lang="en-GB"/>
              <a:pPr/>
              <a:t>27</a:t>
            </a:fld>
            <a:endParaRPr lang="en-GB"/>
          </a:p>
        </p:txBody>
      </p:sp>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73275-4346-4A34-A0E6-A573B4DE18B2}" type="slidenum">
              <a:rPr lang="en-GB"/>
              <a:pPr/>
              <a:t>29</a:t>
            </a:fld>
            <a:endParaRPr lang="en-GB"/>
          </a:p>
        </p:txBody>
      </p:sp>
      <p:sp>
        <p:nvSpPr>
          <p:cNvPr id="22530" name="Rectangle 2"/>
          <p:cNvSpPr>
            <a:spLocks noGrp="1" noRot="1" noChangeAspect="1" noChangeArrowheads="1" noTextEdit="1"/>
          </p:cNvSpPr>
          <p:nvPr>
            <p:ph type="sldImg"/>
          </p:nvPr>
        </p:nvSpPr>
        <p:spPr>
          <a:xfrm>
            <a:off x="381000" y="685800"/>
            <a:ext cx="6096000" cy="3429000"/>
          </a:xfrm>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448A9-6327-4AF5-8523-13639669A911}" type="slidenum">
              <a:rPr lang="en-GB"/>
              <a:pPr/>
              <a:t>30</a:t>
            </a:fld>
            <a:endParaRPr lang="en-GB"/>
          </a:p>
        </p:txBody>
      </p:sp>
      <p:sp>
        <p:nvSpPr>
          <p:cNvPr id="128002" name="Rectangle 2"/>
          <p:cNvSpPr>
            <a:spLocks noGrp="1" noRot="1" noChangeAspect="1" noChangeArrowheads="1" noTextEdit="1"/>
          </p:cNvSpPr>
          <p:nvPr>
            <p:ph type="sldImg"/>
          </p:nvPr>
        </p:nvSpPr>
        <p:spPr>
          <a:xfrm>
            <a:off x="381000" y="685800"/>
            <a:ext cx="6096000" cy="3429000"/>
          </a:xfrm>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06326-E29B-44D3-AA9B-7C41FC7D6AA9}" type="slidenum">
              <a:rPr lang="en-GB"/>
              <a:pPr/>
              <a:t>31</a:t>
            </a:fld>
            <a:endParaRPr lang="en-GB"/>
          </a:p>
        </p:txBody>
      </p:sp>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9EB53-87DB-4967-A518-388CC17BFB67}" type="slidenum">
              <a:rPr lang="en-GB"/>
              <a:pPr/>
              <a:t>32</a:t>
            </a:fld>
            <a:endParaRPr lang="en-GB"/>
          </a:p>
        </p:txBody>
      </p:sp>
      <p:sp>
        <p:nvSpPr>
          <p:cNvPr id="68610" name="Rectangle 2"/>
          <p:cNvSpPr>
            <a:spLocks noGrp="1" noRot="1" noChangeAspect="1" noChangeArrowheads="1" noTextEdit="1"/>
          </p:cNvSpPr>
          <p:nvPr>
            <p:ph type="sldImg"/>
          </p:nvPr>
        </p:nvSpPr>
        <p:spPr>
          <a:xfrm>
            <a:off x="381000" y="685800"/>
            <a:ext cx="6096000" cy="3429000"/>
          </a:xfrm>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F7E93-67D0-4D1C-8A63-1966BCBE7CA5}" type="slidenum">
              <a:rPr lang="en-GB"/>
              <a:pPr/>
              <a:t>34</a:t>
            </a:fld>
            <a:endParaRPr lang="en-GB"/>
          </a:p>
        </p:txBody>
      </p:sp>
      <p:sp>
        <p:nvSpPr>
          <p:cNvPr id="123906" name="Rectangle 2"/>
          <p:cNvSpPr>
            <a:spLocks noGrp="1" noRot="1" noChangeAspect="1" noChangeArrowheads="1" noTextEdit="1"/>
          </p:cNvSpPr>
          <p:nvPr>
            <p:ph type="sldImg"/>
          </p:nvPr>
        </p:nvSpPr>
        <p:spPr>
          <a:xfrm>
            <a:off x="381000" y="685800"/>
            <a:ext cx="6096000" cy="3429000"/>
          </a:xfrm>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2AEF0-BF19-41C4-9FB2-56A69ADA5330}" type="slidenum">
              <a:rPr lang="en-GB"/>
              <a:pPr/>
              <a:t>35</a:t>
            </a:fld>
            <a:endParaRPr lang="en-GB"/>
          </a:p>
        </p:txBody>
      </p:sp>
      <p:sp>
        <p:nvSpPr>
          <p:cNvPr id="70658" name="Rectangle 2"/>
          <p:cNvSpPr>
            <a:spLocks noGrp="1" noRot="1" noChangeAspect="1" noChangeArrowheads="1" noTextEdit="1"/>
          </p:cNvSpPr>
          <p:nvPr>
            <p:ph type="sldImg"/>
          </p:nvPr>
        </p:nvSpPr>
        <p:spPr>
          <a:xfrm>
            <a:off x="381000" y="685800"/>
            <a:ext cx="6096000" cy="3429000"/>
          </a:xfrm>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F15BC-9D98-4B7C-9172-0B42E4F98C95}" type="slidenum">
              <a:rPr lang="en-GB">
                <a:solidFill>
                  <a:prstClr val="black"/>
                </a:solidFill>
              </a:rPr>
              <a:pPr/>
              <a:t>3</a:t>
            </a:fld>
            <a:endParaRPr lang="en-GB">
              <a:solidFill>
                <a:prstClr val="black"/>
              </a:solidFill>
            </a:endParaRPr>
          </a:p>
        </p:txBody>
      </p:sp>
      <p:sp>
        <p:nvSpPr>
          <p:cNvPr id="99330" name="Rectangle 2"/>
          <p:cNvSpPr>
            <a:spLocks noGrp="1" noRot="1" noChangeAspect="1" noChangeArrowheads="1" noTextEdit="1"/>
          </p:cNvSpPr>
          <p:nvPr>
            <p:ph type="sldImg"/>
          </p:nvPr>
        </p:nvSpPr>
        <p:spPr>
          <a:xfrm>
            <a:off x="381000" y="685800"/>
            <a:ext cx="6096000" cy="3429000"/>
          </a:xfrm>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182B6-EEE5-42A4-BCAB-59E4E164EE10}" type="slidenum">
              <a:rPr lang="en-GB"/>
              <a:pPr/>
              <a:t>36</a:t>
            </a:fld>
            <a:endParaRPr lang="en-GB"/>
          </a:p>
        </p:txBody>
      </p:sp>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3F1D1-D25C-49AF-893A-ACE9112D75BE}" type="slidenum">
              <a:rPr lang="en-GB"/>
              <a:pPr/>
              <a:t>39</a:t>
            </a:fld>
            <a:endParaRPr lang="en-GB"/>
          </a:p>
        </p:txBody>
      </p:sp>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25B4F-EBEF-4BFB-9C87-CA375A6B2270}" type="slidenum">
              <a:rPr lang="en-GB"/>
              <a:pPr/>
              <a:t>40</a:t>
            </a:fld>
            <a:endParaRPr lang="en-GB"/>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B0DA5-A114-41E1-9131-05AC611D68BE}" type="slidenum">
              <a:rPr lang="en-GB"/>
              <a:pPr/>
              <a:t>47</a:t>
            </a:fld>
            <a:endParaRPr lang="en-GB"/>
          </a:p>
        </p:txBody>
      </p:sp>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054B8-1B80-472A-8838-CBBE08D18264}" type="slidenum">
              <a:rPr lang="en-GB">
                <a:solidFill>
                  <a:prstClr val="black"/>
                </a:solidFill>
              </a:rPr>
              <a:pPr/>
              <a:t>4</a:t>
            </a:fld>
            <a:endParaRPr lang="en-GB">
              <a:solidFill>
                <a:prstClr val="black"/>
              </a:solidFill>
            </a:endParaRPr>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1809D-F1D6-42C5-B495-022D6802838C}" type="slidenum">
              <a:rPr lang="en-GB">
                <a:solidFill>
                  <a:prstClr val="black"/>
                </a:solidFill>
              </a:rPr>
              <a:pPr/>
              <a:t>5</a:t>
            </a:fld>
            <a:endParaRPr lang="en-GB">
              <a:solidFill>
                <a:prstClr val="black"/>
              </a:solidFill>
            </a:endParaRPr>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64561-06F6-4192-8621-DFD37D8AB10A}" type="slidenum">
              <a:rPr lang="en-GB">
                <a:solidFill>
                  <a:prstClr val="black"/>
                </a:solidFill>
              </a:rPr>
              <a:pPr/>
              <a:t>6</a:t>
            </a:fld>
            <a:endParaRPr lang="en-GB">
              <a:solidFill>
                <a:prstClr val="black"/>
              </a:solidFill>
            </a:endParaRPr>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B4408-CD5A-4A96-A64A-7813A06A20BD}" type="slidenum">
              <a:rPr lang="en-GB"/>
              <a:pPr/>
              <a:t>8</a:t>
            </a:fld>
            <a:endParaRPr lang="en-GB"/>
          </a:p>
        </p:txBody>
      </p:sp>
      <p:sp>
        <p:nvSpPr>
          <p:cNvPr id="112642" name="Rectangle 2"/>
          <p:cNvSpPr>
            <a:spLocks noGrp="1" noRot="1" noChangeAspect="1" noChangeArrowheads="1" noTextEdit="1"/>
          </p:cNvSpPr>
          <p:nvPr>
            <p:ph type="sldImg"/>
          </p:nvPr>
        </p:nvSpPr>
        <p:spPr>
          <a:xfrm>
            <a:off x="381000" y="685800"/>
            <a:ext cx="6096000" cy="3429000"/>
          </a:xfrm>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E409E-D28F-41BA-9B0B-EAD2165FB40D}" type="slidenum">
              <a:rPr lang="en-GB"/>
              <a:pPr/>
              <a:t>9</a:t>
            </a:fld>
            <a:endParaRPr lang="en-GB"/>
          </a:p>
        </p:txBody>
      </p:sp>
      <p:sp>
        <p:nvSpPr>
          <p:cNvPr id="35842" name="Rectangle 2"/>
          <p:cNvSpPr>
            <a:spLocks noGrp="1" noRot="1" noChangeAspect="1" noChangeArrowheads="1" noTextEdit="1"/>
          </p:cNvSpPr>
          <p:nvPr>
            <p:ph type="sldImg"/>
          </p:nvPr>
        </p:nvSpPr>
        <p:spPr>
          <a:xfrm>
            <a:off x="381000" y="685800"/>
            <a:ext cx="6096000" cy="3429000"/>
          </a:xfrm>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E2169-5829-4CAD-80CA-4B7B96E72570}" type="slidenum">
              <a:rPr lang="en-GB"/>
              <a:pPr/>
              <a:t>11</a:t>
            </a:fld>
            <a:endParaRPr lang="en-GB"/>
          </a:p>
        </p:txBody>
      </p:sp>
      <p:sp>
        <p:nvSpPr>
          <p:cNvPr id="60418" name="Rectangle 2"/>
          <p:cNvSpPr>
            <a:spLocks noGrp="1" noRot="1" noChangeAspect="1" noChangeArrowheads="1" noTextEdit="1"/>
          </p:cNvSpPr>
          <p:nvPr>
            <p:ph type="sldImg"/>
          </p:nvPr>
        </p:nvSpPr>
        <p:spPr>
          <a:xfrm>
            <a:off x="381000" y="685800"/>
            <a:ext cx="6096000" cy="3429000"/>
          </a:xfrm>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i-FI"/>
              <a:t>Muokkaa ots. perustyyl. napsautt.</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9AE303-F114-43FC-B2BF-D8A05888FAA7}" type="slidenum">
              <a:rPr lang="en-GB" smtClean="0"/>
              <a:pPr/>
              <a:t>‹#›</a:t>
            </a:fld>
            <a:endParaRPr lang="en-GB"/>
          </a:p>
        </p:txBody>
      </p:sp>
    </p:spTree>
    <p:extLst>
      <p:ext uri="{BB962C8B-B14F-4D97-AF65-F5344CB8AC3E}">
        <p14:creationId xmlns:p14="http://schemas.microsoft.com/office/powerpoint/2010/main" val="382004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31DFD8-3D03-4CAA-892B-EAECEB119C01}" type="slidenum">
              <a:rPr lang="en-GB" smtClean="0"/>
              <a:pPr/>
              <a:t>‹#›</a:t>
            </a:fld>
            <a:endParaRPr lang="en-GB"/>
          </a:p>
        </p:txBody>
      </p:sp>
    </p:spTree>
    <p:extLst>
      <p:ext uri="{BB962C8B-B14F-4D97-AF65-F5344CB8AC3E}">
        <p14:creationId xmlns:p14="http://schemas.microsoft.com/office/powerpoint/2010/main" val="137592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BF4A8A-F622-419C-BA18-280CF80B4CBB}" type="slidenum">
              <a:rPr lang="en-GB" smtClean="0"/>
              <a:pPr/>
              <a:t>‹#›</a:t>
            </a:fld>
            <a:endParaRPr lang="en-GB"/>
          </a:p>
        </p:txBody>
      </p:sp>
    </p:spTree>
    <p:extLst>
      <p:ext uri="{BB962C8B-B14F-4D97-AF65-F5344CB8AC3E}">
        <p14:creationId xmlns:p14="http://schemas.microsoft.com/office/powerpoint/2010/main" val="2071211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Otsikko sekä teksti sisällön yläpuolella">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7814"/>
            <a:ext cx="10972800" cy="1139825"/>
          </a:xfrm>
        </p:spPr>
        <p:txBody>
          <a:bodyPr/>
          <a:lstStyle/>
          <a:p>
            <a:r>
              <a:rPr lang="fi-FI"/>
              <a:t>Muokkaa perustyyl. napsautt.</a:t>
            </a:r>
            <a:endParaRPr lang="en-GB"/>
          </a:p>
        </p:txBody>
      </p:sp>
      <p:sp>
        <p:nvSpPr>
          <p:cNvPr id="3" name="Tekstin paikkamerkki 2"/>
          <p:cNvSpPr>
            <a:spLocks noGrp="1"/>
          </p:cNvSpPr>
          <p:nvPr>
            <p:ph type="body" sz="half" idx="1"/>
          </p:nvPr>
        </p:nvSpPr>
        <p:spPr>
          <a:xfrm>
            <a:off x="609600" y="1600201"/>
            <a:ext cx="10972800" cy="21891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09600" y="3941763"/>
            <a:ext cx="10972800" cy="218916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a:xfrm>
            <a:off x="609600" y="6248400"/>
            <a:ext cx="2844800" cy="457200"/>
          </a:xfrm>
        </p:spPr>
        <p:txBody>
          <a:bodyPr/>
          <a:lstStyle>
            <a:lvl1pPr>
              <a:defRPr/>
            </a:lvl1pPr>
          </a:lstStyle>
          <a:p>
            <a:endParaRPr lang="en-GB"/>
          </a:p>
        </p:txBody>
      </p:sp>
      <p:sp>
        <p:nvSpPr>
          <p:cNvPr id="6" name="Alatunnisteen paikkamerkki 5"/>
          <p:cNvSpPr>
            <a:spLocks noGrp="1"/>
          </p:cNvSpPr>
          <p:nvPr>
            <p:ph type="ftr" sz="quarter" idx="11"/>
          </p:nvPr>
        </p:nvSpPr>
        <p:spPr>
          <a:xfrm>
            <a:off x="4165600" y="6248400"/>
            <a:ext cx="3860800" cy="457200"/>
          </a:xfrm>
        </p:spPr>
        <p:txBody>
          <a:bodyPr/>
          <a:lstStyle>
            <a:lvl1pPr>
              <a:defRPr/>
            </a:lvl1pPr>
          </a:lstStyle>
          <a:p>
            <a:endParaRPr lang="en-GB"/>
          </a:p>
        </p:txBody>
      </p:sp>
      <p:sp>
        <p:nvSpPr>
          <p:cNvPr id="7" name="Dian numeron paikkamerkki 6"/>
          <p:cNvSpPr>
            <a:spLocks noGrp="1"/>
          </p:cNvSpPr>
          <p:nvPr>
            <p:ph type="sldNum" sz="quarter" idx="12"/>
          </p:nvPr>
        </p:nvSpPr>
        <p:spPr>
          <a:xfrm>
            <a:off x="8737600" y="6248400"/>
            <a:ext cx="2844800" cy="457200"/>
          </a:xfrm>
        </p:spPr>
        <p:txBody>
          <a:bodyPr/>
          <a:lstStyle>
            <a:lvl1pPr>
              <a:defRPr/>
            </a:lvl1pPr>
          </a:lstStyle>
          <a:p>
            <a:fld id="{3FC678E8-4E41-41FA-87B2-B2C5D894A869}" type="slidenum">
              <a:rPr lang="en-GB"/>
              <a:pPr/>
              <a:t>‹#›</a:t>
            </a:fld>
            <a:endParaRPr lang="en-GB"/>
          </a:p>
        </p:txBody>
      </p:sp>
    </p:spTree>
    <p:extLst>
      <p:ext uri="{BB962C8B-B14F-4D97-AF65-F5344CB8AC3E}">
        <p14:creationId xmlns:p14="http://schemas.microsoft.com/office/powerpoint/2010/main" val="3546354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7814"/>
            <a:ext cx="10972800" cy="1139825"/>
          </a:xfrm>
        </p:spPr>
        <p:txBody>
          <a:bodyPr/>
          <a:lstStyle/>
          <a:p>
            <a:r>
              <a:rPr lang="fi-FI"/>
              <a:t>Muokkaa perustyyl. napsautt.</a:t>
            </a:r>
            <a:endParaRPr lang="en-GB"/>
          </a:p>
        </p:txBody>
      </p:sp>
      <p:sp>
        <p:nvSpPr>
          <p:cNvPr id="3" name="Tekstin paikkamerkki 2"/>
          <p:cNvSpPr>
            <a:spLocks noGrp="1"/>
          </p:cNvSpPr>
          <p:nvPr>
            <p:ph type="body" sz="half" idx="1"/>
          </p:nvPr>
        </p:nvSpPr>
        <p:spPr>
          <a:xfrm>
            <a:off x="609600" y="1600201"/>
            <a:ext cx="5384800" cy="45307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197600" y="1600201"/>
            <a:ext cx="5384800" cy="45307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a:xfrm>
            <a:off x="609600" y="6248400"/>
            <a:ext cx="2844800" cy="457200"/>
          </a:xfrm>
        </p:spPr>
        <p:txBody>
          <a:bodyPr/>
          <a:lstStyle>
            <a:lvl1pPr>
              <a:defRPr/>
            </a:lvl1pPr>
          </a:lstStyle>
          <a:p>
            <a:endParaRPr lang="en-GB"/>
          </a:p>
        </p:txBody>
      </p:sp>
      <p:sp>
        <p:nvSpPr>
          <p:cNvPr id="6" name="Alatunnisteen paikkamerkki 5"/>
          <p:cNvSpPr>
            <a:spLocks noGrp="1"/>
          </p:cNvSpPr>
          <p:nvPr>
            <p:ph type="ftr" sz="quarter" idx="11"/>
          </p:nvPr>
        </p:nvSpPr>
        <p:spPr>
          <a:xfrm>
            <a:off x="4165600" y="6248400"/>
            <a:ext cx="3860800" cy="457200"/>
          </a:xfrm>
        </p:spPr>
        <p:txBody>
          <a:bodyPr/>
          <a:lstStyle>
            <a:lvl1pPr>
              <a:defRPr/>
            </a:lvl1pPr>
          </a:lstStyle>
          <a:p>
            <a:endParaRPr lang="en-GB"/>
          </a:p>
        </p:txBody>
      </p:sp>
      <p:sp>
        <p:nvSpPr>
          <p:cNvPr id="7" name="Dian numeron paikkamerkki 6"/>
          <p:cNvSpPr>
            <a:spLocks noGrp="1"/>
          </p:cNvSpPr>
          <p:nvPr>
            <p:ph type="sldNum" sz="quarter" idx="12"/>
          </p:nvPr>
        </p:nvSpPr>
        <p:spPr>
          <a:xfrm>
            <a:off x="8737600" y="6248400"/>
            <a:ext cx="2844800" cy="457200"/>
          </a:xfrm>
        </p:spPr>
        <p:txBody>
          <a:bodyPr/>
          <a:lstStyle>
            <a:lvl1pPr>
              <a:defRPr/>
            </a:lvl1pPr>
          </a:lstStyle>
          <a:p>
            <a:fld id="{1E4E8BE0-CC0C-4CB3-937E-62D124EA729B}" type="slidenum">
              <a:rPr lang="en-GB"/>
              <a:pPr/>
              <a:t>‹#›</a:t>
            </a:fld>
            <a:endParaRPr lang="en-GB"/>
          </a:p>
        </p:txBody>
      </p:sp>
    </p:spTree>
    <p:extLst>
      <p:ext uri="{BB962C8B-B14F-4D97-AF65-F5344CB8AC3E}">
        <p14:creationId xmlns:p14="http://schemas.microsoft.com/office/powerpoint/2010/main" val="284688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609600" y="277813"/>
            <a:ext cx="10972800" cy="5853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3" name="Päivämäärän paikkamerkki 2"/>
          <p:cNvSpPr>
            <a:spLocks noGrp="1"/>
          </p:cNvSpPr>
          <p:nvPr>
            <p:ph type="dt" sz="half" idx="10"/>
          </p:nvPr>
        </p:nvSpPr>
        <p:spPr>
          <a:xfrm>
            <a:off x="609600" y="6248400"/>
            <a:ext cx="2844800" cy="457200"/>
          </a:xfrm>
        </p:spPr>
        <p:txBody>
          <a:bodyPr/>
          <a:lstStyle>
            <a:lvl1pPr>
              <a:defRPr/>
            </a:lvl1pPr>
          </a:lstStyle>
          <a:p>
            <a:endParaRPr lang="en-GB"/>
          </a:p>
        </p:txBody>
      </p:sp>
      <p:sp>
        <p:nvSpPr>
          <p:cNvPr id="4" name="Alatunnisteen paikkamerkki 3"/>
          <p:cNvSpPr>
            <a:spLocks noGrp="1"/>
          </p:cNvSpPr>
          <p:nvPr>
            <p:ph type="ftr" sz="quarter" idx="11"/>
          </p:nvPr>
        </p:nvSpPr>
        <p:spPr>
          <a:xfrm>
            <a:off x="4165600" y="6248400"/>
            <a:ext cx="3860800" cy="457200"/>
          </a:xfrm>
        </p:spPr>
        <p:txBody>
          <a:bodyPr/>
          <a:lstStyle>
            <a:lvl1pPr>
              <a:defRPr/>
            </a:lvl1pPr>
          </a:lstStyle>
          <a:p>
            <a:endParaRPr lang="en-GB"/>
          </a:p>
        </p:txBody>
      </p:sp>
      <p:sp>
        <p:nvSpPr>
          <p:cNvPr id="5" name="Dian numeron paikkamerkki 4"/>
          <p:cNvSpPr>
            <a:spLocks noGrp="1"/>
          </p:cNvSpPr>
          <p:nvPr>
            <p:ph type="sldNum" sz="quarter" idx="12"/>
          </p:nvPr>
        </p:nvSpPr>
        <p:spPr>
          <a:xfrm>
            <a:off x="8737600" y="6248400"/>
            <a:ext cx="2844800" cy="457200"/>
          </a:xfrm>
        </p:spPr>
        <p:txBody>
          <a:bodyPr/>
          <a:lstStyle>
            <a:lvl1pPr>
              <a:defRPr/>
            </a:lvl1pPr>
          </a:lstStyle>
          <a:p>
            <a:fld id="{C09E65FA-5027-41F6-BBC1-B6CF2A7AE210}" type="slidenum">
              <a:rPr lang="en-GB"/>
              <a:pPr/>
              <a:t>‹#›</a:t>
            </a:fld>
            <a:endParaRPr lang="en-GB"/>
          </a:p>
        </p:txBody>
      </p:sp>
    </p:spTree>
    <p:extLst>
      <p:ext uri="{BB962C8B-B14F-4D97-AF65-F5344CB8AC3E}">
        <p14:creationId xmlns:p14="http://schemas.microsoft.com/office/powerpoint/2010/main" val="74676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Otsikko, sisältö ja teksti">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7814"/>
            <a:ext cx="10972800" cy="1139825"/>
          </a:xfrm>
        </p:spPr>
        <p:txBody>
          <a:bodyPr/>
          <a:lstStyle/>
          <a:p>
            <a:r>
              <a:rPr lang="fi-FI"/>
              <a:t>Muokkaa perustyyl. napsautt.</a:t>
            </a:r>
            <a:endParaRPr lang="en-GB"/>
          </a:p>
        </p:txBody>
      </p:sp>
      <p:sp>
        <p:nvSpPr>
          <p:cNvPr id="3" name="Sisällön paikkamerkki 2"/>
          <p:cNvSpPr>
            <a:spLocks noGrp="1"/>
          </p:cNvSpPr>
          <p:nvPr>
            <p:ph sz="half" idx="1"/>
          </p:nvPr>
        </p:nvSpPr>
        <p:spPr>
          <a:xfrm>
            <a:off x="609600" y="1600201"/>
            <a:ext cx="5384800" cy="45307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Tekstin paikkamerkki 3"/>
          <p:cNvSpPr>
            <a:spLocks noGrp="1"/>
          </p:cNvSpPr>
          <p:nvPr>
            <p:ph type="body" sz="half" idx="2"/>
          </p:nvPr>
        </p:nvSpPr>
        <p:spPr>
          <a:xfrm>
            <a:off x="6197600" y="1600201"/>
            <a:ext cx="5384800" cy="45307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a:xfrm>
            <a:off x="609600" y="6248400"/>
            <a:ext cx="2844800" cy="457200"/>
          </a:xfrm>
        </p:spPr>
        <p:txBody>
          <a:bodyPr/>
          <a:lstStyle>
            <a:lvl1pPr>
              <a:defRPr/>
            </a:lvl1pPr>
          </a:lstStyle>
          <a:p>
            <a:endParaRPr lang="en-GB"/>
          </a:p>
        </p:txBody>
      </p:sp>
      <p:sp>
        <p:nvSpPr>
          <p:cNvPr id="6" name="Alatunnisteen paikkamerkki 5"/>
          <p:cNvSpPr>
            <a:spLocks noGrp="1"/>
          </p:cNvSpPr>
          <p:nvPr>
            <p:ph type="ftr" sz="quarter" idx="11"/>
          </p:nvPr>
        </p:nvSpPr>
        <p:spPr>
          <a:xfrm>
            <a:off x="4165600" y="6248400"/>
            <a:ext cx="3860800" cy="457200"/>
          </a:xfrm>
        </p:spPr>
        <p:txBody>
          <a:bodyPr/>
          <a:lstStyle>
            <a:lvl1pPr>
              <a:defRPr/>
            </a:lvl1pPr>
          </a:lstStyle>
          <a:p>
            <a:endParaRPr lang="en-GB"/>
          </a:p>
        </p:txBody>
      </p:sp>
      <p:sp>
        <p:nvSpPr>
          <p:cNvPr id="7" name="Dian numeron paikkamerkki 6"/>
          <p:cNvSpPr>
            <a:spLocks noGrp="1"/>
          </p:cNvSpPr>
          <p:nvPr>
            <p:ph type="sldNum" sz="quarter" idx="12"/>
          </p:nvPr>
        </p:nvSpPr>
        <p:spPr>
          <a:xfrm>
            <a:off x="8737600" y="6248400"/>
            <a:ext cx="2844800" cy="457200"/>
          </a:xfrm>
        </p:spPr>
        <p:txBody>
          <a:bodyPr/>
          <a:lstStyle>
            <a:lvl1pPr>
              <a:defRPr/>
            </a:lvl1pPr>
          </a:lstStyle>
          <a:p>
            <a:fld id="{334B94F8-F0F7-438E-87FC-479B1E6C5984}" type="slidenum">
              <a:rPr lang="en-GB"/>
              <a:pPr/>
              <a:t>‹#›</a:t>
            </a:fld>
            <a:endParaRPr lang="en-GB"/>
          </a:p>
        </p:txBody>
      </p:sp>
    </p:spTree>
    <p:extLst>
      <p:ext uri="{BB962C8B-B14F-4D97-AF65-F5344CB8AC3E}">
        <p14:creationId xmlns:p14="http://schemas.microsoft.com/office/powerpoint/2010/main" val="56448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Otsikko ja neljä sisältökohdetta">
    <p:spTree>
      <p:nvGrpSpPr>
        <p:cNvPr id="1" name=""/>
        <p:cNvGrpSpPr/>
        <p:nvPr/>
      </p:nvGrpSpPr>
      <p:grpSpPr>
        <a:xfrm>
          <a:off x="0" y="0"/>
          <a:ext cx="0" cy="0"/>
          <a:chOff x="0" y="0"/>
          <a:chExt cx="0" cy="0"/>
        </a:xfrm>
      </p:grpSpPr>
      <p:sp>
        <p:nvSpPr>
          <p:cNvPr id="2" name="Otsikko 1"/>
          <p:cNvSpPr>
            <a:spLocks noGrp="1"/>
          </p:cNvSpPr>
          <p:nvPr>
            <p:ph type="title" sz="quarter"/>
          </p:nvPr>
        </p:nvSpPr>
        <p:spPr>
          <a:xfrm>
            <a:off x="609600" y="277814"/>
            <a:ext cx="10972800" cy="1139825"/>
          </a:xfrm>
        </p:spPr>
        <p:txBody>
          <a:bodyPr/>
          <a:lstStyle/>
          <a:p>
            <a:r>
              <a:rPr lang="fi-FI"/>
              <a:t>Muokkaa perustyyl. napsautt.</a:t>
            </a:r>
            <a:endParaRPr lang="en-GB"/>
          </a:p>
        </p:txBody>
      </p:sp>
      <p:sp>
        <p:nvSpPr>
          <p:cNvPr id="3" name="Sisällön paikkamerkki 2"/>
          <p:cNvSpPr>
            <a:spLocks noGrp="1"/>
          </p:cNvSpPr>
          <p:nvPr>
            <p:ph sz="quarter" idx="1"/>
          </p:nvPr>
        </p:nvSpPr>
        <p:spPr>
          <a:xfrm>
            <a:off x="609600" y="1600201"/>
            <a:ext cx="5384800" cy="21891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quarter" idx="2"/>
          </p:nvPr>
        </p:nvSpPr>
        <p:spPr>
          <a:xfrm>
            <a:off x="6197600" y="1600201"/>
            <a:ext cx="5384800" cy="21891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Sisällön paikkamerkki 4"/>
          <p:cNvSpPr>
            <a:spLocks noGrp="1"/>
          </p:cNvSpPr>
          <p:nvPr>
            <p:ph sz="quarter" idx="3"/>
          </p:nvPr>
        </p:nvSpPr>
        <p:spPr>
          <a:xfrm>
            <a:off x="609600" y="3941763"/>
            <a:ext cx="5384800" cy="218916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Sisällön paikkamerkki 5"/>
          <p:cNvSpPr>
            <a:spLocks noGrp="1"/>
          </p:cNvSpPr>
          <p:nvPr>
            <p:ph sz="quarter" idx="4"/>
          </p:nvPr>
        </p:nvSpPr>
        <p:spPr>
          <a:xfrm>
            <a:off x="6197600" y="3941763"/>
            <a:ext cx="5384800" cy="218916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p:cNvSpPr>
            <a:spLocks noGrp="1"/>
          </p:cNvSpPr>
          <p:nvPr>
            <p:ph type="dt" sz="half" idx="10"/>
          </p:nvPr>
        </p:nvSpPr>
        <p:spPr>
          <a:xfrm>
            <a:off x="609600" y="6248400"/>
            <a:ext cx="2844800" cy="457200"/>
          </a:xfrm>
        </p:spPr>
        <p:txBody>
          <a:bodyPr/>
          <a:lstStyle>
            <a:lvl1pPr>
              <a:defRPr/>
            </a:lvl1pPr>
          </a:lstStyle>
          <a:p>
            <a:endParaRPr lang="en-GB"/>
          </a:p>
        </p:txBody>
      </p:sp>
      <p:sp>
        <p:nvSpPr>
          <p:cNvPr id="8" name="Alatunnisteen paikkamerkki 7"/>
          <p:cNvSpPr>
            <a:spLocks noGrp="1"/>
          </p:cNvSpPr>
          <p:nvPr>
            <p:ph type="ftr" sz="quarter" idx="11"/>
          </p:nvPr>
        </p:nvSpPr>
        <p:spPr>
          <a:xfrm>
            <a:off x="4165600" y="6248400"/>
            <a:ext cx="3860800" cy="457200"/>
          </a:xfrm>
        </p:spPr>
        <p:txBody>
          <a:bodyPr/>
          <a:lstStyle>
            <a:lvl1pPr>
              <a:defRPr/>
            </a:lvl1pPr>
          </a:lstStyle>
          <a:p>
            <a:endParaRPr lang="en-GB"/>
          </a:p>
        </p:txBody>
      </p:sp>
      <p:sp>
        <p:nvSpPr>
          <p:cNvPr id="9" name="Dian numeron paikkamerkki 8"/>
          <p:cNvSpPr>
            <a:spLocks noGrp="1"/>
          </p:cNvSpPr>
          <p:nvPr>
            <p:ph type="sldNum" sz="quarter" idx="12"/>
          </p:nvPr>
        </p:nvSpPr>
        <p:spPr>
          <a:xfrm>
            <a:off x="8737600" y="6248400"/>
            <a:ext cx="2844800" cy="457200"/>
          </a:xfrm>
        </p:spPr>
        <p:txBody>
          <a:bodyPr/>
          <a:lstStyle>
            <a:lvl1pPr>
              <a:defRPr/>
            </a:lvl1pPr>
          </a:lstStyle>
          <a:p>
            <a:fld id="{5CA85D2A-CAC6-4CE6-B67C-BC3F87B1C838}" type="slidenum">
              <a:rPr lang="en-GB"/>
              <a:pPr/>
              <a:t>‹#›</a:t>
            </a:fld>
            <a:endParaRPr lang="en-GB"/>
          </a:p>
        </p:txBody>
      </p:sp>
    </p:spTree>
    <p:extLst>
      <p:ext uri="{BB962C8B-B14F-4D97-AF65-F5344CB8AC3E}">
        <p14:creationId xmlns:p14="http://schemas.microsoft.com/office/powerpoint/2010/main" val="190783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A8A9E-D0F6-4287-8A9A-2B3CBC719EDA}" type="slidenum">
              <a:rPr lang="en-GB" smtClean="0"/>
              <a:pPr/>
              <a:t>‹#›</a:t>
            </a:fld>
            <a:endParaRPr lang="en-GB"/>
          </a:p>
        </p:txBody>
      </p:sp>
    </p:spTree>
    <p:extLst>
      <p:ext uri="{BB962C8B-B14F-4D97-AF65-F5344CB8AC3E}">
        <p14:creationId xmlns:p14="http://schemas.microsoft.com/office/powerpoint/2010/main" val="393942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i-FI"/>
              <a:t>Muokkaa ots. perustyyl. napsautt.</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CE90CE-105D-437C-AA5F-F77B8939EE28}" type="slidenum">
              <a:rPr lang="en-GB" smtClean="0"/>
              <a:pPr/>
              <a:t>‹#›</a:t>
            </a:fld>
            <a:endParaRPr lang="en-GB"/>
          </a:p>
        </p:txBody>
      </p:sp>
    </p:spTree>
    <p:extLst>
      <p:ext uri="{BB962C8B-B14F-4D97-AF65-F5344CB8AC3E}">
        <p14:creationId xmlns:p14="http://schemas.microsoft.com/office/powerpoint/2010/main" val="184719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103067-D383-43BC-BD53-69871860E613}" type="slidenum">
              <a:rPr lang="en-GB" smtClean="0"/>
              <a:pPr/>
              <a:t>‹#›</a:t>
            </a:fld>
            <a:endParaRPr lang="en-GB"/>
          </a:p>
        </p:txBody>
      </p:sp>
    </p:spTree>
    <p:extLst>
      <p:ext uri="{BB962C8B-B14F-4D97-AF65-F5344CB8AC3E}">
        <p14:creationId xmlns:p14="http://schemas.microsoft.com/office/powerpoint/2010/main" val="379155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33C8AC-B6F4-4D84-BC82-77FF91A8FB84}" type="slidenum">
              <a:rPr lang="en-GB" smtClean="0"/>
              <a:pPr/>
              <a:t>‹#›</a:t>
            </a:fld>
            <a:endParaRPr lang="en-GB"/>
          </a:p>
        </p:txBody>
      </p:sp>
    </p:spTree>
    <p:extLst>
      <p:ext uri="{BB962C8B-B14F-4D97-AF65-F5344CB8AC3E}">
        <p14:creationId xmlns:p14="http://schemas.microsoft.com/office/powerpoint/2010/main" val="303488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ECE975-7ADF-4C50-BB93-4BA68ED241EC}" type="slidenum">
              <a:rPr lang="en-GB" smtClean="0"/>
              <a:pPr/>
              <a:t>‹#›</a:t>
            </a:fld>
            <a:endParaRPr lang="en-GB"/>
          </a:p>
        </p:txBody>
      </p:sp>
    </p:spTree>
    <p:extLst>
      <p:ext uri="{BB962C8B-B14F-4D97-AF65-F5344CB8AC3E}">
        <p14:creationId xmlns:p14="http://schemas.microsoft.com/office/powerpoint/2010/main" val="195292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6A09A4-6746-4428-98CD-B862E5F8B50C}" type="slidenum">
              <a:rPr lang="en-GB" smtClean="0"/>
              <a:pPr/>
              <a:t>‹#›</a:t>
            </a:fld>
            <a:endParaRPr lang="en-GB"/>
          </a:p>
        </p:txBody>
      </p:sp>
    </p:spTree>
    <p:extLst>
      <p:ext uri="{BB962C8B-B14F-4D97-AF65-F5344CB8AC3E}">
        <p14:creationId xmlns:p14="http://schemas.microsoft.com/office/powerpoint/2010/main" val="247977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i-FI"/>
              <a:t>Muokkaa ots. perustyyl. napsautt.</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i-FI"/>
              <a:t>Muokkaa tekstin perustyylejä</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1F6EFD9-7D31-4F54-9FB1-3E82CDA9E292}" type="slidenum">
              <a:rPr lang="en-GB" smtClean="0"/>
              <a:pPr/>
              <a:t>‹#›</a:t>
            </a:fld>
            <a:endParaRPr lang="en-GB"/>
          </a:p>
        </p:txBody>
      </p:sp>
    </p:spTree>
    <p:extLst>
      <p:ext uri="{BB962C8B-B14F-4D97-AF65-F5344CB8AC3E}">
        <p14:creationId xmlns:p14="http://schemas.microsoft.com/office/powerpoint/2010/main" val="29793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1F6EFD9-7D31-4F54-9FB1-3E82CDA9E292}" type="slidenum">
              <a:rPr lang="en-GB" smtClean="0"/>
              <a:pPr/>
              <a:t>‹#›</a:t>
            </a:fld>
            <a:endParaRPr lang="en-GB"/>
          </a:p>
        </p:txBody>
      </p:sp>
    </p:spTree>
    <p:extLst>
      <p:ext uri="{BB962C8B-B14F-4D97-AF65-F5344CB8AC3E}">
        <p14:creationId xmlns:p14="http://schemas.microsoft.com/office/powerpoint/2010/main" val="35897051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1F6EFD9-7D31-4F54-9FB1-3E82CDA9E292}" type="slidenum">
              <a:rPr lang="en-GB" smtClean="0"/>
              <a:pPr/>
              <a:t>‹#›</a:t>
            </a:fld>
            <a:endParaRPr lang="en-GB"/>
          </a:p>
        </p:txBody>
      </p:sp>
    </p:spTree>
    <p:extLst>
      <p:ext uri="{BB962C8B-B14F-4D97-AF65-F5344CB8AC3E}">
        <p14:creationId xmlns:p14="http://schemas.microsoft.com/office/powerpoint/2010/main" val="63451003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outu.be/OFRjZtYs3w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ZN27wC6pj_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dforum.com/creative-work/ad/player/34472583" TargetMode="External"/><Relationship Id="rId2" Type="http://schemas.openxmlformats.org/officeDocument/2006/relationships/hyperlink" Target="http://www.cdc.gov/nccdphp/dnpa/socialmarketing/training/basics/audience_segmentation.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jWKXit_3rpQ"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M957dACQyfU&amp;list=PL5E73D4950123A2CA"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youtu.be/M957dACQyf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https://www.bbc.com/news/business-4655894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wPrSpihatg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hyperlink" Target="https://youtu.be/Kk2xPIsdF4c" TargetMode="External"/><Relationship Id="rId4" Type="http://schemas.openxmlformats.org/officeDocument/2006/relationships/hyperlink" Target="https://youtu.be/rC5aGCOT6b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bNKqhUlqPq4"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youtu.be/HcZP4Y7Pk9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aappublications.org/news/2016/10/21/DigitalMedia102116"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kkv.fi/Tietoa-ja-ohjeita/markkinointi-ja-menettely-asiakassuhteessa/mainonnan-tunnistettavuus/" TargetMode="External"/><Relationship Id="rId2" Type="http://schemas.openxmlformats.org/officeDocument/2006/relationships/hyperlink" Target="http://www.globalchildforum.org/wp-content/uploads/2016/06/GlobalChildForum_Regulating_Marketing_2015.pdf" TargetMode="External"/><Relationship Id="rId1" Type="http://schemas.openxmlformats.org/officeDocument/2006/relationships/slideLayout" Target="../slideLayouts/slideLayout2.xml"/><Relationship Id="rId4" Type="http://schemas.openxmlformats.org/officeDocument/2006/relationships/hyperlink" Target="http://www.feministfrequency.com/2010/11/toy-ads-and-learning-gende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youtube.com/watch?v=85HT4Om6JT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slate.com/articles/double_x/doublex/2013/08/gender_contamination_when_women_buy_a_product_men_flee.html" TargetMode="External"/><Relationship Id="rId13" Type="http://schemas.openxmlformats.org/officeDocument/2006/relationships/hyperlink" Target="https://commons.wikimedia.org/w/index.php?curid=32568159" TargetMode="External"/><Relationship Id="rId3" Type="http://schemas.openxmlformats.org/officeDocument/2006/relationships/hyperlink" Target="http://www.globalchildforum.org/wp-content/uploads/2016/06/GlobalChildForum_Regulating_Marketing_2015.pdf" TargetMode="External"/><Relationship Id="rId7" Type="http://schemas.openxmlformats.org/officeDocument/2006/relationships/hyperlink" Target="http://thesocietypages.org/socimages/2012/07/10/sexual-objectification-part-3-daily-rituals-to-stop/" TargetMode="External"/><Relationship Id="rId12" Type="http://schemas.openxmlformats.org/officeDocument/2006/relationships/hyperlink" Target="https://commons.wikimedia.org/w/index.php?curid=4580080" TargetMode="External"/><Relationship Id="rId2" Type="http://schemas.openxmlformats.org/officeDocument/2006/relationships/hyperlink" Target="http://www.aef.com/on_campus/classroom/speaker_pres/data/3005" TargetMode="External"/><Relationship Id="rId1" Type="http://schemas.openxmlformats.org/officeDocument/2006/relationships/slideLayout" Target="../slideLayouts/slideLayout2.xml"/><Relationship Id="rId6" Type="http://schemas.openxmlformats.org/officeDocument/2006/relationships/hyperlink" Target="http://www.achilleseffect.com/2011/03/word-cloud-how-toy-ad-vocabulary-reinforces-gender-stereotypes/" TargetMode="External"/><Relationship Id="rId11" Type="http://schemas.openxmlformats.org/officeDocument/2006/relationships/hyperlink" Target="http://www.megalon.fi/kompressioasut/kompressiosaarystimet/zero-point-compression-performance-calf-sleeves-ox-p-1458.html#prettyPhoto" TargetMode="External"/><Relationship Id="rId5" Type="http://schemas.openxmlformats.org/officeDocument/2006/relationships/hyperlink" Target="http://library.duke.edu/digitalcollections/eaa" TargetMode="External"/><Relationship Id="rId15" Type="http://schemas.openxmlformats.org/officeDocument/2006/relationships/hyperlink" Target="https://commons.wikimedia.org/w/index.php?curid=41389465" TargetMode="External"/><Relationship Id="rId10" Type="http://schemas.openxmlformats.org/officeDocument/2006/relationships/hyperlink" Target="https://youtu.be/Uy8yLaoWybk" TargetMode="External"/><Relationship Id="rId4" Type="http://schemas.openxmlformats.org/officeDocument/2006/relationships/hyperlink" Target="http://www.lclark.edu/~soan370/appellation.rae.html" TargetMode="External"/><Relationship Id="rId9" Type="http://schemas.openxmlformats.org/officeDocument/2006/relationships/hyperlink" Target="http://youtu.be/3JDmb_f3E2c" TargetMode="External"/><Relationship Id="rId14" Type="http://schemas.openxmlformats.org/officeDocument/2006/relationships/hyperlink" Target="https://commons.wikimedia.org/w/index.php?curid=1567781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BBwepkVurCI?t=91"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46960" y="152400"/>
            <a:ext cx="7543800" cy="2057399"/>
          </a:xfrm>
        </p:spPr>
        <p:txBody>
          <a:bodyPr>
            <a:normAutofit/>
          </a:bodyPr>
          <a:lstStyle/>
          <a:p>
            <a:pPr algn="ctr"/>
            <a:r>
              <a:rPr lang="en-GB" sz="5600" dirty="0">
                <a:solidFill>
                  <a:schemeClr val="tx1"/>
                </a:solidFill>
                <a:latin typeface="Bernard MT Condensed" pitchFamily="18" charset="0"/>
              </a:rPr>
              <a:t>Discourse &amp; Literacy</a:t>
            </a:r>
            <a:r>
              <a:rPr lang="en-GB" sz="3000" dirty="0">
                <a:solidFill>
                  <a:schemeClr val="tx1"/>
                </a:solidFill>
                <a:latin typeface="Bernard MT Condensed" pitchFamily="18" charset="0"/>
              </a:rPr>
              <a:t> </a:t>
            </a:r>
            <a:br>
              <a:rPr lang="en-GB" sz="3000" dirty="0">
                <a:solidFill>
                  <a:schemeClr val="tx1"/>
                </a:solidFill>
                <a:latin typeface="Bernard MT Condensed" pitchFamily="18" charset="0"/>
              </a:rPr>
            </a:br>
            <a:r>
              <a:rPr lang="en-GB" sz="3000" dirty="0">
                <a:solidFill>
                  <a:schemeClr val="tx1"/>
                </a:solidFill>
                <a:latin typeface="Bernard MT Condensed" pitchFamily="18" charset="0"/>
              </a:rPr>
              <a:t>16 January 2021 </a:t>
            </a:r>
            <a:endParaRPr lang="en-GB" sz="3000" dirty="0">
              <a:latin typeface="Bernard MT Condensed" pitchFamily="18" charset="0"/>
            </a:endParaRPr>
          </a:p>
        </p:txBody>
      </p:sp>
      <p:pic>
        <p:nvPicPr>
          <p:cNvPr id="4101" name="Picture 5" descr="SonyVint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44287" y="2590800"/>
            <a:ext cx="4303425"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E36DB79-8E14-451E-AABB-A3A8121158CD}"/>
              </a:ext>
            </a:extLst>
          </p:cNvPr>
          <p:cNvSpPr>
            <a:spLocks noGrp="1"/>
          </p:cNvSpPr>
          <p:nvPr>
            <p:ph idx="1"/>
          </p:nvPr>
        </p:nvSpPr>
        <p:spPr>
          <a:xfrm>
            <a:off x="304800" y="228600"/>
            <a:ext cx="11277600" cy="5549265"/>
          </a:xfrm>
        </p:spPr>
        <p:txBody>
          <a:bodyPr>
            <a:normAutofit/>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Like many other types of media, advertising has been around for a long 	time.</a:t>
            </a:r>
          </a:p>
          <a:p>
            <a:pPr algn="just">
              <a:buFont typeface="Arial" panose="020B0604020202020204" pitchFamily="34" charset="0"/>
              <a:buChar char="•"/>
            </a:pPr>
            <a:r>
              <a:rPr lang="en-GB" sz="2600" dirty="0">
                <a:solidFill>
                  <a:schemeClr val="tx1"/>
                </a:solidFill>
                <a:latin typeface="Book Antiqua" panose="02040602050305030304" pitchFamily="18" charset="0"/>
              </a:rPr>
              <a:t> In the 16</a:t>
            </a:r>
            <a:r>
              <a:rPr lang="en-GB" sz="2600" baseline="30000" dirty="0">
                <a:solidFill>
                  <a:schemeClr val="tx1"/>
                </a:solidFill>
                <a:latin typeface="Book Antiqua" panose="02040602050305030304" pitchFamily="18" charset="0"/>
              </a:rPr>
              <a:t>th</a:t>
            </a:r>
            <a:r>
              <a:rPr lang="en-GB" sz="2600" dirty="0">
                <a:solidFill>
                  <a:schemeClr val="tx1"/>
                </a:solidFill>
                <a:latin typeface="Book Antiqua" panose="02040602050305030304" pitchFamily="18" charset="0"/>
              </a:rPr>
              <a:t> century, printed books included listings of the printers’ other 	products, informing the readers of available titles.</a:t>
            </a:r>
          </a:p>
          <a:p>
            <a:pPr algn="just">
              <a:buFont typeface="Arial" panose="020B0604020202020204" pitchFamily="34" charset="0"/>
              <a:buChar char="•"/>
            </a:pPr>
            <a:r>
              <a:rPr lang="en-GB" sz="2600" dirty="0">
                <a:solidFill>
                  <a:schemeClr val="tx1"/>
                </a:solidFill>
                <a:latin typeface="Book Antiqua" panose="02040602050305030304" pitchFamily="18" charset="0"/>
              </a:rPr>
              <a:t> In London around 1650, a newspaper would carry about six ads; by 1750, 	it would carry about fifty. </a:t>
            </a:r>
          </a:p>
          <a:p>
            <a:pPr marL="0" indent="0" algn="just">
              <a:buNone/>
            </a:pPr>
            <a:r>
              <a:rPr lang="en-GB" sz="2600" dirty="0">
                <a:solidFill>
                  <a:schemeClr val="tx1"/>
                </a:solidFill>
                <a:latin typeface="Book Antiqua" panose="02040602050305030304" pitchFamily="18" charset="0"/>
              </a:rPr>
              <a:t>“Among the goods and services advertised in the 18</a:t>
            </a:r>
            <a:r>
              <a:rPr lang="en-GB" sz="2600" baseline="30000" dirty="0">
                <a:solidFill>
                  <a:schemeClr val="tx1"/>
                </a:solidFill>
                <a:latin typeface="Book Antiqua" panose="02040602050305030304" pitchFamily="18" charset="0"/>
              </a:rPr>
              <a:t>th</a:t>
            </a:r>
            <a:r>
              <a:rPr lang="en-GB" sz="2600" dirty="0">
                <a:solidFill>
                  <a:schemeClr val="tx1"/>
                </a:solidFill>
                <a:latin typeface="Book Antiqua" panose="02040602050305030304" pitchFamily="18" charset="0"/>
              </a:rPr>
              <a:t> century, there were 	plays, race meetings, quack doctors and ‘Holman’s Ink Powder’, 	perhaps the first brand name.” </a:t>
            </a:r>
          </a:p>
          <a:p>
            <a:pPr marL="0" indent="0">
              <a:buNone/>
            </a:pPr>
            <a:endParaRPr lang="en-GB" sz="2600" dirty="0">
              <a:solidFill>
                <a:schemeClr val="tx1"/>
              </a:solidFill>
              <a:latin typeface="Book Antiqua" panose="02040602050305030304" pitchFamily="18" charset="0"/>
            </a:endParaRPr>
          </a:p>
          <a:p>
            <a:pPr marL="0" indent="0">
              <a:buNone/>
            </a:pPr>
            <a:endParaRPr lang="en-GB" sz="2600" dirty="0">
              <a:solidFill>
                <a:schemeClr val="tx1"/>
              </a:solidFill>
              <a:latin typeface="Book Antiqua" panose="02040602050305030304" pitchFamily="18" charset="0"/>
            </a:endParaRPr>
          </a:p>
          <a:p>
            <a:pPr marL="0" indent="0">
              <a:buNone/>
            </a:pPr>
            <a:r>
              <a:rPr lang="en-GB" sz="2000" dirty="0">
                <a:solidFill>
                  <a:schemeClr val="tx1"/>
                </a:solidFill>
                <a:latin typeface="Book Antiqua" panose="02040602050305030304" pitchFamily="18" charset="0"/>
              </a:rPr>
              <a:t>                  Briggs and Burke: 2009. </a:t>
            </a:r>
            <a:r>
              <a:rPr lang="en-GB" sz="2000" i="1" dirty="0">
                <a:solidFill>
                  <a:schemeClr val="tx1"/>
                </a:solidFill>
                <a:latin typeface="Book Antiqua" panose="02040602050305030304" pitchFamily="18" charset="0"/>
              </a:rPr>
              <a:t>The Social History of the Media</a:t>
            </a:r>
            <a:endParaRPr lang="en-GB" sz="2000" dirty="0">
              <a:solidFill>
                <a:schemeClr val="tx1"/>
              </a:solidFill>
              <a:latin typeface="Book Antiqua" panose="02040602050305030304" pitchFamily="18" charset="0"/>
            </a:endParaRPr>
          </a:p>
        </p:txBody>
      </p:sp>
      <p:pic>
        <p:nvPicPr>
          <p:cNvPr id="4" name="Kuva 3">
            <a:extLst>
              <a:ext uri="{FF2B5EF4-FFF2-40B4-BE49-F238E27FC236}">
                <a16:creationId xmlns:a16="http://schemas.microsoft.com/office/drawing/2014/main" id="{840DED1E-CAD3-4222-BBE9-1F44A6AACBB1}"/>
              </a:ext>
            </a:extLst>
          </p:cNvPr>
          <p:cNvPicPr>
            <a:picLocks noChangeAspect="1"/>
          </p:cNvPicPr>
          <p:nvPr/>
        </p:nvPicPr>
        <p:blipFill>
          <a:blip r:embed="rId2"/>
          <a:stretch>
            <a:fillRect/>
          </a:stretch>
        </p:blipFill>
        <p:spPr>
          <a:xfrm>
            <a:off x="7924800" y="3813280"/>
            <a:ext cx="4267200" cy="3020969"/>
          </a:xfrm>
          <a:prstGeom prst="rect">
            <a:avLst/>
          </a:prstGeom>
        </p:spPr>
      </p:pic>
    </p:spTree>
    <p:extLst>
      <p:ext uri="{BB962C8B-B14F-4D97-AF65-F5344CB8AC3E}">
        <p14:creationId xmlns:p14="http://schemas.microsoft.com/office/powerpoint/2010/main" val="315205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9200" y="228601"/>
            <a:ext cx="8229600" cy="1371599"/>
          </a:xfrm>
        </p:spPr>
        <p:txBody>
          <a:bodyPr>
            <a:normAutofit/>
          </a:bodyPr>
          <a:lstStyle/>
          <a:p>
            <a:r>
              <a:rPr lang="en-GB" dirty="0">
                <a:latin typeface="Bernard MT Condensed" panose="02050806060905020404" pitchFamily="18" charset="0"/>
              </a:rPr>
              <a:t>Functions of advertising</a:t>
            </a:r>
          </a:p>
        </p:txBody>
      </p:sp>
      <p:sp>
        <p:nvSpPr>
          <p:cNvPr id="59395" name="Rectangle 3"/>
          <p:cNvSpPr>
            <a:spLocks noGrp="1" noChangeArrowheads="1"/>
          </p:cNvSpPr>
          <p:nvPr>
            <p:ph idx="1"/>
          </p:nvPr>
        </p:nvSpPr>
        <p:spPr>
          <a:xfrm>
            <a:off x="304800" y="1752600"/>
            <a:ext cx="9982200" cy="4721351"/>
          </a:xfrm>
        </p:spPr>
        <p:txBody>
          <a:bodyPr>
            <a:normAutofit/>
          </a:bodyPr>
          <a:lstStyle/>
          <a:p>
            <a:pPr algn="just"/>
            <a:r>
              <a:rPr lang="en-GB" sz="2600" b="1" dirty="0">
                <a:solidFill>
                  <a:schemeClr val="tx1"/>
                </a:solidFill>
                <a:latin typeface="Book Antiqua" pitchFamily="18" charset="0"/>
              </a:rPr>
              <a:t>Manifest functions: </a:t>
            </a:r>
          </a:p>
          <a:p>
            <a:pPr algn="just"/>
            <a:endParaRPr lang="en-GB" sz="2600" b="1" dirty="0">
              <a:solidFill>
                <a:schemeClr val="tx1"/>
              </a:solidFill>
              <a:latin typeface="Book Antiqua" pitchFamily="18" charset="0"/>
            </a:endParaRPr>
          </a:p>
          <a:p>
            <a:pPr lvl="1" algn="just">
              <a:buFontTx/>
              <a:buChar char="•"/>
            </a:pPr>
            <a:r>
              <a:rPr lang="en-GB" sz="2600" dirty="0">
                <a:solidFill>
                  <a:schemeClr val="tx1"/>
                </a:solidFill>
                <a:latin typeface="Book Antiqua" pitchFamily="18" charset="0"/>
              </a:rPr>
              <a:t>Informing the public about a product</a:t>
            </a:r>
          </a:p>
          <a:p>
            <a:pPr lvl="1" algn="just">
              <a:buFontTx/>
              <a:buChar char="•"/>
            </a:pPr>
            <a:r>
              <a:rPr lang="en-GB" sz="2600" dirty="0">
                <a:solidFill>
                  <a:schemeClr val="tx1"/>
                </a:solidFill>
                <a:latin typeface="Book Antiqua" pitchFamily="18" charset="0"/>
              </a:rPr>
              <a:t>Attracting the attention of customer to the product</a:t>
            </a:r>
          </a:p>
          <a:p>
            <a:pPr lvl="1" algn="just">
              <a:buFontTx/>
              <a:buChar char="•"/>
            </a:pPr>
            <a:r>
              <a:rPr lang="en-GB" sz="2600" dirty="0">
                <a:solidFill>
                  <a:schemeClr val="tx1"/>
                </a:solidFill>
                <a:latin typeface="Book Antiqua" pitchFamily="18" charset="0"/>
              </a:rPr>
              <a:t>Motivating the consumer to action</a:t>
            </a:r>
          </a:p>
          <a:p>
            <a:pPr lvl="1" algn="just">
              <a:buFontTx/>
              <a:buChar char="•"/>
            </a:pPr>
            <a:r>
              <a:rPr lang="en-GB" sz="2600" dirty="0">
                <a:solidFill>
                  <a:schemeClr val="tx1"/>
                </a:solidFill>
                <a:latin typeface="Book Antiqua" pitchFamily="18" charset="0"/>
              </a:rPr>
              <a:t>Stimulating markets and supporting the business community</a:t>
            </a:r>
          </a:p>
          <a:p>
            <a:pPr lvl="1" algn="just">
              <a:buFontTx/>
              <a:buChar char="•"/>
            </a:pPr>
            <a:r>
              <a:rPr lang="en-GB" sz="2600" dirty="0">
                <a:solidFill>
                  <a:schemeClr val="tx1"/>
                </a:solidFill>
                <a:latin typeface="Book Antiqua" pitchFamily="18" charset="0"/>
              </a:rPr>
              <a:t>Establishing and maintaining a relationship between the 	consumer and a company </a:t>
            </a:r>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394" y="0"/>
            <a:ext cx="4118811" cy="259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7200" y="304800"/>
            <a:ext cx="11049000" cy="6248400"/>
          </a:xfrm>
        </p:spPr>
        <p:txBody>
          <a:bodyPr>
            <a:normAutofit/>
          </a:bodyPr>
          <a:lstStyle/>
          <a:p>
            <a:pPr algn="just">
              <a:spcBef>
                <a:spcPts val="600"/>
              </a:spcBef>
            </a:pPr>
            <a:r>
              <a:rPr lang="en-GB" sz="2600" dirty="0">
                <a:solidFill>
                  <a:schemeClr val="tx1"/>
                </a:solidFill>
                <a:latin typeface="Book Antiqua" pitchFamily="18" charset="0"/>
              </a:rPr>
              <a:t>In addition, advertising serves a number of </a:t>
            </a:r>
            <a:r>
              <a:rPr lang="en-GB" sz="2600" b="1" dirty="0">
                <a:solidFill>
                  <a:schemeClr val="tx1"/>
                </a:solidFill>
                <a:latin typeface="Book Antiqua" pitchFamily="18" charset="0"/>
              </a:rPr>
              <a:t>latent functions</a:t>
            </a:r>
            <a:r>
              <a:rPr lang="en-GB" sz="2600" dirty="0">
                <a:solidFill>
                  <a:schemeClr val="tx1"/>
                </a:solidFill>
                <a:latin typeface="Book Antiqua" pitchFamily="18" charset="0"/>
              </a:rPr>
              <a:t>: </a:t>
            </a:r>
          </a:p>
          <a:p>
            <a:pPr algn="just">
              <a:spcBef>
                <a:spcPts val="600"/>
              </a:spcBef>
              <a:buFontTx/>
              <a:buChar char="•"/>
            </a:pPr>
            <a:r>
              <a:rPr lang="en-GB" sz="2600" dirty="0">
                <a:solidFill>
                  <a:schemeClr val="tx1"/>
                </a:solidFill>
                <a:latin typeface="Book Antiqua" pitchFamily="18" charset="0"/>
              </a:rPr>
              <a:t>Persuasion </a:t>
            </a:r>
          </a:p>
          <a:p>
            <a:pPr algn="just">
              <a:spcBef>
                <a:spcPts val="600"/>
              </a:spcBef>
              <a:buNone/>
            </a:pPr>
            <a:r>
              <a:rPr lang="en-GB" sz="2600" dirty="0">
                <a:solidFill>
                  <a:schemeClr val="tx1"/>
                </a:solidFill>
                <a:latin typeface="Book Antiqua" pitchFamily="18" charset="0"/>
              </a:rPr>
              <a:t>     - Advertisers try to convince us that we do not merely want a 	product, but in fact </a:t>
            </a:r>
            <a:r>
              <a:rPr lang="en-GB" sz="2600" i="1" dirty="0">
                <a:solidFill>
                  <a:schemeClr val="tx1"/>
                </a:solidFill>
                <a:latin typeface="Book Antiqua" pitchFamily="18" charset="0"/>
              </a:rPr>
              <a:t>need</a:t>
            </a:r>
            <a:r>
              <a:rPr lang="en-GB" sz="2600" dirty="0">
                <a:solidFill>
                  <a:schemeClr val="tx1"/>
                </a:solidFill>
                <a:latin typeface="Book Antiqua" pitchFamily="18" charset="0"/>
              </a:rPr>
              <a:t> it. </a:t>
            </a:r>
          </a:p>
          <a:p>
            <a:pPr algn="just">
              <a:spcBef>
                <a:spcPts val="600"/>
              </a:spcBef>
              <a:buNone/>
            </a:pPr>
            <a:r>
              <a:rPr lang="en-GB" sz="2600" dirty="0">
                <a:solidFill>
                  <a:schemeClr val="tx1"/>
                </a:solidFill>
                <a:latin typeface="Book Antiqua" pitchFamily="18" charset="0"/>
              </a:rPr>
              <a:t>      -&gt; ’impulse displays’ at check-out counters </a:t>
            </a:r>
          </a:p>
          <a:p>
            <a:pPr algn="just">
              <a:spcBef>
                <a:spcPts val="600"/>
              </a:spcBef>
              <a:buNone/>
            </a:pPr>
            <a:r>
              <a:rPr lang="en-GB" sz="2600" dirty="0">
                <a:solidFill>
                  <a:schemeClr val="tx1"/>
                </a:solidFill>
                <a:latin typeface="Book Antiqua" pitchFamily="18" charset="0"/>
              </a:rPr>
              <a:t>      -&gt; the use of imperatives (“Buy it today!”)</a:t>
            </a:r>
          </a:p>
          <a:p>
            <a:pPr algn="just">
              <a:spcBef>
                <a:spcPts val="600"/>
              </a:spcBef>
              <a:buFontTx/>
              <a:buChar char="•"/>
            </a:pPr>
            <a:r>
              <a:rPr lang="en-GB" sz="2600" dirty="0">
                <a:solidFill>
                  <a:schemeClr val="tx1"/>
                </a:solidFill>
                <a:latin typeface="Book Antiqua" pitchFamily="18" charset="0"/>
              </a:rPr>
              <a:t>Shaping attitudes</a:t>
            </a:r>
          </a:p>
          <a:p>
            <a:pPr algn="just">
              <a:spcBef>
                <a:spcPts val="600"/>
              </a:spcBef>
              <a:buNone/>
            </a:pPr>
            <a:r>
              <a:rPr lang="en-GB" sz="2600" dirty="0">
                <a:solidFill>
                  <a:schemeClr val="tx1"/>
                </a:solidFill>
                <a:latin typeface="Book Antiqua" pitchFamily="18" charset="0"/>
              </a:rPr>
              <a:t>     - Some ad campaigns are designed to create a positive image for the 	company rather than sell a particular product </a:t>
            </a:r>
          </a:p>
          <a:p>
            <a:pPr algn="just">
              <a:spcBef>
                <a:spcPts val="600"/>
              </a:spcBef>
              <a:buNone/>
            </a:pPr>
            <a:endParaRPr lang="en-GB" dirty="0">
              <a:latin typeface="Book Antiqua" pitchFamily="18" charset="0"/>
            </a:endParaRPr>
          </a:p>
        </p:txBody>
      </p:sp>
      <p:pic>
        <p:nvPicPr>
          <p:cNvPr id="2" name="Kuva 1">
            <a:extLst>
              <a:ext uri="{FF2B5EF4-FFF2-40B4-BE49-F238E27FC236}">
                <a16:creationId xmlns:a16="http://schemas.microsoft.com/office/drawing/2014/main" id="{3CEBD314-0351-46E8-90F0-CA46B723BA26}"/>
              </a:ext>
            </a:extLst>
          </p:cNvPr>
          <p:cNvPicPr>
            <a:picLocks noChangeAspect="1"/>
          </p:cNvPicPr>
          <p:nvPr/>
        </p:nvPicPr>
        <p:blipFill>
          <a:blip r:embed="rId3"/>
          <a:stretch>
            <a:fillRect/>
          </a:stretch>
        </p:blipFill>
        <p:spPr>
          <a:xfrm>
            <a:off x="4038600" y="4114800"/>
            <a:ext cx="4286250" cy="255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box(in)">
                                      <p:cBhvr>
                                        <p:cTn id="10" dur="500"/>
                                        <p:tgtEl>
                                          <p:spTgt spid="6144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box(in)">
                                      <p:cBhvr>
                                        <p:cTn id="13" dur="500"/>
                                        <p:tgtEl>
                                          <p:spTgt spid="6144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box(in)">
                                      <p:cBhvr>
                                        <p:cTn id="16" dur="500"/>
                                        <p:tgtEl>
                                          <p:spTgt spid="6144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animEffect transition="in" filter="box(in)">
                                      <p:cBhvr>
                                        <p:cTn id="19" dur="500"/>
                                        <p:tgtEl>
                                          <p:spTgt spid="6144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1443">
                                            <p:txEl>
                                              <p:pRg st="5" end="5"/>
                                            </p:txEl>
                                          </p:spTgt>
                                        </p:tgtEl>
                                        <p:attrNameLst>
                                          <p:attrName>style.visibility</p:attrName>
                                        </p:attrNameLst>
                                      </p:cBhvr>
                                      <p:to>
                                        <p:strVal val="visible"/>
                                      </p:to>
                                    </p:set>
                                    <p:animEffect transition="in" filter="box(in)">
                                      <p:cBhvr>
                                        <p:cTn id="24" dur="500"/>
                                        <p:tgtEl>
                                          <p:spTgt spid="61443">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1443">
                                            <p:txEl>
                                              <p:pRg st="6" end="6"/>
                                            </p:txEl>
                                          </p:spTgt>
                                        </p:tgtEl>
                                        <p:attrNameLst>
                                          <p:attrName>style.visibility</p:attrName>
                                        </p:attrNameLst>
                                      </p:cBhvr>
                                      <p:to>
                                        <p:strVal val="visible"/>
                                      </p:to>
                                    </p:set>
                                    <p:animEffect transition="in" filter="box(in)">
                                      <p:cBhvr>
                                        <p:cTn id="27" dur="500"/>
                                        <p:tgtEl>
                                          <p:spTgt spid="61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AEFA56E-BBCD-4920-A8A1-6ACC5CD7DF84}"/>
              </a:ext>
            </a:extLst>
          </p:cNvPr>
          <p:cNvSpPr>
            <a:spLocks noGrp="1"/>
          </p:cNvSpPr>
          <p:nvPr>
            <p:ph idx="1"/>
          </p:nvPr>
        </p:nvSpPr>
        <p:spPr>
          <a:xfrm>
            <a:off x="381001" y="457200"/>
            <a:ext cx="10744200" cy="5320665"/>
          </a:xfrm>
        </p:spPr>
        <p:txBody>
          <a:bodyPr/>
          <a:lstStyle/>
          <a:p>
            <a:pPr algn="just">
              <a:spcBef>
                <a:spcPts val="600"/>
              </a:spcBef>
              <a:spcAft>
                <a:spcPts val="600"/>
              </a:spcAft>
              <a:buFontTx/>
              <a:buChar char="•"/>
            </a:pPr>
            <a:r>
              <a:rPr lang="en-GB" sz="2600" dirty="0">
                <a:solidFill>
                  <a:schemeClr val="tx1"/>
                </a:solidFill>
                <a:latin typeface="Book Antiqua" pitchFamily="18" charset="0"/>
              </a:rPr>
              <a:t>Fostering consumer culture</a:t>
            </a:r>
          </a:p>
          <a:p>
            <a:pPr algn="just">
              <a:spcBef>
                <a:spcPts val="600"/>
              </a:spcBef>
              <a:spcAft>
                <a:spcPts val="600"/>
              </a:spcAft>
              <a:buNone/>
            </a:pPr>
            <a:r>
              <a:rPr lang="en-GB" sz="2600" dirty="0">
                <a:solidFill>
                  <a:schemeClr val="tx1"/>
                </a:solidFill>
                <a:latin typeface="Book Antiqua" pitchFamily="18" charset="0"/>
              </a:rPr>
              <a:t>     - Advertisers encourage the audience to think of themselves in terms 	of their consumer behaviour</a:t>
            </a:r>
          </a:p>
          <a:p>
            <a:pPr algn="just">
              <a:spcBef>
                <a:spcPts val="600"/>
              </a:spcBef>
              <a:spcAft>
                <a:spcPts val="600"/>
              </a:spcAft>
              <a:buNone/>
            </a:pPr>
            <a:r>
              <a:rPr lang="en-GB" sz="2600" dirty="0">
                <a:solidFill>
                  <a:schemeClr val="tx1"/>
                </a:solidFill>
                <a:latin typeface="Book Antiqua" pitchFamily="18" charset="0"/>
              </a:rPr>
              <a:t>      -&gt; by wearing designer labels or sweatshirts with commercial logos, 	or</a:t>
            </a:r>
            <a:r>
              <a:rPr lang="en-US" sz="2600" dirty="0">
                <a:solidFill>
                  <a:schemeClr val="tx1"/>
                </a:solidFill>
                <a:latin typeface="Book Antiqua" pitchFamily="18" charset="0"/>
              </a:rPr>
              <a:t> displaying mobile phones, laptops or tablets,</a:t>
            </a:r>
            <a:r>
              <a:rPr lang="en-GB" sz="2600" dirty="0">
                <a:solidFill>
                  <a:schemeClr val="tx1"/>
                </a:solidFill>
                <a:latin typeface="Book Antiqua" pitchFamily="18" charset="0"/>
              </a:rPr>
              <a:t> consumers have 	been transformed into living advertisements for products </a:t>
            </a:r>
          </a:p>
          <a:p>
            <a:pPr algn="just">
              <a:spcBef>
                <a:spcPts val="600"/>
              </a:spcBef>
              <a:spcAft>
                <a:spcPts val="600"/>
              </a:spcAft>
              <a:buNone/>
            </a:pPr>
            <a:r>
              <a:rPr lang="en-GB" sz="2600" dirty="0">
                <a:solidFill>
                  <a:schemeClr val="tx1"/>
                </a:solidFill>
                <a:latin typeface="Book Antiqua" pitchFamily="18" charset="0"/>
              </a:rPr>
              <a:t>     - Hyping consumer events like Black Friday </a:t>
            </a:r>
          </a:p>
          <a:p>
            <a:endParaRPr lang="en-GB" dirty="0"/>
          </a:p>
        </p:txBody>
      </p:sp>
      <p:pic>
        <p:nvPicPr>
          <p:cNvPr id="4" name="Kuva 3">
            <a:extLst>
              <a:ext uri="{FF2B5EF4-FFF2-40B4-BE49-F238E27FC236}">
                <a16:creationId xmlns:a16="http://schemas.microsoft.com/office/drawing/2014/main" id="{1BF81132-89A4-4F87-AC45-6D8F072A9AC6}"/>
              </a:ext>
            </a:extLst>
          </p:cNvPr>
          <p:cNvPicPr>
            <a:picLocks noChangeAspect="1"/>
          </p:cNvPicPr>
          <p:nvPr/>
        </p:nvPicPr>
        <p:blipFill>
          <a:blip r:embed="rId2"/>
          <a:stretch>
            <a:fillRect/>
          </a:stretch>
        </p:blipFill>
        <p:spPr>
          <a:xfrm>
            <a:off x="9059086" y="3200400"/>
            <a:ext cx="3132913" cy="3657600"/>
          </a:xfrm>
          <a:prstGeom prst="rect">
            <a:avLst/>
          </a:prstGeom>
        </p:spPr>
      </p:pic>
    </p:spTree>
    <p:extLst>
      <p:ext uri="{BB962C8B-B14F-4D97-AF65-F5344CB8AC3E}">
        <p14:creationId xmlns:p14="http://schemas.microsoft.com/office/powerpoint/2010/main" val="388177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228600" y="381000"/>
            <a:ext cx="7162800" cy="6248400"/>
          </a:xfrm>
        </p:spPr>
        <p:txBody>
          <a:bodyPr/>
          <a:lstStyle/>
          <a:p>
            <a:pPr algn="just">
              <a:spcBef>
                <a:spcPts val="600"/>
              </a:spcBef>
              <a:buFontTx/>
              <a:buChar char="•"/>
            </a:pPr>
            <a:r>
              <a:rPr lang="en-GB" sz="2600" dirty="0">
                <a:solidFill>
                  <a:schemeClr val="tx1"/>
                </a:solidFill>
                <a:latin typeface="Book Antiqua" pitchFamily="18" charset="0"/>
              </a:rPr>
              <a:t>Establishing standards of behaviour and 	lifestyle </a:t>
            </a:r>
          </a:p>
          <a:p>
            <a:pPr algn="just">
              <a:spcBef>
                <a:spcPts val="600"/>
              </a:spcBef>
              <a:buNone/>
            </a:pPr>
            <a:r>
              <a:rPr lang="en-GB" sz="2600" dirty="0">
                <a:solidFill>
                  <a:schemeClr val="tx1"/>
                </a:solidFill>
                <a:latin typeface="Book Antiqua" pitchFamily="18" charset="0"/>
              </a:rPr>
              <a:t>     - Advertising influences how consumers 	spend their time and money </a:t>
            </a:r>
          </a:p>
          <a:p>
            <a:pPr algn="just">
              <a:spcBef>
                <a:spcPts val="600"/>
              </a:spcBef>
              <a:buNone/>
            </a:pPr>
            <a:r>
              <a:rPr lang="en-GB" sz="2600" dirty="0">
                <a:solidFill>
                  <a:schemeClr val="tx1"/>
                </a:solidFill>
                <a:latin typeface="Book Antiqua" pitchFamily="18" charset="0"/>
              </a:rPr>
              <a:t>       -&gt; new ‘look’ for each season; end-of-		season sales to boost sales</a:t>
            </a:r>
          </a:p>
          <a:p>
            <a:pPr algn="just">
              <a:spcBef>
                <a:spcPts val="600"/>
              </a:spcBef>
              <a:buNone/>
            </a:pPr>
            <a:r>
              <a:rPr lang="en-GB" sz="2600" dirty="0">
                <a:solidFill>
                  <a:schemeClr val="tx1"/>
                </a:solidFill>
                <a:latin typeface="Book Antiqua" pitchFamily="18" charset="0"/>
              </a:rPr>
              <a:t>       -&gt; Ad slogans entering everyday speech 	(‘</a:t>
            </a:r>
            <a:r>
              <a:rPr lang="en-GB" sz="2600" dirty="0" err="1">
                <a:solidFill>
                  <a:schemeClr val="tx1"/>
                </a:solidFill>
                <a:latin typeface="Book Antiqua" pitchFamily="18" charset="0"/>
              </a:rPr>
              <a:t>Elämä</a:t>
            </a:r>
            <a:r>
              <a:rPr lang="en-GB" sz="2600" dirty="0">
                <a:solidFill>
                  <a:schemeClr val="tx1"/>
                </a:solidFill>
                <a:latin typeface="Book Antiqua" pitchFamily="18" charset="0"/>
              </a:rPr>
              <a:t> on’) </a:t>
            </a:r>
          </a:p>
          <a:p>
            <a:pPr algn="just">
              <a:spcBef>
                <a:spcPts val="600"/>
              </a:spcBef>
              <a:buFontTx/>
              <a:buChar char="•"/>
            </a:pPr>
            <a:r>
              <a:rPr lang="en-GB" sz="2600" dirty="0">
                <a:solidFill>
                  <a:schemeClr val="tx1"/>
                </a:solidFill>
                <a:latin typeface="Book Antiqua" pitchFamily="18" charset="0"/>
              </a:rPr>
              <a:t>Entertainment </a:t>
            </a:r>
          </a:p>
          <a:p>
            <a:pPr algn="just">
              <a:spcBef>
                <a:spcPts val="600"/>
              </a:spcBef>
              <a:buFontTx/>
              <a:buChar char="•"/>
            </a:pPr>
            <a:r>
              <a:rPr lang="en-GB" sz="2600" dirty="0">
                <a:solidFill>
                  <a:schemeClr val="tx1"/>
                </a:solidFill>
                <a:latin typeface="Book Antiqua" pitchFamily="18" charset="0"/>
              </a:rPr>
              <a:t>As principal message</a:t>
            </a:r>
          </a:p>
          <a:p>
            <a:pPr algn="just">
              <a:spcBef>
                <a:spcPts val="600"/>
              </a:spcBef>
              <a:buNone/>
            </a:pPr>
            <a:r>
              <a:rPr lang="en-GB" sz="2600" dirty="0">
                <a:solidFill>
                  <a:schemeClr val="tx1"/>
                </a:solidFill>
                <a:latin typeface="Book Antiqua" pitchFamily="18" charset="0"/>
              </a:rPr>
              <a:t>     - Instead of simply supporting 	programming/magazine content, in 	some cases advertising has emerged as 	the predominant message</a:t>
            </a:r>
            <a:r>
              <a:rPr lang="en-GB" sz="2200" dirty="0">
                <a:latin typeface="Book Antiqua" pitchFamily="18" charset="0"/>
              </a:rPr>
              <a:t>. </a:t>
            </a:r>
          </a:p>
        </p:txBody>
      </p:sp>
      <p:pic>
        <p:nvPicPr>
          <p:cNvPr id="3" name="Kuva 2">
            <a:extLst>
              <a:ext uri="{FF2B5EF4-FFF2-40B4-BE49-F238E27FC236}">
                <a16:creationId xmlns:a16="http://schemas.microsoft.com/office/drawing/2014/main" id="{2A5BBC5F-C716-41AF-A180-40F3F1FE9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685800"/>
            <a:ext cx="3810000" cy="5362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770" decel="100000"/>
                                        <p:tgtEl>
                                          <p:spTgt spid="63491">
                                            <p:txEl>
                                              <p:pRg st="0" end="0"/>
                                            </p:txEl>
                                          </p:spTgt>
                                        </p:tgtEl>
                                      </p:cBhvr>
                                    </p:animEffect>
                                    <p:animScale>
                                      <p:cBhvr>
                                        <p:cTn id="8" dur="770" decel="100000"/>
                                        <p:tgtEl>
                                          <p:spTgt spid="63491">
                                            <p:txEl>
                                              <p:pRg st="0" end="0"/>
                                            </p:txEl>
                                          </p:spTgt>
                                        </p:tgtEl>
                                      </p:cBhvr>
                                      <p:from x="10000" y="10000"/>
                                      <p:to x="200000" y="450000"/>
                                    </p:animScale>
                                    <p:animScale>
                                      <p:cBhvr>
                                        <p:cTn id="9" dur="1230" accel="100000" fill="hold">
                                          <p:stCondLst>
                                            <p:cond delay="770"/>
                                          </p:stCondLst>
                                        </p:cTn>
                                        <p:tgtEl>
                                          <p:spTgt spid="63491">
                                            <p:txEl>
                                              <p:pRg st="0" end="0"/>
                                            </p:txEl>
                                          </p:spTgt>
                                        </p:tgtEl>
                                      </p:cBhvr>
                                      <p:from x="200000" y="450000"/>
                                      <p:to x="100000" y="100000"/>
                                    </p:animScale>
                                    <p:set>
                                      <p:cBhvr>
                                        <p:cTn id="10" dur="770" fill="hold"/>
                                        <p:tgtEl>
                                          <p:spTgt spid="63491">
                                            <p:txEl>
                                              <p:pRg st="0" end="0"/>
                                            </p:txEl>
                                          </p:spTgt>
                                        </p:tgtEl>
                                        <p:attrNameLst>
                                          <p:attrName>ppt_x</p:attrName>
                                        </p:attrNameLst>
                                      </p:cBhvr>
                                      <p:to>
                                        <p:strVal val="(0.5)"/>
                                      </p:to>
                                    </p:set>
                                    <p:anim from="(0.5)" to="(#ppt_x)" calcmode="lin" valueType="num">
                                      <p:cBhvr>
                                        <p:cTn id="11" dur="1230" accel="100000" fill="hold">
                                          <p:stCondLst>
                                            <p:cond delay="770"/>
                                          </p:stCondLst>
                                        </p:cTn>
                                        <p:tgtEl>
                                          <p:spTgt spid="63491">
                                            <p:txEl>
                                              <p:pRg st="0" end="0"/>
                                            </p:txEl>
                                          </p:spTgt>
                                        </p:tgtEl>
                                        <p:attrNameLst>
                                          <p:attrName>ppt_x</p:attrName>
                                        </p:attrNameLst>
                                      </p:cBhvr>
                                    </p:anim>
                                    <p:set>
                                      <p:cBhvr>
                                        <p:cTn id="12" dur="770" fill="hold"/>
                                        <p:tgtEl>
                                          <p:spTgt spid="6349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3491">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63491">
                                            <p:txEl>
                                              <p:pRg st="1" end="1"/>
                                            </p:txEl>
                                          </p:spTgt>
                                        </p:tgtEl>
                                        <p:attrNameLst>
                                          <p:attrName>style.visibility</p:attrName>
                                        </p:attrNameLst>
                                      </p:cBhvr>
                                      <p:to>
                                        <p:strVal val="visible"/>
                                      </p:to>
                                    </p:set>
                                    <p:animEffect transition="in" filter="fade">
                                      <p:cBhvr>
                                        <p:cTn id="16" dur="770" decel="100000"/>
                                        <p:tgtEl>
                                          <p:spTgt spid="63491">
                                            <p:txEl>
                                              <p:pRg st="1" end="1"/>
                                            </p:txEl>
                                          </p:spTgt>
                                        </p:tgtEl>
                                      </p:cBhvr>
                                    </p:animEffect>
                                    <p:animScale>
                                      <p:cBhvr>
                                        <p:cTn id="17" dur="770" decel="100000"/>
                                        <p:tgtEl>
                                          <p:spTgt spid="63491">
                                            <p:txEl>
                                              <p:pRg st="1" end="1"/>
                                            </p:txEl>
                                          </p:spTgt>
                                        </p:tgtEl>
                                      </p:cBhvr>
                                      <p:from x="10000" y="10000"/>
                                      <p:to x="200000" y="450000"/>
                                    </p:animScale>
                                    <p:animScale>
                                      <p:cBhvr>
                                        <p:cTn id="18" dur="1230" accel="100000" fill="hold">
                                          <p:stCondLst>
                                            <p:cond delay="770"/>
                                          </p:stCondLst>
                                        </p:cTn>
                                        <p:tgtEl>
                                          <p:spTgt spid="63491">
                                            <p:txEl>
                                              <p:pRg st="1" end="1"/>
                                            </p:txEl>
                                          </p:spTgt>
                                        </p:tgtEl>
                                      </p:cBhvr>
                                      <p:from x="200000" y="450000"/>
                                      <p:to x="100000" y="100000"/>
                                    </p:animScale>
                                    <p:set>
                                      <p:cBhvr>
                                        <p:cTn id="19" dur="770" fill="hold"/>
                                        <p:tgtEl>
                                          <p:spTgt spid="63491">
                                            <p:txEl>
                                              <p:pRg st="1" end="1"/>
                                            </p:txEl>
                                          </p:spTgt>
                                        </p:tgtEl>
                                        <p:attrNameLst>
                                          <p:attrName>ppt_x</p:attrName>
                                        </p:attrNameLst>
                                      </p:cBhvr>
                                      <p:to>
                                        <p:strVal val="(0.5)"/>
                                      </p:to>
                                    </p:set>
                                    <p:anim from="(0.5)" to="(#ppt_x)" calcmode="lin" valueType="num">
                                      <p:cBhvr>
                                        <p:cTn id="20" dur="1230" accel="100000" fill="hold">
                                          <p:stCondLst>
                                            <p:cond delay="770"/>
                                          </p:stCondLst>
                                        </p:cTn>
                                        <p:tgtEl>
                                          <p:spTgt spid="63491">
                                            <p:txEl>
                                              <p:pRg st="1" end="1"/>
                                            </p:txEl>
                                          </p:spTgt>
                                        </p:tgtEl>
                                        <p:attrNameLst>
                                          <p:attrName>ppt_x</p:attrName>
                                        </p:attrNameLst>
                                      </p:cBhvr>
                                    </p:anim>
                                    <p:set>
                                      <p:cBhvr>
                                        <p:cTn id="21" dur="770" fill="hold"/>
                                        <p:tgtEl>
                                          <p:spTgt spid="63491">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63491">
                                            <p:txEl>
                                              <p:pRg st="1" end="1"/>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63491">
                                            <p:txEl>
                                              <p:pRg st="2" end="2"/>
                                            </p:txEl>
                                          </p:spTgt>
                                        </p:tgtEl>
                                        <p:attrNameLst>
                                          <p:attrName>style.visibility</p:attrName>
                                        </p:attrNameLst>
                                      </p:cBhvr>
                                      <p:to>
                                        <p:strVal val="visible"/>
                                      </p:to>
                                    </p:set>
                                    <p:animEffect transition="in" filter="fade">
                                      <p:cBhvr>
                                        <p:cTn id="25" dur="770" decel="100000"/>
                                        <p:tgtEl>
                                          <p:spTgt spid="63491">
                                            <p:txEl>
                                              <p:pRg st="2" end="2"/>
                                            </p:txEl>
                                          </p:spTgt>
                                        </p:tgtEl>
                                      </p:cBhvr>
                                    </p:animEffect>
                                    <p:animScale>
                                      <p:cBhvr>
                                        <p:cTn id="26" dur="770" decel="100000"/>
                                        <p:tgtEl>
                                          <p:spTgt spid="63491">
                                            <p:txEl>
                                              <p:pRg st="2" end="2"/>
                                            </p:txEl>
                                          </p:spTgt>
                                        </p:tgtEl>
                                      </p:cBhvr>
                                      <p:from x="10000" y="10000"/>
                                      <p:to x="200000" y="450000"/>
                                    </p:animScale>
                                    <p:animScale>
                                      <p:cBhvr>
                                        <p:cTn id="27" dur="1230" accel="100000" fill="hold">
                                          <p:stCondLst>
                                            <p:cond delay="770"/>
                                          </p:stCondLst>
                                        </p:cTn>
                                        <p:tgtEl>
                                          <p:spTgt spid="63491">
                                            <p:txEl>
                                              <p:pRg st="2" end="2"/>
                                            </p:txEl>
                                          </p:spTgt>
                                        </p:tgtEl>
                                      </p:cBhvr>
                                      <p:from x="200000" y="450000"/>
                                      <p:to x="100000" y="100000"/>
                                    </p:animScale>
                                    <p:set>
                                      <p:cBhvr>
                                        <p:cTn id="28" dur="770" fill="hold"/>
                                        <p:tgtEl>
                                          <p:spTgt spid="63491">
                                            <p:txEl>
                                              <p:pRg st="2" end="2"/>
                                            </p:txEl>
                                          </p:spTgt>
                                        </p:tgtEl>
                                        <p:attrNameLst>
                                          <p:attrName>ppt_x</p:attrName>
                                        </p:attrNameLst>
                                      </p:cBhvr>
                                      <p:to>
                                        <p:strVal val="(0.5)"/>
                                      </p:to>
                                    </p:set>
                                    <p:anim from="(0.5)" to="(#ppt_x)" calcmode="lin" valueType="num">
                                      <p:cBhvr>
                                        <p:cTn id="29" dur="1230" accel="100000" fill="hold">
                                          <p:stCondLst>
                                            <p:cond delay="770"/>
                                          </p:stCondLst>
                                        </p:cTn>
                                        <p:tgtEl>
                                          <p:spTgt spid="63491">
                                            <p:txEl>
                                              <p:pRg st="2" end="2"/>
                                            </p:txEl>
                                          </p:spTgt>
                                        </p:tgtEl>
                                        <p:attrNameLst>
                                          <p:attrName>ppt_x</p:attrName>
                                        </p:attrNameLst>
                                      </p:cBhvr>
                                    </p:anim>
                                    <p:set>
                                      <p:cBhvr>
                                        <p:cTn id="30" dur="770" fill="hold"/>
                                        <p:tgtEl>
                                          <p:spTgt spid="63491">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63491">
                                            <p:txEl>
                                              <p:pRg st="2" end="2"/>
                                            </p:txEl>
                                          </p:spTgt>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63491">
                                            <p:txEl>
                                              <p:pRg st="3" end="3"/>
                                            </p:txEl>
                                          </p:spTgt>
                                        </p:tgtEl>
                                        <p:attrNameLst>
                                          <p:attrName>style.visibility</p:attrName>
                                        </p:attrNameLst>
                                      </p:cBhvr>
                                      <p:to>
                                        <p:strVal val="visible"/>
                                      </p:to>
                                    </p:set>
                                    <p:animEffect transition="in" filter="fade">
                                      <p:cBhvr>
                                        <p:cTn id="34" dur="770" decel="100000"/>
                                        <p:tgtEl>
                                          <p:spTgt spid="63491">
                                            <p:txEl>
                                              <p:pRg st="3" end="3"/>
                                            </p:txEl>
                                          </p:spTgt>
                                        </p:tgtEl>
                                      </p:cBhvr>
                                    </p:animEffect>
                                    <p:animScale>
                                      <p:cBhvr>
                                        <p:cTn id="35" dur="770" decel="100000"/>
                                        <p:tgtEl>
                                          <p:spTgt spid="63491">
                                            <p:txEl>
                                              <p:pRg st="3" end="3"/>
                                            </p:txEl>
                                          </p:spTgt>
                                        </p:tgtEl>
                                      </p:cBhvr>
                                      <p:from x="10000" y="10000"/>
                                      <p:to x="200000" y="450000"/>
                                    </p:animScale>
                                    <p:animScale>
                                      <p:cBhvr>
                                        <p:cTn id="36" dur="1230" accel="100000" fill="hold">
                                          <p:stCondLst>
                                            <p:cond delay="770"/>
                                          </p:stCondLst>
                                        </p:cTn>
                                        <p:tgtEl>
                                          <p:spTgt spid="63491">
                                            <p:txEl>
                                              <p:pRg st="3" end="3"/>
                                            </p:txEl>
                                          </p:spTgt>
                                        </p:tgtEl>
                                      </p:cBhvr>
                                      <p:from x="200000" y="450000"/>
                                      <p:to x="100000" y="100000"/>
                                    </p:animScale>
                                    <p:set>
                                      <p:cBhvr>
                                        <p:cTn id="37" dur="770" fill="hold"/>
                                        <p:tgtEl>
                                          <p:spTgt spid="63491">
                                            <p:txEl>
                                              <p:pRg st="3" end="3"/>
                                            </p:txEl>
                                          </p:spTgt>
                                        </p:tgtEl>
                                        <p:attrNameLst>
                                          <p:attrName>ppt_x</p:attrName>
                                        </p:attrNameLst>
                                      </p:cBhvr>
                                      <p:to>
                                        <p:strVal val="(0.5)"/>
                                      </p:to>
                                    </p:set>
                                    <p:anim from="(0.5)" to="(#ppt_x)" calcmode="lin" valueType="num">
                                      <p:cBhvr>
                                        <p:cTn id="38" dur="1230" accel="100000" fill="hold">
                                          <p:stCondLst>
                                            <p:cond delay="770"/>
                                          </p:stCondLst>
                                        </p:cTn>
                                        <p:tgtEl>
                                          <p:spTgt spid="63491">
                                            <p:txEl>
                                              <p:pRg st="3" end="3"/>
                                            </p:txEl>
                                          </p:spTgt>
                                        </p:tgtEl>
                                        <p:attrNameLst>
                                          <p:attrName>ppt_x</p:attrName>
                                        </p:attrNameLst>
                                      </p:cBhvr>
                                    </p:anim>
                                    <p:set>
                                      <p:cBhvr>
                                        <p:cTn id="39" dur="770" fill="hold"/>
                                        <p:tgtEl>
                                          <p:spTgt spid="63491">
                                            <p:txEl>
                                              <p:pRg st="3" end="3"/>
                                            </p:txEl>
                                          </p:spTgt>
                                        </p:tgtEl>
                                        <p:attrNameLst>
                                          <p:attrName>ppt_y</p:attrName>
                                        </p:attrNameLst>
                                      </p:cBhvr>
                                      <p:to>
                                        <p:strVal val="(#ppt_y+0.4)"/>
                                      </p:to>
                                    </p:set>
                                    <p:anim from="(#ppt_y+0.4)" to="(#ppt_y)" calcmode="lin" valueType="num">
                                      <p:cBhvr>
                                        <p:cTn id="40" dur="1230" accel="100000" fill="hold">
                                          <p:stCondLst>
                                            <p:cond delay="770"/>
                                          </p:stCondLst>
                                        </p:cTn>
                                        <p:tgtEl>
                                          <p:spTgt spid="63491">
                                            <p:txEl>
                                              <p:pRg st="3" end="3"/>
                                            </p:txEl>
                                          </p:spTgt>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63491">
                                            <p:txEl>
                                              <p:pRg st="4" end="4"/>
                                            </p:txEl>
                                          </p:spTgt>
                                        </p:tgtEl>
                                        <p:attrNameLst>
                                          <p:attrName>style.visibility</p:attrName>
                                        </p:attrNameLst>
                                      </p:cBhvr>
                                      <p:to>
                                        <p:strVal val="visible"/>
                                      </p:to>
                                    </p:set>
                                    <p:animEffect transition="in" filter="fade">
                                      <p:cBhvr>
                                        <p:cTn id="45" dur="770" decel="100000"/>
                                        <p:tgtEl>
                                          <p:spTgt spid="63491">
                                            <p:txEl>
                                              <p:pRg st="4" end="4"/>
                                            </p:txEl>
                                          </p:spTgt>
                                        </p:tgtEl>
                                      </p:cBhvr>
                                    </p:animEffect>
                                    <p:animScale>
                                      <p:cBhvr>
                                        <p:cTn id="46" dur="770" decel="100000"/>
                                        <p:tgtEl>
                                          <p:spTgt spid="63491">
                                            <p:txEl>
                                              <p:pRg st="4" end="4"/>
                                            </p:txEl>
                                          </p:spTgt>
                                        </p:tgtEl>
                                      </p:cBhvr>
                                      <p:from x="10000" y="10000"/>
                                      <p:to x="200000" y="450000"/>
                                    </p:animScale>
                                    <p:animScale>
                                      <p:cBhvr>
                                        <p:cTn id="47" dur="1230" accel="100000" fill="hold">
                                          <p:stCondLst>
                                            <p:cond delay="770"/>
                                          </p:stCondLst>
                                        </p:cTn>
                                        <p:tgtEl>
                                          <p:spTgt spid="63491">
                                            <p:txEl>
                                              <p:pRg st="4" end="4"/>
                                            </p:txEl>
                                          </p:spTgt>
                                        </p:tgtEl>
                                      </p:cBhvr>
                                      <p:from x="200000" y="450000"/>
                                      <p:to x="100000" y="100000"/>
                                    </p:animScale>
                                    <p:set>
                                      <p:cBhvr>
                                        <p:cTn id="48" dur="770" fill="hold"/>
                                        <p:tgtEl>
                                          <p:spTgt spid="63491">
                                            <p:txEl>
                                              <p:pRg st="4" end="4"/>
                                            </p:txEl>
                                          </p:spTgt>
                                        </p:tgtEl>
                                        <p:attrNameLst>
                                          <p:attrName>ppt_x</p:attrName>
                                        </p:attrNameLst>
                                      </p:cBhvr>
                                      <p:to>
                                        <p:strVal val="(0.5)"/>
                                      </p:to>
                                    </p:set>
                                    <p:anim from="(0.5)" to="(#ppt_x)" calcmode="lin" valueType="num">
                                      <p:cBhvr>
                                        <p:cTn id="49" dur="1230" accel="100000" fill="hold">
                                          <p:stCondLst>
                                            <p:cond delay="770"/>
                                          </p:stCondLst>
                                        </p:cTn>
                                        <p:tgtEl>
                                          <p:spTgt spid="63491">
                                            <p:txEl>
                                              <p:pRg st="4" end="4"/>
                                            </p:txEl>
                                          </p:spTgt>
                                        </p:tgtEl>
                                        <p:attrNameLst>
                                          <p:attrName>ppt_x</p:attrName>
                                        </p:attrNameLst>
                                      </p:cBhvr>
                                    </p:anim>
                                    <p:set>
                                      <p:cBhvr>
                                        <p:cTn id="50" dur="770" fill="hold"/>
                                        <p:tgtEl>
                                          <p:spTgt spid="63491">
                                            <p:txEl>
                                              <p:pRg st="4" end="4"/>
                                            </p:txEl>
                                          </p:spTgt>
                                        </p:tgtEl>
                                        <p:attrNameLst>
                                          <p:attrName>ppt_y</p:attrName>
                                        </p:attrNameLst>
                                      </p:cBhvr>
                                      <p:to>
                                        <p:strVal val="(#ppt_y+0.4)"/>
                                      </p:to>
                                    </p:set>
                                    <p:anim from="(#ppt_y+0.4)" to="(#ppt_y)" calcmode="lin" valueType="num">
                                      <p:cBhvr>
                                        <p:cTn id="51" dur="1230" accel="100000" fill="hold">
                                          <p:stCondLst>
                                            <p:cond delay="770"/>
                                          </p:stCondLst>
                                        </p:cTn>
                                        <p:tgtEl>
                                          <p:spTgt spid="63491">
                                            <p:txEl>
                                              <p:pRg st="4" end="4"/>
                                            </p:txEl>
                                          </p:spTgt>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63491">
                                            <p:txEl>
                                              <p:pRg st="5" end="5"/>
                                            </p:txEl>
                                          </p:spTgt>
                                        </p:tgtEl>
                                        <p:attrNameLst>
                                          <p:attrName>style.visibility</p:attrName>
                                        </p:attrNameLst>
                                      </p:cBhvr>
                                      <p:to>
                                        <p:strVal val="visible"/>
                                      </p:to>
                                    </p:set>
                                    <p:animEffect transition="in" filter="fade">
                                      <p:cBhvr>
                                        <p:cTn id="54" dur="770" decel="100000"/>
                                        <p:tgtEl>
                                          <p:spTgt spid="63491">
                                            <p:txEl>
                                              <p:pRg st="5" end="5"/>
                                            </p:txEl>
                                          </p:spTgt>
                                        </p:tgtEl>
                                      </p:cBhvr>
                                    </p:animEffect>
                                    <p:animScale>
                                      <p:cBhvr>
                                        <p:cTn id="55" dur="770" decel="100000"/>
                                        <p:tgtEl>
                                          <p:spTgt spid="63491">
                                            <p:txEl>
                                              <p:pRg st="5" end="5"/>
                                            </p:txEl>
                                          </p:spTgt>
                                        </p:tgtEl>
                                      </p:cBhvr>
                                      <p:from x="10000" y="10000"/>
                                      <p:to x="200000" y="450000"/>
                                    </p:animScale>
                                    <p:animScale>
                                      <p:cBhvr>
                                        <p:cTn id="56" dur="1230" accel="100000" fill="hold">
                                          <p:stCondLst>
                                            <p:cond delay="770"/>
                                          </p:stCondLst>
                                        </p:cTn>
                                        <p:tgtEl>
                                          <p:spTgt spid="63491">
                                            <p:txEl>
                                              <p:pRg st="5" end="5"/>
                                            </p:txEl>
                                          </p:spTgt>
                                        </p:tgtEl>
                                      </p:cBhvr>
                                      <p:from x="200000" y="450000"/>
                                      <p:to x="100000" y="100000"/>
                                    </p:animScale>
                                    <p:set>
                                      <p:cBhvr>
                                        <p:cTn id="57" dur="770" fill="hold"/>
                                        <p:tgtEl>
                                          <p:spTgt spid="63491">
                                            <p:txEl>
                                              <p:pRg st="5" end="5"/>
                                            </p:txEl>
                                          </p:spTgt>
                                        </p:tgtEl>
                                        <p:attrNameLst>
                                          <p:attrName>ppt_x</p:attrName>
                                        </p:attrNameLst>
                                      </p:cBhvr>
                                      <p:to>
                                        <p:strVal val="(0.5)"/>
                                      </p:to>
                                    </p:set>
                                    <p:anim from="(0.5)" to="(#ppt_x)" calcmode="lin" valueType="num">
                                      <p:cBhvr>
                                        <p:cTn id="58" dur="1230" accel="100000" fill="hold">
                                          <p:stCondLst>
                                            <p:cond delay="770"/>
                                          </p:stCondLst>
                                        </p:cTn>
                                        <p:tgtEl>
                                          <p:spTgt spid="63491">
                                            <p:txEl>
                                              <p:pRg st="5" end="5"/>
                                            </p:txEl>
                                          </p:spTgt>
                                        </p:tgtEl>
                                        <p:attrNameLst>
                                          <p:attrName>ppt_x</p:attrName>
                                        </p:attrNameLst>
                                      </p:cBhvr>
                                    </p:anim>
                                    <p:set>
                                      <p:cBhvr>
                                        <p:cTn id="59" dur="770" fill="hold"/>
                                        <p:tgtEl>
                                          <p:spTgt spid="63491">
                                            <p:txEl>
                                              <p:pRg st="5" end="5"/>
                                            </p:txEl>
                                          </p:spTgt>
                                        </p:tgtEl>
                                        <p:attrNameLst>
                                          <p:attrName>ppt_y</p:attrName>
                                        </p:attrNameLst>
                                      </p:cBhvr>
                                      <p:to>
                                        <p:strVal val="(#ppt_y+0.4)"/>
                                      </p:to>
                                    </p:set>
                                    <p:anim from="(#ppt_y+0.4)" to="(#ppt_y)" calcmode="lin" valueType="num">
                                      <p:cBhvr>
                                        <p:cTn id="60" dur="1230" accel="100000" fill="hold">
                                          <p:stCondLst>
                                            <p:cond delay="770"/>
                                          </p:stCondLst>
                                        </p:cTn>
                                        <p:tgtEl>
                                          <p:spTgt spid="63491">
                                            <p:txEl>
                                              <p:pRg st="5" end="5"/>
                                            </p:txEl>
                                          </p:spTgt>
                                        </p:tgtEl>
                                        <p:attrNameLst>
                                          <p:attrName>ppt_y</p:attrName>
                                        </p:attrNameLst>
                                      </p:cBhvr>
                                    </p:anim>
                                  </p:childTnLst>
                                </p:cTn>
                              </p:par>
                              <p:par>
                                <p:cTn id="61" presetID="51" presetClass="entr" presetSubtype="0" fill="hold" grpId="0" nodeType="withEffect">
                                  <p:stCondLst>
                                    <p:cond delay="0"/>
                                  </p:stCondLst>
                                  <p:childTnLst>
                                    <p:set>
                                      <p:cBhvr>
                                        <p:cTn id="62" dur="1" fill="hold">
                                          <p:stCondLst>
                                            <p:cond delay="0"/>
                                          </p:stCondLst>
                                        </p:cTn>
                                        <p:tgtEl>
                                          <p:spTgt spid="63491">
                                            <p:txEl>
                                              <p:pRg st="6" end="6"/>
                                            </p:txEl>
                                          </p:spTgt>
                                        </p:tgtEl>
                                        <p:attrNameLst>
                                          <p:attrName>style.visibility</p:attrName>
                                        </p:attrNameLst>
                                      </p:cBhvr>
                                      <p:to>
                                        <p:strVal val="visible"/>
                                      </p:to>
                                    </p:set>
                                    <p:animEffect transition="in" filter="fade">
                                      <p:cBhvr>
                                        <p:cTn id="63" dur="770" decel="100000"/>
                                        <p:tgtEl>
                                          <p:spTgt spid="63491">
                                            <p:txEl>
                                              <p:pRg st="6" end="6"/>
                                            </p:txEl>
                                          </p:spTgt>
                                        </p:tgtEl>
                                      </p:cBhvr>
                                    </p:animEffect>
                                    <p:animScale>
                                      <p:cBhvr>
                                        <p:cTn id="64" dur="770" decel="100000"/>
                                        <p:tgtEl>
                                          <p:spTgt spid="63491">
                                            <p:txEl>
                                              <p:pRg st="6" end="6"/>
                                            </p:txEl>
                                          </p:spTgt>
                                        </p:tgtEl>
                                      </p:cBhvr>
                                      <p:from x="10000" y="10000"/>
                                      <p:to x="200000" y="450000"/>
                                    </p:animScale>
                                    <p:animScale>
                                      <p:cBhvr>
                                        <p:cTn id="65" dur="1230" accel="100000" fill="hold">
                                          <p:stCondLst>
                                            <p:cond delay="770"/>
                                          </p:stCondLst>
                                        </p:cTn>
                                        <p:tgtEl>
                                          <p:spTgt spid="63491">
                                            <p:txEl>
                                              <p:pRg st="6" end="6"/>
                                            </p:txEl>
                                          </p:spTgt>
                                        </p:tgtEl>
                                      </p:cBhvr>
                                      <p:from x="200000" y="450000"/>
                                      <p:to x="100000" y="100000"/>
                                    </p:animScale>
                                    <p:set>
                                      <p:cBhvr>
                                        <p:cTn id="66" dur="770" fill="hold"/>
                                        <p:tgtEl>
                                          <p:spTgt spid="63491">
                                            <p:txEl>
                                              <p:pRg st="6" end="6"/>
                                            </p:txEl>
                                          </p:spTgt>
                                        </p:tgtEl>
                                        <p:attrNameLst>
                                          <p:attrName>ppt_x</p:attrName>
                                        </p:attrNameLst>
                                      </p:cBhvr>
                                      <p:to>
                                        <p:strVal val="(0.5)"/>
                                      </p:to>
                                    </p:set>
                                    <p:anim from="(0.5)" to="(#ppt_x)" calcmode="lin" valueType="num">
                                      <p:cBhvr>
                                        <p:cTn id="67" dur="1230" accel="100000" fill="hold">
                                          <p:stCondLst>
                                            <p:cond delay="770"/>
                                          </p:stCondLst>
                                        </p:cTn>
                                        <p:tgtEl>
                                          <p:spTgt spid="63491">
                                            <p:txEl>
                                              <p:pRg st="6" end="6"/>
                                            </p:txEl>
                                          </p:spTgt>
                                        </p:tgtEl>
                                        <p:attrNameLst>
                                          <p:attrName>ppt_x</p:attrName>
                                        </p:attrNameLst>
                                      </p:cBhvr>
                                    </p:anim>
                                    <p:set>
                                      <p:cBhvr>
                                        <p:cTn id="68" dur="770" fill="hold"/>
                                        <p:tgtEl>
                                          <p:spTgt spid="63491">
                                            <p:txEl>
                                              <p:pRg st="6" end="6"/>
                                            </p:txEl>
                                          </p:spTgt>
                                        </p:tgtEl>
                                        <p:attrNameLst>
                                          <p:attrName>ppt_y</p:attrName>
                                        </p:attrNameLst>
                                      </p:cBhvr>
                                      <p:to>
                                        <p:strVal val="(#ppt_y+0.4)"/>
                                      </p:to>
                                    </p:set>
                                    <p:anim from="(#ppt_y+0.4)" to="(#ppt_y)" calcmode="lin" valueType="num">
                                      <p:cBhvr>
                                        <p:cTn id="69" dur="1230" accel="100000" fill="hold">
                                          <p:stCondLst>
                                            <p:cond delay="770"/>
                                          </p:stCondLst>
                                        </p:cTn>
                                        <p:tgtEl>
                                          <p:spTgt spid="63491">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81000" y="304800"/>
            <a:ext cx="11201400" cy="6169152"/>
          </a:xfrm>
        </p:spPr>
        <p:txBody>
          <a:bodyPr>
            <a:normAutofit/>
          </a:bodyPr>
          <a:lstStyle/>
          <a:p>
            <a:pPr algn="just">
              <a:spcBef>
                <a:spcPts val="600"/>
              </a:spcBef>
              <a:buFont typeface="Arial" panose="020B0604020202020204" pitchFamily="34" charset="0"/>
              <a:buChar char="•"/>
            </a:pPr>
            <a:r>
              <a:rPr lang="en-GB" sz="2600" dirty="0">
                <a:solidFill>
                  <a:schemeClr val="tx1"/>
                </a:solidFill>
                <a:latin typeface="Book Antiqua" panose="02040602050305030304" pitchFamily="18" charset="0"/>
              </a:rPr>
              <a:t>  Online advertising relies on pop-ups and targeted sidebar ads (f.ex. 	Facebook) </a:t>
            </a:r>
          </a:p>
          <a:p>
            <a:pPr algn="just">
              <a:spcBef>
                <a:spcPts val="600"/>
              </a:spcBef>
              <a:buFont typeface="Arial" panose="020B0604020202020204" pitchFamily="34" charset="0"/>
              <a:buChar char="•"/>
            </a:pPr>
            <a:r>
              <a:rPr lang="en-GB" sz="2600" dirty="0">
                <a:solidFill>
                  <a:schemeClr val="tx1"/>
                </a:solidFill>
                <a:latin typeface="Book Antiqua" panose="02040602050305030304" pitchFamily="18" charset="0"/>
              </a:rPr>
              <a:t> Yet, most browsers enable the skipping and blocking of ads</a:t>
            </a:r>
          </a:p>
          <a:p>
            <a:pPr marL="0" indent="0" algn="just">
              <a:spcBef>
                <a:spcPts val="600"/>
              </a:spcBef>
              <a:buNone/>
            </a:pPr>
            <a:r>
              <a:rPr lang="en-GB" sz="2600" dirty="0">
                <a:solidFill>
                  <a:schemeClr val="tx1"/>
                </a:solidFill>
                <a:latin typeface="Book Antiqua" panose="02040602050305030304" pitchFamily="18" charset="0"/>
              </a:rPr>
              <a:t>-&gt; advertisers find other ways of reaching their audience</a:t>
            </a:r>
          </a:p>
          <a:p>
            <a:pPr marL="0" indent="0" algn="just">
              <a:spcBef>
                <a:spcPts val="600"/>
              </a:spcBef>
              <a:buNone/>
            </a:pPr>
            <a:r>
              <a:rPr lang="en-GB" sz="2600" dirty="0">
                <a:solidFill>
                  <a:schemeClr val="tx1"/>
                </a:solidFill>
                <a:latin typeface="Book Antiqua" panose="02040602050305030304" pitchFamily="18" charset="0"/>
              </a:rPr>
              <a:t>     - direct sponsorship of programmes and events</a:t>
            </a:r>
          </a:p>
          <a:p>
            <a:pPr marL="0" indent="0" algn="just">
              <a:spcBef>
                <a:spcPts val="600"/>
              </a:spcBef>
              <a:buNone/>
            </a:pPr>
            <a:r>
              <a:rPr lang="en-GB" sz="2600" dirty="0">
                <a:solidFill>
                  <a:schemeClr val="tx1"/>
                </a:solidFill>
                <a:latin typeface="Book Antiqua" panose="02040602050305030304" pitchFamily="18" charset="0"/>
              </a:rPr>
              <a:t>     - product placement </a:t>
            </a:r>
          </a:p>
          <a:p>
            <a:pPr marL="0" indent="0" algn="just">
              <a:spcBef>
                <a:spcPts val="600"/>
              </a:spcBef>
              <a:buNone/>
            </a:pPr>
            <a:endParaRPr lang="en-GB" sz="2600" dirty="0">
              <a:solidFill>
                <a:schemeClr val="tx1"/>
              </a:solidFill>
              <a:latin typeface="Book Antiqua" panose="02040602050305030304" pitchFamily="18" charset="0"/>
            </a:endParaRPr>
          </a:p>
          <a:p>
            <a:pPr marL="0" indent="0" algn="just">
              <a:spcBef>
                <a:spcPts val="600"/>
              </a:spcBef>
              <a:buNone/>
            </a:pPr>
            <a:endParaRPr lang="en-GB" sz="2600" dirty="0">
              <a:solidFill>
                <a:schemeClr val="tx1"/>
              </a:solidFill>
              <a:latin typeface="Book Antiqua" panose="02040602050305030304" pitchFamily="18" charset="0"/>
            </a:endParaRPr>
          </a:p>
          <a:p>
            <a:pPr marL="0" indent="0">
              <a:spcBef>
                <a:spcPts val="600"/>
              </a:spcBef>
              <a:buNone/>
            </a:pPr>
            <a:endParaRPr lang="en-GB" sz="2600" dirty="0">
              <a:solidFill>
                <a:schemeClr val="tx1"/>
              </a:solidFill>
              <a:latin typeface="Book Antiqua" panose="02040602050305030304" pitchFamily="18" charset="0"/>
            </a:endParaRPr>
          </a:p>
          <a:p>
            <a:pPr marL="0" indent="0">
              <a:spcBef>
                <a:spcPts val="600"/>
              </a:spcBef>
              <a:buNone/>
            </a:pPr>
            <a:r>
              <a:rPr lang="en-GB" sz="2600" dirty="0">
                <a:solidFill>
                  <a:schemeClr val="tx1"/>
                </a:solidFill>
                <a:latin typeface="Book Antiqua" panose="02040602050305030304" pitchFamily="18" charset="0"/>
              </a:rPr>
              <a:t>Tom Scott on how cookies/</a:t>
            </a:r>
          </a:p>
          <a:p>
            <a:pPr marL="0" indent="0">
              <a:spcBef>
                <a:spcPts val="600"/>
              </a:spcBef>
              <a:buNone/>
            </a:pPr>
            <a:r>
              <a:rPr lang="en-GB" sz="2600" dirty="0">
                <a:solidFill>
                  <a:schemeClr val="tx1"/>
                </a:solidFill>
                <a:latin typeface="Book Antiqua" panose="02040602050305030304" pitchFamily="18" charset="0"/>
              </a:rPr>
              <a:t>online advertising works:</a:t>
            </a:r>
          </a:p>
          <a:p>
            <a:pPr marL="0" indent="0">
              <a:spcBef>
                <a:spcPts val="600"/>
              </a:spcBef>
              <a:buNone/>
            </a:pPr>
            <a:r>
              <a:rPr lang="en-GB" sz="2600" dirty="0">
                <a:solidFill>
                  <a:schemeClr val="tx1"/>
                </a:solidFill>
                <a:latin typeface="Book Antiqua" panose="02040602050305030304" pitchFamily="18" charset="0"/>
                <a:hlinkClick r:id="rId2"/>
              </a:rPr>
              <a:t>https://youtu.be/OFRjZtYs3wY</a:t>
            </a:r>
            <a:endParaRPr lang="en-GB" sz="2600" dirty="0">
              <a:solidFill>
                <a:schemeClr val="tx1"/>
              </a:solidFill>
              <a:latin typeface="Book Antiqua" panose="02040602050305030304" pitchFamily="18" charset="0"/>
            </a:endParaRPr>
          </a:p>
          <a:p>
            <a:pPr marL="0" indent="0">
              <a:spcBef>
                <a:spcPts val="600"/>
              </a:spcBef>
              <a:buNone/>
            </a:pPr>
            <a:endParaRPr lang="en-GB" sz="2600" dirty="0">
              <a:solidFill>
                <a:schemeClr val="tx1"/>
              </a:solidFill>
              <a:latin typeface="Book Antiqua" panose="0204060205030503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533" y="3119043"/>
            <a:ext cx="5990467" cy="373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27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05000" y="76200"/>
            <a:ext cx="8229600" cy="1143000"/>
          </a:xfrm>
        </p:spPr>
        <p:txBody>
          <a:bodyPr>
            <a:normAutofit/>
          </a:bodyPr>
          <a:lstStyle/>
          <a:p>
            <a:r>
              <a:rPr lang="en-GB" sz="4800" dirty="0">
                <a:latin typeface="Bernard MT Condensed" panose="02050806060905020404" pitchFamily="18" charset="0"/>
              </a:rPr>
              <a:t>The appeal of appellation </a:t>
            </a:r>
          </a:p>
        </p:txBody>
      </p:sp>
      <p:sp>
        <p:nvSpPr>
          <p:cNvPr id="25603" name="Rectangle 3"/>
          <p:cNvSpPr>
            <a:spLocks noGrp="1" noChangeArrowheads="1"/>
          </p:cNvSpPr>
          <p:nvPr>
            <p:ph idx="1"/>
          </p:nvPr>
        </p:nvSpPr>
        <p:spPr>
          <a:xfrm>
            <a:off x="304800" y="1295400"/>
            <a:ext cx="11430000" cy="5334000"/>
          </a:xfrm>
        </p:spPr>
        <p:txBody>
          <a:bodyPr/>
          <a:lstStyle/>
          <a:p>
            <a:pPr>
              <a:buFont typeface="Wingdings" pitchFamily="2" charset="2"/>
              <a:buNone/>
            </a:pPr>
            <a:r>
              <a:rPr lang="en-GB" i="1" dirty="0">
                <a:solidFill>
                  <a:schemeClr val="tx1"/>
                </a:solidFill>
                <a:latin typeface="Book Antiqua" pitchFamily="18" charset="0"/>
              </a:rPr>
              <a:t>Who is the subject of this ad? Why, you are, of course. Guess what - I've just ‘appellated’ you. Exactly like this ad does. Ads hail us - they call out “hey you.”                                        										- </a:t>
            </a:r>
            <a:r>
              <a:rPr lang="en-GB" dirty="0">
                <a:solidFill>
                  <a:schemeClr val="tx1"/>
                </a:solidFill>
                <a:latin typeface="Book Antiqua" pitchFamily="18" charset="0"/>
              </a:rPr>
              <a:t>Rae French</a:t>
            </a:r>
            <a:endParaRPr lang="en-GB" i="1" dirty="0">
              <a:solidFill>
                <a:schemeClr val="tx1"/>
              </a:solidFill>
              <a:latin typeface="Book Antiqua" pitchFamily="18" charset="0"/>
            </a:endParaRPr>
          </a:p>
          <a:p>
            <a:pPr>
              <a:buFont typeface="Wingdings" pitchFamily="2" charset="2"/>
              <a:buNone/>
            </a:pPr>
            <a:endParaRPr lang="en-GB" i="1" dirty="0">
              <a:solidFill>
                <a:schemeClr val="tx1"/>
              </a:solidFill>
              <a:latin typeface="Book Antiqua" pitchFamily="18" charset="0"/>
            </a:endParaRPr>
          </a:p>
          <a:p>
            <a:pPr>
              <a:buFont typeface="Wingdings" pitchFamily="2" charset="2"/>
              <a:buNone/>
            </a:pPr>
            <a:r>
              <a:rPr lang="en-GB" dirty="0" err="1">
                <a:solidFill>
                  <a:schemeClr val="tx1"/>
                </a:solidFill>
                <a:latin typeface="Book Antiqua" panose="02040602050305030304" pitchFamily="18" charset="0"/>
              </a:rPr>
              <a:t>Appellare</a:t>
            </a:r>
            <a:r>
              <a:rPr lang="en-GB" dirty="0">
                <a:solidFill>
                  <a:schemeClr val="tx1"/>
                </a:solidFill>
                <a:latin typeface="Book Antiqua" pitchFamily="18" charset="0"/>
              </a:rPr>
              <a:t> (</a:t>
            </a:r>
            <a:r>
              <a:rPr lang="en-GB" i="1" dirty="0">
                <a:solidFill>
                  <a:schemeClr val="tx1"/>
                </a:solidFill>
                <a:latin typeface="Book Antiqua" pitchFamily="18" charset="0"/>
              </a:rPr>
              <a:t>Lat</a:t>
            </a:r>
            <a:r>
              <a:rPr lang="en-GB" dirty="0">
                <a:solidFill>
                  <a:schemeClr val="tx1"/>
                </a:solidFill>
                <a:latin typeface="Book Antiqua" pitchFamily="18" charset="0"/>
              </a:rPr>
              <a:t>.) </a:t>
            </a:r>
            <a:r>
              <a:rPr lang="en-GB" i="1" dirty="0">
                <a:solidFill>
                  <a:schemeClr val="tx1"/>
                </a:solidFill>
                <a:latin typeface="Book Antiqua" pitchFamily="18" charset="0"/>
              </a:rPr>
              <a:t>= </a:t>
            </a:r>
            <a:r>
              <a:rPr lang="en-GB" dirty="0">
                <a:solidFill>
                  <a:schemeClr val="tx1"/>
                </a:solidFill>
                <a:latin typeface="Book Antiqua" panose="02040602050305030304" pitchFamily="18" charset="0"/>
              </a:rPr>
              <a:t>to accost, address, call upon</a:t>
            </a:r>
          </a:p>
          <a:p>
            <a:pPr algn="just">
              <a:buFont typeface="Wingdings" pitchFamily="2" charset="2"/>
              <a:buNone/>
            </a:pPr>
            <a:endParaRPr lang="en-GB" sz="1200" dirty="0">
              <a:solidFill>
                <a:schemeClr val="tx1"/>
              </a:solidFill>
              <a:latin typeface="Book Antiqua" pitchFamily="18" charset="0"/>
            </a:endParaRPr>
          </a:p>
          <a:p>
            <a:pPr algn="just">
              <a:buFont typeface="Arial" pitchFamily="34" charset="0"/>
              <a:buChar char="•"/>
            </a:pPr>
            <a:r>
              <a:rPr lang="en-GB" dirty="0">
                <a:solidFill>
                  <a:schemeClr val="tx1"/>
                </a:solidFill>
                <a:latin typeface="Book Antiqua" pitchFamily="18" charset="0"/>
              </a:rPr>
              <a:t> We have been trained to accept being appellated by people we have never met – and to changing the ‘you’ to ‘I’ in our minds</a:t>
            </a:r>
          </a:p>
          <a:p>
            <a:pPr algn="just">
              <a:buFont typeface="Wingdings" pitchFamily="2" charset="2"/>
              <a:buNone/>
            </a:pPr>
            <a:r>
              <a:rPr lang="en-GB" dirty="0">
                <a:solidFill>
                  <a:schemeClr val="tx1"/>
                </a:solidFill>
                <a:latin typeface="Book Antiqua" pitchFamily="18" charset="0"/>
              </a:rPr>
              <a:t>“These characters are all young, beautiful, and physically fit – there is not a beer belly in the crowd. The main figures are always in the middle of the frame, the centre of attention. Everyone is watching (and admiring) them. And because the use of the personal pronoun </a:t>
            </a:r>
            <a:r>
              <a:rPr lang="en-GB" i="1" dirty="0">
                <a:solidFill>
                  <a:schemeClr val="tx1"/>
                </a:solidFill>
                <a:latin typeface="Book Antiqua" pitchFamily="18" charset="0"/>
              </a:rPr>
              <a:t>you </a:t>
            </a:r>
            <a:r>
              <a:rPr lang="en-GB" dirty="0">
                <a:solidFill>
                  <a:schemeClr val="tx1"/>
                </a:solidFill>
                <a:latin typeface="Book Antiqua" pitchFamily="18" charset="0"/>
              </a:rPr>
              <a:t>projects the audience into the advertisement, we are by extension watching people adoring us.” (Silverblatt 1995:194)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Effect transition="in" filter="fade">
                                      <p:cBhvr>
                                        <p:cTn id="14" dur="1000"/>
                                        <p:tgtEl>
                                          <p:spTgt spid="25603">
                                            <p:txEl>
                                              <p:pRg st="2" end="2"/>
                                            </p:txEl>
                                          </p:spTgt>
                                        </p:tgtEl>
                                      </p:cBhvr>
                                    </p:animEffect>
                                    <p:anim calcmode="lin" valueType="num">
                                      <p:cBhvr>
                                        <p:cTn id="15"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fade">
                                      <p:cBhvr>
                                        <p:cTn id="21" dur="1000"/>
                                        <p:tgtEl>
                                          <p:spTgt spid="25603">
                                            <p:txEl>
                                              <p:pRg st="4" end="4"/>
                                            </p:txEl>
                                          </p:spTgt>
                                        </p:tgtEl>
                                      </p:cBhvr>
                                    </p:animEffect>
                                    <p:anim calcmode="lin" valueType="num">
                                      <p:cBhvr>
                                        <p:cTn id="22"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5603">
                                            <p:txEl>
                                              <p:pRg st="5" end="5"/>
                                            </p:txEl>
                                          </p:spTgt>
                                        </p:tgtEl>
                                        <p:attrNameLst>
                                          <p:attrName>style.visibility</p:attrName>
                                        </p:attrNameLst>
                                      </p:cBhvr>
                                      <p:to>
                                        <p:strVal val="visible"/>
                                      </p:to>
                                    </p:set>
                                    <p:animEffect transition="in" filter="fade">
                                      <p:cBhvr>
                                        <p:cTn id="28" dur="1000"/>
                                        <p:tgtEl>
                                          <p:spTgt spid="25603">
                                            <p:txEl>
                                              <p:pRg st="5" end="5"/>
                                            </p:txEl>
                                          </p:spTgt>
                                        </p:tgtEl>
                                      </p:cBhvr>
                                    </p:animEffect>
                                    <p:anim calcmode="lin" valueType="num">
                                      <p:cBhvr>
                                        <p:cTn id="29"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560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1981200" y="76200"/>
            <a:ext cx="7467600" cy="762000"/>
          </a:xfrm>
        </p:spPr>
        <p:txBody>
          <a:bodyPr/>
          <a:lstStyle/>
          <a:p>
            <a:r>
              <a:rPr lang="en-GB" sz="4400" dirty="0">
                <a:latin typeface="Bernard MT Condensed" panose="02050806060905020404" pitchFamily="18" charset="0"/>
              </a:rPr>
              <a:t>Appellation</a:t>
            </a:r>
            <a:r>
              <a:rPr lang="en-GB" dirty="0"/>
              <a:t> </a:t>
            </a:r>
          </a:p>
        </p:txBody>
      </p:sp>
      <p:pic>
        <p:nvPicPr>
          <p:cNvPr id="29703" name="Picture 7" descr="TeenPregnanc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219200" y="945732"/>
            <a:ext cx="3900226" cy="58152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4" name="Picture 8" descr="Women you hat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6781800" y="572726"/>
            <a:ext cx="4343400" cy="60807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76200"/>
            <a:ext cx="7467600" cy="1600200"/>
          </a:xfrm>
        </p:spPr>
        <p:txBody>
          <a:bodyPr>
            <a:normAutofit/>
          </a:bodyPr>
          <a:lstStyle/>
          <a:p>
            <a:r>
              <a:rPr lang="en-GB" dirty="0">
                <a:latin typeface="Bernard MT Condensed" panose="02050806060905020404" pitchFamily="18" charset="0"/>
              </a:rPr>
              <a:t>The Art of Copy </a:t>
            </a:r>
          </a:p>
        </p:txBody>
      </p:sp>
      <p:sp>
        <p:nvSpPr>
          <p:cNvPr id="36867" name="Rectangle 3"/>
          <p:cNvSpPr>
            <a:spLocks noGrp="1" noChangeArrowheads="1"/>
          </p:cNvSpPr>
          <p:nvPr>
            <p:ph idx="1"/>
          </p:nvPr>
        </p:nvSpPr>
        <p:spPr>
          <a:xfrm>
            <a:off x="457200" y="1676400"/>
            <a:ext cx="11201400" cy="4454526"/>
          </a:xfrm>
        </p:spPr>
        <p:txBody>
          <a:bodyPr>
            <a:noAutofit/>
          </a:bodyPr>
          <a:lstStyle/>
          <a:p>
            <a:pPr algn="just">
              <a:buFont typeface="Wingdings" pitchFamily="2" charset="2"/>
              <a:buNone/>
            </a:pPr>
            <a:r>
              <a:rPr lang="en-GB" sz="2600" dirty="0">
                <a:solidFill>
                  <a:schemeClr val="tx1"/>
                </a:solidFill>
                <a:latin typeface="Book Antiqua" pitchFamily="18" charset="0"/>
              </a:rPr>
              <a:t>The ‘claim’ is the verbal or print part of an ad that makes some claim of superiority for the product being advertised. A few of these claims are downright lies, some are honest statements about a truly superior product, but most fit into the category of neither bold lies nor helpful consumer information. </a:t>
            </a:r>
            <a:r>
              <a:rPr lang="en-GB" sz="2600" i="1" dirty="0">
                <a:solidFill>
                  <a:schemeClr val="tx1"/>
                </a:solidFill>
                <a:latin typeface="Book Antiqua" pitchFamily="18" charset="0"/>
              </a:rPr>
              <a:t>They balance on the narrow line between truth and falsehood by a careful choice of words.</a:t>
            </a:r>
            <a:r>
              <a:rPr lang="en-GB" sz="2600" i="1" dirty="0">
                <a:solidFill>
                  <a:schemeClr val="tx1"/>
                </a:solidFill>
              </a:rPr>
              <a:t> </a:t>
            </a:r>
          </a:p>
          <a:p>
            <a:pPr algn="just">
              <a:buFont typeface="Wingdings" pitchFamily="2" charset="2"/>
              <a:buNone/>
            </a:pPr>
            <a:r>
              <a:rPr lang="en-GB" sz="2600" dirty="0">
                <a:solidFill>
                  <a:schemeClr val="tx1"/>
                </a:solidFill>
                <a:latin typeface="Book Antiqua" pitchFamily="18" charset="0"/>
              </a:rPr>
              <a:t>   </a:t>
            </a:r>
          </a:p>
          <a:p>
            <a:pPr algn="just">
              <a:buFont typeface="Wingdings" pitchFamily="2" charset="2"/>
              <a:buNone/>
            </a:pPr>
            <a:endParaRPr lang="en-GB" sz="2600" dirty="0">
              <a:solidFill>
                <a:schemeClr val="tx1"/>
              </a:solidFill>
              <a:latin typeface="Book Antiqua" pitchFamily="18" charset="0"/>
            </a:endParaRPr>
          </a:p>
          <a:p>
            <a:pPr algn="just">
              <a:buFont typeface="Wingdings" pitchFamily="2" charset="2"/>
              <a:buNone/>
            </a:pPr>
            <a:r>
              <a:rPr lang="en-GB" sz="2600" dirty="0">
                <a:solidFill>
                  <a:schemeClr val="tx1"/>
                </a:solidFill>
                <a:latin typeface="Book Antiqua" pitchFamily="18" charset="0"/>
              </a:rPr>
              <a:t> Jeffrey </a:t>
            </a:r>
            <a:r>
              <a:rPr lang="en-GB" sz="2600" dirty="0" err="1">
                <a:solidFill>
                  <a:schemeClr val="tx1"/>
                </a:solidFill>
                <a:latin typeface="Book Antiqua" pitchFamily="18" charset="0"/>
              </a:rPr>
              <a:t>Schrank</a:t>
            </a:r>
            <a:r>
              <a:rPr lang="en-GB" sz="2600" dirty="0">
                <a:solidFill>
                  <a:schemeClr val="tx1"/>
                </a:solidFill>
                <a:latin typeface="Book Antiqua" pitchFamily="18" charset="0"/>
              </a:rPr>
              <a:t> at </a:t>
            </a:r>
          </a:p>
          <a:p>
            <a:pPr algn="just">
              <a:buFont typeface="Wingdings" pitchFamily="2" charset="2"/>
              <a:buNone/>
            </a:pPr>
            <a:r>
              <a:rPr lang="en-GB" sz="2600" dirty="0">
                <a:solidFill>
                  <a:schemeClr val="tx1"/>
                </a:solidFill>
                <a:latin typeface="Book Antiqua" pitchFamily="18" charset="0"/>
              </a:rPr>
              <a:t>       http://sunset.backbone.olemiss.edu/~egjbp/comp/ad-claims. html</a:t>
            </a:r>
          </a:p>
          <a:p>
            <a:pPr algn="just">
              <a:buFont typeface="Wingdings" pitchFamily="2" charset="2"/>
              <a:buNone/>
            </a:pPr>
            <a:r>
              <a:rPr lang="en-GB" sz="2600" dirty="0">
                <a:solidFill>
                  <a:schemeClr val="tx1"/>
                </a:solidFill>
                <a:latin typeface="Book Antiqua" pitchFamily="18" charset="0"/>
              </a:rPr>
              <a:t> </a:t>
            </a:r>
          </a:p>
          <a:p>
            <a:pPr algn="just">
              <a:buFont typeface="Wingdings" pitchFamily="2" charset="2"/>
              <a:buNone/>
            </a:pPr>
            <a:endParaRPr lang="en-GB" sz="2600" dirty="0">
              <a:solidFill>
                <a:schemeClr val="tx1"/>
              </a:solidFill>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609599"/>
            <a:ext cx="9982200" cy="304799"/>
          </a:xfrm>
        </p:spPr>
        <p:txBody>
          <a:bodyPr>
            <a:normAutofit fontScale="90000"/>
          </a:bodyPr>
          <a:lstStyle/>
          <a:p>
            <a:pPr algn="just"/>
            <a:r>
              <a:rPr lang="en-GB" dirty="0">
                <a:latin typeface="Bernard MT Condensed" panose="02050806060905020404" pitchFamily="18" charset="0"/>
              </a:rPr>
              <a:t>Parity products and pseudo-information </a:t>
            </a:r>
          </a:p>
        </p:txBody>
      </p:sp>
      <p:sp>
        <p:nvSpPr>
          <p:cNvPr id="38915" name="Rectangle 3"/>
          <p:cNvSpPr>
            <a:spLocks noGrp="1" noChangeArrowheads="1"/>
          </p:cNvSpPr>
          <p:nvPr>
            <p:ph idx="1"/>
          </p:nvPr>
        </p:nvSpPr>
        <p:spPr>
          <a:xfrm>
            <a:off x="381000" y="1752600"/>
            <a:ext cx="11353800" cy="4724400"/>
          </a:xfrm>
        </p:spPr>
        <p:txBody>
          <a:bodyPr>
            <a:normAutofit/>
          </a:bodyPr>
          <a:lstStyle/>
          <a:p>
            <a:pPr algn="just">
              <a:buFont typeface="Arial" panose="020B0604020202020204" pitchFamily="34" charset="0"/>
              <a:buChar char="•"/>
            </a:pPr>
            <a:r>
              <a:rPr lang="en-GB" sz="2600" dirty="0">
                <a:solidFill>
                  <a:schemeClr val="tx1"/>
                </a:solidFill>
                <a:latin typeface="Book Antiqua" pitchFamily="18" charset="0"/>
              </a:rPr>
              <a:t> Many ad claims fall into the category of pseudo-information because they 	are applied to parity products</a:t>
            </a:r>
          </a:p>
          <a:p>
            <a:pPr algn="just">
              <a:buFont typeface="Wingdings" pitchFamily="2" charset="2"/>
              <a:buNone/>
            </a:pPr>
            <a:r>
              <a:rPr lang="en-GB" sz="2600" dirty="0">
                <a:solidFill>
                  <a:schemeClr val="tx1"/>
                </a:solidFill>
                <a:latin typeface="Book Antiqua" pitchFamily="18" charset="0"/>
              </a:rPr>
              <a:t>-&gt;  products in which all or most of the brands available are </a:t>
            </a:r>
            <a:r>
              <a:rPr lang="en-GB" sz="2600" b="1" dirty="0">
                <a:solidFill>
                  <a:schemeClr val="tx1"/>
                </a:solidFill>
                <a:latin typeface="Book Antiqua" pitchFamily="18" charset="0"/>
              </a:rPr>
              <a:t>nearly 	identical</a:t>
            </a:r>
            <a:r>
              <a:rPr lang="en-GB" sz="2600" dirty="0">
                <a:solidFill>
                  <a:schemeClr val="tx1"/>
                </a:solidFill>
                <a:latin typeface="Book Antiqua" pitchFamily="18" charset="0"/>
              </a:rPr>
              <a:t>. </a:t>
            </a:r>
          </a:p>
          <a:p>
            <a:pPr algn="just">
              <a:buFont typeface="Arial" panose="020B0604020202020204" pitchFamily="34" charset="0"/>
              <a:buChar char="•"/>
            </a:pPr>
            <a:r>
              <a:rPr lang="en-GB" sz="2600" dirty="0">
                <a:solidFill>
                  <a:schemeClr val="tx1"/>
                </a:solidFill>
                <a:latin typeface="Book Antiqua" pitchFamily="18" charset="0"/>
              </a:rPr>
              <a:t> Since no one superior product exists, advertising is used to create the 	illusion of superiority. </a:t>
            </a:r>
          </a:p>
          <a:p>
            <a:pPr algn="just">
              <a:buFont typeface="Arial" panose="020B0604020202020204" pitchFamily="34" charset="0"/>
              <a:buChar char="•"/>
            </a:pPr>
            <a:r>
              <a:rPr lang="en-GB" sz="2600" dirty="0">
                <a:solidFill>
                  <a:schemeClr val="tx1"/>
                </a:solidFill>
                <a:latin typeface="Book Antiqua" pitchFamily="18" charset="0"/>
              </a:rPr>
              <a:t> The largest advertising budgets are devoted to parity products such as 	petrol, cigarettes, beer and soft drinks, soaps, and various headache 	and cold remedies.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752600" y="76200"/>
            <a:ext cx="8382000" cy="1447800"/>
          </a:xfrm>
        </p:spPr>
        <p:txBody>
          <a:bodyPr>
            <a:normAutofit/>
          </a:bodyPr>
          <a:lstStyle/>
          <a:p>
            <a:pPr algn="ctr"/>
            <a:r>
              <a:rPr lang="en-GB" dirty="0">
                <a:latin typeface="Bernard MT Condensed" panose="02050806060905020404" pitchFamily="18" charset="0"/>
              </a:rPr>
              <a:t>TV: Good, Bad, or Indifferent?</a:t>
            </a:r>
          </a:p>
        </p:txBody>
      </p:sp>
      <p:sp>
        <p:nvSpPr>
          <p:cNvPr id="96259" name="Rectangle 3"/>
          <p:cNvSpPr>
            <a:spLocks noGrp="1" noChangeArrowheads="1"/>
          </p:cNvSpPr>
          <p:nvPr>
            <p:ph idx="1"/>
          </p:nvPr>
        </p:nvSpPr>
        <p:spPr>
          <a:xfrm>
            <a:off x="304800" y="1752600"/>
            <a:ext cx="11277600" cy="4876800"/>
          </a:xfrm>
        </p:spPr>
        <p:txBody>
          <a:bodyPr/>
          <a:lstStyle/>
          <a:p>
            <a:pPr algn="just">
              <a:buFont typeface="Arial" panose="020B0604020202020204" pitchFamily="34" charset="0"/>
              <a:buChar char="•"/>
            </a:pPr>
            <a:r>
              <a:rPr lang="en-GB" sz="2600" dirty="0">
                <a:solidFill>
                  <a:schemeClr val="tx1"/>
                </a:solidFill>
                <a:latin typeface="Book Antiqua" pitchFamily="18" charset="0"/>
              </a:rPr>
              <a:t>  Just as photographs are seen as a ‘lower’ art form compared to paintings, 	TV has been regarded as a more common form of entertainment 	than films </a:t>
            </a:r>
          </a:p>
          <a:p>
            <a:pPr algn="just">
              <a:buFont typeface="Wingdings" pitchFamily="2" charset="2"/>
              <a:buNone/>
            </a:pPr>
            <a:r>
              <a:rPr lang="en-GB" sz="2600" dirty="0">
                <a:solidFill>
                  <a:schemeClr val="tx1"/>
                </a:solidFill>
                <a:latin typeface="Book Antiqua" pitchFamily="18" charset="0"/>
              </a:rPr>
              <a:t>    -&gt; the passivising effects of television (esp. on children)</a:t>
            </a:r>
          </a:p>
          <a:p>
            <a:pPr algn="just">
              <a:buFont typeface="Wingdings" pitchFamily="2" charset="2"/>
              <a:buNone/>
            </a:pPr>
            <a:r>
              <a:rPr lang="en-GB" sz="2600" dirty="0">
                <a:solidFill>
                  <a:schemeClr val="tx1"/>
                </a:solidFill>
                <a:latin typeface="Book Antiqua" pitchFamily="18" charset="0"/>
              </a:rPr>
              <a:t>    -&gt; the harmful effects of sex and violence (esp. on children)</a:t>
            </a:r>
          </a:p>
          <a:p>
            <a:pPr algn="just">
              <a:buClr>
                <a:schemeClr val="hlink"/>
              </a:buClr>
              <a:buFont typeface="Wingdings" pitchFamily="2" charset="2"/>
              <a:buChar char="§"/>
            </a:pPr>
            <a:r>
              <a:rPr lang="en-GB" sz="2600" dirty="0">
                <a:solidFill>
                  <a:schemeClr val="tx1"/>
                </a:solidFill>
                <a:latin typeface="Book Antiqua" pitchFamily="18" charset="0"/>
              </a:rPr>
              <a:t> Telling stories has been a favourite pastime since time immemorial: TV 	has inherited this function </a:t>
            </a:r>
          </a:p>
          <a:p>
            <a:pPr algn="just">
              <a:buClr>
                <a:schemeClr val="hlink"/>
              </a:buClr>
              <a:buFont typeface="Wingdings" pitchFamily="2" charset="2"/>
              <a:buNone/>
            </a:pPr>
            <a:r>
              <a:rPr lang="en-GB" sz="2600" dirty="0">
                <a:solidFill>
                  <a:schemeClr val="tx1"/>
                </a:solidFill>
                <a:latin typeface="Book Antiqua" pitchFamily="18" charset="0"/>
              </a:rPr>
              <a:t>    -&gt; fairy tales, ghost stories, gossip etc. can be just as gruesome </a:t>
            </a:r>
          </a:p>
          <a:p>
            <a:pPr algn="just">
              <a:buClr>
                <a:schemeClr val="hlink"/>
              </a:buClr>
              <a:buFont typeface="Wingdings" pitchFamily="2" charset="2"/>
              <a:buNone/>
            </a:pPr>
            <a:endParaRPr lang="en-GB" dirty="0">
              <a:latin typeface="Book Antiqua" pitchFamily="18" charset="0"/>
            </a:endParaRPr>
          </a:p>
        </p:txBody>
      </p:sp>
    </p:spTree>
    <p:extLst>
      <p:ext uri="{BB962C8B-B14F-4D97-AF65-F5344CB8AC3E}">
        <p14:creationId xmlns:p14="http://schemas.microsoft.com/office/powerpoint/2010/main" val="117397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LuckiesTast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352800" y="0"/>
            <a:ext cx="54102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52600" y="0"/>
            <a:ext cx="8305800" cy="1447800"/>
          </a:xfrm>
        </p:spPr>
        <p:txBody>
          <a:bodyPr>
            <a:noAutofit/>
          </a:bodyPr>
          <a:lstStyle/>
          <a:p>
            <a:r>
              <a:rPr lang="en-GB" sz="5200" dirty="0">
                <a:latin typeface="Bernard MT Condensed" panose="02050806060905020404" pitchFamily="18" charset="0"/>
              </a:rPr>
              <a:t>Information and Persuasion </a:t>
            </a:r>
          </a:p>
        </p:txBody>
      </p:sp>
      <p:sp>
        <p:nvSpPr>
          <p:cNvPr id="32771" name="Rectangle 3"/>
          <p:cNvSpPr>
            <a:spLocks noGrp="1" noChangeArrowheads="1"/>
          </p:cNvSpPr>
          <p:nvPr>
            <p:ph idx="1"/>
          </p:nvPr>
        </p:nvSpPr>
        <p:spPr>
          <a:xfrm>
            <a:off x="304800" y="1447800"/>
            <a:ext cx="11430000" cy="5181600"/>
          </a:xfrm>
        </p:spPr>
        <p:txBody>
          <a:bodyPr>
            <a:noAutofit/>
          </a:bodyPr>
          <a:lstStyle/>
          <a:p>
            <a:pPr algn="just">
              <a:buFont typeface="Arial" panose="020B0604020202020204" pitchFamily="34" charset="0"/>
              <a:buChar char="•"/>
            </a:pPr>
            <a:r>
              <a:rPr lang="en-GB" sz="2600" dirty="0">
                <a:solidFill>
                  <a:schemeClr val="tx1"/>
                </a:solidFill>
                <a:latin typeface="Book Antiqua" pitchFamily="18" charset="0"/>
              </a:rPr>
              <a:t> Different types of advertising have different proportions of </a:t>
            </a:r>
            <a:r>
              <a:rPr lang="en-GB" sz="2600" b="1" dirty="0">
                <a:solidFill>
                  <a:schemeClr val="tx1"/>
                </a:solidFill>
                <a:latin typeface="Book Antiqua" pitchFamily="18" charset="0"/>
              </a:rPr>
              <a:t>informative 	</a:t>
            </a:r>
            <a:r>
              <a:rPr lang="en-GB" sz="2600" dirty="0">
                <a:solidFill>
                  <a:schemeClr val="tx1"/>
                </a:solidFill>
                <a:latin typeface="Book Antiqua" pitchFamily="18" charset="0"/>
              </a:rPr>
              <a:t>and </a:t>
            </a:r>
            <a:r>
              <a:rPr lang="en-GB" sz="2600" b="1" dirty="0">
                <a:solidFill>
                  <a:schemeClr val="tx1"/>
                </a:solidFill>
                <a:latin typeface="Book Antiqua" pitchFamily="18" charset="0"/>
              </a:rPr>
              <a:t>persuasive content </a:t>
            </a:r>
          </a:p>
          <a:p>
            <a:pPr algn="just">
              <a:buFont typeface="Wingdings" pitchFamily="2" charset="2"/>
              <a:buNone/>
            </a:pPr>
            <a:endParaRPr lang="en-GB" sz="2600" dirty="0">
              <a:solidFill>
                <a:schemeClr val="tx1"/>
              </a:solidFill>
              <a:latin typeface="Book Antiqua" pitchFamily="18" charset="0"/>
            </a:endParaRPr>
          </a:p>
          <a:p>
            <a:pPr algn="just">
              <a:buFont typeface="Wingdings" pitchFamily="2" charset="2"/>
              <a:buNone/>
            </a:pPr>
            <a:r>
              <a:rPr lang="en-GB" sz="2600" dirty="0">
                <a:solidFill>
                  <a:schemeClr val="tx1"/>
                </a:solidFill>
                <a:latin typeface="Book Antiqua" pitchFamily="18" charset="0"/>
              </a:rPr>
              <a:t>“Advertisers know better. Although few people admit to being greatly influenced by ads, surveys and sales figures show that a well-designed advertising campaign has dramatic effects. A logical conclusion is that advertising works below the level of conscious awareness and it works even on those who claim immunity to its message. </a:t>
            </a:r>
            <a:r>
              <a:rPr lang="en-GB" sz="2600" b="1" dirty="0">
                <a:solidFill>
                  <a:schemeClr val="tx1"/>
                </a:solidFill>
                <a:latin typeface="Book Antiqua" pitchFamily="18" charset="0"/>
              </a:rPr>
              <a:t>Ads are designed to have an effect while being laughed at, belittled, and all but ignored</a:t>
            </a:r>
            <a:r>
              <a:rPr lang="en-GB" sz="2600" dirty="0">
                <a:solidFill>
                  <a:schemeClr val="tx1"/>
                </a:solidFill>
                <a:latin typeface="Book Antiqua" pitchFamily="18" charset="0"/>
              </a:rPr>
              <a:t>.” 											- Jeffrey </a:t>
            </a:r>
            <a:r>
              <a:rPr lang="en-GB" sz="2600" dirty="0" err="1">
                <a:solidFill>
                  <a:schemeClr val="tx1"/>
                </a:solidFill>
                <a:latin typeface="Book Antiqua" pitchFamily="18" charset="0"/>
              </a:rPr>
              <a:t>Schrank</a:t>
            </a:r>
            <a:r>
              <a:rPr lang="en-GB" sz="2600" dirty="0">
                <a:solidFill>
                  <a:schemeClr val="tx1"/>
                </a:solidFill>
                <a:latin typeface="Book Antiqua" pitchFamily="18" charset="0"/>
              </a:rPr>
              <a:t> </a:t>
            </a:r>
          </a:p>
          <a:p>
            <a:pPr algn="just">
              <a:buFont typeface="Wingdings" pitchFamily="2" charset="2"/>
              <a:buNone/>
            </a:pPr>
            <a:endParaRPr lang="en-GB" sz="2600" dirty="0">
              <a:solidFill>
                <a:schemeClr val="tx1"/>
              </a:solidFill>
              <a:latin typeface="Book Antiqua" pitchFamily="18" charset="0"/>
            </a:endParaRPr>
          </a:p>
          <a:p>
            <a:pPr algn="just">
              <a:buFont typeface="Arial" panose="020B0604020202020204" pitchFamily="34" charset="0"/>
              <a:buChar char="•"/>
            </a:pPr>
            <a:r>
              <a:rPr lang="en-GB" sz="2600" dirty="0">
                <a:solidFill>
                  <a:schemeClr val="tx1"/>
                </a:solidFill>
                <a:latin typeface="Book Antiqua" pitchFamily="18" charset="0"/>
              </a:rPr>
              <a:t> To create the necessary illusion of superiority, advertisers usually resort to 	one or more of the following ten basic techniques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152400" y="228600"/>
            <a:ext cx="10972800" cy="6493042"/>
          </a:xfrm>
        </p:spPr>
        <p:txBody>
          <a:bodyPr>
            <a:noAutofit/>
          </a:bodyPr>
          <a:lstStyle/>
          <a:p>
            <a:pPr marL="533400" indent="-533400" algn="just">
              <a:buNone/>
            </a:pPr>
            <a:r>
              <a:rPr lang="en-GB" sz="2600" dirty="0">
                <a:solidFill>
                  <a:schemeClr val="tx1"/>
                </a:solidFill>
                <a:latin typeface="Book Antiqua" pitchFamily="18" charset="0"/>
              </a:rPr>
              <a:t>1) The weasel claim </a:t>
            </a:r>
          </a:p>
          <a:p>
            <a:pPr marL="914400" lvl="1" indent="-457200" algn="just">
              <a:buFontTx/>
              <a:buChar char="•"/>
            </a:pPr>
            <a:r>
              <a:rPr lang="en-GB" sz="2600" dirty="0">
                <a:solidFill>
                  <a:schemeClr val="tx1"/>
                </a:solidFill>
                <a:latin typeface="Book Antiqua" pitchFamily="18" charset="0"/>
              </a:rPr>
              <a:t>A weasel word is a modifier that practically negates the claim that 	follows: </a:t>
            </a:r>
          </a:p>
          <a:p>
            <a:pPr marL="914400" lvl="1" indent="-457200" algn="just">
              <a:buNone/>
            </a:pPr>
            <a:r>
              <a:rPr lang="en-GB" sz="2600" dirty="0">
                <a:solidFill>
                  <a:schemeClr val="tx1"/>
                </a:solidFill>
                <a:latin typeface="Book Antiqua" pitchFamily="18" charset="0"/>
              </a:rPr>
              <a:t>       “</a:t>
            </a:r>
            <a:r>
              <a:rPr lang="en-GB" sz="2600" b="1" dirty="0">
                <a:solidFill>
                  <a:schemeClr val="tx1"/>
                </a:solidFill>
                <a:latin typeface="Book Antiqua" pitchFamily="18" charset="0"/>
              </a:rPr>
              <a:t>Helps control</a:t>
            </a:r>
            <a:r>
              <a:rPr lang="en-GB" sz="2600" dirty="0">
                <a:solidFill>
                  <a:schemeClr val="tx1"/>
                </a:solidFill>
                <a:latin typeface="Book Antiqua" pitchFamily="18" charset="0"/>
              </a:rPr>
              <a:t> dandruff symptoms with regular use.”   </a:t>
            </a:r>
          </a:p>
          <a:p>
            <a:pPr marL="914400" lvl="1" indent="-457200" algn="just">
              <a:buNone/>
            </a:pPr>
            <a:r>
              <a:rPr lang="en-GB" sz="2600" dirty="0">
                <a:solidFill>
                  <a:schemeClr val="tx1"/>
                </a:solidFill>
                <a:latin typeface="Book Antiqua" pitchFamily="18" charset="0"/>
              </a:rPr>
              <a:t>       “Leaves dishes </a:t>
            </a:r>
            <a:r>
              <a:rPr lang="en-GB" sz="2600" b="1" dirty="0">
                <a:solidFill>
                  <a:schemeClr val="tx1"/>
                </a:solidFill>
                <a:latin typeface="Book Antiqua" pitchFamily="18" charset="0"/>
              </a:rPr>
              <a:t>virtually</a:t>
            </a:r>
            <a:r>
              <a:rPr lang="en-GB" sz="2600" dirty="0">
                <a:solidFill>
                  <a:schemeClr val="tx1"/>
                </a:solidFill>
                <a:latin typeface="Book Antiqua" pitchFamily="18" charset="0"/>
              </a:rPr>
              <a:t> spotless.”</a:t>
            </a:r>
          </a:p>
          <a:p>
            <a:pPr marL="914400" lvl="1" indent="-914400" algn="just">
              <a:buNone/>
            </a:pPr>
            <a:r>
              <a:rPr lang="en-GB" sz="2600" dirty="0">
                <a:solidFill>
                  <a:schemeClr val="tx1"/>
                </a:solidFill>
                <a:latin typeface="Book Antiqua" pitchFamily="18" charset="0"/>
              </a:rPr>
              <a:t>2) The unfinished claim </a:t>
            </a:r>
          </a:p>
          <a:p>
            <a:pPr marL="914400" lvl="1" indent="-457200" algn="just">
              <a:buFontTx/>
              <a:buChar char="•"/>
            </a:pPr>
            <a:r>
              <a:rPr lang="en-GB" sz="2600" dirty="0">
                <a:solidFill>
                  <a:schemeClr val="tx1"/>
                </a:solidFill>
                <a:latin typeface="Book Antiqua" pitchFamily="18" charset="0"/>
              </a:rPr>
              <a:t> The ad claims the product is better, but does not finish 			the comparison: </a:t>
            </a:r>
          </a:p>
          <a:p>
            <a:pPr marL="914400" lvl="1" indent="-457200" algn="just">
              <a:buNone/>
            </a:pPr>
            <a:r>
              <a:rPr lang="en-GB" sz="2600" dirty="0">
                <a:solidFill>
                  <a:schemeClr val="tx1"/>
                </a:solidFill>
                <a:latin typeface="Book Antiqua" pitchFamily="18" charset="0"/>
              </a:rPr>
              <a:t>       “Magnavox gives you more.”</a:t>
            </a:r>
          </a:p>
          <a:p>
            <a:pPr marL="914400" lvl="1" indent="-457200" algn="just">
              <a:buNone/>
            </a:pPr>
            <a:r>
              <a:rPr lang="en-GB" sz="2600" dirty="0">
                <a:solidFill>
                  <a:schemeClr val="tx1"/>
                </a:solidFill>
                <a:latin typeface="Book Antiqua" pitchFamily="18" charset="0"/>
              </a:rPr>
              <a:t>     “</a:t>
            </a:r>
            <a:r>
              <a:rPr lang="en-GB" sz="2600" dirty="0" err="1">
                <a:solidFill>
                  <a:schemeClr val="tx1"/>
                </a:solidFill>
                <a:latin typeface="Book Antiqua" pitchFamily="18" charset="0"/>
              </a:rPr>
              <a:t>Supergloss</a:t>
            </a:r>
            <a:r>
              <a:rPr lang="en-GB" sz="2600" dirty="0">
                <a:solidFill>
                  <a:schemeClr val="tx1"/>
                </a:solidFill>
                <a:latin typeface="Book Antiqua" pitchFamily="18" charset="0"/>
              </a:rPr>
              <a:t> does it with more colour, shine, more sizzle, more!”</a:t>
            </a:r>
          </a:p>
          <a:p>
            <a:pPr marL="914400" lvl="1" indent="-914400" algn="just">
              <a:buNone/>
            </a:pPr>
            <a:r>
              <a:rPr lang="en-GB" sz="2600" dirty="0">
                <a:solidFill>
                  <a:schemeClr val="tx1"/>
                </a:solidFill>
                <a:latin typeface="Book Antiqua" pitchFamily="18" charset="0"/>
              </a:rPr>
              <a:t>3) The ‘We’re different and unique” claim</a:t>
            </a:r>
          </a:p>
          <a:p>
            <a:pPr marL="914400" lvl="1" indent="-457200" algn="just">
              <a:buFontTx/>
              <a:buChar char="•"/>
            </a:pPr>
            <a:r>
              <a:rPr lang="en-GB" sz="2600" dirty="0">
                <a:solidFill>
                  <a:schemeClr val="tx1"/>
                </a:solidFill>
                <a:latin typeface="Book Antiqua" pitchFamily="18" charset="0"/>
              </a:rPr>
              <a:t>Tries to persuade us that there’s nothing quite like the product 	being advertised</a:t>
            </a:r>
          </a:p>
          <a:p>
            <a:pPr marL="914400" lvl="1" indent="-457200" algn="just">
              <a:buNone/>
            </a:pPr>
            <a:r>
              <a:rPr lang="en-GB" sz="2600" dirty="0">
                <a:solidFill>
                  <a:schemeClr val="tx1"/>
                </a:solidFill>
                <a:latin typeface="Book Antiqua" pitchFamily="18" charset="0"/>
              </a:rPr>
              <a:t>        “There’s no mascara like it.”</a:t>
            </a:r>
          </a:p>
          <a:p>
            <a:pPr marL="914400" lvl="1" indent="-457200" algn="just">
              <a:buNone/>
            </a:pPr>
            <a:r>
              <a:rPr lang="en-GB" sz="2600" dirty="0">
                <a:solidFill>
                  <a:schemeClr val="tx1"/>
                </a:solidFill>
                <a:latin typeface="Book Antiqua" pitchFamily="18" charset="0"/>
              </a:rPr>
              <a:t>        “Only Doral has this unique filter system.”</a:t>
            </a:r>
          </a:p>
          <a:p>
            <a:pPr marL="914400" lvl="1" indent="-457200" algn="just">
              <a:buNone/>
            </a:pPr>
            <a:r>
              <a:rPr lang="en-GB" sz="2600" dirty="0">
                <a:solidFill>
                  <a:schemeClr val="tx1"/>
                </a:solidFill>
                <a:latin typeface="Book Antiqua" pitchFamily="18" charset="0"/>
              </a:rPr>
              <a:t>        “Cougar is like nobody else’s car.” </a:t>
            </a:r>
          </a:p>
        </p:txBody>
      </p:sp>
      <p:pic>
        <p:nvPicPr>
          <p:cNvPr id="2" name="Kuva 1">
            <a:extLst>
              <a:ext uri="{FF2B5EF4-FFF2-40B4-BE49-F238E27FC236}">
                <a16:creationId xmlns:a16="http://schemas.microsoft.com/office/drawing/2014/main" id="{B6EAC5A7-4DFC-4DC9-8D70-E2B6180CA4D9}"/>
              </a:ext>
            </a:extLst>
          </p:cNvPr>
          <p:cNvPicPr>
            <a:picLocks noChangeAspect="1"/>
          </p:cNvPicPr>
          <p:nvPr/>
        </p:nvPicPr>
        <p:blipFill>
          <a:blip r:embed="rId3"/>
          <a:stretch>
            <a:fillRect/>
          </a:stretch>
        </p:blipFill>
        <p:spPr>
          <a:xfrm>
            <a:off x="9629967" y="1371600"/>
            <a:ext cx="2562033"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down)">
                                      <p:cBhvr>
                                        <p:cTn id="7" dur="580">
                                          <p:stCondLst>
                                            <p:cond delay="0"/>
                                          </p:stCondLst>
                                        </p:cTn>
                                        <p:tgtEl>
                                          <p:spTgt spid="44035">
                                            <p:txEl>
                                              <p:pRg st="0" end="0"/>
                                            </p:txEl>
                                          </p:spTgt>
                                        </p:tgtEl>
                                      </p:cBhvr>
                                    </p:animEffect>
                                    <p:anim calcmode="lin" valueType="num">
                                      <p:cBhvr>
                                        <p:cTn id="8" dur="1822" tmFilter="0,0; 0.14,0.36; 0.43,0.73; 0.71,0.91; 1.0,1.0">
                                          <p:stCondLst>
                                            <p:cond delay="0"/>
                                          </p:stCondLst>
                                        </p:cTn>
                                        <p:tgtEl>
                                          <p:spTgt spid="440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35">
                                            <p:txEl>
                                              <p:pRg st="0" end="0"/>
                                            </p:txEl>
                                          </p:spTgt>
                                        </p:tgtEl>
                                      </p:cBhvr>
                                      <p:to x="100000" y="60000"/>
                                    </p:animScale>
                                    <p:animScale>
                                      <p:cBhvr>
                                        <p:cTn id="14" dur="166" decel="50000">
                                          <p:stCondLst>
                                            <p:cond delay="676"/>
                                          </p:stCondLst>
                                        </p:cTn>
                                        <p:tgtEl>
                                          <p:spTgt spid="44035">
                                            <p:txEl>
                                              <p:pRg st="0" end="0"/>
                                            </p:txEl>
                                          </p:spTgt>
                                        </p:tgtEl>
                                      </p:cBhvr>
                                      <p:to x="100000" y="100000"/>
                                    </p:animScale>
                                    <p:animScale>
                                      <p:cBhvr>
                                        <p:cTn id="15" dur="26">
                                          <p:stCondLst>
                                            <p:cond delay="1312"/>
                                          </p:stCondLst>
                                        </p:cTn>
                                        <p:tgtEl>
                                          <p:spTgt spid="44035">
                                            <p:txEl>
                                              <p:pRg st="0" end="0"/>
                                            </p:txEl>
                                          </p:spTgt>
                                        </p:tgtEl>
                                      </p:cBhvr>
                                      <p:to x="100000" y="80000"/>
                                    </p:animScale>
                                    <p:animScale>
                                      <p:cBhvr>
                                        <p:cTn id="16" dur="166" decel="50000">
                                          <p:stCondLst>
                                            <p:cond delay="1338"/>
                                          </p:stCondLst>
                                        </p:cTn>
                                        <p:tgtEl>
                                          <p:spTgt spid="44035">
                                            <p:txEl>
                                              <p:pRg st="0" end="0"/>
                                            </p:txEl>
                                          </p:spTgt>
                                        </p:tgtEl>
                                      </p:cBhvr>
                                      <p:to x="100000" y="100000"/>
                                    </p:animScale>
                                    <p:animScale>
                                      <p:cBhvr>
                                        <p:cTn id="17" dur="26">
                                          <p:stCondLst>
                                            <p:cond delay="1642"/>
                                          </p:stCondLst>
                                        </p:cTn>
                                        <p:tgtEl>
                                          <p:spTgt spid="44035">
                                            <p:txEl>
                                              <p:pRg st="0" end="0"/>
                                            </p:txEl>
                                          </p:spTgt>
                                        </p:tgtEl>
                                      </p:cBhvr>
                                      <p:to x="100000" y="90000"/>
                                    </p:animScale>
                                    <p:animScale>
                                      <p:cBhvr>
                                        <p:cTn id="18" dur="166" decel="50000">
                                          <p:stCondLst>
                                            <p:cond delay="1668"/>
                                          </p:stCondLst>
                                        </p:cTn>
                                        <p:tgtEl>
                                          <p:spTgt spid="44035">
                                            <p:txEl>
                                              <p:pRg st="0" end="0"/>
                                            </p:txEl>
                                          </p:spTgt>
                                        </p:tgtEl>
                                      </p:cBhvr>
                                      <p:to x="100000" y="100000"/>
                                    </p:animScale>
                                    <p:animScale>
                                      <p:cBhvr>
                                        <p:cTn id="19" dur="26">
                                          <p:stCondLst>
                                            <p:cond delay="1808"/>
                                          </p:stCondLst>
                                        </p:cTn>
                                        <p:tgtEl>
                                          <p:spTgt spid="44035">
                                            <p:txEl>
                                              <p:pRg st="0" end="0"/>
                                            </p:txEl>
                                          </p:spTgt>
                                        </p:tgtEl>
                                      </p:cBhvr>
                                      <p:to x="100000" y="95000"/>
                                    </p:animScale>
                                    <p:animScale>
                                      <p:cBhvr>
                                        <p:cTn id="20" dur="166" decel="50000">
                                          <p:stCondLst>
                                            <p:cond delay="1834"/>
                                          </p:stCondLst>
                                        </p:cTn>
                                        <p:tgtEl>
                                          <p:spTgt spid="44035">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4035">
                                            <p:txEl>
                                              <p:pRg st="1" end="1"/>
                                            </p:txEl>
                                          </p:spTgt>
                                        </p:tgtEl>
                                        <p:attrNameLst>
                                          <p:attrName>style.visibility</p:attrName>
                                        </p:attrNameLst>
                                      </p:cBhvr>
                                      <p:to>
                                        <p:strVal val="visible"/>
                                      </p:to>
                                    </p:set>
                                    <p:animEffect transition="in" filter="wipe(down)">
                                      <p:cBhvr>
                                        <p:cTn id="23" dur="580">
                                          <p:stCondLst>
                                            <p:cond delay="0"/>
                                          </p:stCondLst>
                                        </p:cTn>
                                        <p:tgtEl>
                                          <p:spTgt spid="44035">
                                            <p:txEl>
                                              <p:pRg st="1" end="1"/>
                                            </p:txEl>
                                          </p:spTgt>
                                        </p:tgtEl>
                                      </p:cBhvr>
                                    </p:animEffect>
                                    <p:anim calcmode="lin" valueType="num">
                                      <p:cBhvr>
                                        <p:cTn id="24" dur="1822" tmFilter="0,0; 0.14,0.36; 0.43,0.73; 0.71,0.91; 1.0,1.0">
                                          <p:stCondLst>
                                            <p:cond delay="0"/>
                                          </p:stCondLst>
                                        </p:cTn>
                                        <p:tgtEl>
                                          <p:spTgt spid="4403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403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403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403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403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4035">
                                            <p:txEl>
                                              <p:pRg st="1" end="1"/>
                                            </p:txEl>
                                          </p:spTgt>
                                        </p:tgtEl>
                                      </p:cBhvr>
                                      <p:to x="100000" y="60000"/>
                                    </p:animScale>
                                    <p:animScale>
                                      <p:cBhvr>
                                        <p:cTn id="30" dur="166" decel="50000">
                                          <p:stCondLst>
                                            <p:cond delay="676"/>
                                          </p:stCondLst>
                                        </p:cTn>
                                        <p:tgtEl>
                                          <p:spTgt spid="44035">
                                            <p:txEl>
                                              <p:pRg st="1" end="1"/>
                                            </p:txEl>
                                          </p:spTgt>
                                        </p:tgtEl>
                                      </p:cBhvr>
                                      <p:to x="100000" y="100000"/>
                                    </p:animScale>
                                    <p:animScale>
                                      <p:cBhvr>
                                        <p:cTn id="31" dur="26">
                                          <p:stCondLst>
                                            <p:cond delay="1312"/>
                                          </p:stCondLst>
                                        </p:cTn>
                                        <p:tgtEl>
                                          <p:spTgt spid="44035">
                                            <p:txEl>
                                              <p:pRg st="1" end="1"/>
                                            </p:txEl>
                                          </p:spTgt>
                                        </p:tgtEl>
                                      </p:cBhvr>
                                      <p:to x="100000" y="80000"/>
                                    </p:animScale>
                                    <p:animScale>
                                      <p:cBhvr>
                                        <p:cTn id="32" dur="166" decel="50000">
                                          <p:stCondLst>
                                            <p:cond delay="1338"/>
                                          </p:stCondLst>
                                        </p:cTn>
                                        <p:tgtEl>
                                          <p:spTgt spid="44035">
                                            <p:txEl>
                                              <p:pRg st="1" end="1"/>
                                            </p:txEl>
                                          </p:spTgt>
                                        </p:tgtEl>
                                      </p:cBhvr>
                                      <p:to x="100000" y="100000"/>
                                    </p:animScale>
                                    <p:animScale>
                                      <p:cBhvr>
                                        <p:cTn id="33" dur="26">
                                          <p:stCondLst>
                                            <p:cond delay="1642"/>
                                          </p:stCondLst>
                                        </p:cTn>
                                        <p:tgtEl>
                                          <p:spTgt spid="44035">
                                            <p:txEl>
                                              <p:pRg st="1" end="1"/>
                                            </p:txEl>
                                          </p:spTgt>
                                        </p:tgtEl>
                                      </p:cBhvr>
                                      <p:to x="100000" y="90000"/>
                                    </p:animScale>
                                    <p:animScale>
                                      <p:cBhvr>
                                        <p:cTn id="34" dur="166" decel="50000">
                                          <p:stCondLst>
                                            <p:cond delay="1668"/>
                                          </p:stCondLst>
                                        </p:cTn>
                                        <p:tgtEl>
                                          <p:spTgt spid="44035">
                                            <p:txEl>
                                              <p:pRg st="1" end="1"/>
                                            </p:txEl>
                                          </p:spTgt>
                                        </p:tgtEl>
                                      </p:cBhvr>
                                      <p:to x="100000" y="100000"/>
                                    </p:animScale>
                                    <p:animScale>
                                      <p:cBhvr>
                                        <p:cTn id="35" dur="26">
                                          <p:stCondLst>
                                            <p:cond delay="1808"/>
                                          </p:stCondLst>
                                        </p:cTn>
                                        <p:tgtEl>
                                          <p:spTgt spid="44035">
                                            <p:txEl>
                                              <p:pRg st="1" end="1"/>
                                            </p:txEl>
                                          </p:spTgt>
                                        </p:tgtEl>
                                      </p:cBhvr>
                                      <p:to x="100000" y="95000"/>
                                    </p:animScale>
                                    <p:animScale>
                                      <p:cBhvr>
                                        <p:cTn id="36" dur="166" decel="50000">
                                          <p:stCondLst>
                                            <p:cond delay="1834"/>
                                          </p:stCondLst>
                                        </p:cTn>
                                        <p:tgtEl>
                                          <p:spTgt spid="44035">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4035">
                                            <p:txEl>
                                              <p:pRg st="2" end="2"/>
                                            </p:txEl>
                                          </p:spTgt>
                                        </p:tgtEl>
                                        <p:attrNameLst>
                                          <p:attrName>style.visibility</p:attrName>
                                        </p:attrNameLst>
                                      </p:cBhvr>
                                      <p:to>
                                        <p:strVal val="visible"/>
                                      </p:to>
                                    </p:set>
                                    <p:animEffect transition="in" filter="wipe(down)">
                                      <p:cBhvr>
                                        <p:cTn id="39" dur="580">
                                          <p:stCondLst>
                                            <p:cond delay="0"/>
                                          </p:stCondLst>
                                        </p:cTn>
                                        <p:tgtEl>
                                          <p:spTgt spid="44035">
                                            <p:txEl>
                                              <p:pRg st="2" end="2"/>
                                            </p:txEl>
                                          </p:spTgt>
                                        </p:tgtEl>
                                      </p:cBhvr>
                                    </p:animEffect>
                                    <p:anim calcmode="lin" valueType="num">
                                      <p:cBhvr>
                                        <p:cTn id="40" dur="1822" tmFilter="0,0; 0.14,0.36; 0.43,0.73; 0.71,0.91; 1.0,1.0">
                                          <p:stCondLst>
                                            <p:cond delay="0"/>
                                          </p:stCondLst>
                                        </p:cTn>
                                        <p:tgtEl>
                                          <p:spTgt spid="4403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403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403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403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403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4035">
                                            <p:txEl>
                                              <p:pRg st="2" end="2"/>
                                            </p:txEl>
                                          </p:spTgt>
                                        </p:tgtEl>
                                      </p:cBhvr>
                                      <p:to x="100000" y="60000"/>
                                    </p:animScale>
                                    <p:animScale>
                                      <p:cBhvr>
                                        <p:cTn id="46" dur="166" decel="50000">
                                          <p:stCondLst>
                                            <p:cond delay="676"/>
                                          </p:stCondLst>
                                        </p:cTn>
                                        <p:tgtEl>
                                          <p:spTgt spid="44035">
                                            <p:txEl>
                                              <p:pRg st="2" end="2"/>
                                            </p:txEl>
                                          </p:spTgt>
                                        </p:tgtEl>
                                      </p:cBhvr>
                                      <p:to x="100000" y="100000"/>
                                    </p:animScale>
                                    <p:animScale>
                                      <p:cBhvr>
                                        <p:cTn id="47" dur="26">
                                          <p:stCondLst>
                                            <p:cond delay="1312"/>
                                          </p:stCondLst>
                                        </p:cTn>
                                        <p:tgtEl>
                                          <p:spTgt spid="44035">
                                            <p:txEl>
                                              <p:pRg st="2" end="2"/>
                                            </p:txEl>
                                          </p:spTgt>
                                        </p:tgtEl>
                                      </p:cBhvr>
                                      <p:to x="100000" y="80000"/>
                                    </p:animScale>
                                    <p:animScale>
                                      <p:cBhvr>
                                        <p:cTn id="48" dur="166" decel="50000">
                                          <p:stCondLst>
                                            <p:cond delay="1338"/>
                                          </p:stCondLst>
                                        </p:cTn>
                                        <p:tgtEl>
                                          <p:spTgt spid="44035">
                                            <p:txEl>
                                              <p:pRg st="2" end="2"/>
                                            </p:txEl>
                                          </p:spTgt>
                                        </p:tgtEl>
                                      </p:cBhvr>
                                      <p:to x="100000" y="100000"/>
                                    </p:animScale>
                                    <p:animScale>
                                      <p:cBhvr>
                                        <p:cTn id="49" dur="26">
                                          <p:stCondLst>
                                            <p:cond delay="1642"/>
                                          </p:stCondLst>
                                        </p:cTn>
                                        <p:tgtEl>
                                          <p:spTgt spid="44035">
                                            <p:txEl>
                                              <p:pRg st="2" end="2"/>
                                            </p:txEl>
                                          </p:spTgt>
                                        </p:tgtEl>
                                      </p:cBhvr>
                                      <p:to x="100000" y="90000"/>
                                    </p:animScale>
                                    <p:animScale>
                                      <p:cBhvr>
                                        <p:cTn id="50" dur="166" decel="50000">
                                          <p:stCondLst>
                                            <p:cond delay="1668"/>
                                          </p:stCondLst>
                                        </p:cTn>
                                        <p:tgtEl>
                                          <p:spTgt spid="44035">
                                            <p:txEl>
                                              <p:pRg st="2" end="2"/>
                                            </p:txEl>
                                          </p:spTgt>
                                        </p:tgtEl>
                                      </p:cBhvr>
                                      <p:to x="100000" y="100000"/>
                                    </p:animScale>
                                    <p:animScale>
                                      <p:cBhvr>
                                        <p:cTn id="51" dur="26">
                                          <p:stCondLst>
                                            <p:cond delay="1808"/>
                                          </p:stCondLst>
                                        </p:cTn>
                                        <p:tgtEl>
                                          <p:spTgt spid="44035">
                                            <p:txEl>
                                              <p:pRg st="2" end="2"/>
                                            </p:txEl>
                                          </p:spTgt>
                                        </p:tgtEl>
                                      </p:cBhvr>
                                      <p:to x="100000" y="95000"/>
                                    </p:animScale>
                                    <p:animScale>
                                      <p:cBhvr>
                                        <p:cTn id="52" dur="166" decel="50000">
                                          <p:stCondLst>
                                            <p:cond delay="1834"/>
                                          </p:stCondLst>
                                        </p:cTn>
                                        <p:tgtEl>
                                          <p:spTgt spid="44035">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44035">
                                            <p:txEl>
                                              <p:pRg st="3" end="3"/>
                                            </p:txEl>
                                          </p:spTgt>
                                        </p:tgtEl>
                                        <p:attrNameLst>
                                          <p:attrName>style.visibility</p:attrName>
                                        </p:attrNameLst>
                                      </p:cBhvr>
                                      <p:to>
                                        <p:strVal val="visible"/>
                                      </p:to>
                                    </p:set>
                                    <p:animEffect transition="in" filter="wipe(down)">
                                      <p:cBhvr>
                                        <p:cTn id="55" dur="580">
                                          <p:stCondLst>
                                            <p:cond delay="0"/>
                                          </p:stCondLst>
                                        </p:cTn>
                                        <p:tgtEl>
                                          <p:spTgt spid="44035">
                                            <p:txEl>
                                              <p:pRg st="3" end="3"/>
                                            </p:txEl>
                                          </p:spTgt>
                                        </p:tgtEl>
                                      </p:cBhvr>
                                    </p:animEffect>
                                    <p:anim calcmode="lin" valueType="num">
                                      <p:cBhvr>
                                        <p:cTn id="56" dur="1822" tmFilter="0,0; 0.14,0.36; 0.43,0.73; 0.71,0.91; 1.0,1.0">
                                          <p:stCondLst>
                                            <p:cond delay="0"/>
                                          </p:stCondLst>
                                        </p:cTn>
                                        <p:tgtEl>
                                          <p:spTgt spid="4403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403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403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403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403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4035">
                                            <p:txEl>
                                              <p:pRg st="3" end="3"/>
                                            </p:txEl>
                                          </p:spTgt>
                                        </p:tgtEl>
                                      </p:cBhvr>
                                      <p:to x="100000" y="60000"/>
                                    </p:animScale>
                                    <p:animScale>
                                      <p:cBhvr>
                                        <p:cTn id="62" dur="166" decel="50000">
                                          <p:stCondLst>
                                            <p:cond delay="676"/>
                                          </p:stCondLst>
                                        </p:cTn>
                                        <p:tgtEl>
                                          <p:spTgt spid="44035">
                                            <p:txEl>
                                              <p:pRg st="3" end="3"/>
                                            </p:txEl>
                                          </p:spTgt>
                                        </p:tgtEl>
                                      </p:cBhvr>
                                      <p:to x="100000" y="100000"/>
                                    </p:animScale>
                                    <p:animScale>
                                      <p:cBhvr>
                                        <p:cTn id="63" dur="26">
                                          <p:stCondLst>
                                            <p:cond delay="1312"/>
                                          </p:stCondLst>
                                        </p:cTn>
                                        <p:tgtEl>
                                          <p:spTgt spid="44035">
                                            <p:txEl>
                                              <p:pRg st="3" end="3"/>
                                            </p:txEl>
                                          </p:spTgt>
                                        </p:tgtEl>
                                      </p:cBhvr>
                                      <p:to x="100000" y="80000"/>
                                    </p:animScale>
                                    <p:animScale>
                                      <p:cBhvr>
                                        <p:cTn id="64" dur="166" decel="50000">
                                          <p:stCondLst>
                                            <p:cond delay="1338"/>
                                          </p:stCondLst>
                                        </p:cTn>
                                        <p:tgtEl>
                                          <p:spTgt spid="44035">
                                            <p:txEl>
                                              <p:pRg st="3" end="3"/>
                                            </p:txEl>
                                          </p:spTgt>
                                        </p:tgtEl>
                                      </p:cBhvr>
                                      <p:to x="100000" y="100000"/>
                                    </p:animScale>
                                    <p:animScale>
                                      <p:cBhvr>
                                        <p:cTn id="65" dur="26">
                                          <p:stCondLst>
                                            <p:cond delay="1642"/>
                                          </p:stCondLst>
                                        </p:cTn>
                                        <p:tgtEl>
                                          <p:spTgt spid="44035">
                                            <p:txEl>
                                              <p:pRg st="3" end="3"/>
                                            </p:txEl>
                                          </p:spTgt>
                                        </p:tgtEl>
                                      </p:cBhvr>
                                      <p:to x="100000" y="90000"/>
                                    </p:animScale>
                                    <p:animScale>
                                      <p:cBhvr>
                                        <p:cTn id="66" dur="166" decel="50000">
                                          <p:stCondLst>
                                            <p:cond delay="1668"/>
                                          </p:stCondLst>
                                        </p:cTn>
                                        <p:tgtEl>
                                          <p:spTgt spid="44035">
                                            <p:txEl>
                                              <p:pRg st="3" end="3"/>
                                            </p:txEl>
                                          </p:spTgt>
                                        </p:tgtEl>
                                      </p:cBhvr>
                                      <p:to x="100000" y="100000"/>
                                    </p:animScale>
                                    <p:animScale>
                                      <p:cBhvr>
                                        <p:cTn id="67" dur="26">
                                          <p:stCondLst>
                                            <p:cond delay="1808"/>
                                          </p:stCondLst>
                                        </p:cTn>
                                        <p:tgtEl>
                                          <p:spTgt spid="44035">
                                            <p:txEl>
                                              <p:pRg st="3" end="3"/>
                                            </p:txEl>
                                          </p:spTgt>
                                        </p:tgtEl>
                                      </p:cBhvr>
                                      <p:to x="100000" y="95000"/>
                                    </p:animScale>
                                    <p:animScale>
                                      <p:cBhvr>
                                        <p:cTn id="68" dur="166" decel="50000">
                                          <p:stCondLst>
                                            <p:cond delay="1834"/>
                                          </p:stCondLst>
                                        </p:cTn>
                                        <p:tgtEl>
                                          <p:spTgt spid="44035">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44035">
                                            <p:txEl>
                                              <p:pRg st="4" end="4"/>
                                            </p:txEl>
                                          </p:spTgt>
                                        </p:tgtEl>
                                        <p:attrNameLst>
                                          <p:attrName>style.visibility</p:attrName>
                                        </p:attrNameLst>
                                      </p:cBhvr>
                                      <p:to>
                                        <p:strVal val="visible"/>
                                      </p:to>
                                    </p:set>
                                    <p:animEffect transition="in" filter="wipe(down)">
                                      <p:cBhvr>
                                        <p:cTn id="71" dur="580">
                                          <p:stCondLst>
                                            <p:cond delay="0"/>
                                          </p:stCondLst>
                                        </p:cTn>
                                        <p:tgtEl>
                                          <p:spTgt spid="44035">
                                            <p:txEl>
                                              <p:pRg st="4" end="4"/>
                                            </p:txEl>
                                          </p:spTgt>
                                        </p:tgtEl>
                                      </p:cBhvr>
                                    </p:animEffect>
                                    <p:anim calcmode="lin" valueType="num">
                                      <p:cBhvr>
                                        <p:cTn id="72" dur="1822" tmFilter="0,0; 0.14,0.36; 0.43,0.73; 0.71,0.91; 1.0,1.0">
                                          <p:stCondLst>
                                            <p:cond delay="0"/>
                                          </p:stCondLst>
                                        </p:cTn>
                                        <p:tgtEl>
                                          <p:spTgt spid="44035">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4035">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4035">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4035">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4035">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4035">
                                            <p:txEl>
                                              <p:pRg st="4" end="4"/>
                                            </p:txEl>
                                          </p:spTgt>
                                        </p:tgtEl>
                                      </p:cBhvr>
                                      <p:to x="100000" y="60000"/>
                                    </p:animScale>
                                    <p:animScale>
                                      <p:cBhvr>
                                        <p:cTn id="78" dur="166" decel="50000">
                                          <p:stCondLst>
                                            <p:cond delay="676"/>
                                          </p:stCondLst>
                                        </p:cTn>
                                        <p:tgtEl>
                                          <p:spTgt spid="44035">
                                            <p:txEl>
                                              <p:pRg st="4" end="4"/>
                                            </p:txEl>
                                          </p:spTgt>
                                        </p:tgtEl>
                                      </p:cBhvr>
                                      <p:to x="100000" y="100000"/>
                                    </p:animScale>
                                    <p:animScale>
                                      <p:cBhvr>
                                        <p:cTn id="79" dur="26">
                                          <p:stCondLst>
                                            <p:cond delay="1312"/>
                                          </p:stCondLst>
                                        </p:cTn>
                                        <p:tgtEl>
                                          <p:spTgt spid="44035">
                                            <p:txEl>
                                              <p:pRg st="4" end="4"/>
                                            </p:txEl>
                                          </p:spTgt>
                                        </p:tgtEl>
                                      </p:cBhvr>
                                      <p:to x="100000" y="80000"/>
                                    </p:animScale>
                                    <p:animScale>
                                      <p:cBhvr>
                                        <p:cTn id="80" dur="166" decel="50000">
                                          <p:stCondLst>
                                            <p:cond delay="1338"/>
                                          </p:stCondLst>
                                        </p:cTn>
                                        <p:tgtEl>
                                          <p:spTgt spid="44035">
                                            <p:txEl>
                                              <p:pRg st="4" end="4"/>
                                            </p:txEl>
                                          </p:spTgt>
                                        </p:tgtEl>
                                      </p:cBhvr>
                                      <p:to x="100000" y="100000"/>
                                    </p:animScale>
                                    <p:animScale>
                                      <p:cBhvr>
                                        <p:cTn id="81" dur="26">
                                          <p:stCondLst>
                                            <p:cond delay="1642"/>
                                          </p:stCondLst>
                                        </p:cTn>
                                        <p:tgtEl>
                                          <p:spTgt spid="44035">
                                            <p:txEl>
                                              <p:pRg st="4" end="4"/>
                                            </p:txEl>
                                          </p:spTgt>
                                        </p:tgtEl>
                                      </p:cBhvr>
                                      <p:to x="100000" y="90000"/>
                                    </p:animScale>
                                    <p:animScale>
                                      <p:cBhvr>
                                        <p:cTn id="82" dur="166" decel="50000">
                                          <p:stCondLst>
                                            <p:cond delay="1668"/>
                                          </p:stCondLst>
                                        </p:cTn>
                                        <p:tgtEl>
                                          <p:spTgt spid="44035">
                                            <p:txEl>
                                              <p:pRg st="4" end="4"/>
                                            </p:txEl>
                                          </p:spTgt>
                                        </p:tgtEl>
                                      </p:cBhvr>
                                      <p:to x="100000" y="100000"/>
                                    </p:animScale>
                                    <p:animScale>
                                      <p:cBhvr>
                                        <p:cTn id="83" dur="26">
                                          <p:stCondLst>
                                            <p:cond delay="1808"/>
                                          </p:stCondLst>
                                        </p:cTn>
                                        <p:tgtEl>
                                          <p:spTgt spid="44035">
                                            <p:txEl>
                                              <p:pRg st="4" end="4"/>
                                            </p:txEl>
                                          </p:spTgt>
                                        </p:tgtEl>
                                      </p:cBhvr>
                                      <p:to x="100000" y="95000"/>
                                    </p:animScale>
                                    <p:animScale>
                                      <p:cBhvr>
                                        <p:cTn id="84" dur="166" decel="50000">
                                          <p:stCondLst>
                                            <p:cond delay="1834"/>
                                          </p:stCondLst>
                                        </p:cTn>
                                        <p:tgtEl>
                                          <p:spTgt spid="44035">
                                            <p:txEl>
                                              <p:pRg st="4" end="4"/>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44035">
                                            <p:txEl>
                                              <p:pRg st="5" end="5"/>
                                            </p:txEl>
                                          </p:spTgt>
                                        </p:tgtEl>
                                        <p:attrNameLst>
                                          <p:attrName>style.visibility</p:attrName>
                                        </p:attrNameLst>
                                      </p:cBhvr>
                                      <p:to>
                                        <p:strVal val="visible"/>
                                      </p:to>
                                    </p:set>
                                    <p:animEffect transition="in" filter="wipe(down)">
                                      <p:cBhvr>
                                        <p:cTn id="87" dur="580">
                                          <p:stCondLst>
                                            <p:cond delay="0"/>
                                          </p:stCondLst>
                                        </p:cTn>
                                        <p:tgtEl>
                                          <p:spTgt spid="44035">
                                            <p:txEl>
                                              <p:pRg st="5" end="5"/>
                                            </p:txEl>
                                          </p:spTgt>
                                        </p:tgtEl>
                                      </p:cBhvr>
                                    </p:animEffect>
                                    <p:anim calcmode="lin" valueType="num">
                                      <p:cBhvr>
                                        <p:cTn id="88" dur="1822" tmFilter="0,0; 0.14,0.36; 0.43,0.73; 0.71,0.91; 1.0,1.0">
                                          <p:stCondLst>
                                            <p:cond delay="0"/>
                                          </p:stCondLst>
                                        </p:cTn>
                                        <p:tgtEl>
                                          <p:spTgt spid="44035">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4035">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4035">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4035">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4035">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4035">
                                            <p:txEl>
                                              <p:pRg st="5" end="5"/>
                                            </p:txEl>
                                          </p:spTgt>
                                        </p:tgtEl>
                                      </p:cBhvr>
                                      <p:to x="100000" y="60000"/>
                                    </p:animScale>
                                    <p:animScale>
                                      <p:cBhvr>
                                        <p:cTn id="94" dur="166" decel="50000">
                                          <p:stCondLst>
                                            <p:cond delay="676"/>
                                          </p:stCondLst>
                                        </p:cTn>
                                        <p:tgtEl>
                                          <p:spTgt spid="44035">
                                            <p:txEl>
                                              <p:pRg st="5" end="5"/>
                                            </p:txEl>
                                          </p:spTgt>
                                        </p:tgtEl>
                                      </p:cBhvr>
                                      <p:to x="100000" y="100000"/>
                                    </p:animScale>
                                    <p:animScale>
                                      <p:cBhvr>
                                        <p:cTn id="95" dur="26">
                                          <p:stCondLst>
                                            <p:cond delay="1312"/>
                                          </p:stCondLst>
                                        </p:cTn>
                                        <p:tgtEl>
                                          <p:spTgt spid="44035">
                                            <p:txEl>
                                              <p:pRg st="5" end="5"/>
                                            </p:txEl>
                                          </p:spTgt>
                                        </p:tgtEl>
                                      </p:cBhvr>
                                      <p:to x="100000" y="80000"/>
                                    </p:animScale>
                                    <p:animScale>
                                      <p:cBhvr>
                                        <p:cTn id="96" dur="166" decel="50000">
                                          <p:stCondLst>
                                            <p:cond delay="1338"/>
                                          </p:stCondLst>
                                        </p:cTn>
                                        <p:tgtEl>
                                          <p:spTgt spid="44035">
                                            <p:txEl>
                                              <p:pRg st="5" end="5"/>
                                            </p:txEl>
                                          </p:spTgt>
                                        </p:tgtEl>
                                      </p:cBhvr>
                                      <p:to x="100000" y="100000"/>
                                    </p:animScale>
                                    <p:animScale>
                                      <p:cBhvr>
                                        <p:cTn id="97" dur="26">
                                          <p:stCondLst>
                                            <p:cond delay="1642"/>
                                          </p:stCondLst>
                                        </p:cTn>
                                        <p:tgtEl>
                                          <p:spTgt spid="44035">
                                            <p:txEl>
                                              <p:pRg st="5" end="5"/>
                                            </p:txEl>
                                          </p:spTgt>
                                        </p:tgtEl>
                                      </p:cBhvr>
                                      <p:to x="100000" y="90000"/>
                                    </p:animScale>
                                    <p:animScale>
                                      <p:cBhvr>
                                        <p:cTn id="98" dur="166" decel="50000">
                                          <p:stCondLst>
                                            <p:cond delay="1668"/>
                                          </p:stCondLst>
                                        </p:cTn>
                                        <p:tgtEl>
                                          <p:spTgt spid="44035">
                                            <p:txEl>
                                              <p:pRg st="5" end="5"/>
                                            </p:txEl>
                                          </p:spTgt>
                                        </p:tgtEl>
                                      </p:cBhvr>
                                      <p:to x="100000" y="100000"/>
                                    </p:animScale>
                                    <p:animScale>
                                      <p:cBhvr>
                                        <p:cTn id="99" dur="26">
                                          <p:stCondLst>
                                            <p:cond delay="1808"/>
                                          </p:stCondLst>
                                        </p:cTn>
                                        <p:tgtEl>
                                          <p:spTgt spid="44035">
                                            <p:txEl>
                                              <p:pRg st="5" end="5"/>
                                            </p:txEl>
                                          </p:spTgt>
                                        </p:tgtEl>
                                      </p:cBhvr>
                                      <p:to x="100000" y="95000"/>
                                    </p:animScale>
                                    <p:animScale>
                                      <p:cBhvr>
                                        <p:cTn id="100" dur="166" decel="50000">
                                          <p:stCondLst>
                                            <p:cond delay="1834"/>
                                          </p:stCondLst>
                                        </p:cTn>
                                        <p:tgtEl>
                                          <p:spTgt spid="44035">
                                            <p:txEl>
                                              <p:pRg st="5" end="5"/>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4035">
                                            <p:txEl>
                                              <p:pRg st="6" end="6"/>
                                            </p:txEl>
                                          </p:spTgt>
                                        </p:tgtEl>
                                        <p:attrNameLst>
                                          <p:attrName>style.visibility</p:attrName>
                                        </p:attrNameLst>
                                      </p:cBhvr>
                                      <p:to>
                                        <p:strVal val="visible"/>
                                      </p:to>
                                    </p:set>
                                    <p:animEffect transition="in" filter="wipe(down)">
                                      <p:cBhvr>
                                        <p:cTn id="103" dur="580">
                                          <p:stCondLst>
                                            <p:cond delay="0"/>
                                          </p:stCondLst>
                                        </p:cTn>
                                        <p:tgtEl>
                                          <p:spTgt spid="44035">
                                            <p:txEl>
                                              <p:pRg st="6" end="6"/>
                                            </p:txEl>
                                          </p:spTgt>
                                        </p:tgtEl>
                                      </p:cBhvr>
                                    </p:animEffect>
                                    <p:anim calcmode="lin" valueType="num">
                                      <p:cBhvr>
                                        <p:cTn id="104" dur="1822" tmFilter="0,0; 0.14,0.36; 0.43,0.73; 0.71,0.91; 1.0,1.0">
                                          <p:stCondLst>
                                            <p:cond delay="0"/>
                                          </p:stCondLst>
                                        </p:cTn>
                                        <p:tgtEl>
                                          <p:spTgt spid="44035">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4035">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4035">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4035">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4035">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44035">
                                            <p:txEl>
                                              <p:pRg st="6" end="6"/>
                                            </p:txEl>
                                          </p:spTgt>
                                        </p:tgtEl>
                                      </p:cBhvr>
                                      <p:to x="100000" y="60000"/>
                                    </p:animScale>
                                    <p:animScale>
                                      <p:cBhvr>
                                        <p:cTn id="110" dur="166" decel="50000">
                                          <p:stCondLst>
                                            <p:cond delay="676"/>
                                          </p:stCondLst>
                                        </p:cTn>
                                        <p:tgtEl>
                                          <p:spTgt spid="44035">
                                            <p:txEl>
                                              <p:pRg st="6" end="6"/>
                                            </p:txEl>
                                          </p:spTgt>
                                        </p:tgtEl>
                                      </p:cBhvr>
                                      <p:to x="100000" y="100000"/>
                                    </p:animScale>
                                    <p:animScale>
                                      <p:cBhvr>
                                        <p:cTn id="111" dur="26">
                                          <p:stCondLst>
                                            <p:cond delay="1312"/>
                                          </p:stCondLst>
                                        </p:cTn>
                                        <p:tgtEl>
                                          <p:spTgt spid="44035">
                                            <p:txEl>
                                              <p:pRg st="6" end="6"/>
                                            </p:txEl>
                                          </p:spTgt>
                                        </p:tgtEl>
                                      </p:cBhvr>
                                      <p:to x="100000" y="80000"/>
                                    </p:animScale>
                                    <p:animScale>
                                      <p:cBhvr>
                                        <p:cTn id="112" dur="166" decel="50000">
                                          <p:stCondLst>
                                            <p:cond delay="1338"/>
                                          </p:stCondLst>
                                        </p:cTn>
                                        <p:tgtEl>
                                          <p:spTgt spid="44035">
                                            <p:txEl>
                                              <p:pRg st="6" end="6"/>
                                            </p:txEl>
                                          </p:spTgt>
                                        </p:tgtEl>
                                      </p:cBhvr>
                                      <p:to x="100000" y="100000"/>
                                    </p:animScale>
                                    <p:animScale>
                                      <p:cBhvr>
                                        <p:cTn id="113" dur="26">
                                          <p:stCondLst>
                                            <p:cond delay="1642"/>
                                          </p:stCondLst>
                                        </p:cTn>
                                        <p:tgtEl>
                                          <p:spTgt spid="44035">
                                            <p:txEl>
                                              <p:pRg st="6" end="6"/>
                                            </p:txEl>
                                          </p:spTgt>
                                        </p:tgtEl>
                                      </p:cBhvr>
                                      <p:to x="100000" y="90000"/>
                                    </p:animScale>
                                    <p:animScale>
                                      <p:cBhvr>
                                        <p:cTn id="114" dur="166" decel="50000">
                                          <p:stCondLst>
                                            <p:cond delay="1668"/>
                                          </p:stCondLst>
                                        </p:cTn>
                                        <p:tgtEl>
                                          <p:spTgt spid="44035">
                                            <p:txEl>
                                              <p:pRg st="6" end="6"/>
                                            </p:txEl>
                                          </p:spTgt>
                                        </p:tgtEl>
                                      </p:cBhvr>
                                      <p:to x="100000" y="100000"/>
                                    </p:animScale>
                                    <p:animScale>
                                      <p:cBhvr>
                                        <p:cTn id="115" dur="26">
                                          <p:stCondLst>
                                            <p:cond delay="1808"/>
                                          </p:stCondLst>
                                        </p:cTn>
                                        <p:tgtEl>
                                          <p:spTgt spid="44035">
                                            <p:txEl>
                                              <p:pRg st="6" end="6"/>
                                            </p:txEl>
                                          </p:spTgt>
                                        </p:tgtEl>
                                      </p:cBhvr>
                                      <p:to x="100000" y="95000"/>
                                    </p:animScale>
                                    <p:animScale>
                                      <p:cBhvr>
                                        <p:cTn id="116" dur="166" decel="50000">
                                          <p:stCondLst>
                                            <p:cond delay="1834"/>
                                          </p:stCondLst>
                                        </p:cTn>
                                        <p:tgtEl>
                                          <p:spTgt spid="44035">
                                            <p:txEl>
                                              <p:pRg st="6" end="6"/>
                                            </p:tx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44035">
                                            <p:txEl>
                                              <p:pRg st="7" end="7"/>
                                            </p:txEl>
                                          </p:spTgt>
                                        </p:tgtEl>
                                        <p:attrNameLst>
                                          <p:attrName>style.visibility</p:attrName>
                                        </p:attrNameLst>
                                      </p:cBhvr>
                                      <p:to>
                                        <p:strVal val="visible"/>
                                      </p:to>
                                    </p:set>
                                    <p:animEffect transition="in" filter="wipe(down)">
                                      <p:cBhvr>
                                        <p:cTn id="119" dur="580">
                                          <p:stCondLst>
                                            <p:cond delay="0"/>
                                          </p:stCondLst>
                                        </p:cTn>
                                        <p:tgtEl>
                                          <p:spTgt spid="44035">
                                            <p:txEl>
                                              <p:pRg st="7" end="7"/>
                                            </p:txEl>
                                          </p:spTgt>
                                        </p:tgtEl>
                                      </p:cBhvr>
                                    </p:animEffect>
                                    <p:anim calcmode="lin" valueType="num">
                                      <p:cBhvr>
                                        <p:cTn id="120" dur="1822" tmFilter="0,0; 0.14,0.36; 0.43,0.73; 0.71,0.91; 1.0,1.0">
                                          <p:stCondLst>
                                            <p:cond delay="0"/>
                                          </p:stCondLst>
                                        </p:cTn>
                                        <p:tgtEl>
                                          <p:spTgt spid="44035">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4035">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4035">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4035">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4035">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44035">
                                            <p:txEl>
                                              <p:pRg st="7" end="7"/>
                                            </p:txEl>
                                          </p:spTgt>
                                        </p:tgtEl>
                                      </p:cBhvr>
                                      <p:to x="100000" y="60000"/>
                                    </p:animScale>
                                    <p:animScale>
                                      <p:cBhvr>
                                        <p:cTn id="126" dur="166" decel="50000">
                                          <p:stCondLst>
                                            <p:cond delay="676"/>
                                          </p:stCondLst>
                                        </p:cTn>
                                        <p:tgtEl>
                                          <p:spTgt spid="44035">
                                            <p:txEl>
                                              <p:pRg st="7" end="7"/>
                                            </p:txEl>
                                          </p:spTgt>
                                        </p:tgtEl>
                                      </p:cBhvr>
                                      <p:to x="100000" y="100000"/>
                                    </p:animScale>
                                    <p:animScale>
                                      <p:cBhvr>
                                        <p:cTn id="127" dur="26">
                                          <p:stCondLst>
                                            <p:cond delay="1312"/>
                                          </p:stCondLst>
                                        </p:cTn>
                                        <p:tgtEl>
                                          <p:spTgt spid="44035">
                                            <p:txEl>
                                              <p:pRg st="7" end="7"/>
                                            </p:txEl>
                                          </p:spTgt>
                                        </p:tgtEl>
                                      </p:cBhvr>
                                      <p:to x="100000" y="80000"/>
                                    </p:animScale>
                                    <p:animScale>
                                      <p:cBhvr>
                                        <p:cTn id="128" dur="166" decel="50000">
                                          <p:stCondLst>
                                            <p:cond delay="1338"/>
                                          </p:stCondLst>
                                        </p:cTn>
                                        <p:tgtEl>
                                          <p:spTgt spid="44035">
                                            <p:txEl>
                                              <p:pRg st="7" end="7"/>
                                            </p:txEl>
                                          </p:spTgt>
                                        </p:tgtEl>
                                      </p:cBhvr>
                                      <p:to x="100000" y="100000"/>
                                    </p:animScale>
                                    <p:animScale>
                                      <p:cBhvr>
                                        <p:cTn id="129" dur="26">
                                          <p:stCondLst>
                                            <p:cond delay="1642"/>
                                          </p:stCondLst>
                                        </p:cTn>
                                        <p:tgtEl>
                                          <p:spTgt spid="44035">
                                            <p:txEl>
                                              <p:pRg st="7" end="7"/>
                                            </p:txEl>
                                          </p:spTgt>
                                        </p:tgtEl>
                                      </p:cBhvr>
                                      <p:to x="100000" y="90000"/>
                                    </p:animScale>
                                    <p:animScale>
                                      <p:cBhvr>
                                        <p:cTn id="130" dur="166" decel="50000">
                                          <p:stCondLst>
                                            <p:cond delay="1668"/>
                                          </p:stCondLst>
                                        </p:cTn>
                                        <p:tgtEl>
                                          <p:spTgt spid="44035">
                                            <p:txEl>
                                              <p:pRg st="7" end="7"/>
                                            </p:txEl>
                                          </p:spTgt>
                                        </p:tgtEl>
                                      </p:cBhvr>
                                      <p:to x="100000" y="100000"/>
                                    </p:animScale>
                                    <p:animScale>
                                      <p:cBhvr>
                                        <p:cTn id="131" dur="26">
                                          <p:stCondLst>
                                            <p:cond delay="1808"/>
                                          </p:stCondLst>
                                        </p:cTn>
                                        <p:tgtEl>
                                          <p:spTgt spid="44035">
                                            <p:txEl>
                                              <p:pRg st="7" end="7"/>
                                            </p:txEl>
                                          </p:spTgt>
                                        </p:tgtEl>
                                      </p:cBhvr>
                                      <p:to x="100000" y="95000"/>
                                    </p:animScale>
                                    <p:animScale>
                                      <p:cBhvr>
                                        <p:cTn id="132" dur="166" decel="50000">
                                          <p:stCondLst>
                                            <p:cond delay="1834"/>
                                          </p:stCondLst>
                                        </p:cTn>
                                        <p:tgtEl>
                                          <p:spTgt spid="44035">
                                            <p:txEl>
                                              <p:pRg st="7" end="7"/>
                                            </p:tx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44035">
                                            <p:txEl>
                                              <p:pRg st="8" end="8"/>
                                            </p:txEl>
                                          </p:spTgt>
                                        </p:tgtEl>
                                        <p:attrNameLst>
                                          <p:attrName>style.visibility</p:attrName>
                                        </p:attrNameLst>
                                      </p:cBhvr>
                                      <p:to>
                                        <p:strVal val="visible"/>
                                      </p:to>
                                    </p:set>
                                    <p:animEffect transition="in" filter="wipe(down)">
                                      <p:cBhvr>
                                        <p:cTn id="135" dur="580">
                                          <p:stCondLst>
                                            <p:cond delay="0"/>
                                          </p:stCondLst>
                                        </p:cTn>
                                        <p:tgtEl>
                                          <p:spTgt spid="44035">
                                            <p:txEl>
                                              <p:pRg st="8" end="8"/>
                                            </p:txEl>
                                          </p:spTgt>
                                        </p:tgtEl>
                                      </p:cBhvr>
                                    </p:animEffect>
                                    <p:anim calcmode="lin" valueType="num">
                                      <p:cBhvr>
                                        <p:cTn id="136" dur="1822" tmFilter="0,0; 0.14,0.36; 0.43,0.73; 0.71,0.91; 1.0,1.0">
                                          <p:stCondLst>
                                            <p:cond delay="0"/>
                                          </p:stCondLst>
                                        </p:cTn>
                                        <p:tgtEl>
                                          <p:spTgt spid="44035">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035">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035">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035">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035">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035">
                                            <p:txEl>
                                              <p:pRg st="8" end="8"/>
                                            </p:txEl>
                                          </p:spTgt>
                                        </p:tgtEl>
                                      </p:cBhvr>
                                      <p:to x="100000" y="60000"/>
                                    </p:animScale>
                                    <p:animScale>
                                      <p:cBhvr>
                                        <p:cTn id="142" dur="166" decel="50000">
                                          <p:stCondLst>
                                            <p:cond delay="676"/>
                                          </p:stCondLst>
                                        </p:cTn>
                                        <p:tgtEl>
                                          <p:spTgt spid="44035">
                                            <p:txEl>
                                              <p:pRg st="8" end="8"/>
                                            </p:txEl>
                                          </p:spTgt>
                                        </p:tgtEl>
                                      </p:cBhvr>
                                      <p:to x="100000" y="100000"/>
                                    </p:animScale>
                                    <p:animScale>
                                      <p:cBhvr>
                                        <p:cTn id="143" dur="26">
                                          <p:stCondLst>
                                            <p:cond delay="1312"/>
                                          </p:stCondLst>
                                        </p:cTn>
                                        <p:tgtEl>
                                          <p:spTgt spid="44035">
                                            <p:txEl>
                                              <p:pRg st="8" end="8"/>
                                            </p:txEl>
                                          </p:spTgt>
                                        </p:tgtEl>
                                      </p:cBhvr>
                                      <p:to x="100000" y="80000"/>
                                    </p:animScale>
                                    <p:animScale>
                                      <p:cBhvr>
                                        <p:cTn id="144" dur="166" decel="50000">
                                          <p:stCondLst>
                                            <p:cond delay="1338"/>
                                          </p:stCondLst>
                                        </p:cTn>
                                        <p:tgtEl>
                                          <p:spTgt spid="44035">
                                            <p:txEl>
                                              <p:pRg st="8" end="8"/>
                                            </p:txEl>
                                          </p:spTgt>
                                        </p:tgtEl>
                                      </p:cBhvr>
                                      <p:to x="100000" y="100000"/>
                                    </p:animScale>
                                    <p:animScale>
                                      <p:cBhvr>
                                        <p:cTn id="145" dur="26">
                                          <p:stCondLst>
                                            <p:cond delay="1642"/>
                                          </p:stCondLst>
                                        </p:cTn>
                                        <p:tgtEl>
                                          <p:spTgt spid="44035">
                                            <p:txEl>
                                              <p:pRg st="8" end="8"/>
                                            </p:txEl>
                                          </p:spTgt>
                                        </p:tgtEl>
                                      </p:cBhvr>
                                      <p:to x="100000" y="90000"/>
                                    </p:animScale>
                                    <p:animScale>
                                      <p:cBhvr>
                                        <p:cTn id="146" dur="166" decel="50000">
                                          <p:stCondLst>
                                            <p:cond delay="1668"/>
                                          </p:stCondLst>
                                        </p:cTn>
                                        <p:tgtEl>
                                          <p:spTgt spid="44035">
                                            <p:txEl>
                                              <p:pRg st="8" end="8"/>
                                            </p:txEl>
                                          </p:spTgt>
                                        </p:tgtEl>
                                      </p:cBhvr>
                                      <p:to x="100000" y="100000"/>
                                    </p:animScale>
                                    <p:animScale>
                                      <p:cBhvr>
                                        <p:cTn id="147" dur="26">
                                          <p:stCondLst>
                                            <p:cond delay="1808"/>
                                          </p:stCondLst>
                                        </p:cTn>
                                        <p:tgtEl>
                                          <p:spTgt spid="44035">
                                            <p:txEl>
                                              <p:pRg st="8" end="8"/>
                                            </p:txEl>
                                          </p:spTgt>
                                        </p:tgtEl>
                                      </p:cBhvr>
                                      <p:to x="100000" y="95000"/>
                                    </p:animScale>
                                    <p:animScale>
                                      <p:cBhvr>
                                        <p:cTn id="148" dur="166" decel="50000">
                                          <p:stCondLst>
                                            <p:cond delay="1834"/>
                                          </p:stCondLst>
                                        </p:cTn>
                                        <p:tgtEl>
                                          <p:spTgt spid="44035">
                                            <p:txEl>
                                              <p:pRg st="8" end="8"/>
                                            </p:tx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44035">
                                            <p:txEl>
                                              <p:pRg st="9" end="9"/>
                                            </p:txEl>
                                          </p:spTgt>
                                        </p:tgtEl>
                                        <p:attrNameLst>
                                          <p:attrName>style.visibility</p:attrName>
                                        </p:attrNameLst>
                                      </p:cBhvr>
                                      <p:to>
                                        <p:strVal val="visible"/>
                                      </p:to>
                                    </p:set>
                                    <p:animEffect transition="in" filter="wipe(down)">
                                      <p:cBhvr>
                                        <p:cTn id="151" dur="580">
                                          <p:stCondLst>
                                            <p:cond delay="0"/>
                                          </p:stCondLst>
                                        </p:cTn>
                                        <p:tgtEl>
                                          <p:spTgt spid="44035">
                                            <p:txEl>
                                              <p:pRg st="9" end="9"/>
                                            </p:txEl>
                                          </p:spTgt>
                                        </p:tgtEl>
                                      </p:cBhvr>
                                    </p:animEffect>
                                    <p:anim calcmode="lin" valueType="num">
                                      <p:cBhvr>
                                        <p:cTn id="152" dur="1822" tmFilter="0,0; 0.14,0.36; 0.43,0.73; 0.71,0.91; 1.0,1.0">
                                          <p:stCondLst>
                                            <p:cond delay="0"/>
                                          </p:stCondLst>
                                        </p:cTn>
                                        <p:tgtEl>
                                          <p:spTgt spid="44035">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4035">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4035">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4035">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4035">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4035">
                                            <p:txEl>
                                              <p:pRg st="9" end="9"/>
                                            </p:txEl>
                                          </p:spTgt>
                                        </p:tgtEl>
                                      </p:cBhvr>
                                      <p:to x="100000" y="60000"/>
                                    </p:animScale>
                                    <p:animScale>
                                      <p:cBhvr>
                                        <p:cTn id="158" dur="166" decel="50000">
                                          <p:stCondLst>
                                            <p:cond delay="676"/>
                                          </p:stCondLst>
                                        </p:cTn>
                                        <p:tgtEl>
                                          <p:spTgt spid="44035">
                                            <p:txEl>
                                              <p:pRg st="9" end="9"/>
                                            </p:txEl>
                                          </p:spTgt>
                                        </p:tgtEl>
                                      </p:cBhvr>
                                      <p:to x="100000" y="100000"/>
                                    </p:animScale>
                                    <p:animScale>
                                      <p:cBhvr>
                                        <p:cTn id="159" dur="26">
                                          <p:stCondLst>
                                            <p:cond delay="1312"/>
                                          </p:stCondLst>
                                        </p:cTn>
                                        <p:tgtEl>
                                          <p:spTgt spid="44035">
                                            <p:txEl>
                                              <p:pRg st="9" end="9"/>
                                            </p:txEl>
                                          </p:spTgt>
                                        </p:tgtEl>
                                      </p:cBhvr>
                                      <p:to x="100000" y="80000"/>
                                    </p:animScale>
                                    <p:animScale>
                                      <p:cBhvr>
                                        <p:cTn id="160" dur="166" decel="50000">
                                          <p:stCondLst>
                                            <p:cond delay="1338"/>
                                          </p:stCondLst>
                                        </p:cTn>
                                        <p:tgtEl>
                                          <p:spTgt spid="44035">
                                            <p:txEl>
                                              <p:pRg st="9" end="9"/>
                                            </p:txEl>
                                          </p:spTgt>
                                        </p:tgtEl>
                                      </p:cBhvr>
                                      <p:to x="100000" y="100000"/>
                                    </p:animScale>
                                    <p:animScale>
                                      <p:cBhvr>
                                        <p:cTn id="161" dur="26">
                                          <p:stCondLst>
                                            <p:cond delay="1642"/>
                                          </p:stCondLst>
                                        </p:cTn>
                                        <p:tgtEl>
                                          <p:spTgt spid="44035">
                                            <p:txEl>
                                              <p:pRg st="9" end="9"/>
                                            </p:txEl>
                                          </p:spTgt>
                                        </p:tgtEl>
                                      </p:cBhvr>
                                      <p:to x="100000" y="90000"/>
                                    </p:animScale>
                                    <p:animScale>
                                      <p:cBhvr>
                                        <p:cTn id="162" dur="166" decel="50000">
                                          <p:stCondLst>
                                            <p:cond delay="1668"/>
                                          </p:stCondLst>
                                        </p:cTn>
                                        <p:tgtEl>
                                          <p:spTgt spid="44035">
                                            <p:txEl>
                                              <p:pRg st="9" end="9"/>
                                            </p:txEl>
                                          </p:spTgt>
                                        </p:tgtEl>
                                      </p:cBhvr>
                                      <p:to x="100000" y="100000"/>
                                    </p:animScale>
                                    <p:animScale>
                                      <p:cBhvr>
                                        <p:cTn id="163" dur="26">
                                          <p:stCondLst>
                                            <p:cond delay="1808"/>
                                          </p:stCondLst>
                                        </p:cTn>
                                        <p:tgtEl>
                                          <p:spTgt spid="44035">
                                            <p:txEl>
                                              <p:pRg st="9" end="9"/>
                                            </p:txEl>
                                          </p:spTgt>
                                        </p:tgtEl>
                                      </p:cBhvr>
                                      <p:to x="100000" y="95000"/>
                                    </p:animScale>
                                    <p:animScale>
                                      <p:cBhvr>
                                        <p:cTn id="164" dur="166" decel="50000">
                                          <p:stCondLst>
                                            <p:cond delay="1834"/>
                                          </p:stCondLst>
                                        </p:cTn>
                                        <p:tgtEl>
                                          <p:spTgt spid="44035">
                                            <p:txEl>
                                              <p:pRg st="9" end="9"/>
                                            </p:txEl>
                                          </p:spTgt>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44035">
                                            <p:txEl>
                                              <p:pRg st="10" end="10"/>
                                            </p:txEl>
                                          </p:spTgt>
                                        </p:tgtEl>
                                        <p:attrNameLst>
                                          <p:attrName>style.visibility</p:attrName>
                                        </p:attrNameLst>
                                      </p:cBhvr>
                                      <p:to>
                                        <p:strVal val="visible"/>
                                      </p:to>
                                    </p:set>
                                    <p:animEffect transition="in" filter="wipe(down)">
                                      <p:cBhvr>
                                        <p:cTn id="167" dur="580">
                                          <p:stCondLst>
                                            <p:cond delay="0"/>
                                          </p:stCondLst>
                                        </p:cTn>
                                        <p:tgtEl>
                                          <p:spTgt spid="44035">
                                            <p:txEl>
                                              <p:pRg st="10" end="10"/>
                                            </p:txEl>
                                          </p:spTgt>
                                        </p:tgtEl>
                                      </p:cBhvr>
                                    </p:animEffect>
                                    <p:anim calcmode="lin" valueType="num">
                                      <p:cBhvr>
                                        <p:cTn id="168" dur="1822" tmFilter="0,0; 0.14,0.36; 0.43,0.73; 0.71,0.91; 1.0,1.0">
                                          <p:stCondLst>
                                            <p:cond delay="0"/>
                                          </p:stCondLst>
                                        </p:cTn>
                                        <p:tgtEl>
                                          <p:spTgt spid="44035">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44035">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44035">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44035">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44035">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44035">
                                            <p:txEl>
                                              <p:pRg st="10" end="10"/>
                                            </p:txEl>
                                          </p:spTgt>
                                        </p:tgtEl>
                                      </p:cBhvr>
                                      <p:to x="100000" y="60000"/>
                                    </p:animScale>
                                    <p:animScale>
                                      <p:cBhvr>
                                        <p:cTn id="174" dur="166" decel="50000">
                                          <p:stCondLst>
                                            <p:cond delay="676"/>
                                          </p:stCondLst>
                                        </p:cTn>
                                        <p:tgtEl>
                                          <p:spTgt spid="44035">
                                            <p:txEl>
                                              <p:pRg st="10" end="10"/>
                                            </p:txEl>
                                          </p:spTgt>
                                        </p:tgtEl>
                                      </p:cBhvr>
                                      <p:to x="100000" y="100000"/>
                                    </p:animScale>
                                    <p:animScale>
                                      <p:cBhvr>
                                        <p:cTn id="175" dur="26">
                                          <p:stCondLst>
                                            <p:cond delay="1312"/>
                                          </p:stCondLst>
                                        </p:cTn>
                                        <p:tgtEl>
                                          <p:spTgt spid="44035">
                                            <p:txEl>
                                              <p:pRg st="10" end="10"/>
                                            </p:txEl>
                                          </p:spTgt>
                                        </p:tgtEl>
                                      </p:cBhvr>
                                      <p:to x="100000" y="80000"/>
                                    </p:animScale>
                                    <p:animScale>
                                      <p:cBhvr>
                                        <p:cTn id="176" dur="166" decel="50000">
                                          <p:stCondLst>
                                            <p:cond delay="1338"/>
                                          </p:stCondLst>
                                        </p:cTn>
                                        <p:tgtEl>
                                          <p:spTgt spid="44035">
                                            <p:txEl>
                                              <p:pRg st="10" end="10"/>
                                            </p:txEl>
                                          </p:spTgt>
                                        </p:tgtEl>
                                      </p:cBhvr>
                                      <p:to x="100000" y="100000"/>
                                    </p:animScale>
                                    <p:animScale>
                                      <p:cBhvr>
                                        <p:cTn id="177" dur="26">
                                          <p:stCondLst>
                                            <p:cond delay="1642"/>
                                          </p:stCondLst>
                                        </p:cTn>
                                        <p:tgtEl>
                                          <p:spTgt spid="44035">
                                            <p:txEl>
                                              <p:pRg st="10" end="10"/>
                                            </p:txEl>
                                          </p:spTgt>
                                        </p:tgtEl>
                                      </p:cBhvr>
                                      <p:to x="100000" y="90000"/>
                                    </p:animScale>
                                    <p:animScale>
                                      <p:cBhvr>
                                        <p:cTn id="178" dur="166" decel="50000">
                                          <p:stCondLst>
                                            <p:cond delay="1668"/>
                                          </p:stCondLst>
                                        </p:cTn>
                                        <p:tgtEl>
                                          <p:spTgt spid="44035">
                                            <p:txEl>
                                              <p:pRg st="10" end="10"/>
                                            </p:txEl>
                                          </p:spTgt>
                                        </p:tgtEl>
                                      </p:cBhvr>
                                      <p:to x="100000" y="100000"/>
                                    </p:animScale>
                                    <p:animScale>
                                      <p:cBhvr>
                                        <p:cTn id="179" dur="26">
                                          <p:stCondLst>
                                            <p:cond delay="1808"/>
                                          </p:stCondLst>
                                        </p:cTn>
                                        <p:tgtEl>
                                          <p:spTgt spid="44035">
                                            <p:txEl>
                                              <p:pRg st="10" end="10"/>
                                            </p:txEl>
                                          </p:spTgt>
                                        </p:tgtEl>
                                      </p:cBhvr>
                                      <p:to x="100000" y="95000"/>
                                    </p:animScale>
                                    <p:animScale>
                                      <p:cBhvr>
                                        <p:cTn id="180" dur="166" decel="50000">
                                          <p:stCondLst>
                                            <p:cond delay="1834"/>
                                          </p:stCondLst>
                                        </p:cTn>
                                        <p:tgtEl>
                                          <p:spTgt spid="44035">
                                            <p:txEl>
                                              <p:pRg st="10" end="10"/>
                                            </p:txEl>
                                          </p:spTgt>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44035">
                                            <p:txEl>
                                              <p:pRg st="11" end="11"/>
                                            </p:txEl>
                                          </p:spTgt>
                                        </p:tgtEl>
                                        <p:attrNameLst>
                                          <p:attrName>style.visibility</p:attrName>
                                        </p:attrNameLst>
                                      </p:cBhvr>
                                      <p:to>
                                        <p:strVal val="visible"/>
                                      </p:to>
                                    </p:set>
                                    <p:animEffect transition="in" filter="wipe(down)">
                                      <p:cBhvr>
                                        <p:cTn id="183" dur="580">
                                          <p:stCondLst>
                                            <p:cond delay="0"/>
                                          </p:stCondLst>
                                        </p:cTn>
                                        <p:tgtEl>
                                          <p:spTgt spid="44035">
                                            <p:txEl>
                                              <p:pRg st="11" end="11"/>
                                            </p:txEl>
                                          </p:spTgt>
                                        </p:tgtEl>
                                      </p:cBhvr>
                                    </p:animEffect>
                                    <p:anim calcmode="lin" valueType="num">
                                      <p:cBhvr>
                                        <p:cTn id="184" dur="1822" tmFilter="0,0; 0.14,0.36; 0.43,0.73; 0.71,0.91; 1.0,1.0">
                                          <p:stCondLst>
                                            <p:cond delay="0"/>
                                          </p:stCondLst>
                                        </p:cTn>
                                        <p:tgtEl>
                                          <p:spTgt spid="44035">
                                            <p:txEl>
                                              <p:pRg st="11" end="11"/>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4035">
                                            <p:txEl>
                                              <p:pRg st="11" end="11"/>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4035">
                                            <p:txEl>
                                              <p:pRg st="11" end="11"/>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4035">
                                            <p:txEl>
                                              <p:pRg st="11" end="11"/>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4035">
                                            <p:txEl>
                                              <p:pRg st="11" end="11"/>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44035">
                                            <p:txEl>
                                              <p:pRg st="11" end="11"/>
                                            </p:txEl>
                                          </p:spTgt>
                                        </p:tgtEl>
                                      </p:cBhvr>
                                      <p:to x="100000" y="60000"/>
                                    </p:animScale>
                                    <p:animScale>
                                      <p:cBhvr>
                                        <p:cTn id="190" dur="166" decel="50000">
                                          <p:stCondLst>
                                            <p:cond delay="676"/>
                                          </p:stCondLst>
                                        </p:cTn>
                                        <p:tgtEl>
                                          <p:spTgt spid="44035">
                                            <p:txEl>
                                              <p:pRg st="11" end="11"/>
                                            </p:txEl>
                                          </p:spTgt>
                                        </p:tgtEl>
                                      </p:cBhvr>
                                      <p:to x="100000" y="100000"/>
                                    </p:animScale>
                                    <p:animScale>
                                      <p:cBhvr>
                                        <p:cTn id="191" dur="26">
                                          <p:stCondLst>
                                            <p:cond delay="1312"/>
                                          </p:stCondLst>
                                        </p:cTn>
                                        <p:tgtEl>
                                          <p:spTgt spid="44035">
                                            <p:txEl>
                                              <p:pRg st="11" end="11"/>
                                            </p:txEl>
                                          </p:spTgt>
                                        </p:tgtEl>
                                      </p:cBhvr>
                                      <p:to x="100000" y="80000"/>
                                    </p:animScale>
                                    <p:animScale>
                                      <p:cBhvr>
                                        <p:cTn id="192" dur="166" decel="50000">
                                          <p:stCondLst>
                                            <p:cond delay="1338"/>
                                          </p:stCondLst>
                                        </p:cTn>
                                        <p:tgtEl>
                                          <p:spTgt spid="44035">
                                            <p:txEl>
                                              <p:pRg st="11" end="11"/>
                                            </p:txEl>
                                          </p:spTgt>
                                        </p:tgtEl>
                                      </p:cBhvr>
                                      <p:to x="100000" y="100000"/>
                                    </p:animScale>
                                    <p:animScale>
                                      <p:cBhvr>
                                        <p:cTn id="193" dur="26">
                                          <p:stCondLst>
                                            <p:cond delay="1642"/>
                                          </p:stCondLst>
                                        </p:cTn>
                                        <p:tgtEl>
                                          <p:spTgt spid="44035">
                                            <p:txEl>
                                              <p:pRg st="11" end="11"/>
                                            </p:txEl>
                                          </p:spTgt>
                                        </p:tgtEl>
                                      </p:cBhvr>
                                      <p:to x="100000" y="90000"/>
                                    </p:animScale>
                                    <p:animScale>
                                      <p:cBhvr>
                                        <p:cTn id="194" dur="166" decel="50000">
                                          <p:stCondLst>
                                            <p:cond delay="1668"/>
                                          </p:stCondLst>
                                        </p:cTn>
                                        <p:tgtEl>
                                          <p:spTgt spid="44035">
                                            <p:txEl>
                                              <p:pRg st="11" end="11"/>
                                            </p:txEl>
                                          </p:spTgt>
                                        </p:tgtEl>
                                      </p:cBhvr>
                                      <p:to x="100000" y="100000"/>
                                    </p:animScale>
                                    <p:animScale>
                                      <p:cBhvr>
                                        <p:cTn id="195" dur="26">
                                          <p:stCondLst>
                                            <p:cond delay="1808"/>
                                          </p:stCondLst>
                                        </p:cTn>
                                        <p:tgtEl>
                                          <p:spTgt spid="44035">
                                            <p:txEl>
                                              <p:pRg st="11" end="11"/>
                                            </p:txEl>
                                          </p:spTgt>
                                        </p:tgtEl>
                                      </p:cBhvr>
                                      <p:to x="100000" y="95000"/>
                                    </p:animScale>
                                    <p:animScale>
                                      <p:cBhvr>
                                        <p:cTn id="196" dur="166" decel="50000">
                                          <p:stCondLst>
                                            <p:cond delay="1834"/>
                                          </p:stCondLst>
                                        </p:cTn>
                                        <p:tgtEl>
                                          <p:spTgt spid="44035">
                                            <p:txEl>
                                              <p:pRg st="11" end="11"/>
                                            </p:txEl>
                                          </p:spTgt>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44035">
                                            <p:txEl>
                                              <p:pRg st="12" end="12"/>
                                            </p:txEl>
                                          </p:spTgt>
                                        </p:tgtEl>
                                        <p:attrNameLst>
                                          <p:attrName>style.visibility</p:attrName>
                                        </p:attrNameLst>
                                      </p:cBhvr>
                                      <p:to>
                                        <p:strVal val="visible"/>
                                      </p:to>
                                    </p:set>
                                    <p:animEffect transition="in" filter="wipe(down)">
                                      <p:cBhvr>
                                        <p:cTn id="199" dur="580">
                                          <p:stCondLst>
                                            <p:cond delay="0"/>
                                          </p:stCondLst>
                                        </p:cTn>
                                        <p:tgtEl>
                                          <p:spTgt spid="44035">
                                            <p:txEl>
                                              <p:pRg st="12" end="12"/>
                                            </p:txEl>
                                          </p:spTgt>
                                        </p:tgtEl>
                                      </p:cBhvr>
                                    </p:animEffect>
                                    <p:anim calcmode="lin" valueType="num">
                                      <p:cBhvr>
                                        <p:cTn id="200" dur="1822" tmFilter="0,0; 0.14,0.36; 0.43,0.73; 0.71,0.91; 1.0,1.0">
                                          <p:stCondLst>
                                            <p:cond delay="0"/>
                                          </p:stCondLst>
                                        </p:cTn>
                                        <p:tgtEl>
                                          <p:spTgt spid="44035">
                                            <p:txEl>
                                              <p:pRg st="12" end="12"/>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4035">
                                            <p:txEl>
                                              <p:pRg st="12" end="12"/>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4035">
                                            <p:txEl>
                                              <p:pRg st="12" end="12"/>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4035">
                                            <p:txEl>
                                              <p:pRg st="12" end="12"/>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4035">
                                            <p:txEl>
                                              <p:pRg st="12" end="12"/>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44035">
                                            <p:txEl>
                                              <p:pRg st="12" end="12"/>
                                            </p:txEl>
                                          </p:spTgt>
                                        </p:tgtEl>
                                      </p:cBhvr>
                                      <p:to x="100000" y="60000"/>
                                    </p:animScale>
                                    <p:animScale>
                                      <p:cBhvr>
                                        <p:cTn id="206" dur="166" decel="50000">
                                          <p:stCondLst>
                                            <p:cond delay="676"/>
                                          </p:stCondLst>
                                        </p:cTn>
                                        <p:tgtEl>
                                          <p:spTgt spid="44035">
                                            <p:txEl>
                                              <p:pRg st="12" end="12"/>
                                            </p:txEl>
                                          </p:spTgt>
                                        </p:tgtEl>
                                      </p:cBhvr>
                                      <p:to x="100000" y="100000"/>
                                    </p:animScale>
                                    <p:animScale>
                                      <p:cBhvr>
                                        <p:cTn id="207" dur="26">
                                          <p:stCondLst>
                                            <p:cond delay="1312"/>
                                          </p:stCondLst>
                                        </p:cTn>
                                        <p:tgtEl>
                                          <p:spTgt spid="44035">
                                            <p:txEl>
                                              <p:pRg st="12" end="12"/>
                                            </p:txEl>
                                          </p:spTgt>
                                        </p:tgtEl>
                                      </p:cBhvr>
                                      <p:to x="100000" y="80000"/>
                                    </p:animScale>
                                    <p:animScale>
                                      <p:cBhvr>
                                        <p:cTn id="208" dur="166" decel="50000">
                                          <p:stCondLst>
                                            <p:cond delay="1338"/>
                                          </p:stCondLst>
                                        </p:cTn>
                                        <p:tgtEl>
                                          <p:spTgt spid="44035">
                                            <p:txEl>
                                              <p:pRg st="12" end="12"/>
                                            </p:txEl>
                                          </p:spTgt>
                                        </p:tgtEl>
                                      </p:cBhvr>
                                      <p:to x="100000" y="100000"/>
                                    </p:animScale>
                                    <p:animScale>
                                      <p:cBhvr>
                                        <p:cTn id="209" dur="26">
                                          <p:stCondLst>
                                            <p:cond delay="1642"/>
                                          </p:stCondLst>
                                        </p:cTn>
                                        <p:tgtEl>
                                          <p:spTgt spid="44035">
                                            <p:txEl>
                                              <p:pRg st="12" end="12"/>
                                            </p:txEl>
                                          </p:spTgt>
                                        </p:tgtEl>
                                      </p:cBhvr>
                                      <p:to x="100000" y="90000"/>
                                    </p:animScale>
                                    <p:animScale>
                                      <p:cBhvr>
                                        <p:cTn id="210" dur="166" decel="50000">
                                          <p:stCondLst>
                                            <p:cond delay="1668"/>
                                          </p:stCondLst>
                                        </p:cTn>
                                        <p:tgtEl>
                                          <p:spTgt spid="44035">
                                            <p:txEl>
                                              <p:pRg st="12" end="12"/>
                                            </p:txEl>
                                          </p:spTgt>
                                        </p:tgtEl>
                                      </p:cBhvr>
                                      <p:to x="100000" y="100000"/>
                                    </p:animScale>
                                    <p:animScale>
                                      <p:cBhvr>
                                        <p:cTn id="211" dur="26">
                                          <p:stCondLst>
                                            <p:cond delay="1808"/>
                                          </p:stCondLst>
                                        </p:cTn>
                                        <p:tgtEl>
                                          <p:spTgt spid="44035">
                                            <p:txEl>
                                              <p:pRg st="12" end="12"/>
                                            </p:txEl>
                                          </p:spTgt>
                                        </p:tgtEl>
                                      </p:cBhvr>
                                      <p:to x="100000" y="95000"/>
                                    </p:animScale>
                                    <p:animScale>
                                      <p:cBhvr>
                                        <p:cTn id="212" dur="166" decel="50000">
                                          <p:stCondLst>
                                            <p:cond delay="1834"/>
                                          </p:stCondLst>
                                        </p:cTn>
                                        <p:tgtEl>
                                          <p:spTgt spid="44035">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04800" y="609600"/>
            <a:ext cx="11201400" cy="6096000"/>
          </a:xfrm>
        </p:spPr>
        <p:txBody>
          <a:bodyPr>
            <a:normAutofit/>
          </a:bodyPr>
          <a:lstStyle/>
          <a:p>
            <a:pPr algn="just">
              <a:spcBef>
                <a:spcPts val="600"/>
              </a:spcBef>
              <a:spcAft>
                <a:spcPts val="600"/>
              </a:spcAft>
              <a:buFont typeface="Wingdings" pitchFamily="2" charset="2"/>
              <a:buNone/>
            </a:pPr>
            <a:r>
              <a:rPr lang="en-GB" sz="2600" dirty="0">
                <a:solidFill>
                  <a:schemeClr val="tx1"/>
                </a:solidFill>
                <a:latin typeface="Book Antiqua" pitchFamily="18" charset="0"/>
              </a:rPr>
              <a:t>4) The ‘Water is wet’ claim</a:t>
            </a:r>
          </a:p>
          <a:p>
            <a:pPr lvl="1" algn="just">
              <a:spcAft>
                <a:spcPts val="600"/>
              </a:spcAft>
              <a:buFontTx/>
              <a:buChar char="•"/>
            </a:pPr>
            <a:r>
              <a:rPr lang="en-GB" sz="2600" dirty="0">
                <a:solidFill>
                  <a:schemeClr val="tx1"/>
                </a:solidFill>
                <a:latin typeface="Book Antiqua" pitchFamily="18" charset="0"/>
              </a:rPr>
              <a:t> The claim says something about the product that applies to any brand in 	that product category: </a:t>
            </a:r>
          </a:p>
          <a:p>
            <a:pPr lvl="1" algn="just">
              <a:spcAft>
                <a:spcPts val="600"/>
              </a:spcAft>
              <a:buFontTx/>
              <a:buNone/>
            </a:pPr>
            <a:r>
              <a:rPr lang="en-GB" sz="2600" dirty="0">
                <a:solidFill>
                  <a:schemeClr val="tx1"/>
                </a:solidFill>
                <a:latin typeface="Book Antiqua" pitchFamily="18" charset="0"/>
              </a:rPr>
              <a:t>     “Great Lash greatly increases the diameter of every lash.”</a:t>
            </a:r>
          </a:p>
          <a:p>
            <a:pPr lvl="1" algn="just">
              <a:spcAft>
                <a:spcPts val="600"/>
              </a:spcAft>
              <a:buFontTx/>
              <a:buNone/>
            </a:pPr>
            <a:r>
              <a:rPr lang="en-GB" sz="2600" dirty="0">
                <a:solidFill>
                  <a:schemeClr val="tx1"/>
                </a:solidFill>
                <a:latin typeface="Book Antiqua" pitchFamily="18" charset="0"/>
              </a:rPr>
              <a:t>     “Rheingold, the natural beer”</a:t>
            </a:r>
          </a:p>
          <a:p>
            <a:pPr lvl="1" algn="just">
              <a:spcAft>
                <a:spcPts val="600"/>
              </a:spcAft>
              <a:buFontTx/>
              <a:buNone/>
            </a:pPr>
            <a:endParaRPr lang="en-GB" sz="2600" dirty="0">
              <a:solidFill>
                <a:schemeClr val="tx1"/>
              </a:solidFill>
              <a:latin typeface="Book Antiqua" pitchFamily="18" charset="0"/>
            </a:endParaRPr>
          </a:p>
          <a:p>
            <a:pPr marL="382588" lvl="1" indent="-298450" algn="just">
              <a:spcAft>
                <a:spcPts val="600"/>
              </a:spcAft>
              <a:buNone/>
            </a:pPr>
            <a:r>
              <a:rPr lang="en-GB" sz="2600" dirty="0">
                <a:solidFill>
                  <a:schemeClr val="tx1"/>
                </a:solidFill>
                <a:latin typeface="Book Antiqua" pitchFamily="18" charset="0"/>
              </a:rPr>
              <a:t>5) The ‘So what’ claim</a:t>
            </a:r>
          </a:p>
          <a:p>
            <a:pPr lvl="1" algn="just">
              <a:spcAft>
                <a:spcPts val="600"/>
              </a:spcAft>
              <a:buFontTx/>
              <a:buChar char="•"/>
            </a:pPr>
            <a:r>
              <a:rPr lang="en-GB" sz="2600" dirty="0">
                <a:solidFill>
                  <a:schemeClr val="tx1"/>
                </a:solidFill>
                <a:latin typeface="Book Antiqua" pitchFamily="18" charset="0"/>
              </a:rPr>
              <a:t> A claim is made which is true but which gives no real advantage to the 	product.</a:t>
            </a:r>
          </a:p>
          <a:p>
            <a:pPr lvl="1" algn="just">
              <a:spcAft>
                <a:spcPts val="600"/>
              </a:spcAft>
              <a:buFontTx/>
              <a:buNone/>
            </a:pPr>
            <a:r>
              <a:rPr lang="en-GB" sz="2600" dirty="0">
                <a:solidFill>
                  <a:schemeClr val="tx1"/>
                </a:solidFill>
                <a:latin typeface="Book Antiqua" pitchFamily="18" charset="0"/>
              </a:rPr>
              <a:t>    “</a:t>
            </a:r>
            <a:r>
              <a:rPr lang="en-GB" sz="2600" dirty="0" err="1">
                <a:solidFill>
                  <a:schemeClr val="tx1"/>
                </a:solidFill>
                <a:latin typeface="Book Antiqua" pitchFamily="18" charset="0"/>
              </a:rPr>
              <a:t>Geritol</a:t>
            </a:r>
            <a:r>
              <a:rPr lang="en-GB" sz="2600" dirty="0">
                <a:solidFill>
                  <a:schemeClr val="tx1"/>
                </a:solidFill>
                <a:latin typeface="Book Antiqua" pitchFamily="18" charset="0"/>
              </a:rPr>
              <a:t> has more than twice the iron of ordinary supplements.”</a:t>
            </a:r>
          </a:p>
          <a:p>
            <a:pPr lvl="1" algn="just">
              <a:spcAft>
                <a:spcPts val="600"/>
              </a:spcAft>
              <a:buFontTx/>
              <a:buNone/>
            </a:pPr>
            <a:r>
              <a:rPr lang="en-GB" sz="2600" dirty="0">
                <a:solidFill>
                  <a:schemeClr val="tx1"/>
                </a:solidFill>
                <a:latin typeface="Book Antiqua" pitchFamily="18" charset="0"/>
              </a:rPr>
              <a:t>      “Strong enough for a man but made for a woman.”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770" decel="100000"/>
                                        <p:tgtEl>
                                          <p:spTgt spid="46083">
                                            <p:txEl>
                                              <p:pRg st="0" end="0"/>
                                            </p:txEl>
                                          </p:spTgt>
                                        </p:tgtEl>
                                      </p:cBhvr>
                                    </p:animEffect>
                                    <p:animScale>
                                      <p:cBhvr>
                                        <p:cTn id="8" dur="770" decel="100000"/>
                                        <p:tgtEl>
                                          <p:spTgt spid="46083">
                                            <p:txEl>
                                              <p:pRg st="0" end="0"/>
                                            </p:txEl>
                                          </p:spTgt>
                                        </p:tgtEl>
                                      </p:cBhvr>
                                      <p:from x="10000" y="10000"/>
                                      <p:to x="200000" y="450000"/>
                                    </p:animScale>
                                    <p:animScale>
                                      <p:cBhvr>
                                        <p:cTn id="9" dur="1230" accel="100000" fill="hold">
                                          <p:stCondLst>
                                            <p:cond delay="770"/>
                                          </p:stCondLst>
                                        </p:cTn>
                                        <p:tgtEl>
                                          <p:spTgt spid="46083">
                                            <p:txEl>
                                              <p:pRg st="0" end="0"/>
                                            </p:txEl>
                                          </p:spTgt>
                                        </p:tgtEl>
                                      </p:cBhvr>
                                      <p:from x="200000" y="450000"/>
                                      <p:to x="100000" y="100000"/>
                                    </p:animScale>
                                    <p:set>
                                      <p:cBhvr>
                                        <p:cTn id="10" dur="770" fill="hold"/>
                                        <p:tgtEl>
                                          <p:spTgt spid="46083">
                                            <p:txEl>
                                              <p:pRg st="0" end="0"/>
                                            </p:txEl>
                                          </p:spTgt>
                                        </p:tgtEl>
                                        <p:attrNameLst>
                                          <p:attrName>ppt_x</p:attrName>
                                        </p:attrNameLst>
                                      </p:cBhvr>
                                      <p:to>
                                        <p:strVal val="(0.5)"/>
                                      </p:to>
                                    </p:set>
                                    <p:anim from="(0.5)" to="(#ppt_x)" calcmode="lin" valueType="num">
                                      <p:cBhvr>
                                        <p:cTn id="11" dur="1230" accel="100000" fill="hold">
                                          <p:stCondLst>
                                            <p:cond delay="770"/>
                                          </p:stCondLst>
                                        </p:cTn>
                                        <p:tgtEl>
                                          <p:spTgt spid="46083">
                                            <p:txEl>
                                              <p:pRg st="0" end="0"/>
                                            </p:txEl>
                                          </p:spTgt>
                                        </p:tgtEl>
                                        <p:attrNameLst>
                                          <p:attrName>ppt_x</p:attrName>
                                        </p:attrNameLst>
                                      </p:cBhvr>
                                    </p:anim>
                                    <p:set>
                                      <p:cBhvr>
                                        <p:cTn id="12" dur="770" fill="hold"/>
                                        <p:tgtEl>
                                          <p:spTgt spid="4608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6083">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6083">
                                            <p:txEl>
                                              <p:pRg st="1" end="1"/>
                                            </p:txEl>
                                          </p:spTgt>
                                        </p:tgtEl>
                                        <p:attrNameLst>
                                          <p:attrName>style.visibility</p:attrName>
                                        </p:attrNameLst>
                                      </p:cBhvr>
                                      <p:to>
                                        <p:strVal val="visible"/>
                                      </p:to>
                                    </p:set>
                                    <p:animEffect transition="in" filter="fade">
                                      <p:cBhvr>
                                        <p:cTn id="16" dur="770" decel="100000"/>
                                        <p:tgtEl>
                                          <p:spTgt spid="46083">
                                            <p:txEl>
                                              <p:pRg st="1" end="1"/>
                                            </p:txEl>
                                          </p:spTgt>
                                        </p:tgtEl>
                                      </p:cBhvr>
                                    </p:animEffect>
                                    <p:animScale>
                                      <p:cBhvr>
                                        <p:cTn id="17" dur="770" decel="100000"/>
                                        <p:tgtEl>
                                          <p:spTgt spid="46083">
                                            <p:txEl>
                                              <p:pRg st="1" end="1"/>
                                            </p:txEl>
                                          </p:spTgt>
                                        </p:tgtEl>
                                      </p:cBhvr>
                                      <p:from x="10000" y="10000"/>
                                      <p:to x="200000" y="450000"/>
                                    </p:animScale>
                                    <p:animScale>
                                      <p:cBhvr>
                                        <p:cTn id="18" dur="1230" accel="100000" fill="hold">
                                          <p:stCondLst>
                                            <p:cond delay="770"/>
                                          </p:stCondLst>
                                        </p:cTn>
                                        <p:tgtEl>
                                          <p:spTgt spid="46083">
                                            <p:txEl>
                                              <p:pRg st="1" end="1"/>
                                            </p:txEl>
                                          </p:spTgt>
                                        </p:tgtEl>
                                      </p:cBhvr>
                                      <p:from x="200000" y="450000"/>
                                      <p:to x="100000" y="100000"/>
                                    </p:animScale>
                                    <p:set>
                                      <p:cBhvr>
                                        <p:cTn id="19" dur="770" fill="hold"/>
                                        <p:tgtEl>
                                          <p:spTgt spid="46083">
                                            <p:txEl>
                                              <p:pRg st="1" end="1"/>
                                            </p:txEl>
                                          </p:spTgt>
                                        </p:tgtEl>
                                        <p:attrNameLst>
                                          <p:attrName>ppt_x</p:attrName>
                                        </p:attrNameLst>
                                      </p:cBhvr>
                                      <p:to>
                                        <p:strVal val="(0.5)"/>
                                      </p:to>
                                    </p:set>
                                    <p:anim from="(0.5)" to="(#ppt_x)" calcmode="lin" valueType="num">
                                      <p:cBhvr>
                                        <p:cTn id="20" dur="1230" accel="100000" fill="hold">
                                          <p:stCondLst>
                                            <p:cond delay="770"/>
                                          </p:stCondLst>
                                        </p:cTn>
                                        <p:tgtEl>
                                          <p:spTgt spid="46083">
                                            <p:txEl>
                                              <p:pRg st="1" end="1"/>
                                            </p:txEl>
                                          </p:spTgt>
                                        </p:tgtEl>
                                        <p:attrNameLst>
                                          <p:attrName>ppt_x</p:attrName>
                                        </p:attrNameLst>
                                      </p:cBhvr>
                                    </p:anim>
                                    <p:set>
                                      <p:cBhvr>
                                        <p:cTn id="21" dur="770" fill="hold"/>
                                        <p:tgtEl>
                                          <p:spTgt spid="46083">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46083">
                                            <p:txEl>
                                              <p:pRg st="1" end="1"/>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Effect transition="in" filter="fade">
                                      <p:cBhvr>
                                        <p:cTn id="25" dur="770" decel="100000"/>
                                        <p:tgtEl>
                                          <p:spTgt spid="46083">
                                            <p:txEl>
                                              <p:pRg st="2" end="2"/>
                                            </p:txEl>
                                          </p:spTgt>
                                        </p:tgtEl>
                                      </p:cBhvr>
                                    </p:animEffect>
                                    <p:animScale>
                                      <p:cBhvr>
                                        <p:cTn id="26" dur="770" decel="100000"/>
                                        <p:tgtEl>
                                          <p:spTgt spid="46083">
                                            <p:txEl>
                                              <p:pRg st="2" end="2"/>
                                            </p:txEl>
                                          </p:spTgt>
                                        </p:tgtEl>
                                      </p:cBhvr>
                                      <p:from x="10000" y="10000"/>
                                      <p:to x="200000" y="450000"/>
                                    </p:animScale>
                                    <p:animScale>
                                      <p:cBhvr>
                                        <p:cTn id="27" dur="1230" accel="100000" fill="hold">
                                          <p:stCondLst>
                                            <p:cond delay="770"/>
                                          </p:stCondLst>
                                        </p:cTn>
                                        <p:tgtEl>
                                          <p:spTgt spid="46083">
                                            <p:txEl>
                                              <p:pRg st="2" end="2"/>
                                            </p:txEl>
                                          </p:spTgt>
                                        </p:tgtEl>
                                      </p:cBhvr>
                                      <p:from x="200000" y="450000"/>
                                      <p:to x="100000" y="100000"/>
                                    </p:animScale>
                                    <p:set>
                                      <p:cBhvr>
                                        <p:cTn id="28" dur="770" fill="hold"/>
                                        <p:tgtEl>
                                          <p:spTgt spid="46083">
                                            <p:txEl>
                                              <p:pRg st="2" end="2"/>
                                            </p:txEl>
                                          </p:spTgt>
                                        </p:tgtEl>
                                        <p:attrNameLst>
                                          <p:attrName>ppt_x</p:attrName>
                                        </p:attrNameLst>
                                      </p:cBhvr>
                                      <p:to>
                                        <p:strVal val="(0.5)"/>
                                      </p:to>
                                    </p:set>
                                    <p:anim from="(0.5)" to="(#ppt_x)" calcmode="lin" valueType="num">
                                      <p:cBhvr>
                                        <p:cTn id="29" dur="1230" accel="100000" fill="hold">
                                          <p:stCondLst>
                                            <p:cond delay="770"/>
                                          </p:stCondLst>
                                        </p:cTn>
                                        <p:tgtEl>
                                          <p:spTgt spid="46083">
                                            <p:txEl>
                                              <p:pRg st="2" end="2"/>
                                            </p:txEl>
                                          </p:spTgt>
                                        </p:tgtEl>
                                        <p:attrNameLst>
                                          <p:attrName>ppt_x</p:attrName>
                                        </p:attrNameLst>
                                      </p:cBhvr>
                                    </p:anim>
                                    <p:set>
                                      <p:cBhvr>
                                        <p:cTn id="30" dur="770" fill="hold"/>
                                        <p:tgtEl>
                                          <p:spTgt spid="46083">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46083">
                                            <p:txEl>
                                              <p:pRg st="2" end="2"/>
                                            </p:txEl>
                                          </p:spTgt>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46083">
                                            <p:txEl>
                                              <p:pRg st="3" end="3"/>
                                            </p:txEl>
                                          </p:spTgt>
                                        </p:tgtEl>
                                        <p:attrNameLst>
                                          <p:attrName>style.visibility</p:attrName>
                                        </p:attrNameLst>
                                      </p:cBhvr>
                                      <p:to>
                                        <p:strVal val="visible"/>
                                      </p:to>
                                    </p:set>
                                    <p:animEffect transition="in" filter="fade">
                                      <p:cBhvr>
                                        <p:cTn id="34" dur="770" decel="100000"/>
                                        <p:tgtEl>
                                          <p:spTgt spid="46083">
                                            <p:txEl>
                                              <p:pRg st="3" end="3"/>
                                            </p:txEl>
                                          </p:spTgt>
                                        </p:tgtEl>
                                      </p:cBhvr>
                                    </p:animEffect>
                                    <p:animScale>
                                      <p:cBhvr>
                                        <p:cTn id="35" dur="770" decel="100000"/>
                                        <p:tgtEl>
                                          <p:spTgt spid="46083">
                                            <p:txEl>
                                              <p:pRg st="3" end="3"/>
                                            </p:txEl>
                                          </p:spTgt>
                                        </p:tgtEl>
                                      </p:cBhvr>
                                      <p:from x="10000" y="10000"/>
                                      <p:to x="200000" y="450000"/>
                                    </p:animScale>
                                    <p:animScale>
                                      <p:cBhvr>
                                        <p:cTn id="36" dur="1230" accel="100000" fill="hold">
                                          <p:stCondLst>
                                            <p:cond delay="770"/>
                                          </p:stCondLst>
                                        </p:cTn>
                                        <p:tgtEl>
                                          <p:spTgt spid="46083">
                                            <p:txEl>
                                              <p:pRg st="3" end="3"/>
                                            </p:txEl>
                                          </p:spTgt>
                                        </p:tgtEl>
                                      </p:cBhvr>
                                      <p:from x="200000" y="450000"/>
                                      <p:to x="100000" y="100000"/>
                                    </p:animScale>
                                    <p:set>
                                      <p:cBhvr>
                                        <p:cTn id="37" dur="770" fill="hold"/>
                                        <p:tgtEl>
                                          <p:spTgt spid="46083">
                                            <p:txEl>
                                              <p:pRg st="3" end="3"/>
                                            </p:txEl>
                                          </p:spTgt>
                                        </p:tgtEl>
                                        <p:attrNameLst>
                                          <p:attrName>ppt_x</p:attrName>
                                        </p:attrNameLst>
                                      </p:cBhvr>
                                      <p:to>
                                        <p:strVal val="(0.5)"/>
                                      </p:to>
                                    </p:set>
                                    <p:anim from="(0.5)" to="(#ppt_x)" calcmode="lin" valueType="num">
                                      <p:cBhvr>
                                        <p:cTn id="38" dur="1230" accel="100000" fill="hold">
                                          <p:stCondLst>
                                            <p:cond delay="770"/>
                                          </p:stCondLst>
                                        </p:cTn>
                                        <p:tgtEl>
                                          <p:spTgt spid="46083">
                                            <p:txEl>
                                              <p:pRg st="3" end="3"/>
                                            </p:txEl>
                                          </p:spTgt>
                                        </p:tgtEl>
                                        <p:attrNameLst>
                                          <p:attrName>ppt_x</p:attrName>
                                        </p:attrNameLst>
                                      </p:cBhvr>
                                    </p:anim>
                                    <p:set>
                                      <p:cBhvr>
                                        <p:cTn id="39" dur="770" fill="hold"/>
                                        <p:tgtEl>
                                          <p:spTgt spid="46083">
                                            <p:txEl>
                                              <p:pRg st="3" end="3"/>
                                            </p:txEl>
                                          </p:spTgt>
                                        </p:tgtEl>
                                        <p:attrNameLst>
                                          <p:attrName>ppt_y</p:attrName>
                                        </p:attrNameLst>
                                      </p:cBhvr>
                                      <p:to>
                                        <p:strVal val="(#ppt_y+0.4)"/>
                                      </p:to>
                                    </p:set>
                                    <p:anim from="(#ppt_y+0.4)" to="(#ppt_y)" calcmode="lin" valueType="num">
                                      <p:cBhvr>
                                        <p:cTn id="40" dur="1230" accel="100000" fill="hold">
                                          <p:stCondLst>
                                            <p:cond delay="770"/>
                                          </p:stCondLst>
                                        </p:cTn>
                                        <p:tgtEl>
                                          <p:spTgt spid="46083">
                                            <p:txEl>
                                              <p:pRg st="3" end="3"/>
                                            </p:txEl>
                                          </p:spTgt>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46083">
                                            <p:txEl>
                                              <p:pRg st="5" end="5"/>
                                            </p:txEl>
                                          </p:spTgt>
                                        </p:tgtEl>
                                        <p:attrNameLst>
                                          <p:attrName>style.visibility</p:attrName>
                                        </p:attrNameLst>
                                      </p:cBhvr>
                                      <p:to>
                                        <p:strVal val="visible"/>
                                      </p:to>
                                    </p:set>
                                    <p:animEffect transition="in" filter="fade">
                                      <p:cBhvr>
                                        <p:cTn id="43" dur="770" decel="100000"/>
                                        <p:tgtEl>
                                          <p:spTgt spid="46083">
                                            <p:txEl>
                                              <p:pRg st="5" end="5"/>
                                            </p:txEl>
                                          </p:spTgt>
                                        </p:tgtEl>
                                      </p:cBhvr>
                                    </p:animEffect>
                                    <p:animScale>
                                      <p:cBhvr>
                                        <p:cTn id="44" dur="770" decel="100000"/>
                                        <p:tgtEl>
                                          <p:spTgt spid="46083">
                                            <p:txEl>
                                              <p:pRg st="5" end="5"/>
                                            </p:txEl>
                                          </p:spTgt>
                                        </p:tgtEl>
                                      </p:cBhvr>
                                      <p:from x="10000" y="10000"/>
                                      <p:to x="200000" y="450000"/>
                                    </p:animScale>
                                    <p:animScale>
                                      <p:cBhvr>
                                        <p:cTn id="45" dur="1230" accel="100000" fill="hold">
                                          <p:stCondLst>
                                            <p:cond delay="770"/>
                                          </p:stCondLst>
                                        </p:cTn>
                                        <p:tgtEl>
                                          <p:spTgt spid="46083">
                                            <p:txEl>
                                              <p:pRg st="5" end="5"/>
                                            </p:txEl>
                                          </p:spTgt>
                                        </p:tgtEl>
                                      </p:cBhvr>
                                      <p:from x="200000" y="450000"/>
                                      <p:to x="100000" y="100000"/>
                                    </p:animScale>
                                    <p:set>
                                      <p:cBhvr>
                                        <p:cTn id="46" dur="770" fill="hold"/>
                                        <p:tgtEl>
                                          <p:spTgt spid="46083">
                                            <p:txEl>
                                              <p:pRg st="5" end="5"/>
                                            </p:txEl>
                                          </p:spTgt>
                                        </p:tgtEl>
                                        <p:attrNameLst>
                                          <p:attrName>ppt_x</p:attrName>
                                        </p:attrNameLst>
                                      </p:cBhvr>
                                      <p:to>
                                        <p:strVal val="(0.5)"/>
                                      </p:to>
                                    </p:set>
                                    <p:anim from="(0.5)" to="(#ppt_x)" calcmode="lin" valueType="num">
                                      <p:cBhvr>
                                        <p:cTn id="47" dur="1230" accel="100000" fill="hold">
                                          <p:stCondLst>
                                            <p:cond delay="770"/>
                                          </p:stCondLst>
                                        </p:cTn>
                                        <p:tgtEl>
                                          <p:spTgt spid="46083">
                                            <p:txEl>
                                              <p:pRg st="5" end="5"/>
                                            </p:txEl>
                                          </p:spTgt>
                                        </p:tgtEl>
                                        <p:attrNameLst>
                                          <p:attrName>ppt_x</p:attrName>
                                        </p:attrNameLst>
                                      </p:cBhvr>
                                    </p:anim>
                                    <p:set>
                                      <p:cBhvr>
                                        <p:cTn id="48" dur="770" fill="hold"/>
                                        <p:tgtEl>
                                          <p:spTgt spid="46083">
                                            <p:txEl>
                                              <p:pRg st="5" end="5"/>
                                            </p:txEl>
                                          </p:spTgt>
                                        </p:tgtEl>
                                        <p:attrNameLst>
                                          <p:attrName>ppt_y</p:attrName>
                                        </p:attrNameLst>
                                      </p:cBhvr>
                                      <p:to>
                                        <p:strVal val="(#ppt_y+0.4)"/>
                                      </p:to>
                                    </p:set>
                                    <p:anim from="(#ppt_y+0.4)" to="(#ppt_y)" calcmode="lin" valueType="num">
                                      <p:cBhvr>
                                        <p:cTn id="49" dur="1230" accel="100000" fill="hold">
                                          <p:stCondLst>
                                            <p:cond delay="770"/>
                                          </p:stCondLst>
                                        </p:cTn>
                                        <p:tgtEl>
                                          <p:spTgt spid="46083">
                                            <p:txEl>
                                              <p:pRg st="5" end="5"/>
                                            </p:txEl>
                                          </p:spTgt>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46083">
                                            <p:txEl>
                                              <p:pRg st="6" end="6"/>
                                            </p:txEl>
                                          </p:spTgt>
                                        </p:tgtEl>
                                        <p:attrNameLst>
                                          <p:attrName>style.visibility</p:attrName>
                                        </p:attrNameLst>
                                      </p:cBhvr>
                                      <p:to>
                                        <p:strVal val="visible"/>
                                      </p:to>
                                    </p:set>
                                    <p:animEffect transition="in" filter="fade">
                                      <p:cBhvr>
                                        <p:cTn id="52" dur="770" decel="100000"/>
                                        <p:tgtEl>
                                          <p:spTgt spid="46083">
                                            <p:txEl>
                                              <p:pRg st="6" end="6"/>
                                            </p:txEl>
                                          </p:spTgt>
                                        </p:tgtEl>
                                      </p:cBhvr>
                                    </p:animEffect>
                                    <p:animScale>
                                      <p:cBhvr>
                                        <p:cTn id="53" dur="770" decel="100000"/>
                                        <p:tgtEl>
                                          <p:spTgt spid="46083">
                                            <p:txEl>
                                              <p:pRg st="6" end="6"/>
                                            </p:txEl>
                                          </p:spTgt>
                                        </p:tgtEl>
                                      </p:cBhvr>
                                      <p:from x="10000" y="10000"/>
                                      <p:to x="200000" y="450000"/>
                                    </p:animScale>
                                    <p:animScale>
                                      <p:cBhvr>
                                        <p:cTn id="54" dur="1230" accel="100000" fill="hold">
                                          <p:stCondLst>
                                            <p:cond delay="770"/>
                                          </p:stCondLst>
                                        </p:cTn>
                                        <p:tgtEl>
                                          <p:spTgt spid="46083">
                                            <p:txEl>
                                              <p:pRg st="6" end="6"/>
                                            </p:txEl>
                                          </p:spTgt>
                                        </p:tgtEl>
                                      </p:cBhvr>
                                      <p:from x="200000" y="450000"/>
                                      <p:to x="100000" y="100000"/>
                                    </p:animScale>
                                    <p:set>
                                      <p:cBhvr>
                                        <p:cTn id="55" dur="770" fill="hold"/>
                                        <p:tgtEl>
                                          <p:spTgt spid="46083">
                                            <p:txEl>
                                              <p:pRg st="6" end="6"/>
                                            </p:txEl>
                                          </p:spTgt>
                                        </p:tgtEl>
                                        <p:attrNameLst>
                                          <p:attrName>ppt_x</p:attrName>
                                        </p:attrNameLst>
                                      </p:cBhvr>
                                      <p:to>
                                        <p:strVal val="(0.5)"/>
                                      </p:to>
                                    </p:set>
                                    <p:anim from="(0.5)" to="(#ppt_x)" calcmode="lin" valueType="num">
                                      <p:cBhvr>
                                        <p:cTn id="56" dur="1230" accel="100000" fill="hold">
                                          <p:stCondLst>
                                            <p:cond delay="770"/>
                                          </p:stCondLst>
                                        </p:cTn>
                                        <p:tgtEl>
                                          <p:spTgt spid="46083">
                                            <p:txEl>
                                              <p:pRg st="6" end="6"/>
                                            </p:txEl>
                                          </p:spTgt>
                                        </p:tgtEl>
                                        <p:attrNameLst>
                                          <p:attrName>ppt_x</p:attrName>
                                        </p:attrNameLst>
                                      </p:cBhvr>
                                    </p:anim>
                                    <p:set>
                                      <p:cBhvr>
                                        <p:cTn id="57" dur="770" fill="hold"/>
                                        <p:tgtEl>
                                          <p:spTgt spid="46083">
                                            <p:txEl>
                                              <p:pRg st="6" end="6"/>
                                            </p:txEl>
                                          </p:spTgt>
                                        </p:tgtEl>
                                        <p:attrNameLst>
                                          <p:attrName>ppt_y</p:attrName>
                                        </p:attrNameLst>
                                      </p:cBhvr>
                                      <p:to>
                                        <p:strVal val="(#ppt_y+0.4)"/>
                                      </p:to>
                                    </p:set>
                                    <p:anim from="(#ppt_y+0.4)" to="(#ppt_y)" calcmode="lin" valueType="num">
                                      <p:cBhvr>
                                        <p:cTn id="58" dur="1230" accel="100000" fill="hold">
                                          <p:stCondLst>
                                            <p:cond delay="770"/>
                                          </p:stCondLst>
                                        </p:cTn>
                                        <p:tgtEl>
                                          <p:spTgt spid="46083">
                                            <p:txEl>
                                              <p:pRg st="6" end="6"/>
                                            </p:txEl>
                                          </p:spTgt>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46083">
                                            <p:txEl>
                                              <p:pRg st="7" end="7"/>
                                            </p:txEl>
                                          </p:spTgt>
                                        </p:tgtEl>
                                        <p:attrNameLst>
                                          <p:attrName>style.visibility</p:attrName>
                                        </p:attrNameLst>
                                      </p:cBhvr>
                                      <p:to>
                                        <p:strVal val="visible"/>
                                      </p:to>
                                    </p:set>
                                    <p:animEffect transition="in" filter="fade">
                                      <p:cBhvr>
                                        <p:cTn id="61" dur="770" decel="100000"/>
                                        <p:tgtEl>
                                          <p:spTgt spid="46083">
                                            <p:txEl>
                                              <p:pRg st="7" end="7"/>
                                            </p:txEl>
                                          </p:spTgt>
                                        </p:tgtEl>
                                      </p:cBhvr>
                                    </p:animEffect>
                                    <p:animScale>
                                      <p:cBhvr>
                                        <p:cTn id="62" dur="770" decel="100000"/>
                                        <p:tgtEl>
                                          <p:spTgt spid="46083">
                                            <p:txEl>
                                              <p:pRg st="7" end="7"/>
                                            </p:txEl>
                                          </p:spTgt>
                                        </p:tgtEl>
                                      </p:cBhvr>
                                      <p:from x="10000" y="10000"/>
                                      <p:to x="200000" y="450000"/>
                                    </p:animScale>
                                    <p:animScale>
                                      <p:cBhvr>
                                        <p:cTn id="63" dur="1230" accel="100000" fill="hold">
                                          <p:stCondLst>
                                            <p:cond delay="770"/>
                                          </p:stCondLst>
                                        </p:cTn>
                                        <p:tgtEl>
                                          <p:spTgt spid="46083">
                                            <p:txEl>
                                              <p:pRg st="7" end="7"/>
                                            </p:txEl>
                                          </p:spTgt>
                                        </p:tgtEl>
                                      </p:cBhvr>
                                      <p:from x="200000" y="450000"/>
                                      <p:to x="100000" y="100000"/>
                                    </p:animScale>
                                    <p:set>
                                      <p:cBhvr>
                                        <p:cTn id="64" dur="770" fill="hold"/>
                                        <p:tgtEl>
                                          <p:spTgt spid="46083">
                                            <p:txEl>
                                              <p:pRg st="7" end="7"/>
                                            </p:txEl>
                                          </p:spTgt>
                                        </p:tgtEl>
                                        <p:attrNameLst>
                                          <p:attrName>ppt_x</p:attrName>
                                        </p:attrNameLst>
                                      </p:cBhvr>
                                      <p:to>
                                        <p:strVal val="(0.5)"/>
                                      </p:to>
                                    </p:set>
                                    <p:anim from="(0.5)" to="(#ppt_x)" calcmode="lin" valueType="num">
                                      <p:cBhvr>
                                        <p:cTn id="65" dur="1230" accel="100000" fill="hold">
                                          <p:stCondLst>
                                            <p:cond delay="770"/>
                                          </p:stCondLst>
                                        </p:cTn>
                                        <p:tgtEl>
                                          <p:spTgt spid="46083">
                                            <p:txEl>
                                              <p:pRg st="7" end="7"/>
                                            </p:txEl>
                                          </p:spTgt>
                                        </p:tgtEl>
                                        <p:attrNameLst>
                                          <p:attrName>ppt_x</p:attrName>
                                        </p:attrNameLst>
                                      </p:cBhvr>
                                    </p:anim>
                                    <p:set>
                                      <p:cBhvr>
                                        <p:cTn id="66" dur="770" fill="hold"/>
                                        <p:tgtEl>
                                          <p:spTgt spid="46083">
                                            <p:txEl>
                                              <p:pRg st="7" end="7"/>
                                            </p:txEl>
                                          </p:spTgt>
                                        </p:tgtEl>
                                        <p:attrNameLst>
                                          <p:attrName>ppt_y</p:attrName>
                                        </p:attrNameLst>
                                      </p:cBhvr>
                                      <p:to>
                                        <p:strVal val="(#ppt_y+0.4)"/>
                                      </p:to>
                                    </p:set>
                                    <p:anim from="(#ppt_y+0.4)" to="(#ppt_y)" calcmode="lin" valueType="num">
                                      <p:cBhvr>
                                        <p:cTn id="67" dur="1230" accel="100000" fill="hold">
                                          <p:stCondLst>
                                            <p:cond delay="770"/>
                                          </p:stCondLst>
                                        </p:cTn>
                                        <p:tgtEl>
                                          <p:spTgt spid="46083">
                                            <p:txEl>
                                              <p:pRg st="7" end="7"/>
                                            </p:txEl>
                                          </p:spTgt>
                                        </p:tgtEl>
                                        <p:attrNameLst>
                                          <p:attrName>ppt_y</p:attrName>
                                        </p:attrNameLst>
                                      </p:cBhvr>
                                    </p:anim>
                                  </p:childTnLst>
                                </p:cTn>
                              </p:par>
                              <p:par>
                                <p:cTn id="68" presetID="51" presetClass="entr" presetSubtype="0" fill="hold" grpId="0" nodeType="withEffect">
                                  <p:stCondLst>
                                    <p:cond delay="0"/>
                                  </p:stCondLst>
                                  <p:childTnLst>
                                    <p:set>
                                      <p:cBhvr>
                                        <p:cTn id="69" dur="1" fill="hold">
                                          <p:stCondLst>
                                            <p:cond delay="0"/>
                                          </p:stCondLst>
                                        </p:cTn>
                                        <p:tgtEl>
                                          <p:spTgt spid="46083">
                                            <p:txEl>
                                              <p:pRg st="8" end="8"/>
                                            </p:txEl>
                                          </p:spTgt>
                                        </p:tgtEl>
                                        <p:attrNameLst>
                                          <p:attrName>style.visibility</p:attrName>
                                        </p:attrNameLst>
                                      </p:cBhvr>
                                      <p:to>
                                        <p:strVal val="visible"/>
                                      </p:to>
                                    </p:set>
                                    <p:animEffect transition="in" filter="fade">
                                      <p:cBhvr>
                                        <p:cTn id="70" dur="770" decel="100000"/>
                                        <p:tgtEl>
                                          <p:spTgt spid="46083">
                                            <p:txEl>
                                              <p:pRg st="8" end="8"/>
                                            </p:txEl>
                                          </p:spTgt>
                                        </p:tgtEl>
                                      </p:cBhvr>
                                    </p:animEffect>
                                    <p:animScale>
                                      <p:cBhvr>
                                        <p:cTn id="71" dur="770" decel="100000"/>
                                        <p:tgtEl>
                                          <p:spTgt spid="46083">
                                            <p:txEl>
                                              <p:pRg st="8" end="8"/>
                                            </p:txEl>
                                          </p:spTgt>
                                        </p:tgtEl>
                                      </p:cBhvr>
                                      <p:from x="10000" y="10000"/>
                                      <p:to x="200000" y="450000"/>
                                    </p:animScale>
                                    <p:animScale>
                                      <p:cBhvr>
                                        <p:cTn id="72" dur="1230" accel="100000" fill="hold">
                                          <p:stCondLst>
                                            <p:cond delay="770"/>
                                          </p:stCondLst>
                                        </p:cTn>
                                        <p:tgtEl>
                                          <p:spTgt spid="46083">
                                            <p:txEl>
                                              <p:pRg st="8" end="8"/>
                                            </p:txEl>
                                          </p:spTgt>
                                        </p:tgtEl>
                                      </p:cBhvr>
                                      <p:from x="200000" y="450000"/>
                                      <p:to x="100000" y="100000"/>
                                    </p:animScale>
                                    <p:set>
                                      <p:cBhvr>
                                        <p:cTn id="73" dur="770" fill="hold"/>
                                        <p:tgtEl>
                                          <p:spTgt spid="46083">
                                            <p:txEl>
                                              <p:pRg st="8" end="8"/>
                                            </p:txEl>
                                          </p:spTgt>
                                        </p:tgtEl>
                                        <p:attrNameLst>
                                          <p:attrName>ppt_x</p:attrName>
                                        </p:attrNameLst>
                                      </p:cBhvr>
                                      <p:to>
                                        <p:strVal val="(0.5)"/>
                                      </p:to>
                                    </p:set>
                                    <p:anim from="(0.5)" to="(#ppt_x)" calcmode="lin" valueType="num">
                                      <p:cBhvr>
                                        <p:cTn id="74" dur="1230" accel="100000" fill="hold">
                                          <p:stCondLst>
                                            <p:cond delay="770"/>
                                          </p:stCondLst>
                                        </p:cTn>
                                        <p:tgtEl>
                                          <p:spTgt spid="46083">
                                            <p:txEl>
                                              <p:pRg st="8" end="8"/>
                                            </p:txEl>
                                          </p:spTgt>
                                        </p:tgtEl>
                                        <p:attrNameLst>
                                          <p:attrName>ppt_x</p:attrName>
                                        </p:attrNameLst>
                                      </p:cBhvr>
                                    </p:anim>
                                    <p:set>
                                      <p:cBhvr>
                                        <p:cTn id="75" dur="770" fill="hold"/>
                                        <p:tgtEl>
                                          <p:spTgt spid="46083">
                                            <p:txEl>
                                              <p:pRg st="8" end="8"/>
                                            </p:txEl>
                                          </p:spTgt>
                                        </p:tgtEl>
                                        <p:attrNameLst>
                                          <p:attrName>ppt_y</p:attrName>
                                        </p:attrNameLst>
                                      </p:cBhvr>
                                      <p:to>
                                        <p:strVal val="(#ppt_y+0.4)"/>
                                      </p:to>
                                    </p:set>
                                    <p:anim from="(#ppt_y+0.4)" to="(#ppt_y)" calcmode="lin" valueType="num">
                                      <p:cBhvr>
                                        <p:cTn id="76" dur="1230" accel="100000" fill="hold">
                                          <p:stCondLst>
                                            <p:cond delay="770"/>
                                          </p:stCondLst>
                                        </p:cTn>
                                        <p:tgtEl>
                                          <p:spTgt spid="46083">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sz="half" idx="1"/>
          </p:nvPr>
        </p:nvSpPr>
        <p:spPr>
          <a:xfrm>
            <a:off x="457200" y="304800"/>
            <a:ext cx="6172200" cy="6096000"/>
          </a:xfrm>
        </p:spPr>
        <p:txBody>
          <a:bodyPr>
            <a:normAutofit/>
          </a:bodyPr>
          <a:lstStyle/>
          <a:p>
            <a:pPr marL="347472" marR="0" lvl="1" indent="-342900" algn="just" defTabSz="914400" rtl="0" eaLnBrk="1" fontAlgn="auto" latinLnBrk="0" hangingPunct="1">
              <a:lnSpc>
                <a:spcPct val="85000"/>
              </a:lnSpc>
              <a:spcBef>
                <a:spcPts val="600"/>
              </a:spcBef>
              <a:spcAft>
                <a:spcPts val="600"/>
              </a:spcAft>
              <a:buClrTx/>
              <a:buSzTx/>
              <a:buFontTx/>
              <a:buNone/>
              <a:tabLst/>
              <a:defRPr/>
            </a:pPr>
            <a:r>
              <a:rPr kumimoji="0" lang="en-GB" sz="2600" b="0" i="0" u="none" strike="noStrike" kern="1200" cap="none" spc="0" normalizeH="0" baseline="0" noProof="0" dirty="0">
                <a:ln>
                  <a:noFill/>
                </a:ln>
                <a:solidFill>
                  <a:schemeClr val="tx1"/>
                </a:solidFill>
                <a:effectLst/>
                <a:uLnTx/>
                <a:uFillTx/>
                <a:latin typeface="Book Antiqua" pitchFamily="18" charset="0"/>
                <a:ea typeface="+mn-ea"/>
                <a:cs typeface="+mn-cs"/>
              </a:rPr>
              <a:t>6) The Vague claim</a:t>
            </a:r>
          </a:p>
          <a:p>
            <a:pPr marL="347472" marR="0" lvl="1" indent="-342900" algn="just" defTabSz="914400" rtl="0" eaLnBrk="1" fontAlgn="auto" latinLnBrk="0" hangingPunct="1">
              <a:lnSpc>
                <a:spcPct val="85000"/>
              </a:lnSpc>
              <a:spcBef>
                <a:spcPts val="600"/>
              </a:spcBef>
              <a:spcAft>
                <a:spcPts val="600"/>
              </a:spcAft>
              <a:buClrTx/>
              <a:buSzTx/>
              <a:buFontTx/>
              <a:buChar char="•"/>
              <a:tabLst/>
              <a:defRPr/>
            </a:pPr>
            <a:r>
              <a:rPr kumimoji="0" lang="en-GB" sz="2600" b="0" i="0" u="none" strike="noStrike" kern="1200" cap="none" spc="0" normalizeH="0" baseline="0" noProof="0" dirty="0">
                <a:ln>
                  <a:noFill/>
                </a:ln>
                <a:solidFill>
                  <a:schemeClr val="tx1"/>
                </a:solidFill>
                <a:effectLst/>
                <a:uLnTx/>
                <a:uFillTx/>
                <a:latin typeface="Book Antiqua" pitchFamily="18" charset="0"/>
                <a:ea typeface="+mn-ea"/>
                <a:cs typeface="+mn-cs"/>
              </a:rPr>
              <a:t>Uses words that are colourful but meaningless, and subjective and emotional opinions that defy verification.</a:t>
            </a:r>
          </a:p>
          <a:p>
            <a:pPr marL="347472" marR="0" lvl="1" indent="-342900" algn="just" defTabSz="914400" rtl="0" eaLnBrk="1" fontAlgn="auto" latinLnBrk="0" hangingPunct="1">
              <a:lnSpc>
                <a:spcPct val="85000"/>
              </a:lnSpc>
              <a:spcBef>
                <a:spcPts val="600"/>
              </a:spcBef>
              <a:spcAft>
                <a:spcPts val="600"/>
              </a:spcAft>
              <a:buClrTx/>
              <a:buSzTx/>
              <a:buFontTx/>
              <a:buNone/>
              <a:tabLst/>
              <a:defRPr/>
            </a:pPr>
            <a:r>
              <a:rPr kumimoji="0" lang="en-GB" sz="2600" b="0" i="0" u="none" strike="noStrike" kern="1200" cap="none" spc="0" normalizeH="0" baseline="0" noProof="0" dirty="0">
                <a:ln>
                  <a:noFill/>
                </a:ln>
                <a:solidFill>
                  <a:schemeClr val="tx1"/>
                </a:solidFill>
                <a:effectLst/>
                <a:uLnTx/>
                <a:uFillTx/>
                <a:latin typeface="Book Antiqua" pitchFamily="18" charset="0"/>
                <a:ea typeface="+mn-ea"/>
                <a:cs typeface="+mn-cs"/>
              </a:rPr>
              <a:t>     “Lips have never looked so 	luscious.”</a:t>
            </a:r>
          </a:p>
          <a:p>
            <a:pPr marL="347472" marR="0" lvl="1" indent="-342900" algn="just" defTabSz="914400" rtl="0" eaLnBrk="1" fontAlgn="auto" latinLnBrk="0" hangingPunct="1">
              <a:lnSpc>
                <a:spcPct val="85000"/>
              </a:lnSpc>
              <a:spcBef>
                <a:spcPts val="600"/>
              </a:spcBef>
              <a:spcAft>
                <a:spcPts val="600"/>
              </a:spcAft>
              <a:buClrTx/>
              <a:buSzTx/>
              <a:buFontTx/>
              <a:buNone/>
              <a:tabLst/>
              <a:defRPr/>
            </a:pPr>
            <a:r>
              <a:rPr kumimoji="0" lang="en-GB" sz="2600" b="0" i="0" u="none" strike="noStrike" kern="1200" cap="none" spc="0" normalizeH="0" baseline="0" noProof="0" dirty="0">
                <a:ln>
                  <a:noFill/>
                </a:ln>
                <a:solidFill>
                  <a:schemeClr val="tx1"/>
                </a:solidFill>
                <a:effectLst/>
                <a:uLnTx/>
                <a:uFillTx/>
                <a:latin typeface="Book Antiqua" pitchFamily="18" charset="0"/>
                <a:ea typeface="+mn-ea"/>
                <a:cs typeface="+mn-cs"/>
              </a:rPr>
              <a:t>     “For skin like peaches and cream.”</a:t>
            </a:r>
          </a:p>
          <a:p>
            <a:pPr algn="just">
              <a:buFont typeface="Wingdings" pitchFamily="2" charset="2"/>
              <a:buNone/>
            </a:pPr>
            <a:endParaRPr lang="en-GB" sz="2600" dirty="0">
              <a:solidFill>
                <a:schemeClr val="tx1"/>
              </a:solidFill>
              <a:latin typeface="Book Antiqua" pitchFamily="18" charset="0"/>
            </a:endParaRPr>
          </a:p>
          <a:p>
            <a:pPr algn="just">
              <a:buFont typeface="Wingdings" pitchFamily="2" charset="2"/>
              <a:buNone/>
            </a:pPr>
            <a:r>
              <a:rPr lang="en-GB" sz="2600" dirty="0">
                <a:solidFill>
                  <a:schemeClr val="tx1"/>
                </a:solidFill>
                <a:latin typeface="Book Antiqua" pitchFamily="18" charset="0"/>
              </a:rPr>
              <a:t>7) The endorsement or testimonial</a:t>
            </a:r>
          </a:p>
          <a:p>
            <a:pPr lvl="1" algn="just">
              <a:buFontTx/>
              <a:buChar char="•"/>
            </a:pPr>
            <a:r>
              <a:rPr lang="en-GB" sz="2600" dirty="0">
                <a:solidFill>
                  <a:schemeClr val="tx1"/>
                </a:solidFill>
                <a:latin typeface="Book Antiqua" pitchFamily="18" charset="0"/>
              </a:rPr>
              <a:t>A celebrity or authority appears in an ad to lend their stellar qualities to the product. </a:t>
            </a:r>
          </a:p>
        </p:txBody>
      </p:sp>
      <p:pic>
        <p:nvPicPr>
          <p:cNvPr id="4" name="Sisällön paikkamerkki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39000" y="153718"/>
            <a:ext cx="4702210" cy="655056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304800" y="152400"/>
            <a:ext cx="11582400" cy="6355278"/>
          </a:xfrm>
        </p:spPr>
        <p:txBody>
          <a:bodyPr>
            <a:normAutofit lnSpcReduction="10000"/>
          </a:bodyPr>
          <a:lstStyle/>
          <a:p>
            <a:pPr algn="just">
              <a:lnSpc>
                <a:spcPct val="90000"/>
              </a:lnSpc>
              <a:buFont typeface="Wingdings" pitchFamily="2" charset="2"/>
              <a:buNone/>
            </a:pPr>
            <a:r>
              <a:rPr lang="en-GB" sz="2600" dirty="0">
                <a:latin typeface="Book Antiqua" pitchFamily="18" charset="0"/>
              </a:rPr>
              <a:t>8) The Scientific or Statistical claim</a:t>
            </a:r>
          </a:p>
          <a:p>
            <a:pPr lvl="1" algn="just">
              <a:lnSpc>
                <a:spcPct val="90000"/>
              </a:lnSpc>
              <a:buFontTx/>
              <a:buChar char="•"/>
            </a:pPr>
            <a:r>
              <a:rPr lang="en-GB" sz="2600" dirty="0">
                <a:latin typeface="Book Antiqua" pitchFamily="18" charset="0"/>
              </a:rPr>
              <a:t>uses some kind of scientific proof or experiment, very specific numbers, or 	an impressive sounding mystery ingredient</a:t>
            </a:r>
          </a:p>
          <a:p>
            <a:pPr marL="201168" lvl="1" indent="0" algn="just">
              <a:lnSpc>
                <a:spcPct val="90000"/>
              </a:lnSpc>
              <a:buNone/>
            </a:pPr>
            <a:r>
              <a:rPr lang="en-GB" sz="2600" dirty="0">
                <a:latin typeface="Book Antiqua" pitchFamily="18" charset="0"/>
              </a:rPr>
              <a:t>	“Easy-Off has 33% more cleaning power than another popular brand”</a:t>
            </a:r>
          </a:p>
          <a:p>
            <a:pPr lvl="1" algn="just">
              <a:lnSpc>
                <a:spcPct val="90000"/>
              </a:lnSpc>
              <a:buFontTx/>
              <a:buNone/>
            </a:pPr>
            <a:r>
              <a:rPr lang="en-GB" sz="2600" dirty="0">
                <a:latin typeface="Book Antiqua" pitchFamily="18" charset="0"/>
              </a:rPr>
              <a:t>       	 “Certs contains a sparkling drop of </a:t>
            </a:r>
            <a:r>
              <a:rPr lang="en-GB" sz="2600" dirty="0" err="1">
                <a:latin typeface="Book Antiqua" pitchFamily="18" charset="0"/>
              </a:rPr>
              <a:t>Retsyn</a:t>
            </a:r>
            <a:r>
              <a:rPr lang="en-GB" sz="2600" dirty="0">
                <a:latin typeface="Book Antiqua" pitchFamily="18" charset="0"/>
              </a:rPr>
              <a:t>.”</a:t>
            </a:r>
          </a:p>
          <a:p>
            <a:pPr lvl="1" algn="just">
              <a:lnSpc>
                <a:spcPct val="90000"/>
              </a:lnSpc>
              <a:buFontTx/>
              <a:buNone/>
            </a:pPr>
            <a:endParaRPr lang="en-GB" sz="2600" dirty="0">
              <a:latin typeface="Book Antiqua" pitchFamily="18" charset="0"/>
            </a:endParaRPr>
          </a:p>
          <a:p>
            <a:pPr marL="639763" lvl="1" indent="-554038" algn="just">
              <a:lnSpc>
                <a:spcPct val="90000"/>
              </a:lnSpc>
              <a:buNone/>
            </a:pPr>
            <a:r>
              <a:rPr lang="en-GB" sz="2600" dirty="0">
                <a:latin typeface="Book Antiqua" pitchFamily="18" charset="0"/>
              </a:rPr>
              <a:t>9) The ‘Compliment the consumer’ claim</a:t>
            </a:r>
          </a:p>
          <a:p>
            <a:pPr lvl="1" algn="just">
              <a:lnSpc>
                <a:spcPct val="90000"/>
              </a:lnSpc>
              <a:buFontTx/>
              <a:buChar char="•"/>
            </a:pPr>
            <a:r>
              <a:rPr lang="en-GB" sz="2600" dirty="0">
                <a:latin typeface="Book Antiqua" pitchFamily="18" charset="0"/>
              </a:rPr>
              <a:t> butters up the consumer by some form of flattery</a:t>
            </a:r>
          </a:p>
          <a:p>
            <a:pPr lvl="1" algn="just">
              <a:lnSpc>
                <a:spcPct val="90000"/>
              </a:lnSpc>
              <a:buFontTx/>
              <a:buNone/>
            </a:pPr>
            <a:r>
              <a:rPr lang="en-GB" sz="2600" dirty="0">
                <a:latin typeface="Book Antiqua" pitchFamily="18" charset="0"/>
              </a:rPr>
              <a:t>     “We think a cigar smoker is someone special”</a:t>
            </a:r>
          </a:p>
          <a:p>
            <a:pPr lvl="1" algn="just">
              <a:lnSpc>
                <a:spcPct val="90000"/>
              </a:lnSpc>
              <a:buFontTx/>
              <a:buNone/>
            </a:pPr>
            <a:r>
              <a:rPr lang="en-GB" sz="2600" dirty="0">
                <a:latin typeface="Book Antiqua" pitchFamily="18" charset="0"/>
              </a:rPr>
              <a:t>     “You pride yourself on your good home cooking…”</a:t>
            </a:r>
          </a:p>
          <a:p>
            <a:pPr lvl="1" algn="just">
              <a:lnSpc>
                <a:spcPct val="90000"/>
              </a:lnSpc>
              <a:buFontTx/>
              <a:buNone/>
            </a:pPr>
            <a:endParaRPr lang="en-GB" sz="2600" dirty="0">
              <a:latin typeface="Book Antiqua" pitchFamily="18" charset="0"/>
            </a:endParaRPr>
          </a:p>
          <a:p>
            <a:pPr marL="639763" lvl="1" indent="-639763" algn="just">
              <a:lnSpc>
                <a:spcPct val="90000"/>
              </a:lnSpc>
              <a:buNone/>
            </a:pPr>
            <a:r>
              <a:rPr lang="en-GB" sz="2600" dirty="0">
                <a:latin typeface="Book Antiqua" pitchFamily="18" charset="0"/>
              </a:rPr>
              <a:t>10) The Rhetorical question</a:t>
            </a:r>
          </a:p>
          <a:p>
            <a:pPr lvl="1" algn="just">
              <a:lnSpc>
                <a:spcPct val="90000"/>
              </a:lnSpc>
              <a:buFontTx/>
              <a:buChar char="•"/>
            </a:pPr>
            <a:r>
              <a:rPr lang="en-GB" sz="2600" dirty="0">
                <a:latin typeface="Book Antiqua" pitchFamily="18" charset="0"/>
              </a:rPr>
              <a:t>Demands a response from the audience </a:t>
            </a:r>
          </a:p>
          <a:p>
            <a:pPr lvl="1" algn="just">
              <a:lnSpc>
                <a:spcPct val="90000"/>
              </a:lnSpc>
              <a:buFontTx/>
              <a:buNone/>
            </a:pPr>
            <a:r>
              <a:rPr lang="en-GB" sz="2600" dirty="0">
                <a:latin typeface="Book Antiqua" pitchFamily="18" charset="0"/>
              </a:rPr>
              <a:t>    “Plymouth – isn’t that the kind of car America wants?” </a:t>
            </a:r>
          </a:p>
          <a:p>
            <a:pPr lvl="1" algn="just">
              <a:lnSpc>
                <a:spcPct val="90000"/>
              </a:lnSpc>
              <a:buFontTx/>
              <a:buNone/>
            </a:pPr>
            <a:r>
              <a:rPr lang="en-GB" sz="2600" dirty="0">
                <a:latin typeface="Book Antiqua" pitchFamily="18" charset="0"/>
              </a:rPr>
              <a:t>    “Shouldn’t your family be drinking Hawaiian Punch?”</a:t>
            </a:r>
          </a:p>
          <a:p>
            <a:pPr lvl="1" algn="just">
              <a:lnSpc>
                <a:spcPct val="90000"/>
              </a:lnSpc>
              <a:buFontTx/>
              <a:buNone/>
            </a:pPr>
            <a:endParaRPr lang="en-GB" sz="2000" dirty="0">
              <a:latin typeface="Book Antiqua" pitchFamily="18" charset="0"/>
            </a:endParaRPr>
          </a:p>
          <a:p>
            <a:pPr lvl="1" algn="just">
              <a:lnSpc>
                <a:spcPct val="90000"/>
              </a:lnSpc>
              <a:buFontTx/>
              <a:buNone/>
            </a:pPr>
            <a:r>
              <a:rPr lang="en-GB" sz="2000" dirty="0">
                <a:latin typeface="Book Antiqua" pitchFamily="18" charset="0"/>
                <a:hlinkClick r:id="rId3"/>
              </a:rPr>
              <a:t>https://youtu.be/ZN27wC6pj_o</a:t>
            </a:r>
            <a:endParaRPr lang="en-GB" sz="2000" dirty="0">
              <a:latin typeface="Book Antiqua" pitchFamily="18" charset="0"/>
            </a:endParaRPr>
          </a:p>
          <a:p>
            <a:pPr lvl="1" algn="just">
              <a:lnSpc>
                <a:spcPct val="90000"/>
              </a:lnSpc>
              <a:buFontTx/>
              <a:buNone/>
            </a:pPr>
            <a:endParaRPr lang="en-GB" sz="20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0" dur="500"/>
                                        <p:tgtEl>
                                          <p:spTgt spid="5120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3" dur="500"/>
                                        <p:tgtEl>
                                          <p:spTgt spid="5120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16" dur="500"/>
                                        <p:tgtEl>
                                          <p:spTgt spid="5120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1203">
                                            <p:txEl>
                                              <p:pRg st="5" end="5"/>
                                            </p:txEl>
                                          </p:spTgt>
                                        </p:tgtEl>
                                        <p:attrNameLst>
                                          <p:attrName>style.visibility</p:attrName>
                                        </p:attrNameLst>
                                      </p:cBhvr>
                                      <p:to>
                                        <p:strVal val="visible"/>
                                      </p:to>
                                    </p:set>
                                    <p:animEffect transition="in" filter="blinds(horizontal)">
                                      <p:cBhvr>
                                        <p:cTn id="19" dur="500"/>
                                        <p:tgtEl>
                                          <p:spTgt spid="51203">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1203">
                                            <p:txEl>
                                              <p:pRg st="6" end="6"/>
                                            </p:txEl>
                                          </p:spTgt>
                                        </p:tgtEl>
                                        <p:attrNameLst>
                                          <p:attrName>style.visibility</p:attrName>
                                        </p:attrNameLst>
                                      </p:cBhvr>
                                      <p:to>
                                        <p:strVal val="visible"/>
                                      </p:to>
                                    </p:set>
                                    <p:animEffect transition="in" filter="blinds(horizontal)">
                                      <p:cBhvr>
                                        <p:cTn id="22" dur="500"/>
                                        <p:tgtEl>
                                          <p:spTgt spid="51203">
                                            <p:txEl>
                                              <p:pRg st="6" end="6"/>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1203">
                                            <p:txEl>
                                              <p:pRg st="7" end="7"/>
                                            </p:txEl>
                                          </p:spTgt>
                                        </p:tgtEl>
                                        <p:attrNameLst>
                                          <p:attrName>style.visibility</p:attrName>
                                        </p:attrNameLst>
                                      </p:cBhvr>
                                      <p:to>
                                        <p:strVal val="visible"/>
                                      </p:to>
                                    </p:set>
                                    <p:animEffect transition="in" filter="blinds(horizontal)">
                                      <p:cBhvr>
                                        <p:cTn id="25" dur="500"/>
                                        <p:tgtEl>
                                          <p:spTgt spid="51203">
                                            <p:txEl>
                                              <p:pRg st="7" end="7"/>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1203">
                                            <p:txEl>
                                              <p:pRg st="8" end="8"/>
                                            </p:txEl>
                                          </p:spTgt>
                                        </p:tgtEl>
                                        <p:attrNameLst>
                                          <p:attrName>style.visibility</p:attrName>
                                        </p:attrNameLst>
                                      </p:cBhvr>
                                      <p:to>
                                        <p:strVal val="visible"/>
                                      </p:to>
                                    </p:set>
                                    <p:animEffect transition="in" filter="blinds(horizontal)">
                                      <p:cBhvr>
                                        <p:cTn id="28" dur="500"/>
                                        <p:tgtEl>
                                          <p:spTgt spid="51203">
                                            <p:txEl>
                                              <p:pRg st="8" end="8"/>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1203">
                                            <p:txEl>
                                              <p:pRg st="10" end="10"/>
                                            </p:txEl>
                                          </p:spTgt>
                                        </p:tgtEl>
                                        <p:attrNameLst>
                                          <p:attrName>style.visibility</p:attrName>
                                        </p:attrNameLst>
                                      </p:cBhvr>
                                      <p:to>
                                        <p:strVal val="visible"/>
                                      </p:to>
                                    </p:set>
                                    <p:animEffect transition="in" filter="blinds(horizontal)">
                                      <p:cBhvr>
                                        <p:cTn id="31" dur="500"/>
                                        <p:tgtEl>
                                          <p:spTgt spid="51203">
                                            <p:txEl>
                                              <p:pRg st="10" end="10"/>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1203">
                                            <p:txEl>
                                              <p:pRg st="11" end="11"/>
                                            </p:txEl>
                                          </p:spTgt>
                                        </p:tgtEl>
                                        <p:attrNameLst>
                                          <p:attrName>style.visibility</p:attrName>
                                        </p:attrNameLst>
                                      </p:cBhvr>
                                      <p:to>
                                        <p:strVal val="visible"/>
                                      </p:to>
                                    </p:set>
                                    <p:animEffect transition="in" filter="blinds(horizontal)">
                                      <p:cBhvr>
                                        <p:cTn id="34" dur="500"/>
                                        <p:tgtEl>
                                          <p:spTgt spid="51203">
                                            <p:txEl>
                                              <p:pRg st="11" end="11"/>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1203">
                                            <p:txEl>
                                              <p:pRg st="12" end="12"/>
                                            </p:txEl>
                                          </p:spTgt>
                                        </p:tgtEl>
                                        <p:attrNameLst>
                                          <p:attrName>style.visibility</p:attrName>
                                        </p:attrNameLst>
                                      </p:cBhvr>
                                      <p:to>
                                        <p:strVal val="visible"/>
                                      </p:to>
                                    </p:set>
                                    <p:animEffect transition="in" filter="blinds(horizontal)">
                                      <p:cBhvr>
                                        <p:cTn id="37" dur="500"/>
                                        <p:tgtEl>
                                          <p:spTgt spid="51203">
                                            <p:txEl>
                                              <p:pRg st="12" end="12"/>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1203">
                                            <p:txEl>
                                              <p:pRg st="13" end="13"/>
                                            </p:txEl>
                                          </p:spTgt>
                                        </p:tgtEl>
                                        <p:attrNameLst>
                                          <p:attrName>style.visibility</p:attrName>
                                        </p:attrNameLst>
                                      </p:cBhvr>
                                      <p:to>
                                        <p:strVal val="visible"/>
                                      </p:to>
                                    </p:set>
                                    <p:animEffect transition="in" filter="blinds(horizontal)">
                                      <p:cBhvr>
                                        <p:cTn id="40" dur="500"/>
                                        <p:tgtEl>
                                          <p:spTgt spid="51203">
                                            <p:txEl>
                                              <p:pRg st="13" end="13"/>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1203">
                                            <p:txEl>
                                              <p:pRg st="15" end="15"/>
                                            </p:txEl>
                                          </p:spTgt>
                                        </p:tgtEl>
                                        <p:attrNameLst>
                                          <p:attrName>style.visibility</p:attrName>
                                        </p:attrNameLst>
                                      </p:cBhvr>
                                      <p:to>
                                        <p:strVal val="visible"/>
                                      </p:to>
                                    </p:set>
                                    <p:animEffect transition="in" filter="blinds(horizontal)">
                                      <p:cBhvr>
                                        <p:cTn id="43" dur="500"/>
                                        <p:tgtEl>
                                          <p:spTgt spid="5120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1200" y="152400"/>
            <a:ext cx="7467600" cy="685800"/>
          </a:xfrm>
        </p:spPr>
        <p:txBody>
          <a:bodyPr>
            <a:normAutofit fontScale="90000"/>
          </a:bodyPr>
          <a:lstStyle/>
          <a:p>
            <a:r>
              <a:rPr lang="en-GB" dirty="0">
                <a:latin typeface="Bernard MT Condensed" panose="02050806060905020404" pitchFamily="18" charset="0"/>
              </a:rPr>
              <a:t>The </a:t>
            </a:r>
            <a:r>
              <a:rPr lang="en-GB" sz="4400" dirty="0">
                <a:latin typeface="Bernard MT Condensed" panose="02050806060905020404" pitchFamily="18" charset="0"/>
              </a:rPr>
              <a:t>post-modern</a:t>
            </a:r>
            <a:r>
              <a:rPr lang="en-GB" dirty="0">
                <a:latin typeface="Bernard MT Condensed" panose="02050806060905020404" pitchFamily="18" charset="0"/>
              </a:rPr>
              <a:t> ad</a:t>
            </a:r>
          </a:p>
        </p:txBody>
      </p:sp>
      <p:pic>
        <p:nvPicPr>
          <p:cNvPr id="56325" name="Picture 5" descr="BenettonFamil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00200" y="1009310"/>
            <a:ext cx="8077200" cy="57509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81200" y="76200"/>
            <a:ext cx="7467600" cy="1066800"/>
          </a:xfrm>
        </p:spPr>
        <p:txBody>
          <a:bodyPr>
            <a:normAutofit/>
          </a:bodyPr>
          <a:lstStyle/>
          <a:p>
            <a:r>
              <a:rPr lang="en-GB" sz="4800" dirty="0">
                <a:latin typeface="Bernard MT Condensed" panose="02050806060905020404" pitchFamily="18" charset="0"/>
              </a:rPr>
              <a:t>Assignment 2: Advertising</a:t>
            </a:r>
          </a:p>
        </p:txBody>
      </p:sp>
      <p:sp>
        <p:nvSpPr>
          <p:cNvPr id="77827" name="Rectangle 3"/>
          <p:cNvSpPr>
            <a:spLocks noGrp="1" noChangeArrowheads="1"/>
          </p:cNvSpPr>
          <p:nvPr>
            <p:ph idx="1"/>
          </p:nvPr>
        </p:nvSpPr>
        <p:spPr>
          <a:xfrm>
            <a:off x="381000" y="1295400"/>
            <a:ext cx="11277600" cy="5178552"/>
          </a:xfrm>
        </p:spPr>
        <p:txBody>
          <a:bodyPr/>
          <a:lstStyle/>
          <a:p>
            <a:pPr algn="just">
              <a:buFont typeface="Arial" panose="020B0604020202020204" pitchFamily="34" charset="0"/>
              <a:buChar char="•"/>
            </a:pPr>
            <a:r>
              <a:rPr lang="en-GB" sz="2600" dirty="0">
                <a:solidFill>
                  <a:schemeClr val="tx1"/>
                </a:solidFill>
                <a:latin typeface="Book Antiqua" pitchFamily="18" charset="0"/>
              </a:rPr>
              <a:t> Choose an advert (print media, TV, or Internet) and analyse it, using the 	tools you have been provided with so far. In the course of your 	analysis consider the following questions in particular: </a:t>
            </a:r>
          </a:p>
          <a:p>
            <a:pPr algn="just">
              <a:buFontTx/>
              <a:buChar char="•"/>
            </a:pPr>
            <a:r>
              <a:rPr lang="en-GB" sz="2600" dirty="0">
                <a:solidFill>
                  <a:schemeClr val="tx1"/>
                </a:solidFill>
                <a:latin typeface="Book Antiqua" pitchFamily="18" charset="0"/>
              </a:rPr>
              <a:t>What is the </a:t>
            </a:r>
            <a:r>
              <a:rPr lang="en-GB" sz="2600" i="1" dirty="0">
                <a:solidFill>
                  <a:schemeClr val="tx1"/>
                </a:solidFill>
                <a:latin typeface="Book Antiqua" pitchFamily="18" charset="0"/>
              </a:rPr>
              <a:t>denotative</a:t>
            </a:r>
            <a:r>
              <a:rPr lang="en-GB" sz="2600" dirty="0">
                <a:solidFill>
                  <a:schemeClr val="tx1"/>
                </a:solidFill>
                <a:latin typeface="Book Antiqua" pitchFamily="18" charset="0"/>
              </a:rPr>
              <a:t> meaning of the ad (colours, composition, 	expressions used, etc.)?</a:t>
            </a:r>
          </a:p>
          <a:p>
            <a:pPr algn="just">
              <a:buFontTx/>
              <a:buChar char="•"/>
            </a:pPr>
            <a:r>
              <a:rPr lang="en-GB" sz="2600" dirty="0">
                <a:solidFill>
                  <a:schemeClr val="tx1"/>
                </a:solidFill>
                <a:latin typeface="Book Antiqua" pitchFamily="18" charset="0"/>
              </a:rPr>
              <a:t>What is the </a:t>
            </a:r>
            <a:r>
              <a:rPr lang="en-GB" sz="2600" i="1" dirty="0">
                <a:solidFill>
                  <a:schemeClr val="tx1"/>
                </a:solidFill>
                <a:latin typeface="Book Antiqua" pitchFamily="18" charset="0"/>
              </a:rPr>
              <a:t>connotative</a:t>
            </a:r>
            <a:r>
              <a:rPr lang="en-GB" sz="2600" dirty="0">
                <a:solidFill>
                  <a:schemeClr val="tx1"/>
                </a:solidFill>
                <a:latin typeface="Book Antiqua" pitchFamily="18" charset="0"/>
              </a:rPr>
              <a:t> meaning of the ad: what does it want to say to the 	consumer indirectly, and how is this effect achieved? </a:t>
            </a:r>
          </a:p>
          <a:p>
            <a:pPr algn="just">
              <a:buFontTx/>
              <a:buChar char="•"/>
            </a:pPr>
            <a:r>
              <a:rPr lang="en-GB" sz="2600" dirty="0">
                <a:solidFill>
                  <a:schemeClr val="tx1"/>
                </a:solidFill>
                <a:latin typeface="Book Antiqua" pitchFamily="18" charset="0"/>
              </a:rPr>
              <a:t> You can also discuss the different persuasive ploys included in the ad, 	along with the ideologies it contains/helps to reinforce. </a:t>
            </a:r>
          </a:p>
          <a:p>
            <a:pPr algn="just">
              <a:buFontTx/>
              <a:buChar char="•"/>
            </a:pPr>
            <a:r>
              <a:rPr lang="en-GB" sz="2600" dirty="0">
                <a:solidFill>
                  <a:schemeClr val="tx1"/>
                </a:solidFill>
                <a:latin typeface="Book Antiqua" pitchFamily="18" charset="0"/>
              </a:rPr>
              <a:t>Write your answers in essay form (c. 1500 words); include also the ad you 	have 	analysed (or link to it); email to karppinen.anne.m@gmail.com</a:t>
            </a:r>
          </a:p>
          <a:p>
            <a:pPr algn="just">
              <a:buFontTx/>
              <a:buChar char="•"/>
            </a:pPr>
            <a:r>
              <a:rPr lang="en-GB" sz="2600" dirty="0">
                <a:solidFill>
                  <a:schemeClr val="tx1"/>
                </a:solidFill>
                <a:latin typeface="Book Antiqua" pitchFamily="18" charset="0"/>
              </a:rPr>
              <a:t>Deadline 15 February (flexible)</a:t>
            </a:r>
          </a:p>
          <a:p>
            <a:pPr algn="just">
              <a:buFont typeface="Wingdings" pitchFamily="2" charset="2"/>
              <a:buNone/>
            </a:pPr>
            <a:endParaRPr lang="en-GB" dirty="0">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05000" y="33647"/>
            <a:ext cx="7772400" cy="1143000"/>
          </a:xfrm>
        </p:spPr>
        <p:txBody>
          <a:bodyPr>
            <a:normAutofit/>
          </a:bodyPr>
          <a:lstStyle/>
          <a:p>
            <a:r>
              <a:rPr lang="en-GB" sz="4800" dirty="0">
                <a:latin typeface="Bernard MT Condensed" panose="02050806060905020404" pitchFamily="18" charset="0"/>
              </a:rPr>
              <a:t>Audience Segmentation FTW</a:t>
            </a:r>
          </a:p>
        </p:txBody>
      </p:sp>
      <p:sp>
        <p:nvSpPr>
          <p:cNvPr id="3" name="Sisällön paikkamerkki 2"/>
          <p:cNvSpPr>
            <a:spLocks noGrp="1"/>
          </p:cNvSpPr>
          <p:nvPr>
            <p:ph idx="1"/>
          </p:nvPr>
        </p:nvSpPr>
        <p:spPr>
          <a:xfrm>
            <a:off x="304800" y="1447800"/>
            <a:ext cx="11734800" cy="5026152"/>
          </a:xfrm>
        </p:spPr>
        <p:txBody>
          <a:bodyPr/>
          <a:lstStyle/>
          <a:p>
            <a:pPr marL="0" indent="0" algn="just">
              <a:buNone/>
            </a:pPr>
            <a:r>
              <a:rPr lang="en-GB" sz="2600" dirty="0">
                <a:solidFill>
                  <a:schemeClr val="tx1"/>
                </a:solidFill>
                <a:latin typeface="Book Antiqua" panose="02040602050305030304" pitchFamily="18" charset="0"/>
              </a:rPr>
              <a:t>“Audience segmentation is the process of dividing a broad target audience into more homogeneous subgroups, called audience segments. The purpose of dividing up an audience into segments is to make your program more effective and to use your resources wisely.” Social Marketing</a:t>
            </a:r>
          </a:p>
          <a:p>
            <a:pPr marL="0" indent="0" algn="just">
              <a:buNone/>
            </a:pPr>
            <a:r>
              <a:rPr lang="en-GB" sz="2600" dirty="0">
                <a:solidFill>
                  <a:schemeClr val="tx1"/>
                </a:solidFill>
                <a:latin typeface="Book Antiqua" panose="02040602050305030304" pitchFamily="18" charset="0"/>
              </a:rPr>
              <a:t> </a:t>
            </a:r>
            <a:r>
              <a:rPr lang="en-GB" sz="2000"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http://www.cdc.gov/nccdphp/dnpa/socialmarketing/training/basics/audience_segmentation.htm</a:t>
            </a:r>
            <a:endParaRPr lang="en-GB" sz="2000" dirty="0">
              <a:solidFill>
                <a:schemeClr val="tx1"/>
              </a:solidFill>
              <a:latin typeface="Book Antiqua" panose="02040602050305030304" pitchFamily="18" charset="0"/>
            </a:endParaRPr>
          </a:p>
          <a:p>
            <a:pPr marL="0" indent="0" algn="just">
              <a:buNone/>
            </a:pPr>
            <a:endParaRPr lang="en-GB" sz="2600" dirty="0">
              <a:solidFill>
                <a:schemeClr val="tx1"/>
              </a:solidFill>
              <a:latin typeface="Book Antiqua" panose="02040602050305030304" pitchFamily="18" charset="0"/>
            </a:endParaRPr>
          </a:p>
          <a:p>
            <a:pPr algn="just">
              <a:spcBef>
                <a:spcPts val="0"/>
              </a:spcBef>
              <a:buFont typeface="Arial" panose="020B0604020202020204" pitchFamily="34" charset="0"/>
              <a:buChar char="•"/>
            </a:pPr>
            <a:r>
              <a:rPr lang="en-GB" sz="2600" dirty="0">
                <a:solidFill>
                  <a:schemeClr val="tx1"/>
                </a:solidFill>
                <a:latin typeface="Book Antiqua" panose="02040602050305030304" pitchFamily="18" charset="0"/>
              </a:rPr>
              <a:t> Marketing along gender lines is one of the most obvious of these divisions:</a:t>
            </a:r>
          </a:p>
          <a:p>
            <a:pPr marL="0" indent="0" algn="just">
              <a:spcBef>
                <a:spcPts val="0"/>
              </a:spcBef>
              <a:buNone/>
            </a:pPr>
            <a:r>
              <a:rPr lang="en-GB" sz="2600" dirty="0">
                <a:solidFill>
                  <a:schemeClr val="tx1"/>
                </a:solidFill>
                <a:latin typeface="Book Antiqua" panose="02040602050305030304" pitchFamily="18" charset="0"/>
              </a:rPr>
              <a:t>   - making ‘for him’ and ‘for her’ versions of the same product expands the 	market </a:t>
            </a:r>
          </a:p>
          <a:p>
            <a:pPr marL="0" indent="0" algn="just">
              <a:spcBef>
                <a:spcPts val="0"/>
              </a:spcBef>
              <a:buNone/>
            </a:pPr>
            <a:r>
              <a:rPr lang="en-GB" sz="2600" dirty="0">
                <a:solidFill>
                  <a:schemeClr val="tx1"/>
                </a:solidFill>
                <a:latin typeface="Book Antiqua" panose="02040602050305030304" pitchFamily="18" charset="0"/>
              </a:rPr>
              <a:t>   - often the ‘</a:t>
            </a:r>
            <a:r>
              <a:rPr lang="en-GB" sz="2600" dirty="0" err="1">
                <a:solidFill>
                  <a:schemeClr val="tx1"/>
                </a:solidFill>
                <a:latin typeface="Book Antiqua" panose="02040602050305030304" pitchFamily="18" charset="0"/>
              </a:rPr>
              <a:t>pinkified</a:t>
            </a:r>
            <a:r>
              <a:rPr lang="en-GB" sz="2600" dirty="0">
                <a:solidFill>
                  <a:schemeClr val="tx1"/>
                </a:solidFill>
                <a:latin typeface="Book Antiqua" panose="02040602050305030304" pitchFamily="18" charset="0"/>
              </a:rPr>
              <a:t>’ version costs more than the ‘regular’ one </a:t>
            </a:r>
          </a:p>
          <a:p>
            <a:pPr marL="0" indent="0" algn="just">
              <a:spcBef>
                <a:spcPts val="0"/>
              </a:spcBef>
              <a:buNone/>
            </a:pPr>
            <a:r>
              <a:rPr lang="en-GB" sz="2600" dirty="0">
                <a:solidFill>
                  <a:schemeClr val="tx1"/>
                </a:solidFill>
                <a:latin typeface="Book Antiqua" panose="02040602050305030304" pitchFamily="18" charset="0"/>
              </a:rPr>
              <a:t>   - men tend to shun products they consider feminine </a:t>
            </a:r>
          </a:p>
          <a:p>
            <a:pPr marL="0" indent="0" algn="just">
              <a:spcBef>
                <a:spcPts val="0"/>
              </a:spcBef>
              <a:buNone/>
            </a:pPr>
            <a:endParaRPr lang="en-GB" sz="2600" dirty="0">
              <a:solidFill>
                <a:schemeClr val="tx1"/>
              </a:solidFill>
              <a:latin typeface="Book Antiqua" panose="02040602050305030304" pitchFamily="18" charset="0"/>
            </a:endParaRPr>
          </a:p>
          <a:p>
            <a:pPr marL="0" indent="0" algn="just">
              <a:spcBef>
                <a:spcPts val="0"/>
              </a:spcBef>
              <a:buNone/>
            </a:pPr>
            <a:endParaRPr lang="en-GB" sz="2600" dirty="0">
              <a:solidFill>
                <a:schemeClr val="tx1"/>
              </a:solidFill>
              <a:latin typeface="Book Antiqua" panose="02040602050305030304" pitchFamily="18" charset="0"/>
            </a:endParaRPr>
          </a:p>
          <a:p>
            <a:pPr marL="0" indent="0" algn="just">
              <a:spcBef>
                <a:spcPts val="0"/>
              </a:spcBef>
              <a:buNone/>
            </a:pPr>
            <a:r>
              <a:rPr lang="en-GB" sz="2200"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https://www.adforum.com/creative-work/ad/player/34472583</a:t>
            </a:r>
            <a:endParaRPr lang="en-GB" sz="2200" dirty="0">
              <a:solidFill>
                <a:schemeClr val="tx1"/>
              </a:solidFill>
              <a:latin typeface="Book Antiqua" panose="02040602050305030304" pitchFamily="18" charset="0"/>
            </a:endParaRPr>
          </a:p>
          <a:p>
            <a:pPr marL="0" indent="0" algn="just">
              <a:spcBef>
                <a:spcPts val="0"/>
              </a:spcBef>
              <a:buNone/>
            </a:pPr>
            <a:endParaRPr lang="en-GB" dirty="0">
              <a:latin typeface="Book Antiqua" panose="02040602050305030304" pitchFamily="18" charset="0"/>
            </a:endParaRPr>
          </a:p>
          <a:p>
            <a:pPr marL="0" indent="0" algn="just">
              <a:buNone/>
            </a:pPr>
            <a:endParaRPr lang="en-GB" dirty="0">
              <a:latin typeface="Book Antiqua" panose="02040602050305030304" pitchFamily="18" charset="0"/>
            </a:endParaRPr>
          </a:p>
          <a:p>
            <a:pPr algn="just"/>
            <a:endParaRPr lang="en-GB" dirty="0">
              <a:latin typeface="Book Antiqua" panose="02040602050305030304" pitchFamily="18" charset="0"/>
            </a:endParaRPr>
          </a:p>
          <a:p>
            <a:pPr marL="0" indent="0" algn="just">
              <a:buNone/>
            </a:pPr>
            <a:endParaRPr lang="en-GB" dirty="0">
              <a:latin typeface="Book Antiqua" panose="02040602050305030304" pitchFamily="18" charset="0"/>
            </a:endParaRPr>
          </a:p>
        </p:txBody>
      </p:sp>
    </p:spTree>
    <p:extLst>
      <p:ext uri="{BB962C8B-B14F-4D97-AF65-F5344CB8AC3E}">
        <p14:creationId xmlns:p14="http://schemas.microsoft.com/office/powerpoint/2010/main" val="3946318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19200" y="152400"/>
            <a:ext cx="8229600" cy="1219200"/>
          </a:xfrm>
        </p:spPr>
        <p:txBody>
          <a:bodyPr>
            <a:noAutofit/>
          </a:bodyPr>
          <a:lstStyle/>
          <a:p>
            <a:r>
              <a:rPr lang="en-GB" dirty="0">
                <a:latin typeface="Bernard MT Condensed" panose="02050806060905020404" pitchFamily="18" charset="0"/>
              </a:rPr>
              <a:t>Men and women in the media </a:t>
            </a:r>
          </a:p>
        </p:txBody>
      </p:sp>
      <p:sp>
        <p:nvSpPr>
          <p:cNvPr id="21507" name="Rectangle 3"/>
          <p:cNvSpPr>
            <a:spLocks noGrp="1" noChangeArrowheads="1"/>
          </p:cNvSpPr>
          <p:nvPr>
            <p:ph idx="1"/>
          </p:nvPr>
        </p:nvSpPr>
        <p:spPr>
          <a:xfrm>
            <a:off x="457200" y="1600200"/>
            <a:ext cx="11125200" cy="4949952"/>
          </a:xfrm>
        </p:spPr>
        <p:txBody>
          <a:bodyPr>
            <a:normAutofit/>
          </a:bodyPr>
          <a:lstStyle/>
          <a:p>
            <a:pPr algn="just">
              <a:buFont typeface="Wingdings" pitchFamily="2" charset="2"/>
              <a:buNone/>
            </a:pPr>
            <a:r>
              <a:rPr lang="en-GB" sz="2600" dirty="0">
                <a:solidFill>
                  <a:schemeClr val="tx1"/>
                </a:solidFill>
                <a:latin typeface="Book Antiqua" pitchFamily="18" charset="0"/>
              </a:rPr>
              <a:t>Men act and women appear. Men look at women. Women watch themselves being looked at. This determines not only most relations between men and women but also the relation of women to themselves. The surveyor of woman in herself is male: the surveyed, female. Thus she turns herself into an object - and most particularly an object of vision: a sight. 				                                John Berger 1972 </a:t>
            </a:r>
          </a:p>
          <a:p>
            <a:pPr algn="just">
              <a:buFont typeface="Wingdings" pitchFamily="2" charset="2"/>
              <a:buNone/>
            </a:pPr>
            <a:endParaRPr lang="en-GB" sz="2600" dirty="0">
              <a:solidFill>
                <a:schemeClr val="tx1"/>
              </a:solidFill>
              <a:latin typeface="Book Antiqua" pitchFamily="18" charset="0"/>
            </a:endParaRPr>
          </a:p>
          <a:p>
            <a:pPr algn="just">
              <a:buFont typeface="Wingdings" pitchFamily="2" charset="2"/>
              <a:buNone/>
            </a:pPr>
            <a:r>
              <a:rPr lang="en-GB" sz="2600" dirty="0">
                <a:solidFill>
                  <a:schemeClr val="tx1"/>
                </a:solidFill>
                <a:latin typeface="Book Antiqua" pitchFamily="18" charset="0"/>
              </a:rPr>
              <a:t> You are a man inside a woman looking at a woman. 						                                                                 - Margaret Atwood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a:xfrm>
            <a:off x="1981200" y="-609600"/>
            <a:ext cx="8229600" cy="228600"/>
          </a:xfrm>
        </p:spPr>
        <p:txBody>
          <a:bodyPr>
            <a:normAutofit fontScale="90000"/>
          </a:bodyPr>
          <a:lstStyle/>
          <a:p>
            <a:endParaRPr lang="en-US" sz="4000"/>
          </a:p>
        </p:txBody>
      </p:sp>
      <p:sp>
        <p:nvSpPr>
          <p:cNvPr id="98307" name="Rectangle 3"/>
          <p:cNvSpPr>
            <a:spLocks noGrp="1" noChangeArrowheads="1"/>
          </p:cNvSpPr>
          <p:nvPr>
            <p:ph type="body" sz="half" idx="1"/>
          </p:nvPr>
        </p:nvSpPr>
        <p:spPr>
          <a:xfrm>
            <a:off x="685800" y="304800"/>
            <a:ext cx="10668000" cy="3484564"/>
          </a:xfrm>
        </p:spPr>
        <p:txBody>
          <a:bodyPr>
            <a:normAutofit/>
          </a:bodyPr>
          <a:lstStyle/>
          <a:p>
            <a:pPr algn="just">
              <a:spcBef>
                <a:spcPts val="600"/>
              </a:spcBef>
              <a:spcAft>
                <a:spcPts val="600"/>
              </a:spcAft>
              <a:buFont typeface="Arial" panose="020B0604020202020204" pitchFamily="34" charset="0"/>
              <a:buChar char="•"/>
            </a:pPr>
            <a:r>
              <a:rPr lang="en-GB" sz="2600" dirty="0">
                <a:solidFill>
                  <a:schemeClr val="tx1"/>
                </a:solidFill>
                <a:latin typeface="Book Antiqua" pitchFamily="18" charset="0"/>
              </a:rPr>
              <a:t> TV programming caters for the ideal nuclear family:</a:t>
            </a:r>
          </a:p>
          <a:p>
            <a:pPr algn="just">
              <a:spcBef>
                <a:spcPts val="600"/>
              </a:spcBef>
              <a:spcAft>
                <a:spcPts val="600"/>
              </a:spcAft>
              <a:buNone/>
            </a:pPr>
            <a:r>
              <a:rPr lang="en-GB" sz="2600" dirty="0">
                <a:solidFill>
                  <a:schemeClr val="tx1"/>
                </a:solidFill>
                <a:latin typeface="Book Antiqua" pitchFamily="18" charset="0"/>
              </a:rPr>
              <a:t>     - daily and yearly cycles </a:t>
            </a:r>
          </a:p>
          <a:p>
            <a:pPr algn="just">
              <a:spcBef>
                <a:spcPts val="600"/>
              </a:spcBef>
              <a:spcAft>
                <a:spcPts val="600"/>
              </a:spcAft>
              <a:buNone/>
            </a:pPr>
            <a:r>
              <a:rPr lang="en-GB" sz="2600" dirty="0">
                <a:solidFill>
                  <a:schemeClr val="tx1"/>
                </a:solidFill>
                <a:latin typeface="Book Antiqua" pitchFamily="18" charset="0"/>
              </a:rPr>
              <a:t>     - ‘unwholesome’ programmes are usually slotted after bedtime </a:t>
            </a:r>
          </a:p>
          <a:p>
            <a:pPr algn="just">
              <a:spcBef>
                <a:spcPts val="600"/>
              </a:spcBef>
              <a:spcAft>
                <a:spcPts val="600"/>
              </a:spcAft>
              <a:buNone/>
            </a:pPr>
            <a:r>
              <a:rPr lang="en-GB" sz="2600" dirty="0">
                <a:solidFill>
                  <a:schemeClr val="tx1"/>
                </a:solidFill>
                <a:latin typeface="Book Antiqua" pitchFamily="18" charset="0"/>
              </a:rPr>
              <a:t>     - prime time (c. 6 pm to 10 pm) features the most popular 	programmes – and most advertising </a:t>
            </a:r>
          </a:p>
          <a:p>
            <a:pPr algn="just">
              <a:spcBef>
                <a:spcPts val="600"/>
              </a:spcBef>
              <a:spcAft>
                <a:spcPts val="600"/>
              </a:spcAft>
              <a:buClr>
                <a:schemeClr val="hlink"/>
              </a:buClr>
              <a:buFont typeface="Wingdings" pitchFamily="2" charset="2"/>
              <a:buChar char="§"/>
            </a:pPr>
            <a:r>
              <a:rPr lang="en-GB" sz="2600" dirty="0">
                <a:solidFill>
                  <a:schemeClr val="tx1"/>
                </a:solidFill>
                <a:latin typeface="Book Antiqua" pitchFamily="18" charset="0"/>
              </a:rPr>
              <a:t> However, with demographic and technological changes, TV has 	needed to diversify its programming and rethink its formats</a:t>
            </a:r>
          </a:p>
        </p:txBody>
      </p:sp>
      <p:pic>
        <p:nvPicPr>
          <p:cNvPr id="98310" name="Picture 6" descr="queer-ey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3913583" y="3767593"/>
            <a:ext cx="4364833" cy="290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7287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981200" y="76201"/>
            <a:ext cx="8229600" cy="761999"/>
          </a:xfrm>
        </p:spPr>
        <p:txBody>
          <a:bodyPr>
            <a:normAutofit/>
          </a:bodyPr>
          <a:lstStyle/>
          <a:p>
            <a:r>
              <a:rPr lang="en-US" sz="4400" dirty="0">
                <a:latin typeface="Bernard MT Condensed" panose="02050806060905020404" pitchFamily="18" charset="0"/>
              </a:rPr>
              <a:t>The Male Gaze </a:t>
            </a:r>
          </a:p>
        </p:txBody>
      </p:sp>
      <p:sp>
        <p:nvSpPr>
          <p:cNvPr id="126979" name="Rectangle 3"/>
          <p:cNvSpPr>
            <a:spLocks noGrp="1" noChangeArrowheads="1"/>
          </p:cNvSpPr>
          <p:nvPr>
            <p:ph idx="1"/>
          </p:nvPr>
        </p:nvSpPr>
        <p:spPr>
          <a:xfrm>
            <a:off x="304800" y="1066800"/>
            <a:ext cx="11277600" cy="5562600"/>
          </a:xfrm>
        </p:spPr>
        <p:txBody>
          <a:bodyPr/>
          <a:lstStyle/>
          <a:p>
            <a:pPr algn="just">
              <a:buFont typeface="Wingdings" pitchFamily="2" charset="2"/>
              <a:buNone/>
            </a:pPr>
            <a:r>
              <a:rPr lang="en-GB" sz="2600" dirty="0">
                <a:solidFill>
                  <a:schemeClr val="tx1"/>
                </a:solidFill>
                <a:latin typeface="Book Antiqua" pitchFamily="18" charset="0"/>
              </a:rPr>
              <a:t>“Traditionally, the woman displayed has functioned on two levels: as erotic object for the characters within the screen story, and as erotic object for the spectator within the auditorium, with a shifting tension between the looks on either side of the screen.” 	      										Laura Mulvey: “Visual Pleasure and Narrative Cinema”</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241" y="3242952"/>
            <a:ext cx="42862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uv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12" y="3314205"/>
            <a:ext cx="4489104" cy="3352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flipV="1">
            <a:off x="1981200" y="-685800"/>
            <a:ext cx="8229600" cy="152400"/>
          </a:xfrm>
        </p:spPr>
        <p:txBody>
          <a:bodyPr>
            <a:normAutofit fontScale="90000"/>
          </a:bodyPr>
          <a:lstStyle/>
          <a:p>
            <a:endParaRPr lang="en-GB" sz="4400" dirty="0"/>
          </a:p>
        </p:txBody>
      </p:sp>
      <p:pic>
        <p:nvPicPr>
          <p:cNvPr id="65541" name="Picture 5" descr="malegaz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723730"/>
            <a:ext cx="3962400" cy="53343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39" name="Rectangle 3"/>
          <p:cNvSpPr>
            <a:spLocks noGrp="1" noChangeArrowheads="1"/>
          </p:cNvSpPr>
          <p:nvPr>
            <p:ph type="body" sz="half" idx="2"/>
          </p:nvPr>
        </p:nvSpPr>
        <p:spPr>
          <a:xfrm>
            <a:off x="4495800" y="228600"/>
            <a:ext cx="7315200" cy="6324600"/>
          </a:xfrm>
        </p:spPr>
        <p:txBody>
          <a:bodyPr>
            <a:noAutofit/>
          </a:bodyPr>
          <a:lstStyle/>
          <a:p>
            <a:pPr algn="just">
              <a:lnSpc>
                <a:spcPct val="80000"/>
              </a:lnSpc>
              <a:buFont typeface="Arial" panose="020B0604020202020204" pitchFamily="34" charset="0"/>
              <a:buChar char="•"/>
            </a:pPr>
            <a:r>
              <a:rPr lang="en-GB" dirty="0">
                <a:solidFill>
                  <a:schemeClr val="tx1"/>
                </a:solidFill>
                <a:latin typeface="Book Antiqua" pitchFamily="18" charset="0"/>
              </a:rPr>
              <a:t> The persons gazed at are objectified; their sole 	value is to be enjoyed or possessed by the 	voyeur.</a:t>
            </a:r>
          </a:p>
          <a:p>
            <a:pPr marL="0" indent="0" algn="just">
              <a:lnSpc>
                <a:spcPct val="80000"/>
              </a:lnSpc>
              <a:buNone/>
            </a:pPr>
            <a:r>
              <a:rPr lang="en-GB" dirty="0">
                <a:solidFill>
                  <a:schemeClr val="tx1"/>
                </a:solidFill>
                <a:latin typeface="Book Antiqua" pitchFamily="18" charset="0"/>
              </a:rPr>
              <a:t>       -&gt; the denial of agency/humanity</a:t>
            </a:r>
          </a:p>
          <a:p>
            <a:pPr algn="just">
              <a:lnSpc>
                <a:spcPct val="80000"/>
              </a:lnSpc>
              <a:buFont typeface="Arial" panose="020B0604020202020204" pitchFamily="34" charset="0"/>
              <a:buChar char="•"/>
            </a:pPr>
            <a:r>
              <a:rPr lang="en-GB" dirty="0">
                <a:solidFill>
                  <a:schemeClr val="tx1"/>
                </a:solidFill>
                <a:latin typeface="Book Antiqua" pitchFamily="18" charset="0"/>
              </a:rPr>
              <a:t>The worldview presented through media does not merely reflect culture, but shapes thinking by promoting the dominant ideologies of the culture</a:t>
            </a:r>
          </a:p>
          <a:p>
            <a:pPr algn="just">
              <a:lnSpc>
                <a:spcPct val="80000"/>
              </a:lnSpc>
              <a:buFont typeface="Arial" panose="020B0604020202020204" pitchFamily="34" charset="0"/>
              <a:buChar char="•"/>
            </a:pPr>
            <a:r>
              <a:rPr lang="en-GB" dirty="0">
                <a:solidFill>
                  <a:schemeClr val="tx1"/>
                </a:solidFill>
                <a:latin typeface="Book Antiqua" pitchFamily="18" charset="0"/>
              </a:rPr>
              <a:t>The cumulative media messages about female 	sexuality cause young girls “to absorb the 	dominant culture’s fantasies as their own”.          				               - Naomi Wolf </a:t>
            </a:r>
          </a:p>
          <a:p>
            <a:pPr algn="just">
              <a:lnSpc>
                <a:spcPct val="80000"/>
              </a:lnSpc>
              <a:buFont typeface="Arial" panose="020B0604020202020204" pitchFamily="34" charset="0"/>
              <a:buChar char="•"/>
            </a:pPr>
            <a:r>
              <a:rPr lang="en-GB" dirty="0">
                <a:solidFill>
                  <a:schemeClr val="tx1"/>
                </a:solidFill>
                <a:latin typeface="Book Antiqua" pitchFamily="18" charset="0"/>
              </a:rPr>
              <a:t>Women are not naturally more susceptible to media 	messages – only constantly bombarded by 	them</a:t>
            </a:r>
          </a:p>
          <a:p>
            <a:pPr marL="0" indent="0" algn="just">
              <a:lnSpc>
                <a:spcPct val="80000"/>
              </a:lnSpc>
              <a:buNone/>
            </a:pPr>
            <a:r>
              <a:rPr lang="en-US" dirty="0">
                <a:solidFill>
                  <a:schemeClr val="tx1"/>
                </a:solidFill>
                <a:latin typeface="Book Antiqua" pitchFamily="18" charset="0"/>
              </a:rPr>
              <a:t>“The beauty myth tells a story: The quality called ‘beauty’ objectively and universally exists. Women must want to embody it and men must want to possess women who embody it”</a:t>
            </a:r>
            <a:endParaRPr lang="en-GB" dirty="0">
              <a:solidFill>
                <a:schemeClr val="tx1"/>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linds(horizontal)">
                                      <p:cBhvr>
                                        <p:cTn id="7" dur="500"/>
                                        <p:tgtEl>
                                          <p:spTgt spid="6553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Effect transition="in" filter="blinds(horizontal)">
                                      <p:cBhvr>
                                        <p:cTn id="10" dur="500"/>
                                        <p:tgtEl>
                                          <p:spTgt spid="655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Effect transition="in" filter="blinds(horizontal)">
                                      <p:cBhvr>
                                        <p:cTn id="15" dur="500"/>
                                        <p:tgtEl>
                                          <p:spTgt spid="6553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5539">
                                            <p:txEl>
                                              <p:pRg st="3" end="3"/>
                                            </p:txEl>
                                          </p:spTgt>
                                        </p:tgtEl>
                                        <p:attrNameLst>
                                          <p:attrName>style.visibility</p:attrName>
                                        </p:attrNameLst>
                                      </p:cBhvr>
                                      <p:to>
                                        <p:strVal val="visible"/>
                                      </p:to>
                                    </p:set>
                                    <p:animEffect transition="in" filter="blinds(horizontal)">
                                      <p:cBhvr>
                                        <p:cTn id="18" dur="500"/>
                                        <p:tgtEl>
                                          <p:spTgt spid="6553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5539">
                                            <p:txEl>
                                              <p:pRg st="4" end="4"/>
                                            </p:txEl>
                                          </p:spTgt>
                                        </p:tgtEl>
                                        <p:attrNameLst>
                                          <p:attrName>style.visibility</p:attrName>
                                        </p:attrNameLst>
                                      </p:cBhvr>
                                      <p:to>
                                        <p:strVal val="visible"/>
                                      </p:to>
                                    </p:set>
                                    <p:animEffect transition="in" filter="blinds(horizontal)">
                                      <p:cBhvr>
                                        <p:cTn id="21" dur="500"/>
                                        <p:tgtEl>
                                          <p:spTgt spid="65539">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5539">
                                            <p:txEl>
                                              <p:pRg st="5" end="5"/>
                                            </p:txEl>
                                          </p:spTgt>
                                        </p:tgtEl>
                                        <p:attrNameLst>
                                          <p:attrName>style.visibility</p:attrName>
                                        </p:attrNameLst>
                                      </p:cBhvr>
                                      <p:to>
                                        <p:strVal val="visible"/>
                                      </p:to>
                                    </p:set>
                                    <p:animEffect transition="in" filter="blinds(horizontal)">
                                      <p:cBhvr>
                                        <p:cTn id="24"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905000" y="152402"/>
            <a:ext cx="9372600" cy="914398"/>
          </a:xfrm>
        </p:spPr>
        <p:txBody>
          <a:bodyPr/>
          <a:lstStyle/>
          <a:p>
            <a:r>
              <a:rPr lang="en-GB" dirty="0">
                <a:latin typeface="Bernard MT Condensed" panose="02050806060905020404" pitchFamily="18" charset="0"/>
              </a:rPr>
              <a:t>The Beauty Myth </a:t>
            </a:r>
          </a:p>
        </p:txBody>
      </p:sp>
      <p:sp>
        <p:nvSpPr>
          <p:cNvPr id="67587" name="Rectangle 3"/>
          <p:cNvSpPr>
            <a:spLocks noGrp="1" noChangeArrowheads="1"/>
          </p:cNvSpPr>
          <p:nvPr>
            <p:ph type="body" sz="half" idx="1"/>
          </p:nvPr>
        </p:nvSpPr>
        <p:spPr>
          <a:xfrm>
            <a:off x="228600" y="1219200"/>
            <a:ext cx="7924800" cy="5334000"/>
          </a:xfrm>
        </p:spPr>
        <p:txBody>
          <a:bodyPr>
            <a:normAutofit/>
          </a:bodyPr>
          <a:lstStyle/>
          <a:p>
            <a:pPr algn="just">
              <a:buFont typeface="Arial" panose="020B0604020202020204" pitchFamily="34" charset="0"/>
              <a:buChar char="•"/>
            </a:pPr>
            <a:r>
              <a:rPr lang="en-GB" dirty="0">
                <a:solidFill>
                  <a:schemeClr val="tx1"/>
                </a:solidFill>
                <a:latin typeface="Book Antiqua" pitchFamily="18" charset="0"/>
              </a:rPr>
              <a:t> How did women’s appearance become the target of 	advertising? </a:t>
            </a:r>
          </a:p>
          <a:p>
            <a:pPr algn="just">
              <a:buFont typeface="Arial" panose="020B0604020202020204" pitchFamily="34" charset="0"/>
              <a:buChar char="•"/>
            </a:pPr>
            <a:r>
              <a:rPr lang="en-GB" dirty="0">
                <a:solidFill>
                  <a:schemeClr val="tx1"/>
                </a:solidFill>
                <a:latin typeface="Book Antiqua" pitchFamily="18" charset="0"/>
              </a:rPr>
              <a:t> In the 1950s, housewives boosted commercialism 	(‘buying things for the house’ to keep themselves 	occupied and fulfilled)</a:t>
            </a:r>
          </a:p>
          <a:p>
            <a:pPr algn="just">
              <a:buFont typeface="Arial" panose="020B0604020202020204" pitchFamily="34" charset="0"/>
              <a:buChar char="•"/>
            </a:pPr>
            <a:r>
              <a:rPr lang="en-GB" dirty="0">
                <a:solidFill>
                  <a:schemeClr val="tx1"/>
                </a:solidFill>
                <a:latin typeface="Book Antiqua" pitchFamily="18" charset="0"/>
              </a:rPr>
              <a:t> As women began to work outside the home, a new 	strategy was needed</a:t>
            </a:r>
          </a:p>
          <a:p>
            <a:pPr algn="just">
              <a:buFontTx/>
              <a:buNone/>
            </a:pPr>
            <a:r>
              <a:rPr lang="en-GB" dirty="0">
                <a:solidFill>
                  <a:schemeClr val="tx1"/>
                </a:solidFill>
                <a:latin typeface="Book Antiqua" pitchFamily="18" charset="0"/>
              </a:rPr>
              <a:t> -&gt; “There is no other way for a woman to be a heroine 	than to keep on being beautiful”.</a:t>
            </a:r>
          </a:p>
          <a:p>
            <a:pPr algn="just">
              <a:buFont typeface="Arial" panose="020B0604020202020204" pitchFamily="34" charset="0"/>
              <a:buChar char="•"/>
            </a:pPr>
            <a:r>
              <a:rPr lang="en-GB" dirty="0">
                <a:solidFill>
                  <a:schemeClr val="tx1"/>
                </a:solidFill>
                <a:latin typeface="Book Antiqua" pitchFamily="18" charset="0"/>
              </a:rPr>
              <a:t> A woman’s appearance is a reflection of her self-control </a:t>
            </a:r>
          </a:p>
          <a:p>
            <a:pPr algn="just">
              <a:buFontTx/>
              <a:buNone/>
            </a:pPr>
            <a:r>
              <a:rPr lang="en-GB" dirty="0">
                <a:solidFill>
                  <a:schemeClr val="tx1"/>
                </a:solidFill>
                <a:latin typeface="Book Antiqua" pitchFamily="18" charset="0"/>
              </a:rPr>
              <a:t>-&gt; advertising builds an ideal image most people can 	never attain</a:t>
            </a:r>
          </a:p>
          <a:p>
            <a:pPr algn="just">
              <a:buFontTx/>
              <a:buNone/>
            </a:pPr>
            <a:endParaRPr lang="en-GB" sz="2200" dirty="0">
              <a:latin typeface="Book Antiqua" pitchFamily="18" charset="0"/>
            </a:endParaRPr>
          </a:p>
          <a:p>
            <a:pPr algn="just">
              <a:buFontTx/>
              <a:buNone/>
            </a:pPr>
            <a:r>
              <a:rPr lang="en-GB" sz="1800" dirty="0">
                <a:latin typeface="Book Antiqua" pitchFamily="18" charset="0"/>
              </a:rPr>
              <a:t>Naomi Wolf: </a:t>
            </a:r>
            <a:r>
              <a:rPr lang="en-GB" sz="1800" i="1" dirty="0">
                <a:latin typeface="Book Antiqua" pitchFamily="18" charset="0"/>
              </a:rPr>
              <a:t>The Beauty Myth. How Images of Beauty Are Used Against Women</a:t>
            </a:r>
            <a:r>
              <a:rPr lang="en-GB" sz="1800" dirty="0">
                <a:latin typeface="Book Antiqua" pitchFamily="18" charset="0"/>
              </a:rPr>
              <a:t>.</a:t>
            </a:r>
          </a:p>
          <a:p>
            <a:pPr algn="just">
              <a:buFontTx/>
              <a:buNone/>
            </a:pPr>
            <a:endParaRPr lang="en-GB" sz="2200" dirty="0">
              <a:latin typeface="Book Antiqua" pitchFamily="18" charset="0"/>
            </a:endParaRPr>
          </a:p>
        </p:txBody>
      </p:sp>
      <p:pic>
        <p:nvPicPr>
          <p:cNvPr id="3" name="Sisällön paikkamerkki 2">
            <a:extLst>
              <a:ext uri="{FF2B5EF4-FFF2-40B4-BE49-F238E27FC236}">
                <a16:creationId xmlns:a16="http://schemas.microsoft.com/office/drawing/2014/main" id="{59A384A5-2F53-4E5F-A387-142573C6B803}"/>
              </a:ext>
            </a:extLst>
          </p:cNvPr>
          <p:cNvPicPr>
            <a:picLocks noGrp="1" noChangeAspect="1"/>
          </p:cNvPicPr>
          <p:nvPr>
            <p:ph sz="half" idx="2"/>
          </p:nvPr>
        </p:nvPicPr>
        <p:blipFill>
          <a:blip r:embed="rId3"/>
          <a:stretch>
            <a:fillRect/>
          </a:stretch>
        </p:blipFill>
        <p:spPr>
          <a:xfrm>
            <a:off x="8534400" y="1066800"/>
            <a:ext cx="3502229" cy="5216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0" dur="500"/>
                                        <p:tgtEl>
                                          <p:spTgt spid="6758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13" dur="500"/>
                                        <p:tgtEl>
                                          <p:spTgt spid="6758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16" dur="500"/>
                                        <p:tgtEl>
                                          <p:spTgt spid="67587">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animEffect transition="in" filter="blinds(horizontal)">
                                      <p:cBhvr>
                                        <p:cTn id="19" dur="500"/>
                                        <p:tgtEl>
                                          <p:spTgt spid="6758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7587">
                                            <p:txEl>
                                              <p:pRg st="5" end="5"/>
                                            </p:txEl>
                                          </p:spTgt>
                                        </p:tgtEl>
                                        <p:attrNameLst>
                                          <p:attrName>style.visibility</p:attrName>
                                        </p:attrNameLst>
                                      </p:cBhvr>
                                      <p:to>
                                        <p:strVal val="visible"/>
                                      </p:to>
                                    </p:set>
                                    <p:animEffect transition="in" filter="blinds(horizontal)">
                                      <p:cBhvr>
                                        <p:cTn id="24" dur="500"/>
                                        <p:tgtEl>
                                          <p:spTgt spid="67587">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7587">
                                            <p:txEl>
                                              <p:pRg st="7" end="7"/>
                                            </p:txEl>
                                          </p:spTgt>
                                        </p:tgtEl>
                                        <p:attrNameLst>
                                          <p:attrName>style.visibility</p:attrName>
                                        </p:attrNameLst>
                                      </p:cBhvr>
                                      <p:to>
                                        <p:strVal val="visible"/>
                                      </p:to>
                                    </p:set>
                                    <p:animEffect transition="in" filter="blinds(horizontal)">
                                      <p:cBhvr>
                                        <p:cTn id="27" dur="500"/>
                                        <p:tgtEl>
                                          <p:spTgt spid="67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981200" y="-609600"/>
            <a:ext cx="7467600" cy="152400"/>
          </a:xfrm>
        </p:spPr>
        <p:txBody>
          <a:bodyPr>
            <a:normAutofit fontScale="90000"/>
          </a:bodyPr>
          <a:lstStyle/>
          <a:p>
            <a:endParaRPr lang="en-GB" dirty="0"/>
          </a:p>
        </p:txBody>
      </p:sp>
      <p:sp>
        <p:nvSpPr>
          <p:cNvPr id="6" name="Sisällön paikkamerkki 5"/>
          <p:cNvSpPr>
            <a:spLocks noGrp="1"/>
          </p:cNvSpPr>
          <p:nvPr>
            <p:ph idx="1"/>
          </p:nvPr>
        </p:nvSpPr>
        <p:spPr>
          <a:xfrm>
            <a:off x="152400" y="91178"/>
            <a:ext cx="11887200" cy="6766822"/>
          </a:xfrm>
        </p:spPr>
        <p:txBody>
          <a:bodyPr/>
          <a:lstStyle/>
          <a:p>
            <a:pPr>
              <a:buFont typeface="Arial" panose="020B0604020202020204" pitchFamily="34" charset="0"/>
              <a:buChar char="•"/>
            </a:pPr>
            <a:r>
              <a:rPr lang="en-GB" sz="2600" dirty="0">
                <a:solidFill>
                  <a:schemeClr val="tx1"/>
                </a:solidFill>
                <a:latin typeface="Book Antiqua" panose="02040602050305030304" pitchFamily="18" charset="0"/>
              </a:rPr>
              <a:t> The role of women in society has changed, and women have made great 	achievements since the 1960s.</a:t>
            </a:r>
          </a:p>
          <a:p>
            <a:pPr marL="0" indent="0" algn="just">
              <a:buNone/>
            </a:pPr>
            <a:r>
              <a:rPr lang="en-GB" sz="2600" dirty="0">
                <a:solidFill>
                  <a:schemeClr val="tx1"/>
                </a:solidFill>
                <a:latin typeface="Book Antiqua" panose="02040602050305030304" pitchFamily="18" charset="0"/>
              </a:rPr>
              <a:t>“Yet not everything has changed. She may be the professional success story rather than a domestic goddess -- but two elements identified by earlier theorists remain; the need to look good and the need to get male attention.” 								     Paul Hodkinson, 2011</a:t>
            </a:r>
          </a:p>
          <a:p>
            <a:pPr marL="0" indent="0" algn="just">
              <a:buNone/>
            </a:pPr>
            <a:r>
              <a:rPr lang="en-GB" sz="2600" dirty="0">
                <a:solidFill>
                  <a:schemeClr val="tx1"/>
                </a:solidFill>
                <a:latin typeface="Book Antiqua" panose="02040602050305030304" pitchFamily="18" charset="0"/>
              </a:rPr>
              <a:t>-&gt; looking good and doing so by consuming </a:t>
            </a:r>
          </a:p>
          <a:p>
            <a:pPr marL="0" indent="0" algn="just">
              <a:buNone/>
            </a:pPr>
            <a:endParaRPr lang="en-GB" dirty="0">
              <a:latin typeface="Book Antiqua" panose="02040602050305030304" pitchFamily="18" charset="0"/>
            </a:endParaRPr>
          </a:p>
          <a:p>
            <a:pPr marL="0" indent="0" algn="just">
              <a:buNone/>
            </a:pPr>
            <a:endParaRPr lang="en-GB" dirty="0">
              <a:latin typeface="Book Antiqua" panose="02040602050305030304" pitchFamily="18" charset="0"/>
            </a:endParaRPr>
          </a:p>
          <a:p>
            <a:pPr marL="0" indent="0" algn="just">
              <a:buNone/>
            </a:pPr>
            <a:endParaRPr lang="en-GB" dirty="0">
              <a:latin typeface="Book Antiqua" panose="02040602050305030304" pitchFamily="18" charset="0"/>
            </a:endParaRPr>
          </a:p>
          <a:p>
            <a:pPr marL="0" indent="0" algn="just">
              <a:buNone/>
            </a:pPr>
            <a:endParaRPr lang="en-GB" dirty="0">
              <a:latin typeface="Book Antiqua" panose="02040602050305030304" pitchFamily="18" charset="0"/>
            </a:endParaRPr>
          </a:p>
          <a:p>
            <a:pPr marL="0" indent="0" algn="just">
              <a:buNone/>
            </a:pPr>
            <a:endParaRPr lang="en-GB" dirty="0">
              <a:latin typeface="Book Antiqua" panose="02040602050305030304" pitchFamily="18" charset="0"/>
            </a:endParaRPr>
          </a:p>
          <a:p>
            <a:pPr marL="0" indent="0" algn="just">
              <a:buNone/>
            </a:pPr>
            <a:endParaRPr lang="en-GB" sz="1400" dirty="0">
              <a:latin typeface="Book Antiqua" panose="02040602050305030304" pitchFamily="18" charset="0"/>
            </a:endParaRPr>
          </a:p>
          <a:p>
            <a:pPr marL="0" indent="0" algn="just">
              <a:buNone/>
            </a:pPr>
            <a:r>
              <a:rPr lang="en-GB" sz="1400" dirty="0">
                <a:latin typeface="Book Antiqua" panose="02040602050305030304" pitchFamily="18" charset="0"/>
              </a:rPr>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06513"/>
            <a:ext cx="2552205" cy="383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8505" y="2963027"/>
            <a:ext cx="2969794" cy="387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728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sz="half" idx="1"/>
          </p:nvPr>
        </p:nvSpPr>
        <p:spPr>
          <a:xfrm>
            <a:off x="1981200" y="457201"/>
            <a:ext cx="304800" cy="304799"/>
          </a:xfrm>
        </p:spPr>
        <p:txBody>
          <a:bodyPr/>
          <a:lstStyle/>
          <a:p>
            <a:endParaRPr lang="en-GB" dirty="0"/>
          </a:p>
        </p:txBody>
      </p:sp>
      <p:sp>
        <p:nvSpPr>
          <p:cNvPr id="122883" name="Rectangle 3"/>
          <p:cNvSpPr>
            <a:spLocks noGrp="1" noChangeArrowheads="1"/>
          </p:cNvSpPr>
          <p:nvPr>
            <p:ph type="body" sz="half" idx="2"/>
          </p:nvPr>
        </p:nvSpPr>
        <p:spPr>
          <a:xfrm>
            <a:off x="4876800" y="225341"/>
            <a:ext cx="7010400" cy="6248399"/>
          </a:xfrm>
        </p:spPr>
        <p:txBody>
          <a:bodyPr/>
          <a:lstStyle/>
          <a:p>
            <a:pPr algn="just">
              <a:buFont typeface="Arial" panose="020B0604020202020204" pitchFamily="34" charset="0"/>
              <a:buChar char="•"/>
            </a:pPr>
            <a:r>
              <a:rPr lang="en-GB" sz="2600" dirty="0">
                <a:latin typeface="Book Antiqua" pitchFamily="18" charset="0"/>
              </a:rPr>
              <a:t> </a:t>
            </a:r>
            <a:r>
              <a:rPr lang="en-GB" sz="2600" dirty="0">
                <a:solidFill>
                  <a:schemeClr val="tx1"/>
                </a:solidFill>
                <a:latin typeface="Book Antiqua" pitchFamily="18" charset="0"/>
              </a:rPr>
              <a:t>Advertisers and the ‘beauty industry’ create problems for women to fix: ‘problematic’ skin and hair, cellulite, wrong body shape</a:t>
            </a:r>
          </a:p>
          <a:p>
            <a:pPr algn="just">
              <a:buFontTx/>
              <a:buNone/>
            </a:pPr>
            <a:r>
              <a:rPr lang="en-GB" sz="2600" dirty="0">
                <a:solidFill>
                  <a:schemeClr val="tx1"/>
                </a:solidFill>
                <a:latin typeface="Book Antiqua" pitchFamily="18" charset="0"/>
              </a:rPr>
              <a:t>-&gt; can lead to the use of toxic chemicals, skin 	bleaching and eating disorders </a:t>
            </a:r>
          </a:p>
          <a:p>
            <a:pPr algn="just">
              <a:buFontTx/>
              <a:buNone/>
            </a:pPr>
            <a:r>
              <a:rPr lang="en-GB" sz="2600" dirty="0">
                <a:solidFill>
                  <a:schemeClr val="tx1"/>
                </a:solidFill>
                <a:latin typeface="Book Antiqua" pitchFamily="18" charset="0"/>
              </a:rPr>
              <a:t>“Of course, the consequences of such procedures are considered women’s personal ills, a result of vanity and the futility of pursuing a perfected image that nature did not bestow upon them. The larger entendre, of course, lies in the fact that in order to meet the standards of the cultural beauty ideal most women must physically change themselves, yet they are simultaneously scrutinised for doing so.”</a:t>
            </a:r>
          </a:p>
          <a:p>
            <a:pPr algn="just">
              <a:buFontTx/>
              <a:buNone/>
            </a:pPr>
            <a:r>
              <a:rPr lang="en-GB" sz="2000" dirty="0">
                <a:solidFill>
                  <a:schemeClr val="tx1"/>
                </a:solidFill>
                <a:latin typeface="Book Antiqua" pitchFamily="18" charset="0"/>
              </a:rPr>
              <a:t>Vanessa Reimer &amp; </a:t>
            </a:r>
            <a:r>
              <a:rPr lang="en-GB" sz="2000" dirty="0" err="1">
                <a:solidFill>
                  <a:schemeClr val="tx1"/>
                </a:solidFill>
                <a:latin typeface="Book Antiqua" pitchFamily="18" charset="0"/>
              </a:rPr>
              <a:t>Rukshana</a:t>
            </a:r>
            <a:r>
              <a:rPr lang="en-GB" sz="2000" dirty="0">
                <a:solidFill>
                  <a:schemeClr val="tx1"/>
                </a:solidFill>
                <a:latin typeface="Book Antiqua" pitchFamily="18" charset="0"/>
              </a:rPr>
              <a:t> Ahmed: “Feeling Good 	Never Looked Better” 2012</a:t>
            </a:r>
          </a:p>
          <a:p>
            <a:pPr algn="just">
              <a:buFontTx/>
              <a:buNone/>
            </a:pPr>
            <a:r>
              <a:rPr lang="en-GB" sz="2000" dirty="0">
                <a:latin typeface="Book Antiqua" pitchFamily="18" charset="0"/>
                <a:hlinkClick r:id="rId3"/>
              </a:rPr>
              <a:t>https://youtu.be/jWKXit_3rpQ</a:t>
            </a:r>
            <a:endParaRPr lang="en-GB" sz="2000" dirty="0">
              <a:latin typeface="Book Antiqua" pitchFamily="18" charset="0"/>
            </a:endParaRPr>
          </a:p>
          <a:p>
            <a:pPr algn="just">
              <a:buFontTx/>
              <a:buNone/>
            </a:pPr>
            <a:endParaRPr lang="en-GB" sz="1600" dirty="0">
              <a:latin typeface="Book Antiqua" pitchFamily="18" charset="0"/>
            </a:endParaRPr>
          </a:p>
          <a:p>
            <a:pPr algn="just">
              <a:buFontTx/>
              <a:buNone/>
            </a:pPr>
            <a:endParaRPr lang="en-GB" dirty="0">
              <a:latin typeface="Book Antiqua" pitchFamily="18" charset="0"/>
            </a:endParaRPr>
          </a:p>
          <a:p>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 y="72941"/>
            <a:ext cx="24574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33" y="3540127"/>
            <a:ext cx="4267200" cy="322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sz="half" idx="1"/>
          </p:nvPr>
        </p:nvSpPr>
        <p:spPr>
          <a:xfrm>
            <a:off x="304800" y="304800"/>
            <a:ext cx="7315200" cy="6324600"/>
          </a:xfrm>
        </p:spPr>
        <p:txBody>
          <a:bodyPr>
            <a:noAutofit/>
          </a:bodyPr>
          <a:lstStyle/>
          <a:p>
            <a:pPr algn="just">
              <a:lnSpc>
                <a:spcPct val="100000"/>
              </a:lnSpc>
              <a:spcBef>
                <a:spcPts val="0"/>
              </a:spcBef>
              <a:buFont typeface="Arial" panose="020B0604020202020204" pitchFamily="34" charset="0"/>
              <a:buChar char="•"/>
            </a:pPr>
            <a:r>
              <a:rPr lang="en-GB" sz="2600" dirty="0">
                <a:solidFill>
                  <a:schemeClr val="tx1"/>
                </a:solidFill>
                <a:latin typeface="Book Antiqua" pitchFamily="18" charset="0"/>
              </a:rPr>
              <a:t> Double standards: Men do not age any better 	physically. They age better only in terms 	of social status. Our eyes are trained to see 	time 	as a flaw on women’s faces and a 	mark of character in men’s. </a:t>
            </a:r>
          </a:p>
          <a:p>
            <a:pPr algn="just">
              <a:lnSpc>
                <a:spcPct val="100000"/>
              </a:lnSpc>
              <a:spcBef>
                <a:spcPts val="0"/>
              </a:spcBef>
              <a:buFont typeface="Arial" panose="020B0604020202020204" pitchFamily="34" charset="0"/>
              <a:buChar char="•"/>
            </a:pPr>
            <a:r>
              <a:rPr lang="en-GB" sz="2600" dirty="0">
                <a:solidFill>
                  <a:schemeClr val="tx1"/>
                </a:solidFill>
                <a:latin typeface="Book Antiqua" pitchFamily="18" charset="0"/>
              </a:rPr>
              <a:t> There’s still an officially enforced double 	standard for men’s and women’s 	nakedness in mainstream culture that 	bolsters power inequalities.</a:t>
            </a:r>
          </a:p>
          <a:p>
            <a:pPr algn="just">
              <a:lnSpc>
                <a:spcPct val="100000"/>
              </a:lnSpc>
              <a:spcBef>
                <a:spcPts val="0"/>
              </a:spcBef>
              <a:buFont typeface="Arial" panose="020B0604020202020204" pitchFamily="34" charset="0"/>
              <a:buChar char="•"/>
            </a:pPr>
            <a:r>
              <a:rPr lang="en-GB" sz="2600" dirty="0">
                <a:solidFill>
                  <a:schemeClr val="tx1"/>
                </a:solidFill>
                <a:latin typeface="Book Antiqua" pitchFamily="18" charset="0"/>
              </a:rPr>
              <a:t> Yet, men too are increasingly sold “body 	problematisation which can be soothed 	through continual purchases.” </a:t>
            </a:r>
          </a:p>
          <a:p>
            <a:pPr marL="0" indent="0" algn="just">
              <a:lnSpc>
                <a:spcPct val="100000"/>
              </a:lnSpc>
              <a:spcBef>
                <a:spcPts val="0"/>
              </a:spcBef>
              <a:buNone/>
            </a:pPr>
            <a:endParaRPr lang="en-GB" sz="2600" dirty="0">
              <a:solidFill>
                <a:schemeClr val="tx1"/>
              </a:solidFill>
              <a:latin typeface="Book Antiqua" pitchFamily="18" charset="0"/>
              <a:hlinkClick r:id="rId3">
                <a:extLst>
                  <a:ext uri="{A12FA001-AC4F-418D-AE19-62706E023703}">
                    <ahyp:hlinkClr xmlns:ahyp="http://schemas.microsoft.com/office/drawing/2018/hyperlinkcolor" val="tx"/>
                  </a:ext>
                </a:extLst>
              </a:hlinkClick>
            </a:endParaRPr>
          </a:p>
          <a:p>
            <a:pPr algn="just">
              <a:lnSpc>
                <a:spcPct val="100000"/>
              </a:lnSpc>
              <a:spcBef>
                <a:spcPts val="0"/>
              </a:spcBef>
            </a:pPr>
            <a:r>
              <a:rPr lang="en-GB" sz="2600" dirty="0">
                <a:solidFill>
                  <a:schemeClr val="tx1"/>
                </a:solidFill>
                <a:latin typeface="Book Antiqua" pitchFamily="18" charset="0"/>
                <a:hlinkClick r:id="rId4">
                  <a:extLst>
                    <a:ext uri="{A12FA001-AC4F-418D-AE19-62706E023703}">
                      <ahyp:hlinkClr xmlns:ahyp="http://schemas.microsoft.com/office/drawing/2018/hyperlinkcolor" val="tx"/>
                    </a:ext>
                  </a:extLst>
                </a:hlinkClick>
              </a:rPr>
              <a:t>https://youtu.be/M957dACQyfU</a:t>
            </a:r>
            <a:endParaRPr lang="en-GB" sz="2600" dirty="0">
              <a:solidFill>
                <a:schemeClr val="tx1"/>
              </a:solidFill>
              <a:latin typeface="Book Antiqua" pitchFamily="18" charset="0"/>
            </a:endParaRPr>
          </a:p>
          <a:p>
            <a:pPr algn="just">
              <a:lnSpc>
                <a:spcPct val="100000"/>
              </a:lnSpc>
              <a:spcBef>
                <a:spcPts val="0"/>
              </a:spcBef>
            </a:pPr>
            <a:endParaRPr lang="en-GB" dirty="0">
              <a:latin typeface="Book Antiqua" pitchFamily="18" charset="0"/>
            </a:endParaRPr>
          </a:p>
        </p:txBody>
      </p:sp>
      <p:pic>
        <p:nvPicPr>
          <p:cNvPr id="5" name="Kuva 4">
            <a:extLst>
              <a:ext uri="{FF2B5EF4-FFF2-40B4-BE49-F238E27FC236}">
                <a16:creationId xmlns:a16="http://schemas.microsoft.com/office/drawing/2014/main" id="{17E4100F-4F4B-429D-A6D8-1B67CB600F13}"/>
              </a:ext>
            </a:extLst>
          </p:cNvPr>
          <p:cNvPicPr>
            <a:picLocks noChangeAspect="1"/>
          </p:cNvPicPr>
          <p:nvPr/>
        </p:nvPicPr>
        <p:blipFill>
          <a:blip r:embed="rId5"/>
          <a:stretch>
            <a:fillRect/>
          </a:stretch>
        </p:blipFill>
        <p:spPr>
          <a:xfrm>
            <a:off x="8711108" y="3510102"/>
            <a:ext cx="2452686" cy="3293831"/>
          </a:xfrm>
          <a:prstGeom prst="rect">
            <a:avLst/>
          </a:prstGeom>
        </p:spPr>
      </p:pic>
      <p:pic>
        <p:nvPicPr>
          <p:cNvPr id="6" name="Kuva 5">
            <a:extLst>
              <a:ext uri="{FF2B5EF4-FFF2-40B4-BE49-F238E27FC236}">
                <a16:creationId xmlns:a16="http://schemas.microsoft.com/office/drawing/2014/main" id="{D917BA0C-C45A-46F8-AB1C-998043032E74}"/>
              </a:ext>
            </a:extLst>
          </p:cNvPr>
          <p:cNvPicPr>
            <a:picLocks noChangeAspect="1"/>
          </p:cNvPicPr>
          <p:nvPr/>
        </p:nvPicPr>
        <p:blipFill>
          <a:blip r:embed="rId6"/>
          <a:stretch>
            <a:fillRect/>
          </a:stretch>
        </p:blipFill>
        <p:spPr>
          <a:xfrm>
            <a:off x="8728921" y="62973"/>
            <a:ext cx="2362200" cy="315647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sz="quarter"/>
          </p:nvPr>
        </p:nvSpPr>
        <p:spPr>
          <a:xfrm>
            <a:off x="1981200" y="76202"/>
            <a:ext cx="8229600" cy="914398"/>
          </a:xfrm>
        </p:spPr>
        <p:txBody>
          <a:bodyPr>
            <a:normAutofit fontScale="90000"/>
          </a:bodyPr>
          <a:lstStyle/>
          <a:p>
            <a:r>
              <a:rPr lang="en-GB" dirty="0">
                <a:latin typeface="Bernard MT Condensed" panose="02050806060905020404" pitchFamily="18" charset="0"/>
              </a:rPr>
              <a:t>Anti-aging or pro-aging? </a:t>
            </a:r>
          </a:p>
        </p:txBody>
      </p:sp>
      <p:pic>
        <p:nvPicPr>
          <p:cNvPr id="74761" name="Picture 9" descr="Eyeslookold"/>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84909" y="1219200"/>
            <a:ext cx="5333513" cy="533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62" name="Picture 10" descr="dove-a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6397423" y="1600201"/>
            <a:ext cx="5568460" cy="43433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p:nvPr>
        </p:nvSpPr>
        <p:spPr>
          <a:xfrm>
            <a:off x="609600" y="304800"/>
            <a:ext cx="10896600" cy="5826126"/>
          </a:xfrm>
        </p:spPr>
        <p:txBody>
          <a:bodyPr>
            <a:normAutofit/>
          </a:bodyPr>
          <a:lstStyle/>
          <a:p>
            <a:pPr algn="just">
              <a:lnSpc>
                <a:spcPct val="90000"/>
              </a:lnSpc>
              <a:buFont typeface="Wingdings" pitchFamily="2" charset="2"/>
              <a:buNone/>
            </a:pPr>
            <a:r>
              <a:rPr lang="en-GB" dirty="0">
                <a:latin typeface="Book Antiqua" pitchFamily="18" charset="0"/>
              </a:rPr>
              <a:t> </a:t>
            </a:r>
            <a:r>
              <a:rPr lang="en-GB" sz="2600" dirty="0">
                <a:solidFill>
                  <a:schemeClr val="tx1"/>
                </a:solidFill>
                <a:latin typeface="Book Antiqua" pitchFamily="18" charset="0"/>
              </a:rPr>
              <a:t>Society really does not care about women’s appearance per se. What genuinely matters is that women remain willing to let others tell them what they can and cannot have. </a:t>
            </a:r>
          </a:p>
          <a:p>
            <a:pPr algn="just">
              <a:lnSpc>
                <a:spcPct val="90000"/>
              </a:lnSpc>
              <a:buFont typeface="Wingdings" pitchFamily="2" charset="2"/>
              <a:buNone/>
            </a:pPr>
            <a:endParaRPr lang="en-GB" dirty="0">
              <a:latin typeface="Book Antiqua" pitchFamily="18" charset="0"/>
            </a:endParaRP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160" y="1905001"/>
            <a:ext cx="8331679"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27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BE629BE-483B-4867-8F1B-CBB4E1FE59E7}"/>
              </a:ext>
            </a:extLst>
          </p:cNvPr>
          <p:cNvSpPr>
            <a:spLocks noGrp="1"/>
          </p:cNvSpPr>
          <p:nvPr>
            <p:ph type="title"/>
          </p:nvPr>
        </p:nvSpPr>
        <p:spPr>
          <a:xfrm>
            <a:off x="657224" y="228601"/>
            <a:ext cx="10772775" cy="1143000"/>
          </a:xfrm>
        </p:spPr>
        <p:txBody>
          <a:bodyPr/>
          <a:lstStyle/>
          <a:p>
            <a:r>
              <a:rPr lang="en-GB" dirty="0">
                <a:latin typeface="Bernard MT Condensed" panose="02050806060905020404" pitchFamily="18" charset="0"/>
              </a:rPr>
              <a:t>What can we do?</a:t>
            </a:r>
          </a:p>
        </p:txBody>
      </p:sp>
      <p:sp>
        <p:nvSpPr>
          <p:cNvPr id="4" name="Sisällön paikkamerkki 3">
            <a:extLst>
              <a:ext uri="{FF2B5EF4-FFF2-40B4-BE49-F238E27FC236}">
                <a16:creationId xmlns:a16="http://schemas.microsoft.com/office/drawing/2014/main" id="{98B62B8C-817E-43DE-8DD7-2E77D02C9B98}"/>
              </a:ext>
            </a:extLst>
          </p:cNvPr>
          <p:cNvSpPr>
            <a:spLocks noGrp="1"/>
          </p:cNvSpPr>
          <p:nvPr>
            <p:ph idx="1"/>
          </p:nvPr>
        </p:nvSpPr>
        <p:spPr>
          <a:xfrm>
            <a:off x="381000" y="1676400"/>
            <a:ext cx="11048999" cy="4101465"/>
          </a:xfrm>
        </p:spPr>
        <p:txBody>
          <a:bodyPr/>
          <a:lstStyle/>
          <a:p>
            <a:pPr algn="just">
              <a:spcBef>
                <a:spcPts val="600"/>
              </a:spcBef>
              <a:spcAft>
                <a:spcPts val="600"/>
              </a:spcAft>
              <a:buFont typeface="Arial" panose="020B0604020202020204" pitchFamily="34" charset="0"/>
              <a:buChar char="•"/>
            </a:pPr>
            <a:r>
              <a:rPr lang="en-GB" sz="2600" dirty="0">
                <a:solidFill>
                  <a:schemeClr val="tx1"/>
                </a:solidFill>
                <a:latin typeface="Book Antiqua" panose="02040602050305030304" pitchFamily="18" charset="0"/>
              </a:rPr>
              <a:t> Becoming media literate helps to unravel harmful stereotypes</a:t>
            </a:r>
          </a:p>
          <a:p>
            <a:pPr marL="0" indent="0" algn="just">
              <a:spcBef>
                <a:spcPts val="600"/>
              </a:spcBef>
              <a:spcAft>
                <a:spcPts val="600"/>
              </a:spcAft>
              <a:buNone/>
            </a:pPr>
            <a:r>
              <a:rPr lang="en-GB" sz="2600" dirty="0">
                <a:solidFill>
                  <a:schemeClr val="tx1"/>
                </a:solidFill>
                <a:latin typeface="Book Antiqua" panose="02040602050305030304" pitchFamily="18" charset="0"/>
              </a:rPr>
              <a:t>   -&gt; understanding that self-worth can’t be bought</a:t>
            </a:r>
          </a:p>
          <a:p>
            <a:pPr algn="just">
              <a:spcBef>
                <a:spcPts val="600"/>
              </a:spcBef>
              <a:spcAft>
                <a:spcPts val="600"/>
              </a:spcAft>
              <a:buFont typeface="Arial" panose="020B0604020202020204" pitchFamily="34" charset="0"/>
              <a:buChar char="•"/>
            </a:pPr>
            <a:r>
              <a:rPr lang="en-GB" sz="2600" dirty="0">
                <a:solidFill>
                  <a:schemeClr val="tx1"/>
                </a:solidFill>
                <a:latin typeface="Book Antiqua" panose="02040602050305030304" pitchFamily="18" charset="0"/>
              </a:rPr>
              <a:t> Following media that exposes (and makes fun of) harmful images and 	tropes</a:t>
            </a:r>
          </a:p>
          <a:p>
            <a:pPr algn="just">
              <a:spcBef>
                <a:spcPts val="600"/>
              </a:spcBef>
              <a:spcAft>
                <a:spcPts val="600"/>
              </a:spcAft>
              <a:buFont typeface="Arial" panose="020B0604020202020204" pitchFamily="34" charset="0"/>
              <a:buChar char="•"/>
            </a:pPr>
            <a:r>
              <a:rPr lang="en-GB" sz="2600" dirty="0">
                <a:solidFill>
                  <a:schemeClr val="tx1"/>
                </a:solidFill>
                <a:latin typeface="Book Antiqua" panose="02040602050305030304" pitchFamily="18" charset="0"/>
              </a:rPr>
              <a:t> Using our power as consumers, and deciding what (not) to buy</a:t>
            </a:r>
          </a:p>
          <a:p>
            <a:pPr algn="just">
              <a:spcBef>
                <a:spcPts val="600"/>
              </a:spcBef>
              <a:spcAft>
                <a:spcPts val="600"/>
              </a:spcAft>
              <a:buFont typeface="Arial" panose="020B0604020202020204" pitchFamily="34" charset="0"/>
              <a:buChar char="•"/>
            </a:pPr>
            <a:r>
              <a:rPr lang="en-GB" sz="2600" dirty="0">
                <a:solidFill>
                  <a:schemeClr val="tx1"/>
                </a:solidFill>
                <a:latin typeface="Book Antiqua" panose="02040602050305030304" pitchFamily="18" charset="0"/>
              </a:rPr>
              <a:t> Changing legislation: </a:t>
            </a:r>
          </a:p>
          <a:p>
            <a:pPr marL="0" indent="0" algn="just">
              <a:spcBef>
                <a:spcPts val="600"/>
              </a:spcBef>
              <a:spcAft>
                <a:spcPts val="600"/>
              </a:spcAft>
              <a:buNone/>
            </a:pPr>
            <a:r>
              <a:rPr lang="en-GB" sz="2600" dirty="0">
                <a:solidFill>
                  <a:schemeClr val="tx1"/>
                </a:solidFill>
                <a:latin typeface="Book Antiqua" panose="02040602050305030304" pitchFamily="18" charset="0"/>
              </a:rPr>
              <a:t>   - In the UK, ‘harmful gender stereotypes’ have been banned in 	advertising since July 2019. </a:t>
            </a:r>
          </a:p>
          <a:p>
            <a:pPr marL="0" indent="0">
              <a:buNone/>
            </a:pPr>
            <a:endParaRPr lang="en-GB" dirty="0">
              <a:latin typeface="Book Antiqua" panose="02040602050305030304" pitchFamily="18" charset="0"/>
            </a:endParaRPr>
          </a:p>
          <a:p>
            <a:pPr marL="0" indent="0">
              <a:buNone/>
            </a:pPr>
            <a:r>
              <a:rPr lang="en-GB" dirty="0">
                <a:latin typeface="Book Antiqua" panose="02040602050305030304" pitchFamily="18" charset="0"/>
                <a:hlinkClick r:id="rId2"/>
              </a:rPr>
              <a:t>https://www.bbc.com/news/business-46558944</a:t>
            </a:r>
            <a:endParaRPr lang="en-GB" dirty="0">
              <a:latin typeface="Book Antiqua" panose="02040602050305030304" pitchFamily="18" charset="0"/>
            </a:endParaRPr>
          </a:p>
          <a:p>
            <a:pPr marL="0" indent="0">
              <a:buNone/>
            </a:pPr>
            <a:endParaRPr lang="en-GB" dirty="0">
              <a:latin typeface="Book Antiqua" panose="02040602050305030304" pitchFamily="18" charset="0"/>
            </a:endParaRPr>
          </a:p>
        </p:txBody>
      </p:sp>
    </p:spTree>
    <p:extLst>
      <p:ext uri="{BB962C8B-B14F-4D97-AF65-F5344CB8AC3E}">
        <p14:creationId xmlns:p14="http://schemas.microsoft.com/office/powerpoint/2010/main" val="2256083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152400"/>
            <a:ext cx="9906000" cy="1219200"/>
          </a:xfrm>
        </p:spPr>
        <p:txBody>
          <a:bodyPr>
            <a:normAutofit fontScale="90000"/>
          </a:bodyPr>
          <a:lstStyle/>
          <a:p>
            <a:r>
              <a:rPr lang="en-GB" sz="4400" dirty="0">
                <a:latin typeface="Bernard MT Condensed" panose="02050806060905020404" pitchFamily="18" charset="0"/>
              </a:rPr>
              <a:t>Now and then: gender roles in advertising</a:t>
            </a:r>
          </a:p>
        </p:txBody>
      </p:sp>
      <p:sp>
        <p:nvSpPr>
          <p:cNvPr id="72707" name="Rectangle 3"/>
          <p:cNvSpPr>
            <a:spLocks noGrp="1" noChangeArrowheads="1"/>
          </p:cNvSpPr>
          <p:nvPr>
            <p:ph sz="half" idx="1"/>
          </p:nvPr>
        </p:nvSpPr>
        <p:spPr>
          <a:xfrm>
            <a:off x="685800" y="1905000"/>
            <a:ext cx="6248400" cy="3964094"/>
          </a:xfrm>
        </p:spPr>
        <p:txBody>
          <a:bodyPr>
            <a:normAutofit fontScale="85000" lnSpcReduction="10000"/>
          </a:bodyPr>
          <a:lstStyle/>
          <a:p>
            <a:pPr>
              <a:buFont typeface="Arial" panose="020B0604020202020204" pitchFamily="34" charset="0"/>
              <a:buChar char="•"/>
            </a:pPr>
            <a:r>
              <a:rPr lang="en-GB" sz="2800" dirty="0">
                <a:latin typeface="Book Antiqua" pitchFamily="18" charset="0"/>
              </a:rPr>
              <a:t>  Cheer </a:t>
            </a:r>
            <a:r>
              <a:rPr lang="en-GB" sz="2800" dirty="0">
                <a:latin typeface="Book Antiqua" pitchFamily="18" charset="0"/>
                <a:hlinkClick r:id="rId3"/>
              </a:rPr>
              <a:t>http://www.youtube.com/watch?v=wPrSpihatgM</a:t>
            </a:r>
            <a:endParaRPr lang="en-GB" sz="2800" dirty="0">
              <a:latin typeface="Book Antiqua" pitchFamily="18" charset="0"/>
            </a:endParaRPr>
          </a:p>
          <a:p>
            <a:pPr marL="0" indent="0">
              <a:buNone/>
            </a:pPr>
            <a:endParaRPr lang="en-GB" sz="2800" dirty="0">
              <a:latin typeface="Book Antiqua" pitchFamily="18" charset="0"/>
            </a:endParaRPr>
          </a:p>
          <a:p>
            <a:pPr>
              <a:buFont typeface="Arial" panose="020B0604020202020204" pitchFamily="34" charset="0"/>
              <a:buChar char="•"/>
            </a:pPr>
            <a:r>
              <a:rPr lang="en-GB" sz="2800" dirty="0">
                <a:latin typeface="Book Antiqua" pitchFamily="18" charset="0"/>
              </a:rPr>
              <a:t>  Goodyear </a:t>
            </a:r>
          </a:p>
          <a:p>
            <a:pPr marL="0" indent="0">
              <a:buNone/>
            </a:pPr>
            <a:r>
              <a:rPr lang="en-GB" sz="2800" dirty="0">
                <a:latin typeface="Book Antiqua" pitchFamily="18" charset="0"/>
                <a:hlinkClick r:id="rId4"/>
              </a:rPr>
              <a:t>https://youtu.be/rC5aGCOT6bs</a:t>
            </a:r>
            <a:endParaRPr lang="en-GB" sz="2800" dirty="0">
              <a:latin typeface="Book Antiqua" pitchFamily="18" charset="0"/>
            </a:endParaRPr>
          </a:p>
          <a:p>
            <a:pPr marL="0" indent="0">
              <a:buNone/>
            </a:pPr>
            <a:endParaRPr lang="en-GB" sz="2800" dirty="0">
              <a:latin typeface="Book Antiqua" pitchFamily="18" charset="0"/>
            </a:endParaRPr>
          </a:p>
          <a:p>
            <a:pPr>
              <a:buFont typeface="Arial" panose="020B0604020202020204" pitchFamily="34" charset="0"/>
              <a:buChar char="•"/>
            </a:pPr>
            <a:r>
              <a:rPr lang="en-GB" sz="2800" dirty="0">
                <a:latin typeface="Book Antiqua" pitchFamily="18" charset="0"/>
              </a:rPr>
              <a:t>Wilkinson razors:</a:t>
            </a:r>
          </a:p>
          <a:p>
            <a:pPr marL="0" indent="0">
              <a:buNone/>
            </a:pPr>
            <a:r>
              <a:rPr lang="en-GB" sz="2800" dirty="0">
                <a:latin typeface="Book Antiqua" pitchFamily="18" charset="0"/>
                <a:hlinkClick r:id="rId5"/>
              </a:rPr>
              <a:t>https://youtu.be/Kk2xPIsdF4c</a:t>
            </a:r>
            <a:endParaRPr lang="en-GB" sz="2800" dirty="0">
              <a:latin typeface="Book Antiqua" pitchFamily="18" charset="0"/>
            </a:endParaRPr>
          </a:p>
          <a:p>
            <a:pPr marL="0" indent="0">
              <a:buNone/>
            </a:pPr>
            <a:endParaRPr lang="en-GB" sz="2400" dirty="0">
              <a:latin typeface="Book Antiqua" pitchFamily="18" charset="0"/>
            </a:endParaRPr>
          </a:p>
          <a:p>
            <a:pPr>
              <a:buFont typeface="Wingdings" pitchFamily="2" charset="2"/>
              <a:buNone/>
            </a:pPr>
            <a:endParaRPr lang="en-GB" sz="2400" dirty="0">
              <a:latin typeface="Book Antiqua" pitchFamily="18" charset="0"/>
            </a:endParaRPr>
          </a:p>
          <a:p>
            <a:pPr>
              <a:buFont typeface="Wingdings" pitchFamily="2" charset="2"/>
              <a:buNone/>
            </a:pPr>
            <a:endParaRPr lang="en-GB" sz="2400" dirty="0">
              <a:latin typeface="Book Antiqua" pitchFamily="18" charset="0"/>
            </a:endParaRPr>
          </a:p>
          <a:p>
            <a:pPr>
              <a:buFont typeface="Wingdings" pitchFamily="2" charset="2"/>
              <a:buNone/>
            </a:pPr>
            <a:endParaRPr lang="en-GB" sz="2400" dirty="0">
              <a:latin typeface="Book Antiqua" pitchFamily="18" charset="0"/>
            </a:endParaRPr>
          </a:p>
          <a:p>
            <a:endParaRPr lang="en-GB" sz="2400" dirty="0">
              <a:latin typeface="Book Antiqua" pitchFamily="18" charset="0"/>
            </a:endParaRPr>
          </a:p>
        </p:txBody>
      </p:sp>
      <p:sp>
        <p:nvSpPr>
          <p:cNvPr id="3" name="Sisällön paikkamerkki 2"/>
          <p:cNvSpPr>
            <a:spLocks noGrp="1"/>
          </p:cNvSpPr>
          <p:nvPr>
            <p:ph sz="half" idx="2"/>
          </p:nvPr>
        </p:nvSpPr>
        <p:spPr>
          <a:xfrm>
            <a:off x="9753600" y="4114800"/>
            <a:ext cx="921170" cy="1650662"/>
          </a:xfrm>
        </p:spPr>
        <p:txBody>
          <a:bodyPr/>
          <a:lstStyle/>
          <a:p>
            <a:endParaRPr lang="en-GB" dirty="0"/>
          </a:p>
        </p:txBody>
      </p:sp>
      <p:pic>
        <p:nvPicPr>
          <p:cNvPr id="2" name="Kuva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5171" y="1258243"/>
            <a:ext cx="3678027" cy="54384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981200" y="152400"/>
            <a:ext cx="7467600" cy="990600"/>
          </a:xfrm>
        </p:spPr>
        <p:txBody>
          <a:bodyPr>
            <a:normAutofit fontScale="90000"/>
          </a:bodyPr>
          <a:lstStyle/>
          <a:p>
            <a:r>
              <a:rPr lang="en-GB" dirty="0">
                <a:latin typeface="Bernard MT Condensed" panose="02050806060905020404" pitchFamily="18" charset="0"/>
              </a:rPr>
              <a:t>Narration on the Small </a:t>
            </a:r>
            <a:r>
              <a:rPr lang="en-GB" sz="4400" dirty="0">
                <a:latin typeface="Bernard MT Condensed" panose="02050806060905020404" pitchFamily="18" charset="0"/>
              </a:rPr>
              <a:t>Screen</a:t>
            </a:r>
            <a:r>
              <a:rPr lang="en-GB" dirty="0">
                <a:latin typeface="Bernard MT Condensed" panose="02050806060905020404" pitchFamily="18" charset="0"/>
              </a:rPr>
              <a:t> </a:t>
            </a:r>
          </a:p>
        </p:txBody>
      </p:sp>
      <p:sp>
        <p:nvSpPr>
          <p:cNvPr id="100355" name="Rectangle 3"/>
          <p:cNvSpPr>
            <a:spLocks noGrp="1" noChangeArrowheads="1"/>
          </p:cNvSpPr>
          <p:nvPr>
            <p:ph idx="1"/>
          </p:nvPr>
        </p:nvSpPr>
        <p:spPr>
          <a:xfrm>
            <a:off x="76200" y="1143000"/>
            <a:ext cx="9525000" cy="5486400"/>
          </a:xfrm>
        </p:spPr>
        <p:txBody>
          <a:bodyPr>
            <a:normAutofit/>
          </a:bodyPr>
          <a:lstStyle/>
          <a:p>
            <a:pPr marL="0" indent="0" algn="just">
              <a:buNone/>
            </a:pPr>
            <a:r>
              <a:rPr lang="en-GB" sz="2600" dirty="0">
                <a:solidFill>
                  <a:schemeClr val="tx1"/>
                </a:solidFill>
                <a:latin typeface="Book Antiqua" pitchFamily="18" charset="0"/>
              </a:rPr>
              <a:t>“Television, in essence, becomes a collection of different segments that are brought together into a whole larger than any individual segment --”  - Elizabeth Evans </a:t>
            </a:r>
          </a:p>
          <a:p>
            <a:pPr algn="just">
              <a:buFont typeface="Arial" panose="020B0604020202020204" pitchFamily="34" charset="0"/>
              <a:buChar char="•"/>
            </a:pPr>
            <a:r>
              <a:rPr lang="en-GB" sz="2600" dirty="0">
                <a:solidFill>
                  <a:schemeClr val="tx1"/>
                </a:solidFill>
                <a:latin typeface="Book Antiqua" pitchFamily="18" charset="0"/>
              </a:rPr>
              <a:t>Narration for television relies on serialisation – on stories that 	do not necessarily reach a conclusion (e.g. soap operas)</a:t>
            </a:r>
          </a:p>
          <a:p>
            <a:pPr algn="just">
              <a:buFont typeface="Arial" panose="020B0604020202020204" pitchFamily="34" charset="0"/>
              <a:buChar char="•"/>
            </a:pPr>
            <a:r>
              <a:rPr lang="en-GB" sz="2600" dirty="0">
                <a:solidFill>
                  <a:schemeClr val="tx1"/>
                </a:solidFill>
                <a:latin typeface="Book Antiqua" pitchFamily="18" charset="0"/>
              </a:rPr>
              <a:t> Smaller screen size (at least until recent times) has made TV 		less effective than film </a:t>
            </a:r>
          </a:p>
          <a:p>
            <a:pPr algn="just">
              <a:buFont typeface="Wingdings" pitchFamily="2" charset="2"/>
              <a:buNone/>
            </a:pPr>
            <a:r>
              <a:rPr lang="en-GB" sz="2600" dirty="0">
                <a:solidFill>
                  <a:schemeClr val="tx1"/>
                </a:solidFill>
                <a:latin typeface="Book Antiqua" pitchFamily="18" charset="0"/>
              </a:rPr>
              <a:t>    -&gt; talking heads, ‘everydayness’ </a:t>
            </a:r>
          </a:p>
          <a:p>
            <a:pPr algn="just">
              <a:buFont typeface="Wingdings" pitchFamily="2" charset="2"/>
              <a:buNone/>
            </a:pPr>
            <a:r>
              <a:rPr lang="en-GB" sz="2600" dirty="0">
                <a:solidFill>
                  <a:schemeClr val="tx1"/>
                </a:solidFill>
                <a:latin typeface="Book Antiqua" pitchFamily="18" charset="0"/>
              </a:rPr>
              <a:t>    -&gt; less intensive viewing (more prone to interruptions – both 	outward and inward) </a:t>
            </a:r>
          </a:p>
          <a:p>
            <a:pPr algn="just">
              <a:spcBef>
                <a:spcPts val="0"/>
              </a:spcBef>
              <a:buFont typeface="Arial" panose="020B0604020202020204" pitchFamily="34" charset="0"/>
              <a:buChar char="•"/>
            </a:pPr>
            <a:r>
              <a:rPr lang="en-GB" sz="2600" dirty="0">
                <a:solidFill>
                  <a:schemeClr val="tx1"/>
                </a:solidFill>
                <a:latin typeface="Book Antiqua" pitchFamily="18" charset="0"/>
              </a:rPr>
              <a:t> Early programming (1940s and 50s) was largely modelled on 	radio:</a:t>
            </a:r>
          </a:p>
          <a:p>
            <a:pPr marL="0" indent="0" algn="just">
              <a:spcBef>
                <a:spcPts val="0"/>
              </a:spcBef>
              <a:buNone/>
            </a:pPr>
            <a:r>
              <a:rPr lang="en-GB" sz="2600" dirty="0">
                <a:solidFill>
                  <a:schemeClr val="tx1"/>
                </a:solidFill>
                <a:latin typeface="Book Antiqua" pitchFamily="18" charset="0"/>
              </a:rPr>
              <a:t>        - comedy and game shows were adapted for the visual 	medium</a:t>
            </a:r>
          </a:p>
        </p:txBody>
      </p:sp>
      <p:pic>
        <p:nvPicPr>
          <p:cNvPr id="2" name="Kuva 1">
            <a:extLst>
              <a:ext uri="{FF2B5EF4-FFF2-40B4-BE49-F238E27FC236}">
                <a16:creationId xmlns:a16="http://schemas.microsoft.com/office/drawing/2014/main" id="{F9A52EC0-9AB3-4E64-8BD2-8913404CB84C}"/>
              </a:ext>
            </a:extLst>
          </p:cNvPr>
          <p:cNvPicPr>
            <a:picLocks noChangeAspect="1"/>
          </p:cNvPicPr>
          <p:nvPr/>
        </p:nvPicPr>
        <p:blipFill>
          <a:blip r:embed="rId3"/>
          <a:stretch>
            <a:fillRect/>
          </a:stretch>
        </p:blipFill>
        <p:spPr>
          <a:xfrm>
            <a:off x="9726755" y="0"/>
            <a:ext cx="2465246" cy="3048000"/>
          </a:xfrm>
          <a:prstGeom prst="rect">
            <a:avLst/>
          </a:prstGeom>
        </p:spPr>
      </p:pic>
    </p:spTree>
    <p:extLst>
      <p:ext uri="{BB962C8B-B14F-4D97-AF65-F5344CB8AC3E}">
        <p14:creationId xmlns:p14="http://schemas.microsoft.com/office/powerpoint/2010/main" val="18437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1000"/>
                                        <p:tgtEl>
                                          <p:spTgt spid="100355">
                                            <p:txEl>
                                              <p:pRg st="0" end="0"/>
                                            </p:txEl>
                                          </p:spTgt>
                                        </p:tgtEl>
                                      </p:cBhvr>
                                    </p:animEffect>
                                    <p:anim calcmode="lin" valueType="num">
                                      <p:cBhvr>
                                        <p:cTn id="8" dur="1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355">
                                            <p:txEl>
                                              <p:pRg st="1" end="1"/>
                                            </p:txEl>
                                          </p:spTgt>
                                        </p:tgtEl>
                                        <p:attrNameLst>
                                          <p:attrName>style.visibility</p:attrName>
                                        </p:attrNameLst>
                                      </p:cBhvr>
                                      <p:to>
                                        <p:strVal val="visible"/>
                                      </p:to>
                                    </p:set>
                                    <p:animEffect transition="in" filter="fade">
                                      <p:cBhvr>
                                        <p:cTn id="14" dur="1000"/>
                                        <p:tgtEl>
                                          <p:spTgt spid="100355">
                                            <p:txEl>
                                              <p:pRg st="1" end="1"/>
                                            </p:txEl>
                                          </p:spTgt>
                                        </p:tgtEl>
                                      </p:cBhvr>
                                    </p:animEffect>
                                    <p:anim calcmode="lin" valueType="num">
                                      <p:cBhvr>
                                        <p:cTn id="15"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035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Effect transition="in" filter="fade">
                                      <p:cBhvr>
                                        <p:cTn id="19" dur="1000"/>
                                        <p:tgtEl>
                                          <p:spTgt spid="100355">
                                            <p:txEl>
                                              <p:pRg st="2" end="2"/>
                                            </p:txEl>
                                          </p:spTgt>
                                        </p:tgtEl>
                                      </p:cBhvr>
                                    </p:animEffect>
                                    <p:anim calcmode="lin" valueType="num">
                                      <p:cBhvr>
                                        <p:cTn id="20"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035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0355">
                                            <p:txEl>
                                              <p:pRg st="3" end="3"/>
                                            </p:txEl>
                                          </p:spTgt>
                                        </p:tgtEl>
                                        <p:attrNameLst>
                                          <p:attrName>style.visibility</p:attrName>
                                        </p:attrNameLst>
                                      </p:cBhvr>
                                      <p:to>
                                        <p:strVal val="visible"/>
                                      </p:to>
                                    </p:set>
                                    <p:animEffect transition="in" filter="fade">
                                      <p:cBhvr>
                                        <p:cTn id="24" dur="1000"/>
                                        <p:tgtEl>
                                          <p:spTgt spid="100355">
                                            <p:txEl>
                                              <p:pRg st="3" end="3"/>
                                            </p:txEl>
                                          </p:spTgt>
                                        </p:tgtEl>
                                      </p:cBhvr>
                                    </p:animEffect>
                                    <p:anim calcmode="lin" valueType="num">
                                      <p:cBhvr>
                                        <p:cTn id="25" dur="10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0035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0355">
                                            <p:txEl>
                                              <p:pRg st="4" end="4"/>
                                            </p:txEl>
                                          </p:spTgt>
                                        </p:tgtEl>
                                        <p:attrNameLst>
                                          <p:attrName>style.visibility</p:attrName>
                                        </p:attrNameLst>
                                      </p:cBhvr>
                                      <p:to>
                                        <p:strVal val="visible"/>
                                      </p:to>
                                    </p:set>
                                    <p:animEffect transition="in" filter="fade">
                                      <p:cBhvr>
                                        <p:cTn id="29" dur="1000"/>
                                        <p:tgtEl>
                                          <p:spTgt spid="100355">
                                            <p:txEl>
                                              <p:pRg st="4" end="4"/>
                                            </p:txEl>
                                          </p:spTgt>
                                        </p:tgtEl>
                                      </p:cBhvr>
                                    </p:animEffect>
                                    <p:anim calcmode="lin" valueType="num">
                                      <p:cBhvr>
                                        <p:cTn id="30" dur="10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03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0355">
                                            <p:txEl>
                                              <p:pRg st="5" end="5"/>
                                            </p:txEl>
                                          </p:spTgt>
                                        </p:tgtEl>
                                        <p:attrNameLst>
                                          <p:attrName>style.visibility</p:attrName>
                                        </p:attrNameLst>
                                      </p:cBhvr>
                                      <p:to>
                                        <p:strVal val="visible"/>
                                      </p:to>
                                    </p:set>
                                    <p:animEffect transition="in" filter="fade">
                                      <p:cBhvr>
                                        <p:cTn id="36" dur="1000"/>
                                        <p:tgtEl>
                                          <p:spTgt spid="100355">
                                            <p:txEl>
                                              <p:pRg st="5" end="5"/>
                                            </p:txEl>
                                          </p:spTgt>
                                        </p:tgtEl>
                                      </p:cBhvr>
                                    </p:animEffect>
                                    <p:anim calcmode="lin" valueType="num">
                                      <p:cBhvr>
                                        <p:cTn id="37" dur="10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003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0355">
                                            <p:txEl>
                                              <p:pRg st="6" end="6"/>
                                            </p:txEl>
                                          </p:spTgt>
                                        </p:tgtEl>
                                        <p:attrNameLst>
                                          <p:attrName>style.visibility</p:attrName>
                                        </p:attrNameLst>
                                      </p:cBhvr>
                                      <p:to>
                                        <p:strVal val="visible"/>
                                      </p:to>
                                    </p:set>
                                    <p:animEffect transition="in" filter="fade">
                                      <p:cBhvr>
                                        <p:cTn id="43" dur="1000"/>
                                        <p:tgtEl>
                                          <p:spTgt spid="100355">
                                            <p:txEl>
                                              <p:pRg st="6" end="6"/>
                                            </p:txEl>
                                          </p:spTgt>
                                        </p:tgtEl>
                                      </p:cBhvr>
                                    </p:animEffect>
                                    <p:anim calcmode="lin" valueType="num">
                                      <p:cBhvr>
                                        <p:cTn id="44" dur="10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0035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286604"/>
            <a:ext cx="8976360" cy="1313595"/>
          </a:xfrm>
        </p:spPr>
        <p:txBody>
          <a:bodyPr>
            <a:normAutofit/>
          </a:bodyPr>
          <a:lstStyle/>
          <a:p>
            <a:r>
              <a:rPr lang="en-GB" sz="4400" dirty="0">
                <a:latin typeface="Bernard MT Condensed" panose="02050806060905020404" pitchFamily="18" charset="0"/>
              </a:rPr>
              <a:t>Activity: Car commercials </a:t>
            </a:r>
          </a:p>
        </p:txBody>
      </p:sp>
      <p:sp>
        <p:nvSpPr>
          <p:cNvPr id="109571" name="Rectangle 3"/>
          <p:cNvSpPr>
            <a:spLocks noGrp="1" noChangeArrowheads="1"/>
          </p:cNvSpPr>
          <p:nvPr>
            <p:ph idx="1"/>
          </p:nvPr>
        </p:nvSpPr>
        <p:spPr>
          <a:xfrm>
            <a:off x="228600" y="1981200"/>
            <a:ext cx="10210800" cy="4492752"/>
          </a:xfrm>
        </p:spPr>
        <p:txBody>
          <a:bodyPr/>
          <a:lstStyle/>
          <a:p>
            <a:pPr marL="0" indent="0">
              <a:buNone/>
            </a:pPr>
            <a:r>
              <a:rPr lang="en-GB" dirty="0">
                <a:latin typeface="Book Antiqua" pitchFamily="18" charset="0"/>
                <a:hlinkClick r:id="rId3"/>
              </a:rPr>
              <a:t>https://youtu.be/bNKqhUlqPq4</a:t>
            </a:r>
            <a:endParaRPr lang="en-GB" dirty="0">
              <a:latin typeface="Book Antiqua" pitchFamily="18" charset="0"/>
            </a:endParaRPr>
          </a:p>
          <a:p>
            <a:pPr marL="0" indent="0">
              <a:buNone/>
            </a:pPr>
            <a:r>
              <a:rPr lang="en-GB" dirty="0">
                <a:latin typeface="Book Antiqua" pitchFamily="18" charset="0"/>
                <a:hlinkClick r:id="rId4"/>
              </a:rPr>
              <a:t>https://youtu.be/HcZP4Y7Pk9A</a:t>
            </a:r>
            <a:endParaRPr lang="en-GB" dirty="0">
              <a:latin typeface="Book Antiqua" pitchFamily="18" charset="0"/>
            </a:endParaRPr>
          </a:p>
          <a:p>
            <a:pPr marL="0" indent="0">
              <a:buNone/>
            </a:pPr>
            <a:endParaRPr lang="en-GB" dirty="0">
              <a:latin typeface="Book Antiqua" pitchFamily="18" charset="0"/>
            </a:endParaRPr>
          </a:p>
          <a:p>
            <a:pPr marL="0" indent="0">
              <a:buNone/>
            </a:pPr>
            <a:endParaRPr lang="en-GB" dirty="0">
              <a:latin typeface="Book Antiqua" pitchFamily="18" charset="0"/>
            </a:endParaRPr>
          </a:p>
          <a:p>
            <a:pPr marL="0" indent="0" algn="just">
              <a:buNone/>
            </a:pPr>
            <a:r>
              <a:rPr lang="en-GB" sz="2600" dirty="0">
                <a:solidFill>
                  <a:schemeClr val="tx1"/>
                </a:solidFill>
                <a:latin typeface="Book Antiqua" pitchFamily="18" charset="0"/>
              </a:rPr>
              <a:t>Discuss the way women and men are portrayed in these ads: who 	has agency (who does/sees/invents things, and who is there 	just to be seen)?</a:t>
            </a:r>
          </a:p>
          <a:p>
            <a:pPr algn="just"/>
            <a:r>
              <a:rPr lang="en-GB" sz="2600" dirty="0">
                <a:solidFill>
                  <a:schemeClr val="tx1"/>
                </a:solidFill>
                <a:latin typeface="Book Antiqua" pitchFamily="18" charset="0"/>
              </a:rPr>
              <a:t>What kinds of ideologies do these ads recycle / reinforce? What 	kinds of roles are offered for men and women in the world of 	these ads?</a:t>
            </a:r>
          </a:p>
          <a:p>
            <a:pPr>
              <a:buFont typeface="Wingdings" pitchFamily="2" charset="2"/>
              <a:buNone/>
            </a:pPr>
            <a:endParaRPr lang="en-GB" dirty="0"/>
          </a:p>
        </p:txBody>
      </p:sp>
      <p:pic>
        <p:nvPicPr>
          <p:cNvPr id="2" name="Kuva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6555" y="0"/>
            <a:ext cx="3285445" cy="29718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7467600" cy="990600"/>
          </a:xfrm>
        </p:spPr>
        <p:txBody>
          <a:bodyPr>
            <a:normAutofit/>
          </a:bodyPr>
          <a:lstStyle/>
          <a:p>
            <a:r>
              <a:rPr lang="en-GB" sz="4000" dirty="0">
                <a:latin typeface="Bernard MT Condensed" panose="02050806060905020404" pitchFamily="18" charset="0"/>
              </a:rPr>
              <a:t>Children and Advertising </a:t>
            </a:r>
          </a:p>
        </p:txBody>
      </p:sp>
      <p:sp>
        <p:nvSpPr>
          <p:cNvPr id="3" name="Sisällön paikkamerkki 2"/>
          <p:cNvSpPr>
            <a:spLocks noGrp="1"/>
          </p:cNvSpPr>
          <p:nvPr>
            <p:ph idx="1"/>
          </p:nvPr>
        </p:nvSpPr>
        <p:spPr>
          <a:xfrm>
            <a:off x="227012" y="914400"/>
            <a:ext cx="11660188" cy="5715000"/>
          </a:xfrm>
        </p:spPr>
        <p:txBody>
          <a:bodyPr/>
          <a:lstStyle/>
          <a:p>
            <a:pPr algn="just">
              <a:buFont typeface="Arial" panose="020B0604020202020204" pitchFamily="34" charset="0"/>
              <a:buChar char="•"/>
            </a:pPr>
            <a:r>
              <a:rPr lang="en-GB" dirty="0">
                <a:solidFill>
                  <a:schemeClr val="tx1"/>
                </a:solidFill>
                <a:latin typeface="Book Antiqua" panose="02040602050305030304" pitchFamily="18" charset="0"/>
              </a:rPr>
              <a:t> The media lives of children and young people have diversified over the past couple 	of decades </a:t>
            </a:r>
          </a:p>
          <a:p>
            <a:pPr marL="0" indent="0" algn="just">
              <a:buNone/>
            </a:pPr>
            <a:r>
              <a:rPr lang="en-US" dirty="0">
                <a:solidFill>
                  <a:schemeClr val="tx1"/>
                </a:solidFill>
                <a:latin typeface="Book Antiqua" panose="02040602050305030304" pitchFamily="18" charset="0"/>
              </a:rPr>
              <a:t>“A 2015 study showed that most 2-year-olds [in the US] used mobile devices on a daily basis, and 92.2% of 1-year-olds had already used a mobile device. Furthermore, three-quarters of teenagers own a smartphone, 24% of adolescents describe themselves as “constantly connected” to the internet and 50% report feeling “addicted” to their phones, according to a 2016 survey.”</a:t>
            </a:r>
            <a:endParaRPr lang="en-GB" dirty="0">
              <a:solidFill>
                <a:schemeClr val="tx1"/>
              </a:solidFill>
              <a:latin typeface="Book Antiqua" panose="02040602050305030304" pitchFamily="18" charset="0"/>
            </a:endParaRPr>
          </a:p>
          <a:p>
            <a:pPr marL="0" indent="0">
              <a:buNone/>
            </a:pPr>
            <a:r>
              <a:rPr lang="en-GB" sz="2000" dirty="0">
                <a:latin typeface="Book Antiqua" panose="02040602050305030304" pitchFamily="18" charset="0"/>
                <a:hlinkClick r:id="rId2"/>
              </a:rPr>
              <a:t>http://www.aappublications.org/news/2016/10/21/DigitalMedia102116</a:t>
            </a:r>
            <a:endParaRPr lang="en-GB" sz="2000" dirty="0">
              <a:latin typeface="Book Antiqua" panose="02040602050305030304" pitchFamily="18" charset="0"/>
            </a:endParaRPr>
          </a:p>
          <a:p>
            <a:pPr marL="0" indent="0">
              <a:buNone/>
            </a:pPr>
            <a:endParaRPr lang="en-GB" dirty="0">
              <a:latin typeface="Book Antiqua" panose="0204060205030503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36" y="4012453"/>
            <a:ext cx="4743893" cy="274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219819"/>
            <a:ext cx="4268788"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44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04800" y="533400"/>
            <a:ext cx="11506200" cy="5940552"/>
          </a:xfrm>
        </p:spPr>
        <p:txBody>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While young people in the US spend more than 7 hours a day consuming 	media, they manage to pack 11 hours of media content into that time</a:t>
            </a:r>
          </a:p>
          <a:p>
            <a:pPr marL="0" indent="0" algn="just">
              <a:buClr>
                <a:srgbClr val="FE8637"/>
              </a:buClr>
              <a:buNone/>
            </a:pPr>
            <a:r>
              <a:rPr lang="en-GB" sz="2600" dirty="0">
                <a:solidFill>
                  <a:schemeClr val="tx1"/>
                </a:solidFill>
                <a:latin typeface="Book Antiqua" panose="02040602050305030304" pitchFamily="18" charset="0"/>
              </a:rPr>
              <a:t>-&gt; young people live in an increasingly complex media world &amp; 	communication environment</a:t>
            </a:r>
          </a:p>
          <a:p>
            <a:pPr marL="0" indent="0" algn="just">
              <a:buClr>
                <a:srgbClr val="FE8637"/>
              </a:buClr>
              <a:buNone/>
            </a:pPr>
            <a:r>
              <a:rPr lang="en-GB" sz="2600" dirty="0">
                <a:solidFill>
                  <a:schemeClr val="tx1"/>
                </a:solidFill>
                <a:latin typeface="Book Antiqua" panose="02040602050305030304" pitchFamily="18" charset="0"/>
              </a:rPr>
              <a:t>-&gt; the educational system and parents’ attitudes often lag behind these 	developments</a:t>
            </a:r>
          </a:p>
          <a:p>
            <a:pPr marL="0" indent="0">
              <a:buNone/>
            </a:pPr>
            <a:endParaRPr lang="en-GB" dirty="0">
              <a:latin typeface="Book Antiqua" panose="02040602050305030304" pitchFamily="18" charset="0"/>
            </a:endParaRPr>
          </a:p>
          <a:p>
            <a:pPr marL="0" indent="0">
              <a:buNone/>
            </a:pPr>
            <a:endParaRPr lang="en-GB" dirty="0">
              <a:latin typeface="Book Antiqua" panose="02040602050305030304" pitchFamily="18" charset="0"/>
            </a:endParaRPr>
          </a:p>
          <a:p>
            <a:endParaRPr lang="en-GB" dirty="0"/>
          </a:p>
        </p:txBody>
      </p:sp>
      <p:pic>
        <p:nvPicPr>
          <p:cNvPr id="2" name="Kuva 1">
            <a:extLst>
              <a:ext uri="{FF2B5EF4-FFF2-40B4-BE49-F238E27FC236}">
                <a16:creationId xmlns:a16="http://schemas.microsoft.com/office/drawing/2014/main" id="{28F99F6F-64C9-4139-A5FE-C55F7EBA8254}"/>
              </a:ext>
            </a:extLst>
          </p:cNvPr>
          <p:cNvPicPr>
            <a:picLocks noChangeAspect="1"/>
          </p:cNvPicPr>
          <p:nvPr/>
        </p:nvPicPr>
        <p:blipFill>
          <a:blip r:embed="rId2"/>
          <a:stretch>
            <a:fillRect/>
          </a:stretch>
        </p:blipFill>
        <p:spPr>
          <a:xfrm>
            <a:off x="9296400" y="3124200"/>
            <a:ext cx="2359172" cy="3562350"/>
          </a:xfrm>
          <a:prstGeom prst="rect">
            <a:avLst/>
          </a:prstGeom>
        </p:spPr>
      </p:pic>
    </p:spTree>
    <p:extLst>
      <p:ext uri="{BB962C8B-B14F-4D97-AF65-F5344CB8AC3E}">
        <p14:creationId xmlns:p14="http://schemas.microsoft.com/office/powerpoint/2010/main" val="1297060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05000" y="152400"/>
            <a:ext cx="7467600" cy="1066800"/>
          </a:xfrm>
        </p:spPr>
        <p:txBody>
          <a:bodyPr>
            <a:normAutofit fontScale="90000"/>
          </a:bodyPr>
          <a:lstStyle/>
          <a:p>
            <a:r>
              <a:rPr lang="en-GB" dirty="0">
                <a:latin typeface="Bernard MT Condensed" panose="02050806060905020404" pitchFamily="18" charset="0"/>
              </a:rPr>
              <a:t>Branding for Babies (in the US) </a:t>
            </a:r>
          </a:p>
        </p:txBody>
      </p:sp>
      <p:sp>
        <p:nvSpPr>
          <p:cNvPr id="3" name="Sisällön paikkamerkki 2"/>
          <p:cNvSpPr>
            <a:spLocks noGrp="1"/>
          </p:cNvSpPr>
          <p:nvPr>
            <p:ph idx="1"/>
          </p:nvPr>
        </p:nvSpPr>
        <p:spPr>
          <a:xfrm>
            <a:off x="533400" y="1219200"/>
            <a:ext cx="10896600" cy="5410200"/>
          </a:xfrm>
        </p:spPr>
        <p:txBody>
          <a:bodyPr/>
          <a:lstStyle/>
          <a:p>
            <a:pPr algn="just">
              <a:lnSpc>
                <a:spcPct val="100000"/>
              </a:lnSpc>
              <a:spcBef>
                <a:spcPts val="0"/>
              </a:spcBef>
              <a:buFont typeface="Arial" panose="020B0604020202020204" pitchFamily="34" charset="0"/>
              <a:buChar char="•"/>
            </a:pPr>
            <a:r>
              <a:rPr lang="en-GB" sz="2600" dirty="0">
                <a:solidFill>
                  <a:schemeClr val="tx1"/>
                </a:solidFill>
                <a:latin typeface="Book Antiqua" panose="02040602050305030304" pitchFamily="18" charset="0"/>
              </a:rPr>
              <a:t>  Brand marketing for children has existed since the 1930s</a:t>
            </a:r>
          </a:p>
          <a:p>
            <a:pPr algn="just">
              <a:lnSpc>
                <a:spcPct val="100000"/>
              </a:lnSpc>
              <a:spcBef>
                <a:spcPts val="0"/>
              </a:spcBef>
              <a:buFont typeface="Arial" panose="020B0604020202020204" pitchFamily="34" charset="0"/>
              <a:buChar char="•"/>
            </a:pPr>
            <a:r>
              <a:rPr lang="en-GB" sz="2600" dirty="0">
                <a:solidFill>
                  <a:schemeClr val="tx1"/>
                </a:solidFill>
                <a:latin typeface="Book Antiqua" panose="02040602050305030304" pitchFamily="18" charset="0"/>
              </a:rPr>
              <a:t> However, the rise of neoliberalism in the 1980s contributed to the 	explosion in children’s advertising</a:t>
            </a:r>
          </a:p>
          <a:p>
            <a:pPr marL="0" indent="0" algn="just">
              <a:lnSpc>
                <a:spcPct val="100000"/>
              </a:lnSpc>
              <a:spcBef>
                <a:spcPts val="0"/>
              </a:spcBef>
              <a:buNone/>
            </a:pPr>
            <a:r>
              <a:rPr lang="en-GB" sz="2600" dirty="0">
                <a:solidFill>
                  <a:schemeClr val="tx1"/>
                </a:solidFill>
                <a:latin typeface="Book Antiqua" panose="02040602050305030304" pitchFamily="18" charset="0"/>
              </a:rPr>
              <a:t>     -&gt; the thought that markets are best able to provide for the wellbeing, 	development and happiness of all </a:t>
            </a:r>
          </a:p>
          <a:p>
            <a:pPr marL="0" indent="0" algn="just">
              <a:lnSpc>
                <a:spcPct val="100000"/>
              </a:lnSpc>
              <a:spcBef>
                <a:spcPts val="0"/>
              </a:spcBef>
              <a:buNone/>
            </a:pPr>
            <a:r>
              <a:rPr lang="en-GB" sz="2600" dirty="0">
                <a:solidFill>
                  <a:schemeClr val="tx1"/>
                </a:solidFill>
                <a:latin typeface="Book Antiqua" panose="02040602050305030304" pitchFamily="18" charset="0"/>
              </a:rPr>
              <a:t>     -&gt; government deregulation of media industries that play a central 	role in children’s and youth’s lives</a:t>
            </a:r>
          </a:p>
          <a:p>
            <a:pPr marL="0" indent="0" algn="just">
              <a:lnSpc>
                <a:spcPct val="100000"/>
              </a:lnSpc>
              <a:spcBef>
                <a:spcPts val="0"/>
              </a:spcBef>
              <a:buNone/>
            </a:pPr>
            <a:r>
              <a:rPr lang="en-GB" sz="2600" dirty="0">
                <a:solidFill>
                  <a:schemeClr val="tx1"/>
                </a:solidFill>
                <a:latin typeface="Book Antiqua" panose="02040602050305030304" pitchFamily="18" charset="0"/>
              </a:rPr>
              <a:t>     -&gt; the development of new branding and marketing strategies for 	young people</a:t>
            </a:r>
          </a:p>
          <a:p>
            <a:pPr algn="just">
              <a:lnSpc>
                <a:spcPct val="100000"/>
              </a:lnSpc>
              <a:spcBef>
                <a:spcPts val="0"/>
              </a:spcBef>
              <a:buFont typeface="Arial" panose="020B0604020202020204" pitchFamily="34" charset="0"/>
              <a:buChar char="•"/>
            </a:pPr>
            <a:r>
              <a:rPr lang="en-GB" sz="2600" dirty="0">
                <a:solidFill>
                  <a:schemeClr val="tx1"/>
                </a:solidFill>
                <a:latin typeface="Book Antiqua" panose="02040602050305030304" pitchFamily="18" charset="0"/>
              </a:rPr>
              <a:t> As a result, brands have become more prevalent, influential and 	common features across kids’ experiences </a:t>
            </a:r>
          </a:p>
          <a:p>
            <a:pPr algn="just">
              <a:buFont typeface="Courier New" pitchFamily="49" charset="0"/>
              <a:buChar char="o"/>
            </a:pPr>
            <a:endParaRPr lang="en-GB" dirty="0">
              <a:latin typeface="Book Antiqua" panose="02040602050305030304" pitchFamily="18" charset="0"/>
            </a:endParaRPr>
          </a:p>
          <a:p>
            <a:pPr marL="0" indent="0" algn="just">
              <a:buNone/>
            </a:pPr>
            <a:r>
              <a:rPr lang="en-GB" sz="1800" dirty="0">
                <a:latin typeface="Book Antiqua" panose="02040602050305030304" pitchFamily="18" charset="0"/>
              </a:rPr>
              <a:t>                                                            (</a:t>
            </a:r>
            <a:r>
              <a:rPr lang="en-GB" sz="1800" dirty="0" err="1">
                <a:latin typeface="Book Antiqua" panose="02040602050305030304" pitchFamily="18" charset="0"/>
              </a:rPr>
              <a:t>Hoechsmann</a:t>
            </a:r>
            <a:r>
              <a:rPr lang="en-GB" sz="1800" dirty="0">
                <a:latin typeface="Book Antiqua" panose="02040602050305030304" pitchFamily="18" charset="0"/>
              </a:rPr>
              <a:t> and </a:t>
            </a:r>
            <a:r>
              <a:rPr lang="en-GB" sz="1800" dirty="0" err="1">
                <a:latin typeface="Book Antiqua" panose="02040602050305030304" pitchFamily="18" charset="0"/>
              </a:rPr>
              <a:t>Poyntz</a:t>
            </a:r>
            <a:r>
              <a:rPr lang="en-GB" sz="1800" dirty="0">
                <a:latin typeface="Book Antiqua" panose="02040602050305030304" pitchFamily="18" charset="0"/>
              </a:rPr>
              <a:t>: </a:t>
            </a:r>
            <a:r>
              <a:rPr lang="en-GB" sz="1800" i="1" dirty="0">
                <a:latin typeface="Book Antiqua" panose="02040602050305030304" pitchFamily="18" charset="0"/>
              </a:rPr>
              <a:t>Media Literacies: A Critical Introduction </a:t>
            </a:r>
            <a:r>
              <a:rPr lang="en-GB" sz="1800" dirty="0">
                <a:latin typeface="Book Antiqua" panose="02040602050305030304" pitchFamily="18" charset="0"/>
              </a:rPr>
              <a:t>2012)</a:t>
            </a:r>
          </a:p>
        </p:txBody>
      </p:sp>
    </p:spTree>
    <p:extLst>
      <p:ext uri="{BB962C8B-B14F-4D97-AF65-F5344CB8AC3E}">
        <p14:creationId xmlns:p14="http://schemas.microsoft.com/office/powerpoint/2010/main" val="1093445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152400"/>
            <a:ext cx="7467600" cy="1447800"/>
          </a:xfrm>
        </p:spPr>
        <p:txBody>
          <a:bodyPr>
            <a:normAutofit/>
          </a:bodyPr>
          <a:lstStyle/>
          <a:p>
            <a:r>
              <a:rPr lang="en-GB" dirty="0">
                <a:latin typeface="Bernard MT Condensed" panose="02050806060905020404" pitchFamily="18" charset="0"/>
                <a:ea typeface="Batang" panose="02030600000101010101" pitchFamily="18" charset="-127"/>
              </a:rPr>
              <a:t>Why Does it Matter?</a:t>
            </a:r>
          </a:p>
        </p:txBody>
      </p:sp>
      <p:sp>
        <p:nvSpPr>
          <p:cNvPr id="3" name="Sisällön paikkamerkki 2"/>
          <p:cNvSpPr>
            <a:spLocks noGrp="1"/>
          </p:cNvSpPr>
          <p:nvPr>
            <p:ph idx="1"/>
          </p:nvPr>
        </p:nvSpPr>
        <p:spPr>
          <a:xfrm>
            <a:off x="228600" y="1944625"/>
            <a:ext cx="10972800" cy="4264152"/>
          </a:xfrm>
        </p:spPr>
        <p:txBody>
          <a:bodyPr>
            <a:normAutofit/>
          </a:bodyPr>
          <a:lstStyle/>
          <a:p>
            <a:pPr algn="just">
              <a:lnSpc>
                <a:spcPct val="100000"/>
              </a:lnSpc>
              <a:spcBef>
                <a:spcPts val="0"/>
              </a:spcBef>
              <a:buFont typeface="Arial" panose="020B0604020202020204" pitchFamily="34" charset="0"/>
              <a:buChar char="•"/>
            </a:pPr>
            <a:r>
              <a:rPr lang="en-GB" sz="2600" dirty="0">
                <a:solidFill>
                  <a:schemeClr val="tx1"/>
                </a:solidFill>
                <a:latin typeface="Book Antiqua" panose="02040602050305030304" pitchFamily="18" charset="0"/>
              </a:rPr>
              <a:t> Brands articulate and reference complicated psychological </a:t>
            </a:r>
          </a:p>
          <a:p>
            <a:pPr marL="0" indent="0" algn="just">
              <a:lnSpc>
                <a:spcPct val="100000"/>
              </a:lnSpc>
              <a:spcBef>
                <a:spcPts val="0"/>
              </a:spcBef>
              <a:buNone/>
            </a:pPr>
            <a:r>
              <a:rPr lang="en-GB" sz="2600" dirty="0">
                <a:solidFill>
                  <a:schemeClr val="tx1"/>
                </a:solidFill>
                <a:latin typeface="Book Antiqua" panose="02040602050305030304" pitchFamily="18" charset="0"/>
              </a:rPr>
              <a:t>  needs (e.g. love, self-esteem, a sense of freedom) as a way of </a:t>
            </a:r>
          </a:p>
          <a:p>
            <a:pPr marL="0" indent="0" algn="just">
              <a:lnSpc>
                <a:spcPct val="100000"/>
              </a:lnSpc>
              <a:spcBef>
                <a:spcPts val="0"/>
              </a:spcBef>
              <a:buNone/>
            </a:pPr>
            <a:r>
              <a:rPr lang="en-GB" sz="2600" dirty="0">
                <a:solidFill>
                  <a:schemeClr val="tx1"/>
                </a:solidFill>
                <a:latin typeface="Book Antiqua" panose="02040602050305030304" pitchFamily="18" charset="0"/>
              </a:rPr>
              <a:t>  ensuring that certain products are bought - regardless of their real value</a:t>
            </a:r>
          </a:p>
          <a:p>
            <a:pPr algn="just">
              <a:lnSpc>
                <a:spcPct val="100000"/>
              </a:lnSpc>
              <a:spcBef>
                <a:spcPts val="0"/>
              </a:spcBef>
              <a:buFont typeface="Arial" panose="020B0604020202020204" pitchFamily="34" charset="0"/>
              <a:buChar char="•"/>
            </a:pPr>
            <a:r>
              <a:rPr lang="en-GB" sz="2600" dirty="0">
                <a:solidFill>
                  <a:schemeClr val="tx1"/>
                </a:solidFill>
                <a:latin typeface="Book Antiqua" panose="02040602050305030304" pitchFamily="18" charset="0"/>
              </a:rPr>
              <a:t> New branding strategies have changed the experience of childhood</a:t>
            </a:r>
          </a:p>
          <a:p>
            <a:pPr marL="0" indent="0" algn="just">
              <a:lnSpc>
                <a:spcPct val="100000"/>
              </a:lnSpc>
              <a:spcBef>
                <a:spcPts val="0"/>
              </a:spcBef>
              <a:buNone/>
            </a:pPr>
            <a:r>
              <a:rPr lang="en-GB" sz="2600" dirty="0">
                <a:solidFill>
                  <a:schemeClr val="tx1"/>
                </a:solidFill>
                <a:latin typeface="Book Antiqua" panose="02040602050305030304" pitchFamily="18" charset="0"/>
              </a:rPr>
              <a:t>    -&gt; massive franchises such as that around </a:t>
            </a:r>
            <a:r>
              <a:rPr lang="en-GB" sz="2600" i="1" dirty="0">
                <a:solidFill>
                  <a:schemeClr val="tx1"/>
                </a:solidFill>
                <a:latin typeface="Book Antiqua" panose="02040602050305030304" pitchFamily="18" charset="0"/>
              </a:rPr>
              <a:t>Star Wars </a:t>
            </a:r>
            <a:r>
              <a:rPr lang="en-GB" sz="2600" dirty="0">
                <a:solidFill>
                  <a:schemeClr val="tx1"/>
                </a:solidFill>
                <a:latin typeface="Book Antiqua" panose="02040602050305030304" pitchFamily="18" charset="0"/>
              </a:rPr>
              <a:t>have changed the 	context of children’s play</a:t>
            </a:r>
          </a:p>
          <a:p>
            <a:pPr marL="0" indent="0" algn="just">
              <a:lnSpc>
                <a:spcPct val="100000"/>
              </a:lnSpc>
              <a:spcBef>
                <a:spcPts val="0"/>
              </a:spcBef>
              <a:buNone/>
            </a:pPr>
            <a:r>
              <a:rPr lang="en-GB" sz="2600" dirty="0">
                <a:solidFill>
                  <a:schemeClr val="tx1"/>
                </a:solidFill>
                <a:latin typeface="Book Antiqua" panose="02040602050305030304" pitchFamily="18" charset="0"/>
              </a:rPr>
              <a:t>    -&gt; the creation of TV programmes (</a:t>
            </a:r>
            <a:r>
              <a:rPr lang="en-GB" sz="2600" i="1" dirty="0">
                <a:solidFill>
                  <a:schemeClr val="tx1"/>
                </a:solidFill>
                <a:latin typeface="Book Antiqua" panose="02040602050305030304" pitchFamily="18" charset="0"/>
              </a:rPr>
              <a:t>Teenage Mutant Ninja Turtles, 	Transformers) </a:t>
            </a:r>
            <a:r>
              <a:rPr lang="en-GB" sz="2600" dirty="0">
                <a:solidFill>
                  <a:schemeClr val="tx1"/>
                </a:solidFill>
                <a:latin typeface="Book Antiqua" panose="02040602050305030304" pitchFamily="18" charset="0"/>
              </a:rPr>
              <a:t>specifically designed to market toys, comics, cups, 	sweets etc. </a:t>
            </a:r>
          </a:p>
          <a:p>
            <a:pPr marL="0" indent="0" algn="just">
              <a:lnSpc>
                <a:spcPct val="100000"/>
              </a:lnSpc>
              <a:spcBef>
                <a:spcPts val="0"/>
              </a:spcBef>
              <a:buNone/>
            </a:pPr>
            <a:r>
              <a:rPr lang="en-GB" sz="2600" dirty="0">
                <a:solidFill>
                  <a:schemeClr val="tx1"/>
                </a:solidFill>
                <a:latin typeface="Book Antiqua" panose="02040602050305030304" pitchFamily="18" charset="0"/>
              </a:rPr>
              <a:t>    -&gt; websites and apps that tie in with the franchises </a:t>
            </a:r>
          </a:p>
          <a:p>
            <a:pPr marL="0" indent="0" algn="just">
              <a:lnSpc>
                <a:spcPct val="100000"/>
              </a:lnSpc>
              <a:spcBef>
                <a:spcPts val="0"/>
              </a:spcBef>
              <a:buNone/>
            </a:pPr>
            <a:r>
              <a:rPr lang="en-GB" sz="2600" dirty="0">
                <a:solidFill>
                  <a:schemeClr val="tx1"/>
                </a:solidFill>
                <a:latin typeface="Book Antiqua" panose="02040602050305030304" pitchFamily="18" charset="0"/>
              </a:rPr>
              <a:t>    -&gt; brands become intertwined with children’s lives </a:t>
            </a:r>
          </a:p>
        </p:txBody>
      </p:sp>
      <p:pic>
        <p:nvPicPr>
          <p:cNvPr id="4" name="Kuva 3">
            <a:extLst>
              <a:ext uri="{FF2B5EF4-FFF2-40B4-BE49-F238E27FC236}">
                <a16:creationId xmlns:a16="http://schemas.microsoft.com/office/drawing/2014/main" id="{CEF3410C-984B-4ED5-9F12-5A5690F68EE3}"/>
              </a:ext>
            </a:extLst>
          </p:cNvPr>
          <p:cNvPicPr>
            <a:picLocks noChangeAspect="1"/>
          </p:cNvPicPr>
          <p:nvPr/>
        </p:nvPicPr>
        <p:blipFill>
          <a:blip r:embed="rId2"/>
          <a:stretch>
            <a:fillRect/>
          </a:stretch>
        </p:blipFill>
        <p:spPr>
          <a:xfrm>
            <a:off x="9835540" y="0"/>
            <a:ext cx="2356459" cy="2667000"/>
          </a:xfrm>
          <a:prstGeom prst="rect">
            <a:avLst/>
          </a:prstGeom>
        </p:spPr>
      </p:pic>
    </p:spTree>
    <p:extLst>
      <p:ext uri="{BB962C8B-B14F-4D97-AF65-F5344CB8AC3E}">
        <p14:creationId xmlns:p14="http://schemas.microsoft.com/office/powerpoint/2010/main" val="3957293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7467600" cy="1143000"/>
          </a:xfrm>
        </p:spPr>
        <p:txBody>
          <a:bodyPr>
            <a:normAutofit/>
          </a:bodyPr>
          <a:lstStyle/>
          <a:p>
            <a:r>
              <a:rPr lang="en-GB" dirty="0">
                <a:latin typeface="Bernard MT Condensed" panose="02050806060905020404" pitchFamily="18" charset="0"/>
              </a:rPr>
              <a:t>What to do? </a:t>
            </a:r>
          </a:p>
        </p:txBody>
      </p:sp>
      <p:sp>
        <p:nvSpPr>
          <p:cNvPr id="3" name="Sisällön paikkamerkki 2"/>
          <p:cNvSpPr>
            <a:spLocks noGrp="1"/>
          </p:cNvSpPr>
          <p:nvPr>
            <p:ph idx="1"/>
          </p:nvPr>
        </p:nvSpPr>
        <p:spPr>
          <a:xfrm>
            <a:off x="381000" y="1295400"/>
            <a:ext cx="11277600" cy="5178552"/>
          </a:xfrm>
        </p:spPr>
        <p:txBody>
          <a:bodyPr/>
          <a:lstStyle/>
          <a:p>
            <a:pPr algn="just">
              <a:buFont typeface="Arial" panose="020B0604020202020204" pitchFamily="34" charset="0"/>
              <a:buChar char="•"/>
            </a:pPr>
            <a:r>
              <a:rPr lang="en-GB" sz="2600" dirty="0">
                <a:solidFill>
                  <a:schemeClr val="tx1"/>
                </a:solidFill>
                <a:latin typeface="Book Antiqua" panose="02040602050305030304" pitchFamily="18" charset="0"/>
              </a:rPr>
              <a:t> Many countries have banned or restricted advertising to children </a:t>
            </a:r>
          </a:p>
          <a:p>
            <a:pPr algn="just">
              <a:buFont typeface="Arial" panose="020B0604020202020204" pitchFamily="34" charset="0"/>
              <a:buChar char="•"/>
            </a:pPr>
            <a:r>
              <a:rPr lang="en-GB" sz="2600" dirty="0">
                <a:solidFill>
                  <a:schemeClr val="tx1"/>
                </a:solidFill>
                <a:latin typeface="Book Antiqua" panose="02040602050305030304" pitchFamily="18" charset="0"/>
              </a:rPr>
              <a:t> The EU gives some general guidelines, but their implementation depends 	on each member country:</a:t>
            </a:r>
          </a:p>
          <a:p>
            <a:pPr marL="0" indent="0" algn="just">
              <a:buNone/>
            </a:pPr>
            <a:r>
              <a:rPr lang="en-GB" sz="2000"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http://www.globalchildforum.org/wp-content/uploads/2016/06/GlobalChildForum_Regulating_Marketing_2015.pdf</a:t>
            </a:r>
            <a:endParaRPr lang="en-GB" sz="2000" dirty="0">
              <a:solidFill>
                <a:schemeClr val="tx1"/>
              </a:solidFill>
              <a:latin typeface="Book Antiqua" panose="02040602050305030304" pitchFamily="18" charset="0"/>
            </a:endParaRPr>
          </a:p>
          <a:p>
            <a:pPr algn="just">
              <a:buFont typeface="Arial" panose="020B0604020202020204" pitchFamily="34" charset="0"/>
              <a:buChar char="•"/>
            </a:pPr>
            <a:r>
              <a:rPr lang="en-GB" sz="2600" dirty="0">
                <a:solidFill>
                  <a:schemeClr val="tx1"/>
                </a:solidFill>
                <a:latin typeface="Book Antiqua" panose="02040602050305030304" pitchFamily="18" charset="0"/>
              </a:rPr>
              <a:t> Finnish legislation is also somewhat elusive: </a:t>
            </a:r>
          </a:p>
          <a:p>
            <a:pPr marL="0" indent="0" algn="just">
              <a:buNone/>
            </a:pPr>
            <a:r>
              <a:rPr lang="en-GB" sz="2200" dirty="0">
                <a:solidFill>
                  <a:schemeClr val="tx1"/>
                </a:solidFill>
                <a:latin typeface="Book Antiqua" panose="02040602050305030304" pitchFamily="18" charset="0"/>
                <a:hlinkClick r:id="rId3"/>
              </a:rPr>
              <a:t>https://www.kkv.fi/Tietoa-ja-ohjeita/markkinointi-ja-menettely-asiakassuhteessa/mainonnan-tunnistettavuus/</a:t>
            </a:r>
            <a:endParaRPr lang="en-GB" sz="2200" dirty="0">
              <a:solidFill>
                <a:schemeClr val="tx1"/>
              </a:solidFill>
              <a:latin typeface="Book Antiqua" panose="02040602050305030304" pitchFamily="18" charset="0"/>
            </a:endParaRPr>
          </a:p>
          <a:p>
            <a:pPr marL="0" indent="0" algn="just">
              <a:buNone/>
            </a:pPr>
            <a:endParaRPr lang="en-GB" sz="2200" dirty="0">
              <a:solidFill>
                <a:schemeClr val="tx1"/>
              </a:solidFill>
              <a:latin typeface="Book Antiqua" panose="02040602050305030304" pitchFamily="18" charset="0"/>
            </a:endParaRPr>
          </a:p>
          <a:p>
            <a:pPr lvl="0">
              <a:buClr>
                <a:srgbClr val="FE8637"/>
              </a:buClr>
              <a:buFont typeface="Arial" panose="020B0604020202020204" pitchFamily="34" charset="0"/>
              <a:buChar char="•"/>
            </a:pPr>
            <a:r>
              <a:rPr lang="fi-FI" sz="2600" dirty="0">
                <a:solidFill>
                  <a:schemeClr val="tx1"/>
                </a:solidFill>
                <a:latin typeface="Book Antiqua" pitchFamily="18" charset="0"/>
              </a:rPr>
              <a:t>Anita </a:t>
            </a:r>
            <a:r>
              <a:rPr lang="fi-FI" sz="2600" dirty="0" err="1">
                <a:solidFill>
                  <a:schemeClr val="tx1"/>
                </a:solidFill>
                <a:latin typeface="Book Antiqua" pitchFamily="18" charset="0"/>
              </a:rPr>
              <a:t>Sarkeesian’s</a:t>
            </a:r>
            <a:r>
              <a:rPr lang="fi-FI" sz="2600" dirty="0">
                <a:solidFill>
                  <a:schemeClr val="tx1"/>
                </a:solidFill>
                <a:latin typeface="Book Antiqua" pitchFamily="18" charset="0"/>
              </a:rPr>
              <a:t> </a:t>
            </a:r>
            <a:r>
              <a:rPr lang="fi-FI" sz="2600" dirty="0" err="1">
                <a:solidFill>
                  <a:schemeClr val="tx1"/>
                </a:solidFill>
                <a:latin typeface="Book Antiqua" pitchFamily="18" charset="0"/>
              </a:rPr>
              <a:t>take</a:t>
            </a:r>
            <a:r>
              <a:rPr lang="fi-FI" sz="2600" dirty="0">
                <a:solidFill>
                  <a:schemeClr val="tx1"/>
                </a:solidFill>
                <a:latin typeface="Book Antiqua" pitchFamily="18" charset="0"/>
              </a:rPr>
              <a:t> on </a:t>
            </a:r>
            <a:r>
              <a:rPr lang="fi-FI" sz="2600" dirty="0" err="1">
                <a:solidFill>
                  <a:schemeClr val="tx1"/>
                </a:solidFill>
                <a:latin typeface="Book Antiqua" pitchFamily="18" charset="0"/>
              </a:rPr>
              <a:t>children’s</a:t>
            </a:r>
            <a:r>
              <a:rPr lang="fi-FI" sz="2600" dirty="0">
                <a:solidFill>
                  <a:schemeClr val="tx1"/>
                </a:solidFill>
                <a:latin typeface="Book Antiqua" pitchFamily="18" charset="0"/>
              </a:rPr>
              <a:t> </a:t>
            </a:r>
            <a:r>
              <a:rPr lang="fi-FI" sz="2600" dirty="0" err="1">
                <a:solidFill>
                  <a:schemeClr val="tx1"/>
                </a:solidFill>
                <a:latin typeface="Book Antiqua" pitchFamily="18" charset="0"/>
              </a:rPr>
              <a:t>gendered</a:t>
            </a:r>
            <a:r>
              <a:rPr lang="fi-FI" sz="2600" dirty="0">
                <a:solidFill>
                  <a:schemeClr val="tx1"/>
                </a:solidFill>
                <a:latin typeface="Book Antiqua" pitchFamily="18" charset="0"/>
              </a:rPr>
              <a:t> </a:t>
            </a:r>
            <a:r>
              <a:rPr lang="fi-FI" sz="2600" dirty="0" err="1">
                <a:solidFill>
                  <a:schemeClr val="tx1"/>
                </a:solidFill>
                <a:latin typeface="Book Antiqua" pitchFamily="18" charset="0"/>
              </a:rPr>
              <a:t>advertising</a:t>
            </a:r>
            <a:r>
              <a:rPr lang="fi-FI" sz="2600" dirty="0">
                <a:solidFill>
                  <a:schemeClr val="tx1"/>
                </a:solidFill>
                <a:latin typeface="Book Antiqua" pitchFamily="18" charset="0"/>
              </a:rPr>
              <a:t>: </a:t>
            </a:r>
            <a:endParaRPr lang="en-GB" sz="2600" dirty="0">
              <a:solidFill>
                <a:schemeClr val="tx1"/>
              </a:solidFill>
              <a:latin typeface="Book Antiqua" pitchFamily="18" charset="0"/>
            </a:endParaRPr>
          </a:p>
          <a:p>
            <a:pPr lvl="0">
              <a:buClr>
                <a:srgbClr val="FE8637"/>
              </a:buClr>
              <a:buNone/>
            </a:pPr>
            <a:r>
              <a:rPr lang="en-GB" sz="2200" dirty="0">
                <a:solidFill>
                  <a:schemeClr val="tx1"/>
                </a:solidFill>
                <a:latin typeface="Book Antiqua" pitchFamily="18" charset="0"/>
                <a:hlinkClick r:id="rId4">
                  <a:extLst>
                    <a:ext uri="{A12FA001-AC4F-418D-AE19-62706E023703}">
                      <ahyp:hlinkClr xmlns:ahyp="http://schemas.microsoft.com/office/drawing/2018/hyperlinkcolor" val="tx"/>
                    </a:ext>
                  </a:extLst>
                </a:hlinkClick>
              </a:rPr>
              <a:t>http://www.feministfrequency.com/2010/11/toy-ads-and-learning-gender/</a:t>
            </a:r>
            <a:endParaRPr lang="en-GB" sz="2200" dirty="0">
              <a:solidFill>
                <a:schemeClr val="tx1"/>
              </a:solidFill>
              <a:latin typeface="Book Antiqua" pitchFamily="18" charset="0"/>
            </a:endParaRPr>
          </a:p>
          <a:p>
            <a:pPr marL="0" indent="0" algn="just">
              <a:buNone/>
            </a:pPr>
            <a:endParaRPr lang="en-GB" sz="2000" dirty="0"/>
          </a:p>
        </p:txBody>
      </p:sp>
    </p:spTree>
    <p:extLst>
      <p:ext uri="{BB962C8B-B14F-4D97-AF65-F5344CB8AC3E}">
        <p14:creationId xmlns:p14="http://schemas.microsoft.com/office/powerpoint/2010/main" val="2916970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274638"/>
            <a:ext cx="7467600" cy="1020762"/>
          </a:xfrm>
        </p:spPr>
        <p:txBody>
          <a:bodyPr/>
          <a:lstStyle/>
          <a:p>
            <a:r>
              <a:rPr lang="fi-FI" dirty="0" err="1">
                <a:latin typeface="Bernard MT Condensed" panose="02050806060905020404" pitchFamily="18" charset="0"/>
              </a:rPr>
              <a:t>Finally</a:t>
            </a:r>
            <a:r>
              <a:rPr lang="fi-FI" dirty="0"/>
              <a:t> </a:t>
            </a:r>
            <a:endParaRPr lang="en-GB" dirty="0"/>
          </a:p>
        </p:txBody>
      </p:sp>
      <p:sp>
        <p:nvSpPr>
          <p:cNvPr id="3" name="Sisällön paikkamerkki 2"/>
          <p:cNvSpPr>
            <a:spLocks noGrp="1"/>
          </p:cNvSpPr>
          <p:nvPr>
            <p:ph idx="1"/>
          </p:nvPr>
        </p:nvSpPr>
        <p:spPr>
          <a:xfrm>
            <a:off x="381000" y="1981200"/>
            <a:ext cx="5867400" cy="1143000"/>
          </a:xfrm>
        </p:spPr>
        <p:txBody>
          <a:bodyPr/>
          <a:lstStyle/>
          <a:p>
            <a:pPr marL="0" indent="0">
              <a:buNone/>
            </a:pPr>
            <a:r>
              <a:rPr lang="en-GB" dirty="0">
                <a:latin typeface="Book Antiqua" pitchFamily="18" charset="0"/>
                <a:hlinkClick r:id="rId2"/>
              </a:rPr>
              <a:t>http://www.youtube.com/watch?v=85HT4Om6JT4</a:t>
            </a:r>
            <a:endParaRPr lang="en-GB" dirty="0">
              <a:latin typeface="Book Antiqua" pitchFamily="18" charset="0"/>
            </a:endParaRPr>
          </a:p>
          <a:p>
            <a:pPr marL="0" indent="0">
              <a:buNone/>
            </a:pPr>
            <a:endParaRPr lang="en-GB" dirty="0">
              <a:latin typeface="Book Antiqu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62238"/>
            <a:ext cx="4724400" cy="653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855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76200"/>
            <a:ext cx="7467600" cy="1143000"/>
          </a:xfrm>
        </p:spPr>
        <p:txBody>
          <a:bodyPr>
            <a:normAutofit fontScale="90000"/>
          </a:bodyPr>
          <a:lstStyle/>
          <a:p>
            <a:r>
              <a:rPr lang="en-GB" dirty="0">
                <a:latin typeface="Bernard MT Condensed" panose="02050806060905020404" pitchFamily="18" charset="0"/>
              </a:rPr>
              <a:t>Sources and Links</a:t>
            </a:r>
          </a:p>
        </p:txBody>
      </p:sp>
      <p:sp>
        <p:nvSpPr>
          <p:cNvPr id="17411" name="Rectangle 3"/>
          <p:cNvSpPr>
            <a:spLocks noGrp="1" noChangeArrowheads="1"/>
          </p:cNvSpPr>
          <p:nvPr>
            <p:ph idx="1"/>
          </p:nvPr>
        </p:nvSpPr>
        <p:spPr>
          <a:xfrm>
            <a:off x="533400" y="1371600"/>
            <a:ext cx="11125200" cy="5181600"/>
          </a:xfrm>
        </p:spPr>
        <p:txBody>
          <a:bodyPr>
            <a:normAutofit lnSpcReduction="10000"/>
          </a:bodyPr>
          <a:lstStyle/>
          <a:p>
            <a:pPr algn="just">
              <a:buFont typeface="Wingdings" pitchFamily="2" charset="2"/>
              <a:buNone/>
            </a:pPr>
            <a:r>
              <a:rPr lang="en-GB" sz="2000" dirty="0">
                <a:solidFill>
                  <a:schemeClr val="tx1"/>
                </a:solidFill>
                <a:latin typeface="Book Antiqua" panose="02040602050305030304" pitchFamily="18" charset="0"/>
              </a:rPr>
              <a:t>Campbell, Jane and Theresa </a:t>
            </a:r>
            <a:r>
              <a:rPr lang="en-GB" sz="2000" dirty="0" err="1">
                <a:solidFill>
                  <a:schemeClr val="tx1"/>
                </a:solidFill>
                <a:latin typeface="Book Antiqua" panose="02040602050305030304" pitchFamily="18" charset="0"/>
              </a:rPr>
              <a:t>Carilli</a:t>
            </a:r>
            <a:r>
              <a:rPr lang="en-GB" sz="2000" dirty="0">
                <a:solidFill>
                  <a:schemeClr val="tx1"/>
                </a:solidFill>
                <a:latin typeface="Book Antiqua" panose="02040602050305030304" pitchFamily="18" charset="0"/>
              </a:rPr>
              <a:t>. 2012. </a:t>
            </a:r>
            <a:r>
              <a:rPr lang="en-GB" sz="2000" i="1" dirty="0">
                <a:solidFill>
                  <a:schemeClr val="tx1"/>
                </a:solidFill>
                <a:latin typeface="Book Antiqua" panose="02040602050305030304" pitchFamily="18" charset="0"/>
              </a:rPr>
              <a:t>Challenging Images of Women in the Media : Reinventing 	Women’s Lives. </a:t>
            </a:r>
            <a:r>
              <a:rPr lang="en-GB" sz="2000" dirty="0">
                <a:solidFill>
                  <a:schemeClr val="tx1"/>
                </a:solidFill>
                <a:latin typeface="Book Antiqua" panose="02040602050305030304" pitchFamily="18" charset="0"/>
              </a:rPr>
              <a:t>Lanham : Lexington Books.</a:t>
            </a:r>
          </a:p>
          <a:p>
            <a:pPr algn="just">
              <a:buFont typeface="Wingdings" pitchFamily="2" charset="2"/>
              <a:buNone/>
            </a:pPr>
            <a:r>
              <a:rPr lang="en-GB" sz="2000" dirty="0">
                <a:solidFill>
                  <a:schemeClr val="tx1"/>
                </a:solidFill>
                <a:latin typeface="Book Antiqua" panose="02040602050305030304" pitchFamily="18" charset="0"/>
              </a:rPr>
              <a:t>Dworkin, Shari and Faye </a:t>
            </a:r>
            <a:r>
              <a:rPr lang="en-GB" sz="2000" dirty="0" err="1">
                <a:solidFill>
                  <a:schemeClr val="tx1"/>
                </a:solidFill>
                <a:latin typeface="Book Antiqua" panose="02040602050305030304" pitchFamily="18" charset="0"/>
              </a:rPr>
              <a:t>Wachs</a:t>
            </a:r>
            <a:r>
              <a:rPr lang="en-GB" sz="2000" dirty="0">
                <a:solidFill>
                  <a:schemeClr val="tx1"/>
                </a:solidFill>
                <a:latin typeface="Book Antiqua" panose="02040602050305030304" pitchFamily="18" charset="0"/>
              </a:rPr>
              <a:t>. 2009. </a:t>
            </a:r>
            <a:r>
              <a:rPr lang="en-GB" sz="2000" i="1" dirty="0">
                <a:solidFill>
                  <a:schemeClr val="tx1"/>
                </a:solidFill>
                <a:latin typeface="Book Antiqua" panose="02040602050305030304" pitchFamily="18" charset="0"/>
              </a:rPr>
              <a:t>Body Panic: Gender, Health, and the Selling of Fitness. </a:t>
            </a:r>
            <a:r>
              <a:rPr lang="en-GB" sz="2000" dirty="0">
                <a:solidFill>
                  <a:schemeClr val="tx1"/>
                </a:solidFill>
                <a:latin typeface="Book Antiqua" panose="02040602050305030304" pitchFamily="18" charset="0"/>
              </a:rPr>
              <a:t>New 	York: New York University Press. </a:t>
            </a:r>
          </a:p>
          <a:p>
            <a:pPr algn="just">
              <a:buFont typeface="Wingdings" pitchFamily="2" charset="2"/>
              <a:buNone/>
            </a:pPr>
            <a:r>
              <a:rPr lang="en-GB" sz="2000" dirty="0">
                <a:solidFill>
                  <a:schemeClr val="tx1"/>
                </a:solidFill>
                <a:latin typeface="Book Antiqua" panose="02040602050305030304" pitchFamily="18" charset="0"/>
              </a:rPr>
              <a:t>Freeman, Matthew and </a:t>
            </a:r>
            <a:r>
              <a:rPr lang="en-GB" sz="2000" dirty="0" err="1">
                <a:solidFill>
                  <a:schemeClr val="tx1"/>
                </a:solidFill>
                <a:latin typeface="Book Antiqua" panose="02040602050305030304" pitchFamily="18" charset="0"/>
              </a:rPr>
              <a:t>Renira</a:t>
            </a:r>
            <a:r>
              <a:rPr lang="en-GB" sz="2000" dirty="0">
                <a:solidFill>
                  <a:schemeClr val="tx1"/>
                </a:solidFill>
                <a:latin typeface="Book Antiqua" panose="02040602050305030304" pitchFamily="18" charset="0"/>
              </a:rPr>
              <a:t> </a:t>
            </a:r>
            <a:r>
              <a:rPr lang="en-GB" sz="2000" dirty="0" err="1">
                <a:solidFill>
                  <a:schemeClr val="tx1"/>
                </a:solidFill>
                <a:latin typeface="Book Antiqua" panose="02040602050305030304" pitchFamily="18" charset="0"/>
              </a:rPr>
              <a:t>Rampazzo</a:t>
            </a:r>
            <a:r>
              <a:rPr lang="en-GB" sz="2000" dirty="0">
                <a:solidFill>
                  <a:schemeClr val="tx1"/>
                </a:solidFill>
                <a:latin typeface="Book Antiqua" panose="02040602050305030304" pitchFamily="18" charset="0"/>
              </a:rPr>
              <a:t> </a:t>
            </a:r>
            <a:r>
              <a:rPr lang="en-GB" sz="2000" dirty="0" err="1">
                <a:solidFill>
                  <a:schemeClr val="tx1"/>
                </a:solidFill>
                <a:latin typeface="Book Antiqua" panose="02040602050305030304" pitchFamily="18" charset="0"/>
              </a:rPr>
              <a:t>Gambarato</a:t>
            </a:r>
            <a:r>
              <a:rPr lang="en-GB" sz="2000" dirty="0">
                <a:solidFill>
                  <a:schemeClr val="tx1"/>
                </a:solidFill>
                <a:latin typeface="Book Antiqua" panose="02040602050305030304" pitchFamily="18" charset="0"/>
              </a:rPr>
              <a:t> (eds.). 2019. </a:t>
            </a:r>
            <a:r>
              <a:rPr lang="en-GB" sz="2000" i="1" dirty="0">
                <a:solidFill>
                  <a:schemeClr val="tx1"/>
                </a:solidFill>
                <a:latin typeface="Book Antiqua" panose="02040602050305030304" pitchFamily="18" charset="0"/>
              </a:rPr>
              <a:t>The Routledge Companion to 	Transmedia Studies</a:t>
            </a:r>
            <a:r>
              <a:rPr lang="en-GB" sz="2000" dirty="0">
                <a:solidFill>
                  <a:schemeClr val="tx1"/>
                </a:solidFill>
                <a:latin typeface="Book Antiqua" panose="02040602050305030304" pitchFamily="18" charset="0"/>
              </a:rPr>
              <a:t>. London: Routledge. </a:t>
            </a:r>
          </a:p>
          <a:p>
            <a:pPr algn="just">
              <a:buFont typeface="Wingdings" pitchFamily="2" charset="2"/>
              <a:buNone/>
            </a:pPr>
            <a:r>
              <a:rPr lang="en-GB" sz="2000" dirty="0" err="1">
                <a:solidFill>
                  <a:schemeClr val="tx1"/>
                </a:solidFill>
                <a:latin typeface="Book Antiqua" panose="02040602050305030304" pitchFamily="18" charset="0"/>
              </a:rPr>
              <a:t>Hoechsmann</a:t>
            </a:r>
            <a:r>
              <a:rPr lang="en-GB" sz="2000" dirty="0">
                <a:solidFill>
                  <a:schemeClr val="tx1"/>
                </a:solidFill>
                <a:latin typeface="Book Antiqua" panose="02040602050305030304" pitchFamily="18" charset="0"/>
              </a:rPr>
              <a:t> and Poyntz.2012. </a:t>
            </a:r>
            <a:r>
              <a:rPr lang="en-GB" sz="2000" i="1" dirty="0">
                <a:solidFill>
                  <a:schemeClr val="tx1"/>
                </a:solidFill>
                <a:latin typeface="Book Antiqua" panose="02040602050305030304" pitchFamily="18" charset="0"/>
              </a:rPr>
              <a:t>Media Literacies: A Critical Introduction. </a:t>
            </a:r>
            <a:r>
              <a:rPr lang="en-GB" sz="2000" dirty="0">
                <a:solidFill>
                  <a:schemeClr val="tx1"/>
                </a:solidFill>
                <a:latin typeface="Book Antiqua" pitchFamily="18" charset="0"/>
              </a:rPr>
              <a:t>Chichester: Blackwell 	Publishing. </a:t>
            </a:r>
          </a:p>
          <a:p>
            <a:pPr algn="just">
              <a:buFont typeface="Wingdings" pitchFamily="2" charset="2"/>
              <a:buNone/>
            </a:pPr>
            <a:r>
              <a:rPr lang="en-GB" sz="2000" dirty="0" err="1">
                <a:solidFill>
                  <a:schemeClr val="tx1"/>
                </a:solidFill>
                <a:latin typeface="Book Antiqua" pitchFamily="18" charset="0"/>
              </a:rPr>
              <a:t>Lothe</a:t>
            </a:r>
            <a:r>
              <a:rPr lang="en-GB" sz="2000" dirty="0">
                <a:solidFill>
                  <a:schemeClr val="tx1"/>
                </a:solidFill>
                <a:latin typeface="Book Antiqua" pitchFamily="18" charset="0"/>
              </a:rPr>
              <a:t>, Jakob. 2000. </a:t>
            </a:r>
            <a:r>
              <a:rPr lang="en-GB" sz="2000" i="1" dirty="0">
                <a:solidFill>
                  <a:schemeClr val="tx1"/>
                </a:solidFill>
                <a:latin typeface="Book Antiqua" pitchFamily="18" charset="0"/>
              </a:rPr>
              <a:t>Narrative in Fiction and Film. An Introduction. </a:t>
            </a:r>
            <a:endParaRPr lang="en-GB" sz="2000" dirty="0">
              <a:solidFill>
                <a:schemeClr val="tx1"/>
              </a:solidFill>
              <a:latin typeface="Book Antiqua" pitchFamily="18" charset="0"/>
            </a:endParaRPr>
          </a:p>
          <a:p>
            <a:pPr algn="just">
              <a:buFont typeface="Wingdings" pitchFamily="2" charset="2"/>
              <a:buNone/>
            </a:pPr>
            <a:r>
              <a:rPr lang="en-GB" sz="2000" dirty="0">
                <a:solidFill>
                  <a:schemeClr val="tx1"/>
                </a:solidFill>
                <a:latin typeface="Book Antiqua" pitchFamily="18" charset="0"/>
              </a:rPr>
              <a:t>Potter, James W. 1998. </a:t>
            </a:r>
            <a:r>
              <a:rPr lang="en-GB" sz="2000" i="1" dirty="0">
                <a:solidFill>
                  <a:schemeClr val="tx1"/>
                </a:solidFill>
                <a:latin typeface="Book Antiqua" pitchFamily="18" charset="0"/>
              </a:rPr>
              <a:t>Media Literacy</a:t>
            </a:r>
            <a:r>
              <a:rPr lang="en-GB" sz="2000" dirty="0">
                <a:solidFill>
                  <a:schemeClr val="tx1"/>
                </a:solidFill>
                <a:latin typeface="Book Antiqua" pitchFamily="18" charset="0"/>
              </a:rPr>
              <a:t>. </a:t>
            </a:r>
          </a:p>
          <a:p>
            <a:pPr algn="just">
              <a:buFont typeface="Wingdings" pitchFamily="2" charset="2"/>
              <a:buNone/>
            </a:pPr>
            <a:r>
              <a:rPr lang="en-GB" sz="2000" dirty="0">
                <a:solidFill>
                  <a:schemeClr val="tx1"/>
                </a:solidFill>
                <a:latin typeface="Book Antiqua" pitchFamily="18" charset="0"/>
              </a:rPr>
              <a:t>Silverblatt, Art. 1995. </a:t>
            </a:r>
            <a:r>
              <a:rPr lang="en-GB" sz="2000" i="1" dirty="0">
                <a:solidFill>
                  <a:schemeClr val="tx1"/>
                </a:solidFill>
                <a:latin typeface="Book Antiqua" pitchFamily="18" charset="0"/>
              </a:rPr>
              <a:t>Media Literacy: Keys to Interpreting Media Messages</a:t>
            </a:r>
            <a:r>
              <a:rPr lang="en-GB" sz="2000" dirty="0">
                <a:solidFill>
                  <a:schemeClr val="tx1"/>
                </a:solidFill>
                <a:latin typeface="Book Antiqua" pitchFamily="18" charset="0"/>
              </a:rPr>
              <a:t>. </a:t>
            </a:r>
          </a:p>
          <a:p>
            <a:pPr algn="just">
              <a:buFont typeface="Wingdings" pitchFamily="2" charset="2"/>
              <a:buNone/>
            </a:pPr>
            <a:r>
              <a:rPr lang="en-GB" sz="2000" dirty="0">
                <a:solidFill>
                  <a:schemeClr val="tx1"/>
                </a:solidFill>
                <a:latin typeface="Book Antiqua" pitchFamily="18" charset="0"/>
              </a:rPr>
              <a:t>Storey, John. 2001. </a:t>
            </a:r>
            <a:r>
              <a:rPr lang="en-GB" sz="2000" i="1" dirty="0">
                <a:solidFill>
                  <a:schemeClr val="tx1"/>
                </a:solidFill>
                <a:latin typeface="Book Antiqua" pitchFamily="18" charset="0"/>
              </a:rPr>
              <a:t>Cultural Theory and Popular Culture</a:t>
            </a:r>
            <a:r>
              <a:rPr lang="en-GB" sz="2000" dirty="0">
                <a:solidFill>
                  <a:schemeClr val="tx1"/>
                </a:solidFill>
                <a:latin typeface="Book Antiqua" pitchFamily="18" charset="0"/>
              </a:rPr>
              <a:t>.</a:t>
            </a:r>
          </a:p>
          <a:p>
            <a:pPr algn="just">
              <a:buFont typeface="Wingdings" pitchFamily="2" charset="2"/>
              <a:buNone/>
            </a:pPr>
            <a:r>
              <a:rPr lang="en-GB" sz="2000" dirty="0">
                <a:solidFill>
                  <a:schemeClr val="tx1"/>
                </a:solidFill>
                <a:latin typeface="Book Antiqua" pitchFamily="18" charset="0"/>
              </a:rPr>
              <a:t>Wolf, Naomi. 1990. </a:t>
            </a:r>
            <a:r>
              <a:rPr lang="en-GB" sz="2000" i="1" dirty="0">
                <a:solidFill>
                  <a:schemeClr val="tx1"/>
                </a:solidFill>
                <a:latin typeface="Book Antiqua" pitchFamily="18" charset="0"/>
              </a:rPr>
              <a:t>The Beauty Myth. How Images of Beauty Are Used against Women</a:t>
            </a:r>
            <a:r>
              <a:rPr lang="en-GB" sz="2000" dirty="0">
                <a:solidFill>
                  <a:schemeClr val="tx1"/>
                </a:solidFill>
                <a:latin typeface="Book Antiqua" pitchFamily="18" charset="0"/>
              </a:rPr>
              <a:t>. </a:t>
            </a:r>
          </a:p>
          <a:p>
            <a:pPr>
              <a:buFont typeface="Wingdings" pitchFamily="2" charset="2"/>
              <a:buNone/>
            </a:pPr>
            <a:endParaRPr lang="en-GB" sz="1400" dirty="0">
              <a:latin typeface="Book Antiqua" pitchFamily="18" charset="0"/>
            </a:endParaRPr>
          </a:p>
          <a:p>
            <a:pPr>
              <a:buFont typeface="Wingdings" pitchFamily="2" charset="2"/>
              <a:buNone/>
            </a:pPr>
            <a:endParaRPr lang="en-GB" sz="1400" dirty="0">
              <a:latin typeface="Book Antiqua" pitchFamily="18" charset="0"/>
            </a:endParaRPr>
          </a:p>
          <a:p>
            <a:pPr>
              <a:buFont typeface="Wingdings" pitchFamily="2" charset="2"/>
              <a:buNone/>
            </a:pPr>
            <a:endParaRPr lang="en-GB" sz="1400" dirty="0">
              <a:latin typeface="Book Antiqua" pitchFamily="18" charset="0"/>
            </a:endParaRPr>
          </a:p>
          <a:p>
            <a:pPr>
              <a:buFont typeface="Wingdings" pitchFamily="2" charset="2"/>
              <a:buNone/>
            </a:pPr>
            <a:endParaRPr lang="en-GB" sz="1400" dirty="0">
              <a:latin typeface="Book Antiqua" pitchFamily="18" charset="0"/>
            </a:endParaRPr>
          </a:p>
          <a:p>
            <a:pPr>
              <a:buFont typeface="Wingdings" pitchFamily="2" charset="2"/>
              <a:buNone/>
            </a:pPr>
            <a:endParaRPr lang="en-GB" sz="1400" dirty="0">
              <a:latin typeface="Book Antiqua" pitchFamily="18" charset="0"/>
            </a:endParaRPr>
          </a:p>
          <a:p>
            <a:pPr>
              <a:buFont typeface="Wingdings" pitchFamily="2" charset="2"/>
              <a:buNone/>
            </a:pPr>
            <a:endParaRPr lang="en-GB" sz="2000" dirty="0">
              <a:latin typeface="Book Antiqua" pitchFamily="18" charset="0"/>
            </a:endParaRPr>
          </a:p>
          <a:p>
            <a:pPr>
              <a:buFont typeface="Wingdings" pitchFamily="2" charset="2"/>
              <a:buNone/>
            </a:pPr>
            <a:endParaRPr lang="en-GB" sz="2000" dirty="0">
              <a:latin typeface="Book Antiqua" pitchFamily="18" charset="0"/>
            </a:endParaRPr>
          </a:p>
          <a:p>
            <a:pPr>
              <a:buFont typeface="Wingdings" pitchFamily="2" charset="2"/>
              <a:buNone/>
            </a:pPr>
            <a:endParaRPr lang="en-GB" dirty="0">
              <a:latin typeface="Book Antiqua"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808067D-4D0F-46E0-B982-55ABC992E5C9}"/>
              </a:ext>
            </a:extLst>
          </p:cNvPr>
          <p:cNvSpPr>
            <a:spLocks noGrp="1"/>
          </p:cNvSpPr>
          <p:nvPr>
            <p:ph idx="1"/>
          </p:nvPr>
        </p:nvSpPr>
        <p:spPr>
          <a:xfrm>
            <a:off x="76200" y="304800"/>
            <a:ext cx="11734800" cy="5473065"/>
          </a:xfrm>
        </p:spPr>
        <p:txBody>
          <a:bodyPr>
            <a:noAutofit/>
          </a:bodyPr>
          <a:lstStyle/>
          <a:p>
            <a:pPr lvl="0" algn="just">
              <a:buNone/>
            </a:pPr>
            <a:r>
              <a:rPr lang="en-GB" sz="1800" dirty="0">
                <a:solidFill>
                  <a:prstClr val="black">
                    <a:lumMod val="85000"/>
                    <a:lumOff val="15000"/>
                  </a:prstClr>
                </a:solidFill>
                <a:latin typeface="Book Antiqua" panose="02040602050305030304" pitchFamily="18" charset="0"/>
                <a:hlinkClick r:id="rId2">
                  <a:extLst>
                    <a:ext uri="{A12FA001-AC4F-418D-AE19-62706E023703}">
                      <ahyp:hlinkClr xmlns:ahyp="http://schemas.microsoft.com/office/drawing/2018/hyperlinkcolor" val="tx"/>
                    </a:ext>
                  </a:extLst>
                </a:hlinkClick>
              </a:rPr>
              <a:t>http://www.aef.com/on_campus/classroom/speaker_pres/data/3005</a:t>
            </a:r>
            <a:endParaRPr lang="en-GB" sz="1800" dirty="0">
              <a:solidFill>
                <a:prstClr val="black">
                  <a:lumMod val="85000"/>
                  <a:lumOff val="15000"/>
                </a:prstClr>
              </a:solidFill>
              <a:latin typeface="Book Antiqua" panose="02040602050305030304" pitchFamily="18" charset="0"/>
            </a:endParaRPr>
          </a:p>
          <a:p>
            <a:pPr lvl="0" algn="just">
              <a:buNone/>
            </a:pPr>
            <a:r>
              <a:rPr lang="en-GB" sz="1800" dirty="0">
                <a:solidFill>
                  <a:prstClr val="black">
                    <a:lumMod val="85000"/>
                    <a:lumOff val="15000"/>
                  </a:prstClr>
                </a:solidFill>
                <a:latin typeface="Book Antiqua" panose="02040602050305030304" pitchFamily="18" charset="0"/>
                <a:hlinkClick r:id="rId3">
                  <a:extLst>
                    <a:ext uri="{A12FA001-AC4F-418D-AE19-62706E023703}">
                      <ahyp:hlinkClr xmlns:ahyp="http://schemas.microsoft.com/office/drawing/2018/hyperlinkcolor" val="tx"/>
                    </a:ext>
                  </a:extLst>
                </a:hlinkClick>
              </a:rPr>
              <a:t>http://www.globalchildforum.org/wp-content/uploads/2016/06/GlobalChildForum_Regulating_Marketing_2015.pdf</a:t>
            </a:r>
            <a:endParaRPr lang="en-GB" sz="1800" dirty="0">
              <a:solidFill>
                <a:prstClr val="black">
                  <a:lumMod val="85000"/>
                  <a:lumOff val="15000"/>
                </a:prstClr>
              </a:solidFill>
              <a:latin typeface="Book Antiqua" panose="02040602050305030304" pitchFamily="18" charset="0"/>
            </a:endParaRPr>
          </a:p>
          <a:p>
            <a:pPr lvl="0">
              <a:buNone/>
            </a:pPr>
            <a:r>
              <a:rPr lang="en-GB" sz="1800" dirty="0">
                <a:solidFill>
                  <a:prstClr val="black">
                    <a:lumMod val="85000"/>
                    <a:lumOff val="15000"/>
                  </a:prstClr>
                </a:solidFill>
                <a:latin typeface="Book Antiqua" pitchFamily="18" charset="0"/>
                <a:hlinkClick r:id="rId4">
                  <a:extLst>
                    <a:ext uri="{A12FA001-AC4F-418D-AE19-62706E023703}">
                      <ahyp:hlinkClr xmlns:ahyp="http://schemas.microsoft.com/office/drawing/2018/hyperlinkcolor" val="tx"/>
                    </a:ext>
                  </a:extLst>
                </a:hlinkClick>
              </a:rPr>
              <a:t>http://www.lclark.edu/~soan370/appellation.rae.html</a:t>
            </a:r>
            <a:endParaRPr lang="en-GB" sz="1800" dirty="0">
              <a:solidFill>
                <a:prstClr val="black">
                  <a:lumMod val="85000"/>
                  <a:lumOff val="15000"/>
                </a:prstClr>
              </a:solidFill>
              <a:latin typeface="Book Antiqua" pitchFamily="18" charset="0"/>
            </a:endParaRPr>
          </a:p>
          <a:p>
            <a:pPr lvl="0">
              <a:buNone/>
            </a:pPr>
            <a:r>
              <a:rPr lang="en-GB" sz="1800" dirty="0">
                <a:solidFill>
                  <a:prstClr val="black">
                    <a:lumMod val="85000"/>
                    <a:lumOff val="15000"/>
                  </a:prstClr>
                </a:solidFill>
                <a:latin typeface="Book Antiqua" pitchFamily="18" charset="0"/>
                <a:hlinkClick r:id="rId5">
                  <a:extLst>
                    <a:ext uri="{A12FA001-AC4F-418D-AE19-62706E023703}">
                      <ahyp:hlinkClr xmlns:ahyp="http://schemas.microsoft.com/office/drawing/2018/hyperlinkcolor" val="tx"/>
                    </a:ext>
                  </a:extLst>
                </a:hlinkClick>
              </a:rPr>
              <a:t>http://library.duke.edu/digitalcollections/eaa</a:t>
            </a:r>
            <a:endParaRPr lang="en-GB" sz="1800" dirty="0">
              <a:solidFill>
                <a:prstClr val="black">
                  <a:lumMod val="85000"/>
                  <a:lumOff val="15000"/>
                </a:prstClr>
              </a:solidFill>
              <a:latin typeface="Book Antiqua" pitchFamily="18" charset="0"/>
            </a:endParaRPr>
          </a:p>
          <a:p>
            <a:pPr lvl="0">
              <a:buNone/>
            </a:pPr>
            <a:r>
              <a:rPr lang="en-GB" sz="1800" dirty="0">
                <a:solidFill>
                  <a:prstClr val="black">
                    <a:lumMod val="85000"/>
                    <a:lumOff val="15000"/>
                  </a:prstClr>
                </a:solidFill>
                <a:latin typeface="Book Antiqua" pitchFamily="18" charset="0"/>
                <a:hlinkClick r:id="rId6">
                  <a:extLst>
                    <a:ext uri="{A12FA001-AC4F-418D-AE19-62706E023703}">
                      <ahyp:hlinkClr xmlns:ahyp="http://schemas.microsoft.com/office/drawing/2018/hyperlinkcolor" val="tx"/>
                    </a:ext>
                  </a:extLst>
                </a:hlinkClick>
              </a:rPr>
              <a:t>http://www.achilleseffect.com/2011/03/word-cloud-how-toy-ad-vocabulary-reinforces-gender-stereotypes/#</a:t>
            </a:r>
            <a:endParaRPr lang="en-GB" sz="1800" dirty="0">
              <a:solidFill>
                <a:prstClr val="black">
                  <a:lumMod val="85000"/>
                  <a:lumOff val="15000"/>
                </a:prstClr>
              </a:solidFill>
              <a:latin typeface="Book Antiqua" pitchFamily="18" charset="0"/>
            </a:endParaRPr>
          </a:p>
          <a:p>
            <a:pPr lvl="0">
              <a:buNone/>
            </a:pPr>
            <a:r>
              <a:rPr lang="en-GB" sz="1800" dirty="0">
                <a:solidFill>
                  <a:prstClr val="black">
                    <a:lumMod val="85000"/>
                    <a:lumOff val="15000"/>
                  </a:prstClr>
                </a:solidFill>
                <a:latin typeface="Book Antiqua" pitchFamily="18" charset="0"/>
                <a:hlinkClick r:id="rId7">
                  <a:extLst>
                    <a:ext uri="{A12FA001-AC4F-418D-AE19-62706E023703}">
                      <ahyp:hlinkClr xmlns:ahyp="http://schemas.microsoft.com/office/drawing/2018/hyperlinkcolor" val="tx"/>
                    </a:ext>
                  </a:extLst>
                </a:hlinkClick>
              </a:rPr>
              <a:t>http://thesocietypages.org/socimages/2012/07/10/sexual-objectification-part-3-daily-rituals-to-stop/</a:t>
            </a:r>
            <a:endParaRPr lang="en-GB" sz="1800" dirty="0">
              <a:solidFill>
                <a:prstClr val="black">
                  <a:lumMod val="85000"/>
                  <a:lumOff val="15000"/>
                </a:prstClr>
              </a:solidFill>
              <a:latin typeface="Book Antiqua" pitchFamily="18" charset="0"/>
            </a:endParaRPr>
          </a:p>
          <a:p>
            <a:pPr lvl="0">
              <a:buNone/>
            </a:pPr>
            <a:r>
              <a:rPr lang="en-GB" sz="1800" dirty="0">
                <a:solidFill>
                  <a:prstClr val="black">
                    <a:lumMod val="85000"/>
                    <a:lumOff val="15000"/>
                  </a:prstClr>
                </a:solidFill>
                <a:latin typeface="Book Antiqua" pitchFamily="18" charset="0"/>
                <a:hlinkClick r:id="rId8">
                  <a:extLst>
                    <a:ext uri="{A12FA001-AC4F-418D-AE19-62706E023703}">
                      <ahyp:hlinkClr xmlns:ahyp="http://schemas.microsoft.com/office/drawing/2018/hyperlinkcolor" val="tx"/>
                    </a:ext>
                  </a:extLst>
                </a:hlinkClick>
              </a:rPr>
              <a:t>http://www.slate.com/articles/double_x/doublex/2013/08/gender_contamination_when_women_buy_a_product_men_flee.html</a:t>
            </a:r>
            <a:endParaRPr lang="en-GB" sz="1800" dirty="0">
              <a:solidFill>
                <a:prstClr val="black">
                  <a:lumMod val="85000"/>
                  <a:lumOff val="15000"/>
                </a:prstClr>
              </a:solidFill>
              <a:latin typeface="Book Antiqua" pitchFamily="18" charset="0"/>
            </a:endParaRPr>
          </a:p>
          <a:p>
            <a:pPr lvl="0">
              <a:buNone/>
            </a:pPr>
            <a:r>
              <a:rPr lang="en-GB" sz="1800" dirty="0">
                <a:solidFill>
                  <a:prstClr val="black">
                    <a:lumMod val="85000"/>
                    <a:lumOff val="15000"/>
                  </a:prstClr>
                </a:solidFill>
                <a:latin typeface="Book Antiqua" pitchFamily="18" charset="0"/>
                <a:hlinkClick r:id="rId9">
                  <a:extLst>
                    <a:ext uri="{A12FA001-AC4F-418D-AE19-62706E023703}">
                      <ahyp:hlinkClr xmlns:ahyp="http://schemas.microsoft.com/office/drawing/2018/hyperlinkcolor" val="tx"/>
                    </a:ext>
                  </a:extLst>
                </a:hlinkClick>
              </a:rPr>
              <a:t>http://youtu.be/3JDmb_f3E2c</a:t>
            </a:r>
            <a:endParaRPr lang="en-GB" sz="1800" dirty="0">
              <a:solidFill>
                <a:prstClr val="black">
                  <a:lumMod val="85000"/>
                  <a:lumOff val="15000"/>
                </a:prstClr>
              </a:solidFill>
              <a:latin typeface="Book Antiqua" pitchFamily="18" charset="0"/>
            </a:endParaRPr>
          </a:p>
          <a:p>
            <a:pPr lvl="0">
              <a:buNone/>
            </a:pPr>
            <a:r>
              <a:rPr lang="en-GB" sz="1800" dirty="0">
                <a:solidFill>
                  <a:prstClr val="black">
                    <a:lumMod val="85000"/>
                    <a:lumOff val="15000"/>
                  </a:prstClr>
                </a:solidFill>
                <a:latin typeface="Book Antiqua" pitchFamily="18" charset="0"/>
              </a:rPr>
              <a:t>Jean Kilbourne’s Ted Talk: </a:t>
            </a:r>
            <a:r>
              <a:rPr lang="en-GB" sz="1800" dirty="0">
                <a:solidFill>
                  <a:prstClr val="black">
                    <a:lumMod val="85000"/>
                    <a:lumOff val="15000"/>
                  </a:prstClr>
                </a:solidFill>
                <a:latin typeface="Book Antiqua" pitchFamily="18" charset="0"/>
                <a:hlinkClick r:id="rId10"/>
              </a:rPr>
              <a:t>https://youtu.be/Uy8yLaoWybk</a:t>
            </a:r>
            <a:endParaRPr lang="en-GB" sz="1800" dirty="0">
              <a:solidFill>
                <a:prstClr val="black">
                  <a:lumMod val="85000"/>
                  <a:lumOff val="15000"/>
                </a:prstClr>
              </a:solidFill>
              <a:latin typeface="Book Antiqua" pitchFamily="18" charset="0"/>
            </a:endParaRPr>
          </a:p>
          <a:p>
            <a:pPr lvl="0">
              <a:buNone/>
            </a:pPr>
            <a:r>
              <a:rPr lang="en-GB" sz="1800" dirty="0">
                <a:solidFill>
                  <a:prstClr val="black">
                    <a:lumMod val="85000"/>
                    <a:lumOff val="15000"/>
                  </a:prstClr>
                </a:solidFill>
                <a:latin typeface="Book Antiqua" pitchFamily="18" charset="0"/>
                <a:hlinkClick r:id="rId11">
                  <a:extLst>
                    <a:ext uri="{A12FA001-AC4F-418D-AE19-62706E023703}">
                      <ahyp:hlinkClr xmlns:ahyp="http://schemas.microsoft.com/office/drawing/2018/hyperlinkcolor" val="tx"/>
                    </a:ext>
                  </a:extLst>
                </a:hlinkClick>
              </a:rPr>
              <a:t>http://www.megalon.fi/kompressioasut/kompressiosaarystimet/zero-point-compression-performance-calf-sleeves-ox-p-1458.html#prettyPhoto</a:t>
            </a:r>
            <a:endParaRPr lang="en-GB" sz="1800" dirty="0">
              <a:solidFill>
                <a:prstClr val="black">
                  <a:lumMod val="85000"/>
                  <a:lumOff val="15000"/>
                </a:prstClr>
              </a:solidFill>
              <a:latin typeface="Book Antiqua" pitchFamily="18" charset="0"/>
            </a:endParaRPr>
          </a:p>
          <a:p>
            <a:pPr lvl="0">
              <a:buNone/>
            </a:pPr>
            <a:r>
              <a:rPr lang="en-GB" sz="1400" dirty="0">
                <a:solidFill>
                  <a:prstClr val="black">
                    <a:lumMod val="85000"/>
                    <a:lumOff val="15000"/>
                  </a:prstClr>
                </a:solidFill>
                <a:latin typeface="Book Antiqua" pitchFamily="18" charset="0"/>
              </a:rPr>
              <a:t>Least Weasel By Keven Law - originally posted to Flickr as On the lookout..., CC BY-SA 2.0, </a:t>
            </a:r>
            <a:r>
              <a:rPr lang="en-GB" sz="1400" dirty="0">
                <a:solidFill>
                  <a:prstClr val="black">
                    <a:lumMod val="85000"/>
                    <a:lumOff val="15000"/>
                  </a:prstClr>
                </a:solidFill>
                <a:latin typeface="Book Antiqua" pitchFamily="18" charset="0"/>
                <a:hlinkClick r:id="rId12"/>
              </a:rPr>
              <a:t>https://commons.wikimedia.org/w/index.php?curid=4580080</a:t>
            </a:r>
            <a:endParaRPr lang="en-GB" sz="1400" dirty="0">
              <a:solidFill>
                <a:prstClr val="black">
                  <a:lumMod val="85000"/>
                  <a:lumOff val="15000"/>
                </a:prstClr>
              </a:solidFill>
              <a:latin typeface="Book Antiqua" pitchFamily="18" charset="0"/>
            </a:endParaRPr>
          </a:p>
          <a:p>
            <a:pPr marL="0" indent="0">
              <a:buNone/>
            </a:pPr>
            <a:r>
              <a:rPr lang="en-GB" sz="1400" dirty="0">
                <a:latin typeface="Book Antiqua" pitchFamily="18" charset="0"/>
              </a:rPr>
              <a:t>VW logo cupcake By Clever Cupcakes from Montreal, Canada, CC BY 2.0, </a:t>
            </a:r>
            <a:r>
              <a:rPr lang="en-GB" sz="1400" dirty="0">
                <a:latin typeface="Book Antiqua" pitchFamily="18" charset="0"/>
                <a:hlinkClick r:id="rId13"/>
              </a:rPr>
              <a:t>https://commons.wikimedia.org/w/index.php?curid=32568159</a:t>
            </a:r>
            <a:endParaRPr lang="en-GB" sz="1400" dirty="0">
              <a:latin typeface="Book Antiqua" pitchFamily="18" charset="0"/>
            </a:endParaRPr>
          </a:p>
          <a:p>
            <a:pPr marL="0" indent="0">
              <a:buNone/>
            </a:pPr>
            <a:r>
              <a:rPr lang="en-GB" sz="1400" dirty="0">
                <a:latin typeface="Book Antiqua" pitchFamily="18" charset="0"/>
              </a:rPr>
              <a:t>Taro opening Netflix package by Taro the Shiba </a:t>
            </a:r>
            <a:r>
              <a:rPr lang="en-GB" sz="1400" dirty="0" err="1">
                <a:latin typeface="Book Antiqua" pitchFamily="18" charset="0"/>
              </a:rPr>
              <a:t>Inu</a:t>
            </a:r>
            <a:r>
              <a:rPr lang="en-GB" sz="1400" dirty="0">
                <a:latin typeface="Book Antiqua" pitchFamily="18" charset="0"/>
              </a:rPr>
              <a:t> Uploaded by </a:t>
            </a:r>
            <a:r>
              <a:rPr lang="en-GB" sz="1400" dirty="0" err="1">
                <a:latin typeface="Book Antiqua" pitchFamily="18" charset="0"/>
              </a:rPr>
              <a:t>JohnnyMrNinja</a:t>
            </a:r>
            <a:r>
              <a:rPr lang="en-GB" sz="1400" dirty="0">
                <a:latin typeface="Book Antiqua" pitchFamily="18" charset="0"/>
              </a:rPr>
              <a:t>, CC BY 2.0, </a:t>
            </a:r>
            <a:r>
              <a:rPr lang="en-GB" sz="1400" dirty="0">
                <a:latin typeface="Book Antiqua" pitchFamily="18" charset="0"/>
                <a:hlinkClick r:id="rId14"/>
              </a:rPr>
              <a:t>https://commons.wikimedia.org/w/index.php?curid=15677815</a:t>
            </a:r>
            <a:endParaRPr lang="en-GB" sz="1400" dirty="0">
              <a:latin typeface="Book Antiqua" pitchFamily="18" charset="0"/>
            </a:endParaRPr>
          </a:p>
          <a:p>
            <a:pPr marL="0" indent="0">
              <a:buNone/>
            </a:pPr>
            <a:r>
              <a:rPr lang="en-GB" sz="1400" dirty="0">
                <a:latin typeface="Book Antiqua" pitchFamily="18" charset="0"/>
              </a:rPr>
              <a:t>Smartphone By Bernd Schwabe in Hannover - Own work, CC BY-SA 4.0, </a:t>
            </a:r>
            <a:r>
              <a:rPr lang="en-GB" sz="1400" dirty="0">
                <a:latin typeface="Book Antiqua" pitchFamily="18" charset="0"/>
                <a:hlinkClick r:id="rId15"/>
              </a:rPr>
              <a:t>https://commons.wikimedia.org/w/index.php?curid=41389465</a:t>
            </a:r>
            <a:endParaRPr lang="en-GB" sz="1400" dirty="0">
              <a:latin typeface="Book Antiqua" pitchFamily="18" charset="0"/>
            </a:endParaRPr>
          </a:p>
          <a:p>
            <a:pPr marL="0" indent="0">
              <a:buNone/>
            </a:pPr>
            <a:endParaRPr lang="en-GB" sz="1400" dirty="0">
              <a:latin typeface="Book Antiqua" pitchFamily="18" charset="0"/>
            </a:endParaRPr>
          </a:p>
          <a:p>
            <a:endParaRPr lang="en-GB" sz="1800" dirty="0"/>
          </a:p>
        </p:txBody>
      </p:sp>
    </p:spTree>
    <p:extLst>
      <p:ext uri="{BB962C8B-B14F-4D97-AF65-F5344CB8AC3E}">
        <p14:creationId xmlns:p14="http://schemas.microsoft.com/office/powerpoint/2010/main" val="202738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8600" y="-76200"/>
            <a:ext cx="11506200" cy="6705600"/>
          </a:xfrm>
        </p:spPr>
        <p:txBody>
          <a:bodyPr>
            <a:normAutofit lnSpcReduction="10000"/>
          </a:bodyPr>
          <a:lstStyle/>
          <a:p>
            <a:pPr marL="0" indent="0" algn="just">
              <a:spcBef>
                <a:spcPts val="600"/>
              </a:spcBef>
              <a:spcAft>
                <a:spcPts val="600"/>
              </a:spcAft>
              <a:buNone/>
            </a:pPr>
            <a:endParaRPr lang="en-GB" sz="2600" dirty="0">
              <a:solidFill>
                <a:schemeClr val="tx1"/>
              </a:solidFill>
              <a:latin typeface="Book Antiqua" pitchFamily="18" charset="0"/>
            </a:endParaRPr>
          </a:p>
          <a:p>
            <a:pPr algn="just">
              <a:spcBef>
                <a:spcPts val="600"/>
              </a:spcBef>
              <a:spcAft>
                <a:spcPts val="600"/>
              </a:spcAft>
              <a:buFont typeface="Wingdings" pitchFamily="2" charset="2"/>
              <a:buChar char="§"/>
            </a:pPr>
            <a:r>
              <a:rPr lang="en-GB" sz="2600" dirty="0">
                <a:solidFill>
                  <a:schemeClr val="tx1"/>
                </a:solidFill>
                <a:latin typeface="Book Antiqua" pitchFamily="18" charset="0"/>
              </a:rPr>
              <a:t>  Serialisation</a:t>
            </a:r>
          </a:p>
          <a:p>
            <a:pPr algn="just">
              <a:spcBef>
                <a:spcPts val="600"/>
              </a:spcBef>
              <a:spcAft>
                <a:spcPts val="600"/>
              </a:spcAft>
              <a:buNone/>
            </a:pPr>
            <a:r>
              <a:rPr lang="en-GB" sz="2600" dirty="0">
                <a:solidFill>
                  <a:schemeClr val="tx1"/>
                </a:solidFill>
                <a:latin typeface="Book Antiqua" pitchFamily="18" charset="0"/>
              </a:rPr>
              <a:t>     - Based on our thirst of knowledge (“What’s happened in the world / in 	Westeros / in Emmerdale?”) </a:t>
            </a:r>
          </a:p>
          <a:p>
            <a:pPr algn="just">
              <a:spcBef>
                <a:spcPts val="600"/>
              </a:spcBef>
              <a:spcAft>
                <a:spcPts val="600"/>
              </a:spcAft>
              <a:buNone/>
            </a:pPr>
            <a:r>
              <a:rPr lang="en-GB" sz="2600" b="1" dirty="0">
                <a:solidFill>
                  <a:schemeClr val="tx1"/>
                </a:solidFill>
                <a:latin typeface="Book Antiqua" pitchFamily="18" charset="0"/>
              </a:rPr>
              <a:t>     1) Serial</a:t>
            </a:r>
          </a:p>
          <a:p>
            <a:pPr algn="just">
              <a:spcBef>
                <a:spcPts val="600"/>
              </a:spcBef>
              <a:spcAft>
                <a:spcPts val="600"/>
              </a:spcAft>
              <a:buNone/>
            </a:pPr>
            <a:r>
              <a:rPr lang="en-GB" sz="2600" dirty="0">
                <a:solidFill>
                  <a:schemeClr val="tx1"/>
                </a:solidFill>
                <a:latin typeface="Book Antiqua" pitchFamily="18" charset="0"/>
              </a:rPr>
              <a:t>          - Long-running programmes with a continuous storyline (</a:t>
            </a:r>
            <a:r>
              <a:rPr lang="en-GB" sz="2600" i="1" dirty="0">
                <a:solidFill>
                  <a:schemeClr val="tx1"/>
                </a:solidFill>
                <a:latin typeface="Book Antiqua" pitchFamily="18" charset="0"/>
              </a:rPr>
              <a:t>Days of Our 		Lives </a:t>
            </a:r>
            <a:r>
              <a:rPr lang="en-GB" sz="2600" dirty="0">
                <a:solidFill>
                  <a:schemeClr val="tx1"/>
                </a:solidFill>
                <a:latin typeface="Book Antiqua" pitchFamily="18" charset="0"/>
              </a:rPr>
              <a:t>has been running continuously since 1965, </a:t>
            </a:r>
            <a:r>
              <a:rPr lang="en-GB" sz="2600" i="1" dirty="0">
                <a:solidFill>
                  <a:schemeClr val="tx1"/>
                </a:solidFill>
                <a:latin typeface="Book Antiqua" pitchFamily="18" charset="0"/>
              </a:rPr>
              <a:t>Coronation 			Street </a:t>
            </a:r>
            <a:r>
              <a:rPr lang="en-GB" sz="2600" dirty="0">
                <a:solidFill>
                  <a:schemeClr val="tx1"/>
                </a:solidFill>
                <a:latin typeface="Book Antiqua" pitchFamily="18" charset="0"/>
              </a:rPr>
              <a:t>since 1960) </a:t>
            </a:r>
          </a:p>
          <a:p>
            <a:pPr algn="just">
              <a:spcBef>
                <a:spcPts val="600"/>
              </a:spcBef>
              <a:spcAft>
                <a:spcPts val="600"/>
              </a:spcAft>
              <a:buNone/>
            </a:pPr>
            <a:r>
              <a:rPr lang="en-GB" sz="2600" dirty="0">
                <a:solidFill>
                  <a:schemeClr val="tx1"/>
                </a:solidFill>
                <a:latin typeface="Book Antiqua" pitchFamily="18" charset="0"/>
              </a:rPr>
              <a:t>           - Rely on cliff-hangers to keep the viewer hooked </a:t>
            </a:r>
          </a:p>
          <a:p>
            <a:pPr algn="just">
              <a:spcBef>
                <a:spcPts val="600"/>
              </a:spcBef>
              <a:spcAft>
                <a:spcPts val="600"/>
              </a:spcAft>
              <a:buNone/>
            </a:pPr>
            <a:r>
              <a:rPr lang="en-GB" sz="2600" dirty="0">
                <a:solidFill>
                  <a:schemeClr val="tx1"/>
                </a:solidFill>
                <a:latin typeface="Book Antiqua" pitchFamily="18" charset="0"/>
              </a:rPr>
              <a:t>           - Soap operas, miniseries </a:t>
            </a:r>
          </a:p>
          <a:p>
            <a:pPr algn="just">
              <a:spcBef>
                <a:spcPts val="600"/>
              </a:spcBef>
              <a:spcAft>
                <a:spcPts val="600"/>
              </a:spcAft>
              <a:buNone/>
            </a:pPr>
            <a:r>
              <a:rPr lang="en-GB" sz="2600" dirty="0">
                <a:solidFill>
                  <a:schemeClr val="tx1"/>
                </a:solidFill>
                <a:latin typeface="Book Antiqua" pitchFamily="18" charset="0"/>
              </a:rPr>
              <a:t>        </a:t>
            </a:r>
          </a:p>
          <a:p>
            <a:pPr algn="just">
              <a:spcBef>
                <a:spcPts val="600"/>
              </a:spcBef>
              <a:spcAft>
                <a:spcPts val="600"/>
              </a:spcAft>
              <a:buNone/>
            </a:pPr>
            <a:r>
              <a:rPr lang="en-GB" sz="2600" b="1" dirty="0">
                <a:solidFill>
                  <a:schemeClr val="tx1"/>
                </a:solidFill>
                <a:latin typeface="Book Antiqua" pitchFamily="18" charset="0"/>
              </a:rPr>
              <a:t>      2) Series </a:t>
            </a:r>
          </a:p>
          <a:p>
            <a:pPr algn="just">
              <a:spcBef>
                <a:spcPts val="600"/>
              </a:spcBef>
              <a:spcAft>
                <a:spcPts val="600"/>
              </a:spcAft>
              <a:buNone/>
            </a:pPr>
            <a:r>
              <a:rPr lang="en-GB" sz="2600" dirty="0">
                <a:solidFill>
                  <a:schemeClr val="tx1"/>
                </a:solidFill>
                <a:latin typeface="Book Antiqua" pitchFamily="18" charset="0"/>
              </a:rPr>
              <a:t>           - Long-running programmes with independent storylines </a:t>
            </a:r>
          </a:p>
          <a:p>
            <a:pPr algn="just">
              <a:spcBef>
                <a:spcPts val="600"/>
              </a:spcBef>
              <a:spcAft>
                <a:spcPts val="600"/>
              </a:spcAft>
              <a:buNone/>
            </a:pPr>
            <a:r>
              <a:rPr lang="en-GB" sz="2600" dirty="0">
                <a:solidFill>
                  <a:schemeClr val="tx1"/>
                </a:solidFill>
                <a:latin typeface="Book Antiqua" pitchFamily="18" charset="0"/>
              </a:rPr>
              <a:t>            - ‘Closed’ endings: the winner is rewarded, the bad guys end up in 			prison, all is well in the world </a:t>
            </a:r>
          </a:p>
          <a:p>
            <a:pPr algn="just">
              <a:spcBef>
                <a:spcPts val="600"/>
              </a:spcBef>
              <a:spcAft>
                <a:spcPts val="600"/>
              </a:spcAft>
              <a:buNone/>
            </a:pPr>
            <a:r>
              <a:rPr lang="en-GB" sz="2600" dirty="0">
                <a:solidFill>
                  <a:schemeClr val="tx1"/>
                </a:solidFill>
                <a:latin typeface="Book Antiqua" pitchFamily="18" charset="0"/>
              </a:rPr>
              <a:t>            - News, game shows, </a:t>
            </a:r>
            <a:r>
              <a:rPr lang="en-GB" sz="2600" i="1" dirty="0">
                <a:solidFill>
                  <a:schemeClr val="tx1"/>
                </a:solidFill>
                <a:latin typeface="Book Antiqua" pitchFamily="18" charset="0"/>
              </a:rPr>
              <a:t>Law &amp; Order, The Simpsons</a:t>
            </a:r>
            <a:r>
              <a:rPr lang="en-GB" sz="2600" dirty="0">
                <a:solidFill>
                  <a:schemeClr val="tx1"/>
                </a:solidFill>
                <a:latin typeface="Book Antiqua" pitchFamily="18" charset="0"/>
              </a:rPr>
              <a:t> </a:t>
            </a:r>
          </a:p>
          <a:p>
            <a:pPr>
              <a:spcBef>
                <a:spcPts val="600"/>
              </a:spcBef>
              <a:buFont typeface="Wingdings" pitchFamily="2" charset="2"/>
              <a:buNone/>
            </a:pPr>
            <a:r>
              <a:rPr lang="en-GB" dirty="0">
                <a:latin typeface="Book Antiqua" pitchFamily="18" charset="0"/>
              </a:rPr>
              <a:t>     </a:t>
            </a:r>
          </a:p>
        </p:txBody>
      </p:sp>
    </p:spTree>
    <p:extLst>
      <p:ext uri="{BB962C8B-B14F-4D97-AF65-F5344CB8AC3E}">
        <p14:creationId xmlns:p14="http://schemas.microsoft.com/office/powerpoint/2010/main" val="282332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animEffect transition="in" filter="fade">
                                      <p:cBhvr>
                                        <p:cTn id="7" dur="1000"/>
                                        <p:tgtEl>
                                          <p:spTgt spid="102403">
                                            <p:txEl>
                                              <p:pRg st="1" end="1"/>
                                            </p:txEl>
                                          </p:spTgt>
                                        </p:tgtEl>
                                      </p:cBhvr>
                                    </p:animEffect>
                                    <p:anim calcmode="lin" valueType="num">
                                      <p:cBhvr>
                                        <p:cTn id="8" dur="10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240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2403">
                                            <p:txEl>
                                              <p:pRg st="2" end="2"/>
                                            </p:txEl>
                                          </p:spTgt>
                                        </p:tgtEl>
                                        <p:attrNameLst>
                                          <p:attrName>style.visibility</p:attrName>
                                        </p:attrNameLst>
                                      </p:cBhvr>
                                      <p:to>
                                        <p:strVal val="visible"/>
                                      </p:to>
                                    </p:set>
                                    <p:animEffect transition="in" filter="fade">
                                      <p:cBhvr>
                                        <p:cTn id="12" dur="1000"/>
                                        <p:tgtEl>
                                          <p:spTgt spid="102403">
                                            <p:txEl>
                                              <p:pRg st="2" end="2"/>
                                            </p:txEl>
                                          </p:spTgt>
                                        </p:tgtEl>
                                      </p:cBhvr>
                                    </p:animEffect>
                                    <p:anim calcmode="lin" valueType="num">
                                      <p:cBhvr>
                                        <p:cTn id="13" dur="10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24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animEffect transition="in" filter="fade">
                                      <p:cBhvr>
                                        <p:cTn id="19" dur="1000"/>
                                        <p:tgtEl>
                                          <p:spTgt spid="102403">
                                            <p:txEl>
                                              <p:pRg st="3" end="3"/>
                                            </p:txEl>
                                          </p:spTgt>
                                        </p:tgtEl>
                                      </p:cBhvr>
                                    </p:animEffect>
                                    <p:anim calcmode="lin" valueType="num">
                                      <p:cBhvr>
                                        <p:cTn id="20" dur="10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2403">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2403">
                                            <p:txEl>
                                              <p:pRg st="4" end="4"/>
                                            </p:txEl>
                                          </p:spTgt>
                                        </p:tgtEl>
                                        <p:attrNameLst>
                                          <p:attrName>style.visibility</p:attrName>
                                        </p:attrNameLst>
                                      </p:cBhvr>
                                      <p:to>
                                        <p:strVal val="visible"/>
                                      </p:to>
                                    </p:set>
                                    <p:animEffect transition="in" filter="fade">
                                      <p:cBhvr>
                                        <p:cTn id="24" dur="1000"/>
                                        <p:tgtEl>
                                          <p:spTgt spid="102403">
                                            <p:txEl>
                                              <p:pRg st="4" end="4"/>
                                            </p:txEl>
                                          </p:spTgt>
                                        </p:tgtEl>
                                      </p:cBhvr>
                                    </p:animEffect>
                                    <p:anim calcmode="lin" valueType="num">
                                      <p:cBhvr>
                                        <p:cTn id="25" dur="10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2403">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02403">
                                            <p:txEl>
                                              <p:pRg st="5" end="5"/>
                                            </p:txEl>
                                          </p:spTgt>
                                        </p:tgtEl>
                                        <p:attrNameLst>
                                          <p:attrName>style.visibility</p:attrName>
                                        </p:attrNameLst>
                                      </p:cBhvr>
                                      <p:to>
                                        <p:strVal val="visible"/>
                                      </p:to>
                                    </p:set>
                                    <p:animEffect transition="in" filter="fade">
                                      <p:cBhvr>
                                        <p:cTn id="29" dur="1000"/>
                                        <p:tgtEl>
                                          <p:spTgt spid="102403">
                                            <p:txEl>
                                              <p:pRg st="5" end="5"/>
                                            </p:txEl>
                                          </p:spTgt>
                                        </p:tgtEl>
                                      </p:cBhvr>
                                    </p:animEffect>
                                    <p:anim calcmode="lin" valueType="num">
                                      <p:cBhvr>
                                        <p:cTn id="30" dur="1000" fill="hold"/>
                                        <p:tgtEl>
                                          <p:spTgt spid="10240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02403">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02403">
                                            <p:txEl>
                                              <p:pRg st="6" end="6"/>
                                            </p:txEl>
                                          </p:spTgt>
                                        </p:tgtEl>
                                        <p:attrNameLst>
                                          <p:attrName>style.visibility</p:attrName>
                                        </p:attrNameLst>
                                      </p:cBhvr>
                                      <p:to>
                                        <p:strVal val="visible"/>
                                      </p:to>
                                    </p:set>
                                    <p:animEffect transition="in" filter="fade">
                                      <p:cBhvr>
                                        <p:cTn id="34" dur="1000"/>
                                        <p:tgtEl>
                                          <p:spTgt spid="102403">
                                            <p:txEl>
                                              <p:pRg st="6" end="6"/>
                                            </p:txEl>
                                          </p:spTgt>
                                        </p:tgtEl>
                                      </p:cBhvr>
                                    </p:animEffect>
                                    <p:anim calcmode="lin" valueType="num">
                                      <p:cBhvr>
                                        <p:cTn id="35" dur="1000" fill="hold"/>
                                        <p:tgtEl>
                                          <p:spTgt spid="10240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024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02403">
                                            <p:txEl>
                                              <p:pRg st="7" end="7"/>
                                            </p:txEl>
                                          </p:spTgt>
                                        </p:tgtEl>
                                        <p:attrNameLst>
                                          <p:attrName>style.visibility</p:attrName>
                                        </p:attrNameLst>
                                      </p:cBhvr>
                                      <p:to>
                                        <p:strVal val="visible"/>
                                      </p:to>
                                    </p:set>
                                    <p:animEffect transition="in" filter="fade">
                                      <p:cBhvr>
                                        <p:cTn id="41" dur="1000"/>
                                        <p:tgtEl>
                                          <p:spTgt spid="102403">
                                            <p:txEl>
                                              <p:pRg st="7" end="7"/>
                                            </p:txEl>
                                          </p:spTgt>
                                        </p:tgtEl>
                                      </p:cBhvr>
                                    </p:animEffect>
                                    <p:anim calcmode="lin" valueType="num">
                                      <p:cBhvr>
                                        <p:cTn id="42" dur="1000" fill="hold"/>
                                        <p:tgtEl>
                                          <p:spTgt spid="10240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0240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02403">
                                            <p:txEl>
                                              <p:pRg st="8" end="8"/>
                                            </p:txEl>
                                          </p:spTgt>
                                        </p:tgtEl>
                                        <p:attrNameLst>
                                          <p:attrName>style.visibility</p:attrName>
                                        </p:attrNameLst>
                                      </p:cBhvr>
                                      <p:to>
                                        <p:strVal val="visible"/>
                                      </p:to>
                                    </p:set>
                                    <p:animEffect transition="in" filter="fade">
                                      <p:cBhvr>
                                        <p:cTn id="48" dur="1000"/>
                                        <p:tgtEl>
                                          <p:spTgt spid="102403">
                                            <p:txEl>
                                              <p:pRg st="8" end="8"/>
                                            </p:txEl>
                                          </p:spTgt>
                                        </p:tgtEl>
                                      </p:cBhvr>
                                    </p:animEffect>
                                    <p:anim calcmode="lin" valueType="num">
                                      <p:cBhvr>
                                        <p:cTn id="49" dur="1000" fill="hold"/>
                                        <p:tgtEl>
                                          <p:spTgt spid="10240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02403">
                                            <p:txEl>
                                              <p:pRg st="8" end="8"/>
                                            </p:tx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02403">
                                            <p:txEl>
                                              <p:pRg st="9" end="9"/>
                                            </p:txEl>
                                          </p:spTgt>
                                        </p:tgtEl>
                                        <p:attrNameLst>
                                          <p:attrName>style.visibility</p:attrName>
                                        </p:attrNameLst>
                                      </p:cBhvr>
                                      <p:to>
                                        <p:strVal val="visible"/>
                                      </p:to>
                                    </p:set>
                                    <p:animEffect transition="in" filter="fade">
                                      <p:cBhvr>
                                        <p:cTn id="53" dur="1000"/>
                                        <p:tgtEl>
                                          <p:spTgt spid="102403">
                                            <p:txEl>
                                              <p:pRg st="9" end="9"/>
                                            </p:txEl>
                                          </p:spTgt>
                                        </p:tgtEl>
                                      </p:cBhvr>
                                    </p:animEffect>
                                    <p:anim calcmode="lin" valueType="num">
                                      <p:cBhvr>
                                        <p:cTn id="54" dur="1000" fill="hold"/>
                                        <p:tgtEl>
                                          <p:spTgt spid="10240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102403">
                                            <p:txEl>
                                              <p:pRg st="9" end="9"/>
                                            </p:txEl>
                                          </p:spTgt>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02403">
                                            <p:txEl>
                                              <p:pRg st="10" end="10"/>
                                            </p:txEl>
                                          </p:spTgt>
                                        </p:tgtEl>
                                        <p:attrNameLst>
                                          <p:attrName>style.visibility</p:attrName>
                                        </p:attrNameLst>
                                      </p:cBhvr>
                                      <p:to>
                                        <p:strVal val="visible"/>
                                      </p:to>
                                    </p:set>
                                    <p:animEffect transition="in" filter="fade">
                                      <p:cBhvr>
                                        <p:cTn id="58" dur="1000"/>
                                        <p:tgtEl>
                                          <p:spTgt spid="102403">
                                            <p:txEl>
                                              <p:pRg st="10" end="10"/>
                                            </p:txEl>
                                          </p:spTgt>
                                        </p:tgtEl>
                                      </p:cBhvr>
                                    </p:animEffect>
                                    <p:anim calcmode="lin" valueType="num">
                                      <p:cBhvr>
                                        <p:cTn id="59" dur="1000" fill="hold"/>
                                        <p:tgtEl>
                                          <p:spTgt spid="10240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102403">
                                            <p:txEl>
                                              <p:pRg st="10" end="10"/>
                                            </p:tx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02403">
                                            <p:txEl>
                                              <p:pRg st="11" end="11"/>
                                            </p:txEl>
                                          </p:spTgt>
                                        </p:tgtEl>
                                        <p:attrNameLst>
                                          <p:attrName>style.visibility</p:attrName>
                                        </p:attrNameLst>
                                      </p:cBhvr>
                                      <p:to>
                                        <p:strVal val="visible"/>
                                      </p:to>
                                    </p:set>
                                    <p:animEffect transition="in" filter="fade">
                                      <p:cBhvr>
                                        <p:cTn id="63" dur="1000"/>
                                        <p:tgtEl>
                                          <p:spTgt spid="102403">
                                            <p:txEl>
                                              <p:pRg st="11" end="11"/>
                                            </p:txEl>
                                          </p:spTgt>
                                        </p:tgtEl>
                                      </p:cBhvr>
                                    </p:animEffect>
                                    <p:anim calcmode="lin" valueType="num">
                                      <p:cBhvr>
                                        <p:cTn id="64" dur="1000" fill="hold"/>
                                        <p:tgtEl>
                                          <p:spTgt spid="10240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102403">
                                            <p:txEl>
                                              <p:pRg st="11" end="11"/>
                                            </p:tx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02403">
                                            <p:txEl>
                                              <p:pRg st="12" end="12"/>
                                            </p:txEl>
                                          </p:spTgt>
                                        </p:tgtEl>
                                        <p:attrNameLst>
                                          <p:attrName>style.visibility</p:attrName>
                                        </p:attrNameLst>
                                      </p:cBhvr>
                                      <p:to>
                                        <p:strVal val="visible"/>
                                      </p:to>
                                    </p:set>
                                    <p:animEffect transition="in" filter="fade">
                                      <p:cBhvr>
                                        <p:cTn id="68" dur="1000"/>
                                        <p:tgtEl>
                                          <p:spTgt spid="102403">
                                            <p:txEl>
                                              <p:pRg st="12" end="12"/>
                                            </p:txEl>
                                          </p:spTgt>
                                        </p:tgtEl>
                                      </p:cBhvr>
                                    </p:animEffect>
                                    <p:anim calcmode="lin" valueType="num">
                                      <p:cBhvr>
                                        <p:cTn id="69" dur="1000" fill="hold"/>
                                        <p:tgtEl>
                                          <p:spTgt spid="102403">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10240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sz="half" idx="1"/>
          </p:nvPr>
        </p:nvSpPr>
        <p:spPr>
          <a:xfrm>
            <a:off x="255161" y="304800"/>
            <a:ext cx="8126839" cy="5826126"/>
          </a:xfrm>
        </p:spPr>
        <p:txBody>
          <a:bodyPr/>
          <a:lstStyle/>
          <a:p>
            <a:pPr algn="just">
              <a:spcBef>
                <a:spcPts val="600"/>
              </a:spcBef>
              <a:buNone/>
            </a:pPr>
            <a:r>
              <a:rPr lang="en-GB" sz="2600" b="1" dirty="0">
                <a:solidFill>
                  <a:schemeClr val="tx1"/>
                </a:solidFill>
                <a:latin typeface="Book Antiqua" pitchFamily="18" charset="0"/>
              </a:rPr>
              <a:t>3) Reality shows </a:t>
            </a:r>
          </a:p>
          <a:p>
            <a:pPr lvl="1" algn="just">
              <a:buClr>
                <a:schemeClr val="hlink"/>
              </a:buClr>
              <a:buFont typeface="Wingdings" pitchFamily="2" charset="2"/>
              <a:buChar char="§"/>
            </a:pPr>
            <a:r>
              <a:rPr lang="en-GB" sz="2600" dirty="0">
                <a:solidFill>
                  <a:schemeClr val="tx1"/>
                </a:solidFill>
                <a:latin typeface="Book Antiqua" pitchFamily="18" charset="0"/>
              </a:rPr>
              <a:t> invented in 1996 in the UK (a show which later 	became </a:t>
            </a:r>
            <a:r>
              <a:rPr lang="en-GB" sz="2600" i="1" dirty="0">
                <a:solidFill>
                  <a:schemeClr val="tx1"/>
                </a:solidFill>
                <a:latin typeface="Book Antiqua" pitchFamily="18" charset="0"/>
              </a:rPr>
              <a:t>Survivor</a:t>
            </a:r>
            <a:r>
              <a:rPr lang="en-GB" sz="2600" dirty="0">
                <a:solidFill>
                  <a:schemeClr val="tx1"/>
                </a:solidFill>
                <a:latin typeface="Book Antiqua" pitchFamily="18" charset="0"/>
              </a:rPr>
              <a:t>) </a:t>
            </a:r>
          </a:p>
          <a:p>
            <a:pPr lvl="1" algn="just">
              <a:buClr>
                <a:schemeClr val="hlink"/>
              </a:buClr>
              <a:buFont typeface="Wingdings" pitchFamily="2" charset="2"/>
              <a:buChar char="§"/>
            </a:pPr>
            <a:r>
              <a:rPr lang="en-GB" sz="2600" dirty="0">
                <a:solidFill>
                  <a:schemeClr val="tx1"/>
                </a:solidFill>
                <a:latin typeface="Book Antiqua" pitchFamily="18" charset="0"/>
              </a:rPr>
              <a:t>‘storylines’ that imitate life – because they </a:t>
            </a:r>
            <a:r>
              <a:rPr lang="en-GB" sz="2600" b="1" i="1" dirty="0">
                <a:solidFill>
                  <a:schemeClr val="tx1"/>
                </a:solidFill>
                <a:latin typeface="Book Antiqua" pitchFamily="18" charset="0"/>
              </a:rPr>
              <a:t>are</a:t>
            </a:r>
            <a:r>
              <a:rPr lang="en-GB" sz="2600" dirty="0">
                <a:solidFill>
                  <a:schemeClr val="tx1"/>
                </a:solidFill>
                <a:latin typeface="Book Antiqua" pitchFamily="18" charset="0"/>
              </a:rPr>
              <a:t> life </a:t>
            </a:r>
          </a:p>
          <a:p>
            <a:pPr lvl="1" algn="just">
              <a:buClr>
                <a:schemeClr val="hlink"/>
              </a:buClr>
              <a:buFont typeface="Wingdings" pitchFamily="2" charset="2"/>
              <a:buChar char="§"/>
            </a:pPr>
            <a:r>
              <a:rPr lang="en-GB" sz="2600" dirty="0">
                <a:solidFill>
                  <a:schemeClr val="tx1"/>
                </a:solidFill>
                <a:latin typeface="Book Antiqua" pitchFamily="18" charset="0"/>
              </a:rPr>
              <a:t> however, in shows such as Big Brother live cutting 	and editing still goes on </a:t>
            </a:r>
          </a:p>
          <a:p>
            <a:pPr marL="4572" lvl="1" indent="0" algn="just">
              <a:buClr>
                <a:schemeClr val="hlink"/>
              </a:buClr>
              <a:buNone/>
            </a:pPr>
            <a:endParaRPr lang="en-GB" sz="2600" dirty="0">
              <a:solidFill>
                <a:schemeClr val="tx1"/>
              </a:solidFill>
              <a:latin typeface="Book Antiqua" pitchFamily="18" charset="0"/>
            </a:endParaRPr>
          </a:p>
          <a:p>
            <a:pPr algn="just">
              <a:spcBef>
                <a:spcPts val="600"/>
              </a:spcBef>
              <a:buFont typeface="Arial" panose="020B0604020202020204" pitchFamily="34" charset="0"/>
              <a:buChar char="•"/>
            </a:pPr>
            <a:r>
              <a:rPr lang="en-GB" sz="2600" dirty="0">
                <a:solidFill>
                  <a:schemeClr val="tx1"/>
                </a:solidFill>
                <a:latin typeface="Book Antiqua" pitchFamily="18" charset="0"/>
              </a:rPr>
              <a:t> TV aims to create a ‘common reality’ with the 	viewer</a:t>
            </a:r>
            <a:endParaRPr lang="en-GB" sz="2600" dirty="0">
              <a:solidFill>
                <a:schemeClr val="tx1"/>
              </a:solidFill>
              <a:latin typeface="Book Antiqua" pitchFamily="18" charset="0"/>
              <a:sym typeface="Wingdings" pitchFamily="2" charset="2"/>
            </a:endParaRPr>
          </a:p>
          <a:p>
            <a:pPr algn="just">
              <a:spcBef>
                <a:spcPts val="600"/>
              </a:spcBef>
              <a:buFont typeface="Arial" panose="020B0604020202020204" pitchFamily="34" charset="0"/>
              <a:buChar char="•"/>
            </a:pPr>
            <a:r>
              <a:rPr lang="en-GB" sz="2600" dirty="0">
                <a:solidFill>
                  <a:schemeClr val="tx1"/>
                </a:solidFill>
                <a:latin typeface="Book Antiqua" pitchFamily="18" charset="0"/>
                <a:sym typeface="Wingdings" pitchFamily="2" charset="2"/>
              </a:rPr>
              <a:t> </a:t>
            </a:r>
            <a:r>
              <a:rPr lang="en-GB" sz="2600" dirty="0">
                <a:solidFill>
                  <a:schemeClr val="tx1"/>
                </a:solidFill>
                <a:latin typeface="Book Antiqua" pitchFamily="18" charset="0"/>
              </a:rPr>
              <a:t>Unlike film, which relies on spectacle, TV strives for 	realism and ‘real-time’ representation </a:t>
            </a:r>
          </a:p>
          <a:p>
            <a:pPr algn="just">
              <a:spcBef>
                <a:spcPts val="600"/>
              </a:spcBef>
              <a:buNone/>
            </a:pPr>
            <a:r>
              <a:rPr lang="en-GB" sz="2600" dirty="0">
                <a:solidFill>
                  <a:schemeClr val="tx1"/>
                </a:solidFill>
                <a:latin typeface="Book Antiqua" pitchFamily="18" charset="0"/>
              </a:rPr>
              <a:t>     </a:t>
            </a:r>
            <a:r>
              <a:rPr lang="en-GB" sz="2600" dirty="0">
                <a:solidFill>
                  <a:schemeClr val="tx1"/>
                </a:solidFill>
                <a:latin typeface="Book Antiqua" pitchFamily="18" charset="0"/>
                <a:sym typeface="Wingdings" pitchFamily="2" charset="2"/>
              </a:rPr>
              <a:t> everydayness, spontaneity, and equality 			between media and viewer</a:t>
            </a:r>
          </a:p>
          <a:p>
            <a:pPr algn="just">
              <a:spcBef>
                <a:spcPts val="600"/>
              </a:spcBef>
              <a:buFont typeface="Arial" panose="020B0604020202020204" pitchFamily="34" charset="0"/>
              <a:buChar char="•"/>
            </a:pPr>
            <a:r>
              <a:rPr lang="en-GB" sz="2600" dirty="0">
                <a:solidFill>
                  <a:schemeClr val="tx1"/>
                </a:solidFill>
                <a:latin typeface="Book Antiqua" pitchFamily="18" charset="0"/>
              </a:rPr>
              <a:t>  However, not everything we see is ‘real’</a:t>
            </a:r>
          </a:p>
          <a:p>
            <a:pPr marL="0" indent="0" algn="just">
              <a:spcBef>
                <a:spcPts val="600"/>
              </a:spcBef>
              <a:buNone/>
            </a:pPr>
            <a:r>
              <a:rPr lang="en-GB" sz="2600" dirty="0">
                <a:solidFill>
                  <a:schemeClr val="tx1"/>
                </a:solidFill>
                <a:latin typeface="Book Antiqua" pitchFamily="18" charset="0"/>
              </a:rPr>
              <a:t>     -&gt; ‘hyperreality’</a:t>
            </a:r>
          </a:p>
          <a:p>
            <a:pPr algn="just">
              <a:spcBef>
                <a:spcPts val="0"/>
              </a:spcBef>
              <a:buFont typeface="Wingdings" panose="05000000000000000000" pitchFamily="2" charset="2"/>
              <a:buChar char="§"/>
            </a:pPr>
            <a:endParaRPr lang="en-GB" dirty="0">
              <a:latin typeface="Book Antiqua" pitchFamily="18" charset="0"/>
            </a:endParaRPr>
          </a:p>
          <a:p>
            <a:pPr marL="0" indent="0" algn="just">
              <a:spcBef>
                <a:spcPts val="0"/>
              </a:spcBef>
              <a:buNone/>
            </a:pPr>
            <a:r>
              <a:rPr lang="en-GB" dirty="0">
                <a:latin typeface="Book Antiqua" pitchFamily="18" charset="0"/>
                <a:hlinkClick r:id="rId3"/>
              </a:rPr>
              <a:t>https://youtu.be/BBwepkVurCI?t=91</a:t>
            </a:r>
            <a:endParaRPr lang="en-GB" dirty="0">
              <a:latin typeface="Book Antiqua" pitchFamily="18" charset="0"/>
            </a:endParaRPr>
          </a:p>
          <a:p>
            <a:pPr marL="0" indent="0" algn="just">
              <a:spcBef>
                <a:spcPts val="0"/>
              </a:spcBef>
              <a:buNone/>
            </a:pPr>
            <a:endParaRPr lang="en-GB" dirty="0">
              <a:latin typeface="Book Antiqua" pitchFamily="18" charset="0"/>
            </a:endParaRPr>
          </a:p>
          <a:p>
            <a:pPr marL="0" indent="0" algn="just">
              <a:spcBef>
                <a:spcPts val="0"/>
              </a:spcBef>
              <a:buNone/>
            </a:pPr>
            <a:endParaRPr lang="en-GB" dirty="0">
              <a:latin typeface="Book Antiqua" pitchFamily="18" charset="0"/>
            </a:endParaRPr>
          </a:p>
          <a:p>
            <a:endParaRPr lang="en-GB" sz="2200" dirty="0"/>
          </a:p>
        </p:txBody>
      </p:sp>
      <p:pic>
        <p:nvPicPr>
          <p:cNvPr id="104454" name="Picture 6" descr="Big Broth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8610600" y="876300"/>
            <a:ext cx="3478639"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778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anim calcmode="lin" valueType="num">
                                      <p:cBhvr additive="base">
                                        <p:cTn id="11"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4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anim calcmode="lin" valueType="num">
                                      <p:cBhvr additive="base">
                                        <p:cTn id="15"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4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anim calcmode="lin" valueType="num">
                                      <p:cBhvr additive="base">
                                        <p:cTn id="19"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4451">
                                            <p:txEl>
                                              <p:pRg st="5" end="5"/>
                                            </p:txEl>
                                          </p:spTgt>
                                        </p:tgtEl>
                                        <p:attrNameLst>
                                          <p:attrName>style.visibility</p:attrName>
                                        </p:attrNameLst>
                                      </p:cBhvr>
                                      <p:to>
                                        <p:strVal val="visible"/>
                                      </p:to>
                                    </p:set>
                                    <p:anim calcmode="lin" valueType="num">
                                      <p:cBhvr additive="base">
                                        <p:cTn id="23" dur="50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44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4451">
                                            <p:txEl>
                                              <p:pRg st="6" end="6"/>
                                            </p:txEl>
                                          </p:spTgt>
                                        </p:tgtEl>
                                        <p:attrNameLst>
                                          <p:attrName>style.visibility</p:attrName>
                                        </p:attrNameLst>
                                      </p:cBhvr>
                                      <p:to>
                                        <p:strVal val="visible"/>
                                      </p:to>
                                    </p:set>
                                    <p:anim calcmode="lin" valueType="num">
                                      <p:cBhvr additive="base">
                                        <p:cTn id="29" dur="500" fill="hold"/>
                                        <p:tgtEl>
                                          <p:spTgt spid="10445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4451">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4451">
                                            <p:txEl>
                                              <p:pRg st="7" end="7"/>
                                            </p:txEl>
                                          </p:spTgt>
                                        </p:tgtEl>
                                        <p:attrNameLst>
                                          <p:attrName>style.visibility</p:attrName>
                                        </p:attrNameLst>
                                      </p:cBhvr>
                                      <p:to>
                                        <p:strVal val="visible"/>
                                      </p:to>
                                    </p:set>
                                    <p:anim calcmode="lin" valueType="num">
                                      <p:cBhvr additive="base">
                                        <p:cTn id="33" dur="500" fill="hold"/>
                                        <p:tgtEl>
                                          <p:spTgt spid="10445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4451">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4451">
                                            <p:txEl>
                                              <p:pRg st="8" end="8"/>
                                            </p:txEl>
                                          </p:spTgt>
                                        </p:tgtEl>
                                        <p:attrNameLst>
                                          <p:attrName>style.visibility</p:attrName>
                                        </p:attrNameLst>
                                      </p:cBhvr>
                                      <p:to>
                                        <p:strVal val="visible"/>
                                      </p:to>
                                    </p:set>
                                    <p:anim calcmode="lin" valueType="num">
                                      <p:cBhvr additive="base">
                                        <p:cTn id="37" dur="500" fill="hold"/>
                                        <p:tgtEl>
                                          <p:spTgt spid="10445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1">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4451">
                                            <p:txEl>
                                              <p:pRg st="9" end="9"/>
                                            </p:txEl>
                                          </p:spTgt>
                                        </p:tgtEl>
                                        <p:attrNameLst>
                                          <p:attrName>style.visibility</p:attrName>
                                        </p:attrNameLst>
                                      </p:cBhvr>
                                      <p:to>
                                        <p:strVal val="visible"/>
                                      </p:to>
                                    </p:set>
                                    <p:anim calcmode="lin" valueType="num">
                                      <p:cBhvr additive="base">
                                        <p:cTn id="41" dur="500" fill="hold"/>
                                        <p:tgtEl>
                                          <p:spTgt spid="104451">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4451">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4451">
                                            <p:txEl>
                                              <p:pRg st="11" end="11"/>
                                            </p:txEl>
                                          </p:spTgt>
                                        </p:tgtEl>
                                        <p:attrNameLst>
                                          <p:attrName>style.visibility</p:attrName>
                                        </p:attrNameLst>
                                      </p:cBhvr>
                                      <p:to>
                                        <p:strVal val="visible"/>
                                      </p:to>
                                    </p:set>
                                    <p:anim calcmode="lin" valueType="num">
                                      <p:cBhvr additive="base">
                                        <p:cTn id="45" dur="500" fill="hold"/>
                                        <p:tgtEl>
                                          <p:spTgt spid="104451">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44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8C7B5D6-13FD-4D32-B936-45BE02631A18}"/>
              </a:ext>
            </a:extLst>
          </p:cNvPr>
          <p:cNvSpPr>
            <a:spLocks noGrp="1"/>
          </p:cNvSpPr>
          <p:nvPr>
            <p:ph type="title"/>
          </p:nvPr>
        </p:nvSpPr>
        <p:spPr>
          <a:xfrm>
            <a:off x="1447800" y="304800"/>
            <a:ext cx="9982199" cy="609600"/>
          </a:xfrm>
        </p:spPr>
        <p:txBody>
          <a:bodyPr/>
          <a:lstStyle/>
          <a:p>
            <a:r>
              <a:rPr lang="en-GB" dirty="0">
                <a:latin typeface="Bernard MT Condensed" panose="02050806060905020404" pitchFamily="18" charset="0"/>
              </a:rPr>
              <a:t>The Future of TV</a:t>
            </a:r>
          </a:p>
        </p:txBody>
      </p:sp>
      <p:sp>
        <p:nvSpPr>
          <p:cNvPr id="6" name="Sisällön paikkamerkki 5">
            <a:extLst>
              <a:ext uri="{FF2B5EF4-FFF2-40B4-BE49-F238E27FC236}">
                <a16:creationId xmlns:a16="http://schemas.microsoft.com/office/drawing/2014/main" id="{2E672B72-29C2-4450-9EF7-4AE7EAD39984}"/>
              </a:ext>
            </a:extLst>
          </p:cNvPr>
          <p:cNvSpPr>
            <a:spLocks noGrp="1"/>
          </p:cNvSpPr>
          <p:nvPr>
            <p:ph idx="1"/>
          </p:nvPr>
        </p:nvSpPr>
        <p:spPr>
          <a:xfrm>
            <a:off x="152400" y="1295400"/>
            <a:ext cx="11658600" cy="4482465"/>
          </a:xfrm>
        </p:spPr>
        <p:txBody>
          <a:bodyPr/>
          <a:lstStyle/>
          <a:p>
            <a:pPr algn="just">
              <a:buFont typeface="Arial" panose="020B0604020202020204" pitchFamily="34" charset="0"/>
              <a:buChar char="•"/>
            </a:pPr>
            <a:r>
              <a:rPr lang="en-GB" dirty="0">
                <a:latin typeface="Book Antiqua" panose="02040602050305030304" pitchFamily="18" charset="0"/>
              </a:rPr>
              <a:t> </a:t>
            </a:r>
            <a:r>
              <a:rPr lang="en-GB" sz="2600" dirty="0">
                <a:latin typeface="Book Antiqua" panose="02040602050305030304" pitchFamily="18" charset="0"/>
              </a:rPr>
              <a:t>With the introduction on streaming sites, our relationship with televisual 	content has begun to change</a:t>
            </a:r>
          </a:p>
          <a:p>
            <a:pPr algn="just">
              <a:buFont typeface="Arial" panose="020B0604020202020204" pitchFamily="34" charset="0"/>
              <a:buChar char="•"/>
            </a:pPr>
            <a:r>
              <a:rPr lang="en-GB" sz="2600" dirty="0">
                <a:latin typeface="Book Antiqua" panose="02040602050305030304" pitchFamily="18" charset="0"/>
              </a:rPr>
              <a:t> Bingeing entire series/seasons in one go, at any time, is now possible </a:t>
            </a:r>
          </a:p>
          <a:p>
            <a:pPr marL="0" indent="0" algn="just">
              <a:buNone/>
            </a:pPr>
            <a:r>
              <a:rPr lang="en-GB" sz="2600" dirty="0">
                <a:latin typeface="Book Antiqua" panose="02040602050305030304" pitchFamily="18" charset="0"/>
              </a:rPr>
              <a:t>   -&gt; a logical follower of the DVD box set </a:t>
            </a:r>
          </a:p>
          <a:p>
            <a:pPr algn="just">
              <a:buFont typeface="Arial" panose="020B0604020202020204" pitchFamily="34" charset="0"/>
              <a:buChar char="•"/>
            </a:pPr>
            <a:r>
              <a:rPr lang="en-GB" sz="2600" dirty="0">
                <a:latin typeface="Book Antiqua" panose="02040602050305030304" pitchFamily="18" charset="0"/>
              </a:rPr>
              <a:t> TV has changed from a domestic medium to an ever-present one due to its 	portability on different devices </a:t>
            </a:r>
          </a:p>
          <a:p>
            <a:pPr>
              <a:buFont typeface="Arial" panose="020B0604020202020204" pitchFamily="34" charset="0"/>
              <a:buChar char="•"/>
            </a:pPr>
            <a:r>
              <a:rPr lang="en-GB" sz="2600" dirty="0">
                <a:latin typeface="Book Antiqua" panose="02040602050305030304" pitchFamily="18" charset="0"/>
              </a:rPr>
              <a:t> The philosophy of production has also changed:</a:t>
            </a:r>
          </a:p>
          <a:p>
            <a:pPr marL="0" indent="0">
              <a:buNone/>
            </a:pPr>
            <a:r>
              <a:rPr lang="en-GB" sz="2600" dirty="0">
                <a:latin typeface="Book Antiqua" panose="02040602050305030304" pitchFamily="18" charset="0"/>
              </a:rPr>
              <a:t>   - people give money directly to the production company</a:t>
            </a:r>
          </a:p>
          <a:p>
            <a:pPr marL="0" indent="0">
              <a:buNone/>
            </a:pPr>
            <a:r>
              <a:rPr lang="en-GB" sz="2600" dirty="0">
                <a:latin typeface="Book Antiqua" panose="02040602050305030304" pitchFamily="18" charset="0"/>
              </a:rPr>
              <a:t>   - or they seek alternative content on sites such as YouTube</a:t>
            </a:r>
          </a:p>
          <a:p>
            <a:pPr>
              <a:buFont typeface="Arial" panose="020B0604020202020204" pitchFamily="34" charset="0"/>
              <a:buChar char="•"/>
            </a:pPr>
            <a:r>
              <a:rPr lang="en-GB" sz="2600" dirty="0">
                <a:latin typeface="Book Antiqua" panose="02040602050305030304" pitchFamily="18" charset="0"/>
              </a:rPr>
              <a:t> Thus, major broadcasting networks such as CBS have to                               	invest in web-based programming along with more                                   	traditional TV</a:t>
            </a:r>
          </a:p>
        </p:txBody>
      </p:sp>
      <p:pic>
        <p:nvPicPr>
          <p:cNvPr id="7" name="Kuva 6">
            <a:extLst>
              <a:ext uri="{FF2B5EF4-FFF2-40B4-BE49-F238E27FC236}">
                <a16:creationId xmlns:a16="http://schemas.microsoft.com/office/drawing/2014/main" id="{66708E77-EF2E-48E6-B89A-D9597D8E904F}"/>
              </a:ext>
            </a:extLst>
          </p:cNvPr>
          <p:cNvPicPr>
            <a:picLocks noChangeAspect="1"/>
          </p:cNvPicPr>
          <p:nvPr/>
        </p:nvPicPr>
        <p:blipFill>
          <a:blip r:embed="rId2"/>
          <a:stretch>
            <a:fillRect/>
          </a:stretch>
        </p:blipFill>
        <p:spPr>
          <a:xfrm>
            <a:off x="9165844" y="4037610"/>
            <a:ext cx="3026156" cy="2819400"/>
          </a:xfrm>
          <a:prstGeom prst="rect">
            <a:avLst/>
          </a:prstGeom>
        </p:spPr>
      </p:pic>
    </p:spTree>
    <p:extLst>
      <p:ext uri="{BB962C8B-B14F-4D97-AF65-F5344CB8AC3E}">
        <p14:creationId xmlns:p14="http://schemas.microsoft.com/office/powerpoint/2010/main" val="111592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90600" y="152400"/>
            <a:ext cx="8458200" cy="1524000"/>
          </a:xfrm>
        </p:spPr>
        <p:txBody>
          <a:bodyPr>
            <a:normAutofit/>
          </a:bodyPr>
          <a:lstStyle/>
          <a:p>
            <a:r>
              <a:rPr lang="en-GB" dirty="0">
                <a:latin typeface="Bernard MT Condensed" panose="02050806060905020404" pitchFamily="18" charset="0"/>
              </a:rPr>
              <a:t>Activity: Memorable Ads </a:t>
            </a:r>
          </a:p>
        </p:txBody>
      </p:sp>
      <p:sp>
        <p:nvSpPr>
          <p:cNvPr id="111619" name="Rectangle 3"/>
          <p:cNvSpPr>
            <a:spLocks noGrp="1" noChangeArrowheads="1"/>
          </p:cNvSpPr>
          <p:nvPr>
            <p:ph idx="1"/>
          </p:nvPr>
        </p:nvSpPr>
        <p:spPr>
          <a:xfrm>
            <a:off x="457200" y="1676400"/>
            <a:ext cx="9448800" cy="4876800"/>
          </a:xfrm>
        </p:spPr>
        <p:txBody>
          <a:bodyPr>
            <a:normAutofit/>
          </a:bodyPr>
          <a:lstStyle/>
          <a:p>
            <a:pPr algn="just">
              <a:spcBef>
                <a:spcPts val="600"/>
              </a:spcBef>
              <a:buFont typeface="Arial" panose="020B0604020202020204" pitchFamily="34" charset="0"/>
              <a:buChar char="•"/>
            </a:pPr>
            <a:r>
              <a:rPr lang="en-GB" sz="2600" dirty="0">
                <a:solidFill>
                  <a:schemeClr val="tx1"/>
                </a:solidFill>
                <a:latin typeface="Book Antiqua" pitchFamily="18" charset="0"/>
              </a:rPr>
              <a:t>  Make a list of all the ads you can remember </a:t>
            </a:r>
          </a:p>
          <a:p>
            <a:pPr algn="just">
              <a:spcBef>
                <a:spcPts val="600"/>
              </a:spcBef>
              <a:buNone/>
            </a:pPr>
            <a:r>
              <a:rPr lang="en-GB" sz="2600" dirty="0">
                <a:solidFill>
                  <a:schemeClr val="tx1"/>
                </a:solidFill>
                <a:latin typeface="Book Antiqua" pitchFamily="18" charset="0"/>
              </a:rPr>
              <a:t>     1) from last week</a:t>
            </a:r>
          </a:p>
          <a:p>
            <a:pPr algn="just">
              <a:spcBef>
                <a:spcPts val="600"/>
              </a:spcBef>
              <a:buNone/>
            </a:pPr>
            <a:r>
              <a:rPr lang="en-GB" sz="2600" dirty="0">
                <a:solidFill>
                  <a:schemeClr val="tx1"/>
                </a:solidFill>
                <a:latin typeface="Book Antiqua" pitchFamily="18" charset="0"/>
              </a:rPr>
              <a:t>     2) from your childhood/adolescence </a:t>
            </a:r>
          </a:p>
          <a:p>
            <a:pPr algn="just">
              <a:spcBef>
                <a:spcPts val="600"/>
              </a:spcBef>
              <a:buNone/>
            </a:pPr>
            <a:endParaRPr lang="en-GB" sz="2600" dirty="0">
              <a:solidFill>
                <a:schemeClr val="tx1"/>
              </a:solidFill>
              <a:latin typeface="Book Antiqua" pitchFamily="18" charset="0"/>
            </a:endParaRPr>
          </a:p>
          <a:p>
            <a:pPr algn="just">
              <a:spcBef>
                <a:spcPts val="600"/>
              </a:spcBef>
              <a:buFont typeface="Arial" panose="020B0604020202020204" pitchFamily="34" charset="0"/>
              <a:buChar char="•"/>
            </a:pPr>
            <a:r>
              <a:rPr lang="en-GB" sz="2600" dirty="0">
                <a:solidFill>
                  <a:schemeClr val="tx1"/>
                </a:solidFill>
                <a:latin typeface="Book Antiqua" pitchFamily="18" charset="0"/>
              </a:rPr>
              <a:t>  Discuss </a:t>
            </a:r>
          </a:p>
          <a:p>
            <a:pPr algn="just">
              <a:spcBef>
                <a:spcPts val="600"/>
              </a:spcBef>
              <a:buNone/>
            </a:pPr>
            <a:r>
              <a:rPr lang="en-GB" sz="2600" dirty="0">
                <a:solidFill>
                  <a:schemeClr val="tx1"/>
                </a:solidFill>
                <a:latin typeface="Book Antiqua" pitchFamily="18" charset="0"/>
              </a:rPr>
              <a:t>- what makes these ads so memorable?</a:t>
            </a:r>
          </a:p>
          <a:p>
            <a:pPr algn="just">
              <a:spcBef>
                <a:spcPts val="600"/>
              </a:spcBef>
              <a:buNone/>
            </a:pPr>
            <a:r>
              <a:rPr lang="en-GB" sz="2600" dirty="0">
                <a:solidFill>
                  <a:schemeClr val="tx1"/>
                </a:solidFill>
                <a:latin typeface="Book Antiqua" pitchFamily="18" charset="0"/>
              </a:rPr>
              <a:t>- which is more effective, print or TV advertising? </a:t>
            </a:r>
          </a:p>
          <a:p>
            <a:pPr algn="just">
              <a:spcBef>
                <a:spcPts val="600"/>
              </a:spcBef>
              <a:buNone/>
            </a:pPr>
            <a:r>
              <a:rPr lang="en-GB" sz="2600" dirty="0">
                <a:solidFill>
                  <a:schemeClr val="tx1"/>
                </a:solidFill>
                <a:latin typeface="Book Antiqua" pitchFamily="18" charset="0"/>
              </a:rPr>
              <a:t>    What about ads on the Internet?  </a:t>
            </a:r>
          </a:p>
          <a:p>
            <a:pPr algn="just">
              <a:spcBef>
                <a:spcPts val="600"/>
              </a:spcBef>
              <a:buNone/>
            </a:pPr>
            <a:r>
              <a:rPr lang="en-GB" sz="2600" dirty="0">
                <a:solidFill>
                  <a:schemeClr val="tx1"/>
                </a:solidFill>
                <a:latin typeface="Book Antiqua" pitchFamily="18" charset="0"/>
              </a:rPr>
              <a:t> - do you often buy things just because you’ve seen the 	commercial? </a:t>
            </a:r>
          </a:p>
          <a:p>
            <a:pPr>
              <a:buFont typeface="Wingdings" pitchFamily="2" charset="2"/>
              <a:buNone/>
            </a:pPr>
            <a:r>
              <a:rPr lang="en-GB" sz="2600" dirty="0">
                <a:latin typeface="Book Antiqua" pitchFamily="18" charset="0"/>
              </a:rPr>
              <a:t> </a:t>
            </a:r>
          </a:p>
        </p:txBody>
      </p:sp>
      <p:pic>
        <p:nvPicPr>
          <p:cNvPr id="111620" name="Picture 4" descr="Juhlamok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1176647"/>
            <a:ext cx="356235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274638"/>
            <a:ext cx="7467600" cy="1173162"/>
          </a:xfrm>
        </p:spPr>
        <p:txBody>
          <a:bodyPr>
            <a:normAutofit/>
          </a:bodyPr>
          <a:lstStyle/>
          <a:p>
            <a:r>
              <a:rPr lang="en-GB" sz="6000" dirty="0">
                <a:latin typeface="Bernard MT Condensed" panose="02050806060905020404" pitchFamily="18" charset="0"/>
              </a:rPr>
              <a:t>Advertising </a:t>
            </a:r>
          </a:p>
        </p:txBody>
      </p:sp>
      <p:sp>
        <p:nvSpPr>
          <p:cNvPr id="34819" name="Rectangle 3"/>
          <p:cNvSpPr>
            <a:spLocks noGrp="1" noChangeArrowheads="1"/>
          </p:cNvSpPr>
          <p:nvPr>
            <p:ph idx="1"/>
          </p:nvPr>
        </p:nvSpPr>
        <p:spPr>
          <a:xfrm>
            <a:off x="381000" y="1676400"/>
            <a:ext cx="11277600" cy="4572000"/>
          </a:xfrm>
        </p:spPr>
        <p:txBody>
          <a:bodyPr>
            <a:normAutofit/>
          </a:bodyPr>
          <a:lstStyle/>
          <a:p>
            <a:pPr algn="just">
              <a:buFont typeface="Wingdings" pitchFamily="2" charset="2"/>
              <a:buNone/>
            </a:pPr>
            <a:r>
              <a:rPr lang="en-GB" sz="2600" i="1" dirty="0">
                <a:solidFill>
                  <a:schemeClr val="tx1"/>
                </a:solidFill>
                <a:latin typeface="Book Antiqua" pitchFamily="18" charset="0"/>
              </a:rPr>
              <a:t>When children aged 4-6 were asked in a survey, “Which do you like better, TV or 	your daddy?,” 54% said, “TV.”</a:t>
            </a:r>
          </a:p>
          <a:p>
            <a:pPr algn="just">
              <a:buFont typeface="Wingdings" pitchFamily="2" charset="2"/>
              <a:buNone/>
            </a:pPr>
            <a:endParaRPr lang="en-GB" sz="2600" i="1" dirty="0">
              <a:solidFill>
                <a:schemeClr val="tx1"/>
              </a:solidFill>
              <a:latin typeface="Book Antiqua" pitchFamily="18" charset="0"/>
            </a:endParaRPr>
          </a:p>
          <a:p>
            <a:pPr algn="just">
              <a:spcBef>
                <a:spcPts val="600"/>
              </a:spcBef>
              <a:buFont typeface="Arial" panose="020B0604020202020204" pitchFamily="34" charset="0"/>
              <a:buChar char="•"/>
            </a:pPr>
            <a:r>
              <a:rPr lang="en-GB" sz="2600" dirty="0">
                <a:solidFill>
                  <a:schemeClr val="tx1"/>
                </a:solidFill>
                <a:latin typeface="Book Antiqua" pitchFamily="18" charset="0"/>
              </a:rPr>
              <a:t>  Studies show that 9 out of 10 people cannot remember the product or the 	company featured in the last commercial they watched, even if it was 	less than five minutes ago.</a:t>
            </a:r>
          </a:p>
          <a:p>
            <a:pPr algn="just">
              <a:spcBef>
                <a:spcPts val="600"/>
              </a:spcBef>
              <a:buFont typeface="Arial" panose="020B0604020202020204" pitchFamily="34" charset="0"/>
              <a:buChar char="•"/>
            </a:pPr>
            <a:r>
              <a:rPr lang="en-GB" sz="2600" dirty="0">
                <a:solidFill>
                  <a:schemeClr val="tx1"/>
                </a:solidFill>
                <a:latin typeface="Book Antiqua" pitchFamily="18" charset="0"/>
              </a:rPr>
              <a:t>  Research also indicates that two thirds of all consumers buy only well-	known brands</a:t>
            </a:r>
          </a:p>
          <a:p>
            <a:pPr algn="just">
              <a:spcBef>
                <a:spcPts val="600"/>
              </a:spcBef>
              <a:buNone/>
            </a:pPr>
            <a:r>
              <a:rPr lang="en-GB" sz="2600" dirty="0">
                <a:solidFill>
                  <a:schemeClr val="tx1"/>
                </a:solidFill>
                <a:latin typeface="Book Antiqua" pitchFamily="18" charset="0"/>
              </a:rPr>
              <a:t>-&gt; advertising does play a role in consumer buying decisions</a:t>
            </a:r>
          </a:p>
          <a:p>
            <a:pPr algn="just">
              <a:buFont typeface="Wingdings" pitchFamily="2" charset="2"/>
              <a:buNone/>
            </a:pPr>
            <a:r>
              <a:rPr lang="en-GB" sz="2600" dirty="0">
                <a:solidFill>
                  <a:schemeClr val="tx1"/>
                </a:solidFill>
                <a:latin typeface="Book Antiqua" pitchFamily="18" charset="0"/>
              </a:rPr>
              <a:t>  </a:t>
            </a:r>
          </a:p>
          <a:p>
            <a:pPr algn="just">
              <a:buFont typeface="Wingdings" pitchFamily="2" charset="2"/>
              <a:buNone/>
            </a:pPr>
            <a:r>
              <a:rPr lang="en-GB" sz="2600" dirty="0">
                <a:solidFill>
                  <a:schemeClr val="tx1"/>
                </a:solidFill>
                <a:latin typeface="Book Antiqua" pitchFamily="18" charset="0"/>
              </a:rPr>
              <a:t>                   		                                            </a:t>
            </a:r>
            <a:r>
              <a:rPr lang="en-GB" sz="2600" dirty="0" err="1">
                <a:solidFill>
                  <a:schemeClr val="tx1"/>
                </a:solidFill>
                <a:latin typeface="Book Antiqua" pitchFamily="18" charset="0"/>
              </a:rPr>
              <a:t>Silverblatt</a:t>
            </a:r>
            <a:r>
              <a:rPr lang="en-GB" sz="2600" dirty="0">
                <a:solidFill>
                  <a:schemeClr val="tx1"/>
                </a:solidFill>
                <a:latin typeface="Book Antiqua" pitchFamily="18" charset="0"/>
              </a:rPr>
              <a:t>: </a:t>
            </a:r>
            <a:r>
              <a:rPr lang="en-GB" sz="2600" i="1" dirty="0">
                <a:solidFill>
                  <a:schemeClr val="tx1"/>
                </a:solidFill>
                <a:latin typeface="Book Antiqua" pitchFamily="18" charset="0"/>
              </a:rPr>
              <a:t>Media Literacy</a:t>
            </a:r>
            <a:r>
              <a:rPr lang="en-GB" sz="2600" dirty="0">
                <a:solidFill>
                  <a:schemeClr val="tx1"/>
                </a:solidFill>
                <a:latin typeface="Book Antiqua" pitchFamily="18" charset="0"/>
              </a:rPr>
              <a:t>. 1995</a:t>
            </a:r>
            <a:r>
              <a:rPr lang="en-GB" dirty="0">
                <a:solidFill>
                  <a:schemeClr val="tx1"/>
                </a:solidFill>
                <a:latin typeface="Book Antiqu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 calcmode="lin" valueType="num">
                                      <p:cBhvr additive="base">
                                        <p:cTn id="19"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anim calcmode="lin" valueType="num">
                                      <p:cBhvr additive="base">
                                        <p:cTn id="23"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8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 calcmode="lin" valueType="num">
                                      <p:cBhvr additive="base">
                                        <p:cTn id="2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8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anim calcmode="lin" valueType="num">
                                      <p:cBhvr additive="base">
                                        <p:cTn id="31"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theme/theme1.xml><?xml version="1.0" encoding="utf-8"?>
<a:theme xmlns:a="http://schemas.openxmlformats.org/drawingml/2006/main" name="Suurkaupunki">
  <a:themeElements>
    <a:clrScheme name="Suurkaupunki">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Suurkaupunk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uurkaupun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Metropoli</Template>
  <TotalTime>3639</TotalTime>
  <Words>4607</Words>
  <Application>Microsoft Office PowerPoint</Application>
  <PresentationFormat>Laajakuva</PresentationFormat>
  <Paragraphs>381</Paragraphs>
  <Slides>48</Slides>
  <Notes>33</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48</vt:i4>
      </vt:variant>
    </vt:vector>
  </HeadingPairs>
  <TitlesOfParts>
    <vt:vector size="55" baseType="lpstr">
      <vt:lpstr>Arial</vt:lpstr>
      <vt:lpstr>Bernard MT Condensed</vt:lpstr>
      <vt:lpstr>Book Antiqua</vt:lpstr>
      <vt:lpstr>Calibri Light</vt:lpstr>
      <vt:lpstr>Courier New</vt:lpstr>
      <vt:lpstr>Wingdings</vt:lpstr>
      <vt:lpstr>Suurkaupunki</vt:lpstr>
      <vt:lpstr>Discourse &amp; Literacy  16 January 2021 </vt:lpstr>
      <vt:lpstr>TV: Good, Bad, or Indifferent?</vt:lpstr>
      <vt:lpstr>PowerPoint-esitys</vt:lpstr>
      <vt:lpstr>Narration on the Small Screen </vt:lpstr>
      <vt:lpstr>PowerPoint-esitys</vt:lpstr>
      <vt:lpstr>PowerPoint-esitys</vt:lpstr>
      <vt:lpstr>The Future of TV</vt:lpstr>
      <vt:lpstr>Activity: Memorable Ads </vt:lpstr>
      <vt:lpstr>Advertising </vt:lpstr>
      <vt:lpstr>PowerPoint-esitys</vt:lpstr>
      <vt:lpstr>Functions of advertising</vt:lpstr>
      <vt:lpstr>PowerPoint-esitys</vt:lpstr>
      <vt:lpstr>PowerPoint-esitys</vt:lpstr>
      <vt:lpstr>PowerPoint-esitys</vt:lpstr>
      <vt:lpstr>PowerPoint-esitys</vt:lpstr>
      <vt:lpstr>The appeal of appellation </vt:lpstr>
      <vt:lpstr>Appellation </vt:lpstr>
      <vt:lpstr>The Art of Copy </vt:lpstr>
      <vt:lpstr>Parity products and pseudo-information </vt:lpstr>
      <vt:lpstr>PowerPoint-esitys</vt:lpstr>
      <vt:lpstr>Information and Persuasion </vt:lpstr>
      <vt:lpstr>PowerPoint-esitys</vt:lpstr>
      <vt:lpstr>PowerPoint-esitys</vt:lpstr>
      <vt:lpstr>PowerPoint-esitys</vt:lpstr>
      <vt:lpstr>PowerPoint-esitys</vt:lpstr>
      <vt:lpstr>The post-modern ad</vt:lpstr>
      <vt:lpstr>Assignment 2: Advertising</vt:lpstr>
      <vt:lpstr>Audience Segmentation FTW</vt:lpstr>
      <vt:lpstr>Men and women in the media </vt:lpstr>
      <vt:lpstr>The Male Gaze </vt:lpstr>
      <vt:lpstr>PowerPoint-esitys</vt:lpstr>
      <vt:lpstr>The Beauty Myth </vt:lpstr>
      <vt:lpstr>PowerPoint-esitys</vt:lpstr>
      <vt:lpstr>PowerPoint-esitys</vt:lpstr>
      <vt:lpstr>PowerPoint-esitys</vt:lpstr>
      <vt:lpstr>Anti-aging or pro-aging? </vt:lpstr>
      <vt:lpstr>PowerPoint-esitys</vt:lpstr>
      <vt:lpstr>What can we do?</vt:lpstr>
      <vt:lpstr>Now and then: gender roles in advertising</vt:lpstr>
      <vt:lpstr>Activity: Car commercials </vt:lpstr>
      <vt:lpstr>Children and Advertising </vt:lpstr>
      <vt:lpstr>PowerPoint-esitys</vt:lpstr>
      <vt:lpstr>Branding for Babies (in the US) </vt:lpstr>
      <vt:lpstr>Why Does it Matter?</vt:lpstr>
      <vt:lpstr>What to do? </vt:lpstr>
      <vt:lpstr>Finally </vt:lpstr>
      <vt:lpstr>Sources and Links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Marjeina</dc:creator>
  <cp:lastModifiedBy>Anne Karppinen</cp:lastModifiedBy>
  <cp:revision>185</cp:revision>
  <cp:lastPrinted>1601-01-01T00:00:00Z</cp:lastPrinted>
  <dcterms:created xsi:type="dcterms:W3CDTF">1601-01-01T00:00:00Z</dcterms:created>
  <dcterms:modified xsi:type="dcterms:W3CDTF">2021-01-13T10:36:54Z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