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42"/>
  </p:notesMasterIdLst>
  <p:sldIdLst>
    <p:sldId id="256" r:id="rId2"/>
    <p:sldId id="280" r:id="rId3"/>
    <p:sldId id="301" r:id="rId4"/>
    <p:sldId id="266" r:id="rId5"/>
    <p:sldId id="261" r:id="rId6"/>
    <p:sldId id="303" r:id="rId7"/>
    <p:sldId id="281" r:id="rId8"/>
    <p:sldId id="282" r:id="rId9"/>
    <p:sldId id="283" r:id="rId10"/>
    <p:sldId id="285" r:id="rId11"/>
    <p:sldId id="298" r:id="rId12"/>
    <p:sldId id="299" r:id="rId13"/>
    <p:sldId id="297" r:id="rId14"/>
    <p:sldId id="259" r:id="rId15"/>
    <p:sldId id="291" r:id="rId16"/>
    <p:sldId id="265" r:id="rId17"/>
    <p:sldId id="262" r:id="rId18"/>
    <p:sldId id="300" r:id="rId19"/>
    <p:sldId id="263" r:id="rId20"/>
    <p:sldId id="264" r:id="rId21"/>
    <p:sldId id="287" r:id="rId22"/>
    <p:sldId id="288" r:id="rId23"/>
    <p:sldId id="289" r:id="rId24"/>
    <p:sldId id="293" r:id="rId25"/>
    <p:sldId id="290" r:id="rId26"/>
    <p:sldId id="267" r:id="rId27"/>
    <p:sldId id="279" r:id="rId28"/>
    <p:sldId id="292" r:id="rId29"/>
    <p:sldId id="269" r:id="rId30"/>
    <p:sldId id="270" r:id="rId31"/>
    <p:sldId id="271" r:id="rId32"/>
    <p:sldId id="272" r:id="rId33"/>
    <p:sldId id="294" r:id="rId34"/>
    <p:sldId id="296" r:id="rId35"/>
    <p:sldId id="273" r:id="rId36"/>
    <p:sldId id="276" r:id="rId37"/>
    <p:sldId id="275" r:id="rId38"/>
    <p:sldId id="268" r:id="rId39"/>
    <p:sldId id="286" r:id="rId40"/>
    <p:sldId id="30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94514" autoAdjust="0"/>
  </p:normalViewPr>
  <p:slideViewPr>
    <p:cSldViewPr>
      <p:cViewPr varScale="1">
        <p:scale>
          <a:sx n="77" d="100"/>
          <a:sy n="77" d="100"/>
        </p:scale>
        <p:origin x="39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latin typeface="Arial" charset="0"/>
              </a:defRPr>
            </a:lvl1pPr>
          </a:lstStyle>
          <a:p>
            <a:endParaRPr lang="en-GB"/>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latin typeface="Arial" charset="0"/>
              </a:defRPr>
            </a:lvl1pPr>
          </a:lstStyle>
          <a:p>
            <a:endParaRPr lang="en-GB"/>
          </a:p>
        </p:txBody>
      </p:sp>
      <p:sp>
        <p:nvSpPr>
          <p:cNvPr id="389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Muokkaa tekstin perustyylejä napsauttamalla</a:t>
            </a:r>
          </a:p>
          <a:p>
            <a:pPr lvl="1"/>
            <a:r>
              <a:rPr lang="en-GB"/>
              <a:t>toinen taso</a:t>
            </a:r>
          </a:p>
          <a:p>
            <a:pPr lvl="2"/>
            <a:r>
              <a:rPr lang="en-GB"/>
              <a:t>kolmas taso</a:t>
            </a:r>
          </a:p>
          <a:p>
            <a:pPr lvl="3"/>
            <a:r>
              <a:rPr lang="en-GB"/>
              <a:t>neljäs taso</a:t>
            </a:r>
          </a:p>
          <a:p>
            <a:pPr lvl="4"/>
            <a:r>
              <a:rPr lang="en-GB"/>
              <a:t>viides taso</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Arial" charset="0"/>
              </a:defRPr>
            </a:lvl1pPr>
          </a:lstStyle>
          <a:p>
            <a:endParaRPr lang="en-GB"/>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Arial" charset="0"/>
              </a:defRPr>
            </a:lvl1pPr>
          </a:lstStyle>
          <a:p>
            <a:fld id="{E178E528-96B6-4461-9BEE-3AEBF2720FBD}" type="slidenum">
              <a:rPr lang="en-GB"/>
              <a:pPr/>
              <a:t>‹#›</a:t>
            </a:fld>
            <a:endParaRPr lang="en-GB"/>
          </a:p>
        </p:txBody>
      </p:sp>
    </p:spTree>
    <p:extLst>
      <p:ext uri="{BB962C8B-B14F-4D97-AF65-F5344CB8AC3E}">
        <p14:creationId xmlns:p14="http://schemas.microsoft.com/office/powerpoint/2010/main" val="5012911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6E5DC-0EE2-4234-BF73-AF6819F36760}" type="slidenum">
              <a:rPr lang="en-GB"/>
              <a:pPr/>
              <a:t>1</a:t>
            </a:fld>
            <a:endParaRPr lang="en-GB"/>
          </a:p>
        </p:txBody>
      </p:sp>
      <p:sp>
        <p:nvSpPr>
          <p:cNvPr id="39938" name="Rectangle 2"/>
          <p:cNvSpPr>
            <a:spLocks noGrp="1" noRot="1" noChangeAspect="1" noChangeArrowheads="1" noTextEdit="1"/>
          </p:cNvSpPr>
          <p:nvPr>
            <p:ph type="sldImg"/>
          </p:nvPr>
        </p:nvSpPr>
        <p:spPr>
          <a:xfrm>
            <a:off x="381000" y="685800"/>
            <a:ext cx="6096000" cy="3429000"/>
          </a:xfrm>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2FA9B7-B2D4-478F-9C6C-A34861BB387E}" type="slidenum">
              <a:rPr lang="en-GB"/>
              <a:pPr/>
              <a:t>15</a:t>
            </a:fld>
            <a:endParaRPr lang="en-GB"/>
          </a:p>
        </p:txBody>
      </p:sp>
      <p:sp>
        <p:nvSpPr>
          <p:cNvPr id="121858" name="Rectangle 2"/>
          <p:cNvSpPr>
            <a:spLocks noGrp="1" noRot="1" noChangeAspect="1" noChangeArrowheads="1" noTextEdit="1"/>
          </p:cNvSpPr>
          <p:nvPr>
            <p:ph type="sldImg"/>
          </p:nvPr>
        </p:nvSpPr>
        <p:spPr>
          <a:xfrm>
            <a:off x="381000" y="685800"/>
            <a:ext cx="6096000" cy="3429000"/>
          </a:xfrm>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C5A10B-B472-4976-B0A1-64D3F05E458B}" type="slidenum">
              <a:rPr lang="en-GB"/>
              <a:pPr/>
              <a:t>16</a:t>
            </a:fld>
            <a:endParaRPr lang="en-GB"/>
          </a:p>
        </p:txBody>
      </p:sp>
      <p:sp>
        <p:nvSpPr>
          <p:cNvPr id="71682" name="Rectangle 2"/>
          <p:cNvSpPr>
            <a:spLocks noGrp="1" noRot="1" noChangeAspect="1" noChangeArrowheads="1" noTextEdit="1"/>
          </p:cNvSpPr>
          <p:nvPr>
            <p:ph type="sldImg"/>
          </p:nvPr>
        </p:nvSpPr>
        <p:spPr>
          <a:xfrm>
            <a:off x="381000" y="685800"/>
            <a:ext cx="6096000" cy="3429000"/>
          </a:xfrm>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925C45-2B4E-4874-A791-E525688B2BFE}" type="slidenum">
              <a:rPr lang="en-GB"/>
              <a:pPr/>
              <a:t>17</a:t>
            </a:fld>
            <a:endParaRPr lang="en-GB"/>
          </a:p>
        </p:txBody>
      </p:sp>
      <p:sp>
        <p:nvSpPr>
          <p:cNvPr id="56322" name="Rectangle 2"/>
          <p:cNvSpPr>
            <a:spLocks noGrp="1" noRot="1" noChangeAspect="1" noChangeArrowheads="1" noTextEdit="1"/>
          </p:cNvSpPr>
          <p:nvPr>
            <p:ph type="sldImg"/>
          </p:nvPr>
        </p:nvSpPr>
        <p:spPr>
          <a:xfrm>
            <a:off x="381000" y="685800"/>
            <a:ext cx="6096000" cy="3429000"/>
          </a:xfrm>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4AAAD-4025-43AD-B3A3-8C2CA0A18BF5}" type="slidenum">
              <a:rPr lang="en-GB"/>
              <a:pPr/>
              <a:t>19</a:t>
            </a:fld>
            <a:endParaRPr lang="en-GB"/>
          </a:p>
        </p:txBody>
      </p:sp>
      <p:sp>
        <p:nvSpPr>
          <p:cNvPr id="57346" name="Rectangle 2"/>
          <p:cNvSpPr>
            <a:spLocks noGrp="1" noRot="1" noChangeAspect="1" noChangeArrowheads="1" noTextEdit="1"/>
          </p:cNvSpPr>
          <p:nvPr>
            <p:ph type="sldImg"/>
          </p:nvPr>
        </p:nvSpPr>
        <p:spPr>
          <a:xfrm>
            <a:off x="381000" y="685800"/>
            <a:ext cx="6096000" cy="3429000"/>
          </a:xfrm>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2E02E-81F9-431F-B5DB-A8A0B1ABA2C5}" type="slidenum">
              <a:rPr lang="en-GB"/>
              <a:pPr/>
              <a:t>20</a:t>
            </a:fld>
            <a:endParaRPr lang="en-GB"/>
          </a:p>
        </p:txBody>
      </p:sp>
      <p:sp>
        <p:nvSpPr>
          <p:cNvPr id="58370" name="Rectangle 2"/>
          <p:cNvSpPr>
            <a:spLocks noGrp="1" noRot="1" noChangeAspect="1" noChangeArrowheads="1" noTextEdit="1"/>
          </p:cNvSpPr>
          <p:nvPr>
            <p:ph type="sldImg"/>
          </p:nvPr>
        </p:nvSpPr>
        <p:spPr>
          <a:xfrm>
            <a:off x="381000" y="685800"/>
            <a:ext cx="6096000" cy="3429000"/>
          </a:xfrm>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2EC7B-7669-4563-8545-1D2A69A45424}" type="slidenum">
              <a:rPr lang="en-GB"/>
              <a:pPr/>
              <a:t>21</a:t>
            </a:fld>
            <a:endParaRPr lang="en-GB"/>
          </a:p>
        </p:txBody>
      </p:sp>
      <p:sp>
        <p:nvSpPr>
          <p:cNvPr id="111618" name="Rectangle 2"/>
          <p:cNvSpPr>
            <a:spLocks noGrp="1" noRot="1" noChangeAspect="1" noChangeArrowheads="1" noTextEdit="1"/>
          </p:cNvSpPr>
          <p:nvPr>
            <p:ph type="sldImg"/>
          </p:nvPr>
        </p:nvSpPr>
        <p:spPr>
          <a:xfrm>
            <a:off x="381000" y="685800"/>
            <a:ext cx="6096000" cy="3429000"/>
          </a:xfrm>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012CB4-81DE-4116-8419-65EC60A974E1}" type="slidenum">
              <a:rPr lang="en-GB"/>
              <a:pPr/>
              <a:t>22</a:t>
            </a:fld>
            <a:endParaRPr lang="en-GB"/>
          </a:p>
        </p:txBody>
      </p:sp>
      <p:sp>
        <p:nvSpPr>
          <p:cNvPr id="114690" name="Rectangle 2"/>
          <p:cNvSpPr>
            <a:spLocks noGrp="1" noRot="1" noChangeAspect="1" noChangeArrowheads="1" noTextEdit="1"/>
          </p:cNvSpPr>
          <p:nvPr>
            <p:ph type="sldImg"/>
          </p:nvPr>
        </p:nvSpPr>
        <p:spPr>
          <a:xfrm>
            <a:off x="381000" y="685800"/>
            <a:ext cx="6096000" cy="3429000"/>
          </a:xfrm>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27613-B230-4105-83D2-4B72DA7969E4}" type="slidenum">
              <a:rPr lang="en-GB"/>
              <a:pPr/>
              <a:t>23</a:t>
            </a:fld>
            <a:endParaRPr lang="en-GB"/>
          </a:p>
        </p:txBody>
      </p:sp>
      <p:sp>
        <p:nvSpPr>
          <p:cNvPr id="116738" name="Rectangle 2"/>
          <p:cNvSpPr>
            <a:spLocks noGrp="1" noRot="1" noChangeAspect="1" noChangeArrowheads="1" noTextEdit="1"/>
          </p:cNvSpPr>
          <p:nvPr>
            <p:ph type="sldImg"/>
          </p:nvPr>
        </p:nvSpPr>
        <p:spPr>
          <a:xfrm>
            <a:off x="381000" y="685800"/>
            <a:ext cx="6096000" cy="3429000"/>
          </a:xfrm>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D8645-BBAD-4C9E-9121-145FA0DF9D67}" type="slidenum">
              <a:rPr lang="en-GB"/>
              <a:pPr/>
              <a:t>25</a:t>
            </a:fld>
            <a:endParaRPr lang="en-GB"/>
          </a:p>
        </p:txBody>
      </p:sp>
      <p:sp>
        <p:nvSpPr>
          <p:cNvPr id="118786" name="Rectangle 2"/>
          <p:cNvSpPr>
            <a:spLocks noGrp="1" noRot="1" noChangeAspect="1" noChangeArrowheads="1" noTextEdit="1"/>
          </p:cNvSpPr>
          <p:nvPr>
            <p:ph type="sldImg"/>
          </p:nvPr>
        </p:nvSpPr>
        <p:spPr>
          <a:xfrm>
            <a:off x="381000" y="685800"/>
            <a:ext cx="6096000" cy="3429000"/>
          </a:xfrm>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094105-5AB3-40AB-A305-9419B7A5F20A}" type="slidenum">
              <a:rPr lang="en-GB"/>
              <a:pPr/>
              <a:t>26</a:t>
            </a:fld>
            <a:endParaRPr lang="en-GB"/>
          </a:p>
        </p:txBody>
      </p:sp>
      <p:sp>
        <p:nvSpPr>
          <p:cNvPr id="73730" name="Rectangle 2"/>
          <p:cNvSpPr>
            <a:spLocks noGrp="1" noRot="1" noChangeAspect="1" noChangeArrowheads="1" noTextEdit="1"/>
          </p:cNvSpPr>
          <p:nvPr>
            <p:ph type="sldImg"/>
          </p:nvPr>
        </p:nvSpPr>
        <p:spPr>
          <a:xfrm>
            <a:off x="381000" y="685800"/>
            <a:ext cx="6096000" cy="3429000"/>
          </a:xfrm>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76CE5C-5FF7-48D4-B0F8-E9B909A16645}" type="slidenum">
              <a:rPr lang="en-GB"/>
              <a:pPr/>
              <a:t>2</a:t>
            </a:fld>
            <a:endParaRPr lang="en-GB"/>
          </a:p>
        </p:txBody>
      </p:sp>
      <p:sp>
        <p:nvSpPr>
          <p:cNvPr id="94210" name="Rectangle 2"/>
          <p:cNvSpPr>
            <a:spLocks noGrp="1" noRot="1" noChangeAspect="1" noChangeArrowheads="1" noTextEdit="1"/>
          </p:cNvSpPr>
          <p:nvPr>
            <p:ph type="sldImg"/>
          </p:nvPr>
        </p:nvSpPr>
        <p:spPr>
          <a:xfrm>
            <a:off x="381000" y="685800"/>
            <a:ext cx="6096000" cy="3429000"/>
          </a:xfrm>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DAFAA-F3E6-4E80-A713-B3B9B7E599CD}" type="slidenum">
              <a:rPr lang="en-GB"/>
              <a:pPr/>
              <a:t>27</a:t>
            </a:fld>
            <a:endParaRPr lang="en-GB"/>
          </a:p>
        </p:txBody>
      </p:sp>
      <p:sp>
        <p:nvSpPr>
          <p:cNvPr id="92162" name="Rectangle 2"/>
          <p:cNvSpPr>
            <a:spLocks noGrp="1" noRot="1" noChangeAspect="1" noChangeArrowheads="1" noTextEdit="1"/>
          </p:cNvSpPr>
          <p:nvPr>
            <p:ph type="sldImg"/>
          </p:nvPr>
        </p:nvSpPr>
        <p:spPr>
          <a:xfrm>
            <a:off x="381000" y="685800"/>
            <a:ext cx="6096000" cy="3429000"/>
          </a:xfrm>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8E0F82-5C0E-4BA5-A5C5-9B1572F75020}" type="slidenum">
              <a:rPr lang="en-GB"/>
              <a:pPr/>
              <a:t>29</a:t>
            </a:fld>
            <a:endParaRPr lang="en-GB"/>
          </a:p>
        </p:txBody>
      </p:sp>
      <p:sp>
        <p:nvSpPr>
          <p:cNvPr id="75778" name="Rectangle 2"/>
          <p:cNvSpPr>
            <a:spLocks noGrp="1" noRot="1" noChangeAspect="1" noChangeArrowheads="1" noTextEdit="1"/>
          </p:cNvSpPr>
          <p:nvPr>
            <p:ph type="sldImg"/>
          </p:nvPr>
        </p:nvSpPr>
        <p:spPr>
          <a:xfrm>
            <a:off x="381000" y="685800"/>
            <a:ext cx="6096000" cy="3429000"/>
          </a:xfrm>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2E072-E9AE-44F9-8C6F-ACD5D0705C5B}" type="slidenum">
              <a:rPr lang="en-GB"/>
              <a:pPr/>
              <a:t>30</a:t>
            </a:fld>
            <a:endParaRPr lang="en-GB"/>
          </a:p>
        </p:txBody>
      </p:sp>
      <p:sp>
        <p:nvSpPr>
          <p:cNvPr id="76802" name="Rectangle 2"/>
          <p:cNvSpPr>
            <a:spLocks noGrp="1" noRot="1" noChangeAspect="1" noChangeArrowheads="1" noTextEdit="1"/>
          </p:cNvSpPr>
          <p:nvPr>
            <p:ph type="sldImg"/>
          </p:nvPr>
        </p:nvSpPr>
        <p:spPr>
          <a:xfrm>
            <a:off x="381000" y="685800"/>
            <a:ext cx="6096000" cy="3429000"/>
          </a:xfrm>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AC8106-43EE-4E9F-A4E5-092080400776}" type="slidenum">
              <a:rPr lang="en-GB"/>
              <a:pPr/>
              <a:t>31</a:t>
            </a:fld>
            <a:endParaRPr lang="en-GB"/>
          </a:p>
        </p:txBody>
      </p:sp>
      <p:sp>
        <p:nvSpPr>
          <p:cNvPr id="77826" name="Rectangle 2"/>
          <p:cNvSpPr>
            <a:spLocks noGrp="1" noRot="1" noChangeAspect="1" noChangeArrowheads="1" noTextEdit="1"/>
          </p:cNvSpPr>
          <p:nvPr>
            <p:ph type="sldImg"/>
          </p:nvPr>
        </p:nvSpPr>
        <p:spPr>
          <a:xfrm>
            <a:off x="381000" y="685800"/>
            <a:ext cx="6096000" cy="3429000"/>
          </a:xfrm>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CF2AB-B6DB-4804-B596-3E60AB9A8CE8}" type="slidenum">
              <a:rPr lang="en-GB"/>
              <a:pPr/>
              <a:t>32</a:t>
            </a:fld>
            <a:endParaRPr lang="en-GB"/>
          </a:p>
        </p:txBody>
      </p:sp>
      <p:sp>
        <p:nvSpPr>
          <p:cNvPr id="78850" name="Rectangle 2"/>
          <p:cNvSpPr>
            <a:spLocks noGrp="1" noRot="1" noChangeAspect="1" noChangeArrowheads="1" noTextEdit="1"/>
          </p:cNvSpPr>
          <p:nvPr>
            <p:ph type="sldImg"/>
          </p:nvPr>
        </p:nvSpPr>
        <p:spPr>
          <a:xfrm>
            <a:off x="381000" y="685800"/>
            <a:ext cx="6096000" cy="3429000"/>
          </a:xfrm>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688252-7463-4672-878E-EAC4524E54CF}" type="slidenum">
              <a:rPr lang="en-GB"/>
              <a:pPr/>
              <a:t>33</a:t>
            </a:fld>
            <a:endParaRPr lang="en-GB"/>
          </a:p>
        </p:txBody>
      </p:sp>
      <p:sp>
        <p:nvSpPr>
          <p:cNvPr id="21506" name="Rectangle 2"/>
          <p:cNvSpPr>
            <a:spLocks noGrp="1" noRot="1" noChangeAspect="1" noChangeArrowheads="1" noTextEdit="1"/>
          </p:cNvSpPr>
          <p:nvPr>
            <p:ph type="sldImg"/>
          </p:nvPr>
        </p:nvSpPr>
        <p:spPr>
          <a:xfrm>
            <a:off x="381000" y="685800"/>
            <a:ext cx="6096000" cy="3429000"/>
          </a:xfrm>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618EDA-9762-4AF9-BE54-358F96292C44}" type="slidenum">
              <a:rPr lang="en-GB"/>
              <a:pPr/>
              <a:t>35</a:t>
            </a:fld>
            <a:endParaRPr lang="en-GB"/>
          </a:p>
        </p:txBody>
      </p:sp>
      <p:sp>
        <p:nvSpPr>
          <p:cNvPr id="79874" name="Rectangle 2"/>
          <p:cNvSpPr>
            <a:spLocks noGrp="1" noRot="1" noChangeAspect="1" noChangeArrowheads="1" noTextEdit="1"/>
          </p:cNvSpPr>
          <p:nvPr>
            <p:ph type="sldImg"/>
          </p:nvPr>
        </p:nvSpPr>
        <p:spPr>
          <a:xfrm>
            <a:off x="381000" y="685800"/>
            <a:ext cx="6096000" cy="3429000"/>
          </a:xfrm>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25C083-516A-4431-9118-FAB73528359E}" type="slidenum">
              <a:rPr lang="en-GB"/>
              <a:pPr/>
              <a:t>36</a:t>
            </a:fld>
            <a:endParaRPr lang="en-GB"/>
          </a:p>
        </p:txBody>
      </p:sp>
      <p:sp>
        <p:nvSpPr>
          <p:cNvPr id="86018" name="Rectangle 2"/>
          <p:cNvSpPr>
            <a:spLocks noGrp="1" noRot="1" noChangeAspect="1" noChangeArrowheads="1" noTextEdit="1"/>
          </p:cNvSpPr>
          <p:nvPr>
            <p:ph type="sldImg"/>
          </p:nvPr>
        </p:nvSpPr>
        <p:spPr>
          <a:xfrm>
            <a:off x="381000" y="685800"/>
            <a:ext cx="6096000" cy="3429000"/>
          </a:xfrm>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9BD677-5C73-4223-924E-E42607378E59}" type="slidenum">
              <a:rPr lang="en-GB"/>
              <a:pPr/>
              <a:t>37</a:t>
            </a:fld>
            <a:endParaRPr lang="en-GB"/>
          </a:p>
        </p:txBody>
      </p:sp>
      <p:sp>
        <p:nvSpPr>
          <p:cNvPr id="81922" name="Rectangle 2"/>
          <p:cNvSpPr>
            <a:spLocks noGrp="1" noRot="1" noChangeAspect="1" noChangeArrowheads="1" noTextEdit="1"/>
          </p:cNvSpPr>
          <p:nvPr>
            <p:ph type="sldImg"/>
          </p:nvPr>
        </p:nvSpPr>
        <p:spPr>
          <a:xfrm>
            <a:off x="381000" y="685800"/>
            <a:ext cx="6096000" cy="3429000"/>
          </a:xfrm>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0E1D6-8B67-4B79-A5F4-6B9E498DF753}" type="slidenum">
              <a:rPr lang="en-GB"/>
              <a:pPr/>
              <a:t>38</a:t>
            </a:fld>
            <a:endParaRPr lang="en-GB"/>
          </a:p>
        </p:txBody>
      </p:sp>
      <p:sp>
        <p:nvSpPr>
          <p:cNvPr id="74754" name="Rectangle 2"/>
          <p:cNvSpPr>
            <a:spLocks noGrp="1" noRot="1" noChangeAspect="1" noChangeArrowheads="1" noTextEdit="1"/>
          </p:cNvSpPr>
          <p:nvPr>
            <p:ph type="sldImg"/>
          </p:nvPr>
        </p:nvSpPr>
        <p:spPr>
          <a:xfrm>
            <a:off x="381000" y="685800"/>
            <a:ext cx="6096000" cy="3429000"/>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D8DC9B-236D-4C5F-BE1A-E47A3896D185}" type="slidenum">
              <a:rPr lang="en-GB"/>
              <a:pPr/>
              <a:t>4</a:t>
            </a:fld>
            <a:endParaRPr lang="en-GB"/>
          </a:p>
        </p:txBody>
      </p:sp>
      <p:sp>
        <p:nvSpPr>
          <p:cNvPr id="72706" name="Rectangle 2"/>
          <p:cNvSpPr>
            <a:spLocks noGrp="1" noRot="1" noChangeAspect="1" noChangeArrowheads="1" noTextEdit="1"/>
          </p:cNvSpPr>
          <p:nvPr>
            <p:ph type="sldImg"/>
          </p:nvPr>
        </p:nvSpPr>
        <p:spPr>
          <a:xfrm>
            <a:off x="381000" y="685800"/>
            <a:ext cx="6096000" cy="3429000"/>
          </a:xfrm>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526FFC-CEFF-412F-926E-FDAAD6A47AB5}" type="slidenum">
              <a:rPr lang="en-GB"/>
              <a:pPr/>
              <a:t>39</a:t>
            </a:fld>
            <a:endParaRPr lang="en-GB"/>
          </a:p>
        </p:txBody>
      </p:sp>
      <p:sp>
        <p:nvSpPr>
          <p:cNvPr id="109570" name="Rectangle 2"/>
          <p:cNvSpPr>
            <a:spLocks noGrp="1" noRot="1" noChangeAspect="1" noChangeArrowheads="1" noTextEdit="1"/>
          </p:cNvSpPr>
          <p:nvPr>
            <p:ph type="sldImg"/>
          </p:nvPr>
        </p:nvSpPr>
        <p:spPr>
          <a:xfrm>
            <a:off x="381000" y="685800"/>
            <a:ext cx="6096000" cy="3429000"/>
          </a:xfrm>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110AEE-0F72-4CD1-9559-B347D7832C15}" type="slidenum">
              <a:rPr lang="en-GB"/>
              <a:pPr/>
              <a:t>5</a:t>
            </a:fld>
            <a:endParaRPr lang="en-GB"/>
          </a:p>
        </p:txBody>
      </p:sp>
      <p:sp>
        <p:nvSpPr>
          <p:cNvPr id="55298" name="Rectangle 2"/>
          <p:cNvSpPr>
            <a:spLocks noGrp="1" noRot="1" noChangeAspect="1" noChangeArrowheads="1" noTextEdit="1"/>
          </p:cNvSpPr>
          <p:nvPr>
            <p:ph type="sldImg"/>
          </p:nvPr>
        </p:nvSpPr>
        <p:spPr>
          <a:xfrm>
            <a:off x="381000" y="685800"/>
            <a:ext cx="6096000" cy="3429000"/>
          </a:xfrm>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A2C36-24C8-4368-8FAE-8234ED1B88BF}" type="slidenum">
              <a:rPr lang="en-GB"/>
              <a:pPr/>
              <a:t>7</a:t>
            </a:fld>
            <a:endParaRPr lang="en-GB"/>
          </a:p>
        </p:txBody>
      </p:sp>
      <p:sp>
        <p:nvSpPr>
          <p:cNvPr id="96258" name="Rectangle 2"/>
          <p:cNvSpPr>
            <a:spLocks noGrp="1" noRot="1" noChangeAspect="1" noChangeArrowheads="1" noTextEdit="1"/>
          </p:cNvSpPr>
          <p:nvPr>
            <p:ph type="sldImg"/>
          </p:nvPr>
        </p:nvSpPr>
        <p:spPr>
          <a:xfrm>
            <a:off x="381000" y="685800"/>
            <a:ext cx="6096000" cy="3429000"/>
          </a:xfrm>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63926-B5ED-4B03-ABC2-0DBE971E4931}" type="slidenum">
              <a:rPr lang="en-GB"/>
              <a:pPr/>
              <a:t>8</a:t>
            </a:fld>
            <a:endParaRPr lang="en-GB"/>
          </a:p>
        </p:txBody>
      </p:sp>
      <p:sp>
        <p:nvSpPr>
          <p:cNvPr id="98306" name="Rectangle 2"/>
          <p:cNvSpPr>
            <a:spLocks noGrp="1" noRot="1" noChangeAspect="1" noChangeArrowheads="1" noTextEdit="1"/>
          </p:cNvSpPr>
          <p:nvPr>
            <p:ph type="sldImg"/>
          </p:nvPr>
        </p:nvSpPr>
        <p:spPr>
          <a:xfrm>
            <a:off x="381000" y="685800"/>
            <a:ext cx="6096000" cy="3429000"/>
          </a:xfrm>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1C791-79CF-4229-8864-25FF0F81672A}" type="slidenum">
              <a:rPr lang="en-GB"/>
              <a:pPr/>
              <a:t>9</a:t>
            </a:fld>
            <a:endParaRPr lang="en-GB"/>
          </a:p>
        </p:txBody>
      </p:sp>
      <p:sp>
        <p:nvSpPr>
          <p:cNvPr id="100354" name="Rectangle 2"/>
          <p:cNvSpPr>
            <a:spLocks noGrp="1" noRot="1" noChangeAspect="1" noChangeArrowheads="1" noTextEdit="1"/>
          </p:cNvSpPr>
          <p:nvPr>
            <p:ph type="sldImg"/>
          </p:nvPr>
        </p:nvSpPr>
        <p:spPr>
          <a:xfrm>
            <a:off x="381000" y="685800"/>
            <a:ext cx="6096000" cy="3429000"/>
          </a:xfrm>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D446D7-4D77-4655-8DB4-C28A3849A2AC}" type="slidenum">
              <a:rPr lang="en-GB"/>
              <a:pPr/>
              <a:t>10</a:t>
            </a:fld>
            <a:endParaRPr lang="en-GB"/>
          </a:p>
        </p:txBody>
      </p:sp>
      <p:sp>
        <p:nvSpPr>
          <p:cNvPr id="104450" name="Rectangle 2"/>
          <p:cNvSpPr>
            <a:spLocks noGrp="1" noRot="1" noChangeAspect="1" noChangeArrowheads="1" noTextEdit="1"/>
          </p:cNvSpPr>
          <p:nvPr>
            <p:ph type="sldImg"/>
          </p:nvPr>
        </p:nvSpPr>
        <p:spPr>
          <a:xfrm>
            <a:off x="381000" y="685800"/>
            <a:ext cx="6096000" cy="3429000"/>
          </a:xfrm>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D2E69-C35A-4F74-83F2-BE0ADB65B9D4}" type="slidenum">
              <a:rPr lang="en-GB"/>
              <a:pPr/>
              <a:t>14</a:t>
            </a:fld>
            <a:endParaRPr lang="en-GB"/>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fi-FI"/>
              <a:t>Muokkaa ots. perustyyl. napsautt.</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16D28ED3-7A37-4F83-A625-560C269119B4}" type="slidenum">
              <a:rPr lang="en-GB" smtClean="0"/>
              <a:pPr/>
              <a:t>‹#›</a:t>
            </a:fld>
            <a:endParaRPr lang="en-GB"/>
          </a:p>
        </p:txBody>
      </p:sp>
    </p:spTree>
    <p:extLst>
      <p:ext uri="{BB962C8B-B14F-4D97-AF65-F5344CB8AC3E}">
        <p14:creationId xmlns:p14="http://schemas.microsoft.com/office/powerpoint/2010/main" val="49771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593F2-D927-4F5B-B158-504077AE0376}" type="slidenum">
              <a:rPr lang="en-GB" smtClean="0"/>
              <a:pPr/>
              <a:t>‹#›</a:t>
            </a:fld>
            <a:endParaRPr lang="en-GB"/>
          </a:p>
        </p:txBody>
      </p:sp>
    </p:spTree>
    <p:extLst>
      <p:ext uri="{BB962C8B-B14F-4D97-AF65-F5344CB8AC3E}">
        <p14:creationId xmlns:p14="http://schemas.microsoft.com/office/powerpoint/2010/main" val="2935291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4CD18F-10B0-4D62-9A6B-A61E5E9C1493}" type="slidenum">
              <a:rPr lang="en-GB" smtClean="0"/>
              <a:pPr/>
              <a:t>‹#›</a:t>
            </a:fld>
            <a:endParaRPr lang="en-GB"/>
          </a:p>
        </p:txBody>
      </p:sp>
    </p:spTree>
    <p:extLst>
      <p:ext uri="{BB962C8B-B14F-4D97-AF65-F5344CB8AC3E}">
        <p14:creationId xmlns:p14="http://schemas.microsoft.com/office/powerpoint/2010/main" val="2829204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7814"/>
            <a:ext cx="10972800" cy="1139825"/>
          </a:xfrm>
        </p:spPr>
        <p:txBody>
          <a:bodyPr/>
          <a:lstStyle/>
          <a:p>
            <a:r>
              <a:rPr lang="fi-FI"/>
              <a:t>Muokkaa perustyyl. napsautt.</a:t>
            </a:r>
            <a:endParaRPr lang="en-GB"/>
          </a:p>
        </p:txBody>
      </p:sp>
      <p:sp>
        <p:nvSpPr>
          <p:cNvPr id="3" name="Tekstin paikkamerkki 2"/>
          <p:cNvSpPr>
            <a:spLocks noGrp="1"/>
          </p:cNvSpPr>
          <p:nvPr>
            <p:ph type="body" sz="half" idx="1"/>
          </p:nvPr>
        </p:nvSpPr>
        <p:spPr>
          <a:xfrm>
            <a:off x="609600" y="1600201"/>
            <a:ext cx="5384800" cy="45307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p:cNvSpPr>
            <a:spLocks noGrp="1"/>
          </p:cNvSpPr>
          <p:nvPr>
            <p:ph sz="half" idx="2"/>
          </p:nvPr>
        </p:nvSpPr>
        <p:spPr>
          <a:xfrm>
            <a:off x="6197600" y="1600201"/>
            <a:ext cx="5384800" cy="45307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a:xfrm>
            <a:off x="609600" y="6248400"/>
            <a:ext cx="2844800" cy="457200"/>
          </a:xfrm>
        </p:spPr>
        <p:txBody>
          <a:bodyPr/>
          <a:lstStyle>
            <a:lvl1pPr>
              <a:defRPr/>
            </a:lvl1pPr>
          </a:lstStyle>
          <a:p>
            <a:endParaRPr lang="en-GB"/>
          </a:p>
        </p:txBody>
      </p:sp>
      <p:sp>
        <p:nvSpPr>
          <p:cNvPr id="6" name="Alatunnisteen paikkamerkki 5"/>
          <p:cNvSpPr>
            <a:spLocks noGrp="1"/>
          </p:cNvSpPr>
          <p:nvPr>
            <p:ph type="ftr" sz="quarter" idx="11"/>
          </p:nvPr>
        </p:nvSpPr>
        <p:spPr>
          <a:xfrm>
            <a:off x="4165600" y="6248400"/>
            <a:ext cx="3860800" cy="457200"/>
          </a:xfrm>
        </p:spPr>
        <p:txBody>
          <a:bodyPr/>
          <a:lstStyle>
            <a:lvl1pPr>
              <a:defRPr/>
            </a:lvl1pPr>
          </a:lstStyle>
          <a:p>
            <a:endParaRPr lang="en-GB"/>
          </a:p>
        </p:txBody>
      </p:sp>
      <p:sp>
        <p:nvSpPr>
          <p:cNvPr id="7" name="Dian numeron paikkamerkki 6"/>
          <p:cNvSpPr>
            <a:spLocks noGrp="1"/>
          </p:cNvSpPr>
          <p:nvPr>
            <p:ph type="sldNum" sz="quarter" idx="12"/>
          </p:nvPr>
        </p:nvSpPr>
        <p:spPr>
          <a:xfrm>
            <a:off x="8737600" y="6248400"/>
            <a:ext cx="2844800" cy="457200"/>
          </a:xfrm>
        </p:spPr>
        <p:txBody>
          <a:bodyPr/>
          <a:lstStyle>
            <a:lvl1pPr>
              <a:defRPr/>
            </a:lvl1pPr>
          </a:lstStyle>
          <a:p>
            <a:fld id="{F4D2FF3B-11A8-40A7-BEAC-D8F373E3598D}" type="slidenum">
              <a:rPr lang="en-GB"/>
              <a:pPr/>
              <a:t>‹#›</a:t>
            </a:fld>
            <a:endParaRPr lang="en-GB"/>
          </a:p>
        </p:txBody>
      </p:sp>
    </p:spTree>
    <p:extLst>
      <p:ext uri="{BB962C8B-B14F-4D97-AF65-F5344CB8AC3E}">
        <p14:creationId xmlns:p14="http://schemas.microsoft.com/office/powerpoint/2010/main" val="2643772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Otsikko sekä teksti sisällön yläpuolella">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7814"/>
            <a:ext cx="10972800" cy="1139825"/>
          </a:xfrm>
        </p:spPr>
        <p:txBody>
          <a:bodyPr/>
          <a:lstStyle/>
          <a:p>
            <a:r>
              <a:rPr lang="fi-FI"/>
              <a:t>Muokkaa perustyyl. napsautt.</a:t>
            </a:r>
            <a:endParaRPr lang="en-GB"/>
          </a:p>
        </p:txBody>
      </p:sp>
      <p:sp>
        <p:nvSpPr>
          <p:cNvPr id="3" name="Tekstin paikkamerkki 2"/>
          <p:cNvSpPr>
            <a:spLocks noGrp="1"/>
          </p:cNvSpPr>
          <p:nvPr>
            <p:ph type="body" sz="half" idx="1"/>
          </p:nvPr>
        </p:nvSpPr>
        <p:spPr>
          <a:xfrm>
            <a:off x="609600" y="1600201"/>
            <a:ext cx="10972800" cy="21891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p:cNvSpPr>
            <a:spLocks noGrp="1"/>
          </p:cNvSpPr>
          <p:nvPr>
            <p:ph sz="half" idx="2"/>
          </p:nvPr>
        </p:nvSpPr>
        <p:spPr>
          <a:xfrm>
            <a:off x="609600" y="3941763"/>
            <a:ext cx="10972800" cy="218916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a:xfrm>
            <a:off x="609600" y="6248400"/>
            <a:ext cx="2844800" cy="457200"/>
          </a:xfrm>
        </p:spPr>
        <p:txBody>
          <a:bodyPr/>
          <a:lstStyle>
            <a:lvl1pPr>
              <a:defRPr/>
            </a:lvl1pPr>
          </a:lstStyle>
          <a:p>
            <a:endParaRPr lang="en-GB"/>
          </a:p>
        </p:txBody>
      </p:sp>
      <p:sp>
        <p:nvSpPr>
          <p:cNvPr id="6" name="Alatunnisteen paikkamerkki 5"/>
          <p:cNvSpPr>
            <a:spLocks noGrp="1"/>
          </p:cNvSpPr>
          <p:nvPr>
            <p:ph type="ftr" sz="quarter" idx="11"/>
          </p:nvPr>
        </p:nvSpPr>
        <p:spPr>
          <a:xfrm>
            <a:off x="4165600" y="6248400"/>
            <a:ext cx="3860800" cy="457200"/>
          </a:xfrm>
        </p:spPr>
        <p:txBody>
          <a:bodyPr/>
          <a:lstStyle>
            <a:lvl1pPr>
              <a:defRPr/>
            </a:lvl1pPr>
          </a:lstStyle>
          <a:p>
            <a:endParaRPr lang="en-GB"/>
          </a:p>
        </p:txBody>
      </p:sp>
      <p:sp>
        <p:nvSpPr>
          <p:cNvPr id="7" name="Dian numeron paikkamerkki 6"/>
          <p:cNvSpPr>
            <a:spLocks noGrp="1"/>
          </p:cNvSpPr>
          <p:nvPr>
            <p:ph type="sldNum" sz="quarter" idx="12"/>
          </p:nvPr>
        </p:nvSpPr>
        <p:spPr>
          <a:xfrm>
            <a:off x="8737600" y="6248400"/>
            <a:ext cx="2844800" cy="457200"/>
          </a:xfrm>
        </p:spPr>
        <p:txBody>
          <a:bodyPr/>
          <a:lstStyle>
            <a:lvl1pPr>
              <a:defRPr/>
            </a:lvl1pPr>
          </a:lstStyle>
          <a:p>
            <a:fld id="{5D513B64-E2D3-4DCF-BD4B-0A556A419929}" type="slidenum">
              <a:rPr lang="en-GB"/>
              <a:pPr/>
              <a:t>‹#›</a:t>
            </a:fld>
            <a:endParaRPr lang="en-GB"/>
          </a:p>
        </p:txBody>
      </p:sp>
    </p:spTree>
    <p:extLst>
      <p:ext uri="{BB962C8B-B14F-4D97-AF65-F5344CB8AC3E}">
        <p14:creationId xmlns:p14="http://schemas.microsoft.com/office/powerpoint/2010/main" val="359983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92896-0D35-4612-9E91-4DB7F2AE6757}" type="slidenum">
              <a:rPr lang="en-GB" smtClean="0"/>
              <a:pPr/>
              <a:t>‹#›</a:t>
            </a:fld>
            <a:endParaRPr lang="en-GB"/>
          </a:p>
        </p:txBody>
      </p:sp>
    </p:spTree>
    <p:extLst>
      <p:ext uri="{BB962C8B-B14F-4D97-AF65-F5344CB8AC3E}">
        <p14:creationId xmlns:p14="http://schemas.microsoft.com/office/powerpoint/2010/main" val="372162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fi-FI"/>
              <a:t>Muokkaa ots. perustyyl. napsautt.</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B1F894-D7C1-478A-9C9F-83D58BEA4CFD}" type="slidenum">
              <a:rPr lang="en-GB" smtClean="0"/>
              <a:pPr/>
              <a:t>‹#›</a:t>
            </a:fld>
            <a:endParaRPr lang="en-GB"/>
          </a:p>
        </p:txBody>
      </p:sp>
    </p:spTree>
    <p:extLst>
      <p:ext uri="{BB962C8B-B14F-4D97-AF65-F5344CB8AC3E}">
        <p14:creationId xmlns:p14="http://schemas.microsoft.com/office/powerpoint/2010/main" val="310383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475A24-40E5-43F7-AD65-D3AD151420EF}" type="slidenum">
              <a:rPr lang="en-GB" smtClean="0"/>
              <a:pPr/>
              <a:t>‹#›</a:t>
            </a:fld>
            <a:endParaRPr lang="en-GB"/>
          </a:p>
        </p:txBody>
      </p:sp>
    </p:spTree>
    <p:extLst>
      <p:ext uri="{BB962C8B-B14F-4D97-AF65-F5344CB8AC3E}">
        <p14:creationId xmlns:p14="http://schemas.microsoft.com/office/powerpoint/2010/main" val="2184703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167A70-D420-4E30-8ED2-6523FFAE8E8F}" type="slidenum">
              <a:rPr lang="en-GB" smtClean="0"/>
              <a:pPr/>
              <a:t>‹#›</a:t>
            </a:fld>
            <a:endParaRPr lang="en-GB"/>
          </a:p>
        </p:txBody>
      </p:sp>
    </p:spTree>
    <p:extLst>
      <p:ext uri="{BB962C8B-B14F-4D97-AF65-F5344CB8AC3E}">
        <p14:creationId xmlns:p14="http://schemas.microsoft.com/office/powerpoint/2010/main" val="4176682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54CC5B-2C8C-4BEF-B16E-AE33AE8CA18D}" type="slidenum">
              <a:rPr lang="en-GB" smtClean="0"/>
              <a:pPr/>
              <a:t>‹#›</a:t>
            </a:fld>
            <a:endParaRPr lang="en-GB"/>
          </a:p>
        </p:txBody>
      </p:sp>
    </p:spTree>
    <p:extLst>
      <p:ext uri="{BB962C8B-B14F-4D97-AF65-F5344CB8AC3E}">
        <p14:creationId xmlns:p14="http://schemas.microsoft.com/office/powerpoint/2010/main" val="38947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E96EDE-30CD-4FE8-B098-6D9D0DD4095B}" type="slidenum">
              <a:rPr lang="en-GB" smtClean="0"/>
              <a:pPr/>
              <a:t>‹#›</a:t>
            </a:fld>
            <a:endParaRPr lang="en-GB"/>
          </a:p>
        </p:txBody>
      </p:sp>
    </p:spTree>
    <p:extLst>
      <p:ext uri="{BB962C8B-B14F-4D97-AF65-F5344CB8AC3E}">
        <p14:creationId xmlns:p14="http://schemas.microsoft.com/office/powerpoint/2010/main" val="373912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fi-FI"/>
              <a:t>Muokkaa ots. perustyyl. napsautt.</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fi-FI"/>
              <a:t>Muokkaa tekstin perustyylejä</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ABCF1FE-4BFE-4326-8D6B-0BE8C0DD12B5}" type="slidenum">
              <a:rPr lang="en-GB" smtClean="0"/>
              <a:pPr/>
              <a:t>‹#›</a:t>
            </a:fld>
            <a:endParaRPr lang="en-GB"/>
          </a:p>
        </p:txBody>
      </p:sp>
    </p:spTree>
    <p:extLst>
      <p:ext uri="{BB962C8B-B14F-4D97-AF65-F5344CB8AC3E}">
        <p14:creationId xmlns:p14="http://schemas.microsoft.com/office/powerpoint/2010/main" val="108359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fi-FI"/>
              <a:t>Muokkaa ots. perustyyl. napsautt.</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FCA0DD9-C744-402F-B5A4-0E7315DD2C63}" type="slidenum">
              <a:rPr lang="en-GB" smtClean="0"/>
              <a:pPr/>
              <a:t>‹#›</a:t>
            </a:fld>
            <a:endParaRPr lang="en-GB"/>
          </a:p>
        </p:txBody>
      </p:sp>
    </p:spTree>
    <p:extLst>
      <p:ext uri="{BB962C8B-B14F-4D97-AF65-F5344CB8AC3E}">
        <p14:creationId xmlns:p14="http://schemas.microsoft.com/office/powerpoint/2010/main" val="113522001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900D4B43-2E61-4DDA-A7AE-091D2712D5ED}" type="slidenum">
              <a:rPr lang="en-GB" smtClean="0"/>
              <a:pPr/>
              <a:t>‹#›</a:t>
            </a:fld>
            <a:endParaRPr lang="en-GB"/>
          </a:p>
        </p:txBody>
      </p:sp>
    </p:spTree>
    <p:extLst>
      <p:ext uri="{BB962C8B-B14F-4D97-AF65-F5344CB8AC3E}">
        <p14:creationId xmlns:p14="http://schemas.microsoft.com/office/powerpoint/2010/main" val="406273264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sun.edu/sites/default/files/James-Gee-sociotech.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bookcentral.proquest.com/lib/jyvaskyla-ebooks/detail.action?docID=255752"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thesocietypages.org/socimages/2010/07/20/metaphorical-merri-go-round-likening-animals-to-women-and-women-to-animals/" TargetMode="External"/><Relationship Id="rId5" Type="http://schemas.openxmlformats.org/officeDocument/2006/relationships/hyperlink" Target="https://www.dawsonera.com/readonline/9781410618894" TargetMode="External"/><Relationship Id="rId4" Type="http://schemas.openxmlformats.org/officeDocument/2006/relationships/hyperlink" Target="http://ebookcentral.proquest.com/lib/jyvaskylaebooks/detail.action?docID=343319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ommons.wikimedia.org/w/index.php?curid=45476043" TargetMode="External"/><Relationship Id="rId2" Type="http://schemas.openxmlformats.org/officeDocument/2006/relationships/hyperlink" Target="https://commons.wikimedia.org/w/index.php?curid=71783428" TargetMode="External"/><Relationship Id="rId1" Type="http://schemas.openxmlformats.org/officeDocument/2006/relationships/slideLayout" Target="../slideLayouts/slideLayout2.xml"/><Relationship Id="rId4" Type="http://schemas.openxmlformats.org/officeDocument/2006/relationships/hyperlink" Target="https://commons.wikimedia.org/w/index.php?curid=3865445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3504" y="770467"/>
            <a:ext cx="10782300" cy="3234597"/>
          </a:xfrm>
        </p:spPr>
        <p:txBody>
          <a:bodyPr>
            <a:normAutofit/>
          </a:bodyPr>
          <a:lstStyle/>
          <a:p>
            <a:r>
              <a:rPr lang="en-GB" sz="5200" dirty="0">
                <a:latin typeface="Book Antiqua" panose="02040602050305030304" pitchFamily="18" charset="0"/>
              </a:rPr>
              <a:t>		</a:t>
            </a:r>
            <a:r>
              <a:rPr lang="en-GB" sz="6600" dirty="0">
                <a:latin typeface="Book Antiqua" panose="02040602050305030304" pitchFamily="18" charset="0"/>
              </a:rPr>
              <a:t>Discourse and Literacy</a:t>
            </a:r>
            <a:br>
              <a:rPr lang="en-GB" sz="5200" dirty="0"/>
            </a:br>
            <a:br>
              <a:rPr lang="en-GB" sz="5200" dirty="0"/>
            </a:br>
            <a:r>
              <a:rPr lang="en-GB" sz="2400" dirty="0">
                <a:latin typeface="Book Antiqua" panose="02040602050305030304" pitchFamily="18" charset="0"/>
              </a:rPr>
              <a:t>							                    28 November 2020</a:t>
            </a:r>
            <a:br>
              <a:rPr lang="en-GB" sz="2400" dirty="0">
                <a:latin typeface="Book Antiqua" panose="02040602050305030304" pitchFamily="18" charset="0"/>
              </a:rPr>
            </a:br>
            <a:br>
              <a:rPr lang="en-GB" sz="2400" dirty="0">
                <a:latin typeface="Book Antiqua" panose="02040602050305030304" pitchFamily="18" charset="0"/>
              </a:rPr>
            </a:br>
            <a:br>
              <a:rPr lang="en-GB" sz="2400" dirty="0">
                <a:latin typeface="Book Antiqua" panose="02040602050305030304" pitchFamily="18" charset="0"/>
              </a:rPr>
            </a:br>
            <a:endParaRPr lang="en-GB" sz="2400" dirty="0">
              <a:latin typeface="Book Antiqua" panose="02040602050305030304" pitchFamily="18" charset="0"/>
            </a:endParaRPr>
          </a:p>
        </p:txBody>
      </p:sp>
      <p:sp>
        <p:nvSpPr>
          <p:cNvPr id="2051" name="Rectangle 3"/>
          <p:cNvSpPr>
            <a:spLocks noGrp="1" noChangeArrowheads="1"/>
          </p:cNvSpPr>
          <p:nvPr>
            <p:ph type="subTitle" idx="1"/>
          </p:nvPr>
        </p:nvSpPr>
        <p:spPr>
          <a:xfrm>
            <a:off x="2639616" y="4581128"/>
            <a:ext cx="9001000" cy="1728192"/>
          </a:xfrm>
        </p:spPr>
        <p:txBody>
          <a:bodyPr/>
          <a:lstStyle/>
          <a:p>
            <a:r>
              <a:rPr lang="en-GB" dirty="0">
                <a:solidFill>
                  <a:schemeClr val="bg2"/>
                </a:solidFill>
                <a:latin typeface="Book Antiqua" pitchFamily="18" charset="0"/>
              </a:rPr>
              <a:t>                     karppinen.anne.m@gmail.com</a:t>
            </a:r>
          </a:p>
        </p:txBody>
      </p:sp>
      <p:pic>
        <p:nvPicPr>
          <p:cNvPr id="2" name="Kuva 1">
            <a:extLst>
              <a:ext uri="{FF2B5EF4-FFF2-40B4-BE49-F238E27FC236}">
                <a16:creationId xmlns:a16="http://schemas.microsoft.com/office/drawing/2014/main" id="{877A4AF0-AFE9-4562-820B-7F1B2B41775F}"/>
              </a:ext>
            </a:extLst>
          </p:cNvPr>
          <p:cNvPicPr>
            <a:picLocks noChangeAspect="1"/>
          </p:cNvPicPr>
          <p:nvPr/>
        </p:nvPicPr>
        <p:blipFill>
          <a:blip r:embed="rId3"/>
          <a:stretch>
            <a:fillRect/>
          </a:stretch>
        </p:blipFill>
        <p:spPr>
          <a:xfrm>
            <a:off x="191344" y="3573016"/>
            <a:ext cx="3750940" cy="316090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sz="half" idx="1"/>
          </p:nvPr>
        </p:nvSpPr>
        <p:spPr>
          <a:xfrm>
            <a:off x="263352" y="188640"/>
            <a:ext cx="11665296" cy="3024335"/>
          </a:xfrm>
        </p:spPr>
        <p:txBody>
          <a:bodyPr/>
          <a:lstStyle/>
          <a:p>
            <a:pPr algn="just">
              <a:buFont typeface="Wingdings" pitchFamily="2" charset="2"/>
              <a:buNone/>
            </a:pPr>
            <a:r>
              <a:rPr lang="en-GB" sz="2600" dirty="0">
                <a:solidFill>
                  <a:schemeClr val="tx1"/>
                </a:solidFill>
                <a:latin typeface="Book Antiqua" pitchFamily="18" charset="0"/>
              </a:rPr>
              <a:t>5. The cultivation of an enhanced enjoyment, understanding, and appreciation 	of media content </a:t>
            </a:r>
          </a:p>
          <a:p>
            <a:pPr algn="just">
              <a:buFont typeface="Wingdings" pitchFamily="2" charset="2"/>
              <a:buNone/>
            </a:pPr>
            <a:r>
              <a:rPr lang="en-GB" sz="2600" dirty="0">
                <a:solidFill>
                  <a:schemeClr val="tx1"/>
                </a:solidFill>
                <a:latin typeface="Book Antiqua" pitchFamily="18" charset="0"/>
              </a:rPr>
              <a:t>     -&gt; Media literacy shouldn’t detract from your enjoyment of texts – 	conversely, it should </a:t>
            </a:r>
            <a:r>
              <a:rPr lang="en-GB" sz="2600" i="1" dirty="0">
                <a:solidFill>
                  <a:schemeClr val="tx1"/>
                </a:solidFill>
                <a:latin typeface="Book Antiqua" pitchFamily="18" charset="0"/>
              </a:rPr>
              <a:t>enhance</a:t>
            </a:r>
            <a:r>
              <a:rPr lang="en-GB" sz="2600" dirty="0">
                <a:solidFill>
                  <a:schemeClr val="tx1"/>
                </a:solidFill>
                <a:latin typeface="Book Antiqua" pitchFamily="18" charset="0"/>
              </a:rPr>
              <a:t> it </a:t>
            </a:r>
          </a:p>
          <a:p>
            <a:pPr algn="just">
              <a:buFont typeface="Wingdings" pitchFamily="2" charset="2"/>
              <a:buNone/>
            </a:pPr>
            <a:r>
              <a:rPr lang="en-GB" sz="2600" dirty="0">
                <a:solidFill>
                  <a:schemeClr val="tx1"/>
                </a:solidFill>
                <a:latin typeface="Book Antiqua" pitchFamily="18" charset="0"/>
              </a:rPr>
              <a:t>     -&gt; However, it can also teach us why some texts make us feel 	uncomfortable – and to accept the fact that not everything is acceptable </a:t>
            </a:r>
          </a:p>
          <a:p>
            <a:endParaRPr lang="en-GB" sz="2200"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16843" y="2892082"/>
            <a:ext cx="5663952" cy="395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4B57B6A-92B7-4E00-87E4-45CBDF803269}"/>
              </a:ext>
            </a:extLst>
          </p:cNvPr>
          <p:cNvSpPr>
            <a:spLocks noGrp="1"/>
          </p:cNvSpPr>
          <p:nvPr>
            <p:ph type="title"/>
          </p:nvPr>
        </p:nvSpPr>
        <p:spPr>
          <a:xfrm>
            <a:off x="1487488" y="332657"/>
            <a:ext cx="9942511" cy="936104"/>
          </a:xfrm>
        </p:spPr>
        <p:txBody>
          <a:bodyPr/>
          <a:lstStyle/>
          <a:p>
            <a:r>
              <a:rPr lang="en-GB" dirty="0">
                <a:latin typeface="Book Antiqua" panose="02040602050305030304" pitchFamily="18" charset="0"/>
              </a:rPr>
              <a:t>Why Study Mass Media?</a:t>
            </a:r>
          </a:p>
        </p:txBody>
      </p:sp>
      <p:sp>
        <p:nvSpPr>
          <p:cNvPr id="6" name="Sisällön paikkamerkki 5">
            <a:extLst>
              <a:ext uri="{FF2B5EF4-FFF2-40B4-BE49-F238E27FC236}">
                <a16:creationId xmlns:a16="http://schemas.microsoft.com/office/drawing/2014/main" id="{074BC471-2B72-43D6-BE83-26BE443D28CD}"/>
              </a:ext>
            </a:extLst>
          </p:cNvPr>
          <p:cNvSpPr>
            <a:spLocks noGrp="1"/>
          </p:cNvSpPr>
          <p:nvPr>
            <p:ph idx="1"/>
          </p:nvPr>
        </p:nvSpPr>
        <p:spPr>
          <a:xfrm>
            <a:off x="479376" y="1844824"/>
            <a:ext cx="11305255" cy="3933041"/>
          </a:xfrm>
        </p:spPr>
        <p:txBody>
          <a:bodyPr/>
          <a:lstStyle/>
          <a:p>
            <a:pPr algn="just"/>
            <a:r>
              <a:rPr lang="en-GB" sz="2600" dirty="0">
                <a:solidFill>
                  <a:schemeClr val="tx1"/>
                </a:solidFill>
                <a:latin typeface="Book Antiqua" panose="02040602050305030304" pitchFamily="18" charset="0"/>
              </a:rPr>
              <a:t>• Media stories shape our culture, serving both as a mirror of existing 	cultural practices and traditions and as a creator of new cultural 	traditions for audiences. </a:t>
            </a:r>
          </a:p>
          <a:p>
            <a:pPr algn="just"/>
            <a:r>
              <a:rPr lang="en-GB" sz="2600" dirty="0">
                <a:solidFill>
                  <a:schemeClr val="tx1"/>
                </a:solidFill>
                <a:latin typeface="Book Antiqua" panose="02040602050305030304" pitchFamily="18" charset="0"/>
              </a:rPr>
              <a:t>• Media stories give us the perspectives and information needed to make 	good decisions about the paths we’ll choose in life. </a:t>
            </a:r>
          </a:p>
          <a:p>
            <a:pPr algn="just"/>
            <a:r>
              <a:rPr lang="en-GB" sz="2600" dirty="0">
                <a:solidFill>
                  <a:schemeClr val="tx1"/>
                </a:solidFill>
                <a:latin typeface="Book Antiqua" panose="02040602050305030304" pitchFamily="18" charset="0"/>
              </a:rPr>
              <a:t>• Media stories transport us into other worlds and give us a richer 	understanding of other people, places, and ways of thinking. </a:t>
            </a:r>
          </a:p>
          <a:p>
            <a:pPr algn="just"/>
            <a:r>
              <a:rPr lang="en-GB" sz="2600" dirty="0">
                <a:solidFill>
                  <a:schemeClr val="tx1"/>
                </a:solidFill>
                <a:latin typeface="Book Antiqua" panose="02040602050305030304" pitchFamily="18" charset="0"/>
              </a:rPr>
              <a:t>• Media stories can hypnotise us, immersing us in a fantasy more 	exciting or preferable to our real lives.</a:t>
            </a:r>
          </a:p>
          <a:p>
            <a:endParaRPr lang="en-GB" dirty="0"/>
          </a:p>
          <a:p>
            <a:endParaRPr lang="en-GB" dirty="0"/>
          </a:p>
        </p:txBody>
      </p:sp>
    </p:spTree>
    <p:extLst>
      <p:ext uri="{BB962C8B-B14F-4D97-AF65-F5344CB8AC3E}">
        <p14:creationId xmlns:p14="http://schemas.microsoft.com/office/powerpoint/2010/main" val="614376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AA24016-B263-4FD3-BAAE-4826F854A9DB}"/>
              </a:ext>
            </a:extLst>
          </p:cNvPr>
          <p:cNvSpPr>
            <a:spLocks noGrp="1"/>
          </p:cNvSpPr>
          <p:nvPr>
            <p:ph idx="1"/>
          </p:nvPr>
        </p:nvSpPr>
        <p:spPr>
          <a:xfrm>
            <a:off x="332812" y="260648"/>
            <a:ext cx="11097570" cy="5517217"/>
          </a:xfrm>
        </p:spPr>
        <p:txBody>
          <a:bodyPr/>
          <a:lstStyle/>
          <a:p>
            <a:endParaRPr lang="en-GB" sz="2000" dirty="0">
              <a:latin typeface="Book Antiqua" panose="02040602050305030304" pitchFamily="18" charset="0"/>
            </a:endParaRPr>
          </a:p>
          <a:p>
            <a:pPr>
              <a:buFont typeface="Arial" panose="020B0604020202020204" pitchFamily="34" charset="0"/>
              <a:buChar char="•"/>
            </a:pPr>
            <a:r>
              <a:rPr lang="en-GB" sz="2600" dirty="0">
                <a:solidFill>
                  <a:schemeClr val="tx1"/>
                </a:solidFill>
                <a:latin typeface="Book Antiqua" panose="02040602050305030304" pitchFamily="18" charset="0"/>
              </a:rPr>
              <a:t> Media stories inspire us to imagine a better way of living in our worlds 	and act on our vision. </a:t>
            </a:r>
          </a:p>
          <a:p>
            <a:pPr>
              <a:buFont typeface="Arial" panose="020B0604020202020204" pitchFamily="34" charset="0"/>
              <a:buChar char="•"/>
            </a:pPr>
            <a:r>
              <a:rPr lang="en-GB" sz="2600" dirty="0">
                <a:solidFill>
                  <a:schemeClr val="tx1"/>
                </a:solidFill>
                <a:latin typeface="Book Antiqua" panose="02040602050305030304" pitchFamily="18" charset="0"/>
              </a:rPr>
              <a:t> Media stories help us form ideas that we carry into our real lives.</a:t>
            </a:r>
          </a:p>
          <a:p>
            <a:endParaRPr lang="en-GB" sz="2000" dirty="0">
              <a:latin typeface="Book Antiqua" panose="02040602050305030304" pitchFamily="18" charset="0"/>
            </a:endParaRPr>
          </a:p>
          <a:p>
            <a:endParaRPr lang="en-GB" sz="2000" dirty="0">
              <a:latin typeface="Book Antiqua" panose="02040602050305030304" pitchFamily="18" charset="0"/>
            </a:endParaRPr>
          </a:p>
          <a:p>
            <a:endParaRPr lang="en-GB" sz="2000" dirty="0">
              <a:latin typeface="Book Antiqua" panose="02040602050305030304" pitchFamily="18" charset="0"/>
            </a:endParaRPr>
          </a:p>
          <a:p>
            <a:endParaRPr lang="en-GB" sz="2000" dirty="0">
              <a:latin typeface="Book Antiqua" panose="02040602050305030304" pitchFamily="18" charset="0"/>
            </a:endParaRPr>
          </a:p>
          <a:p>
            <a:endParaRPr lang="en-GB" sz="2000" dirty="0">
              <a:latin typeface="Book Antiqua" panose="02040602050305030304" pitchFamily="18" charset="0"/>
            </a:endParaRPr>
          </a:p>
          <a:p>
            <a:endParaRPr lang="en-GB" sz="2000" dirty="0">
              <a:latin typeface="Book Antiqua" panose="02040602050305030304" pitchFamily="18" charset="0"/>
            </a:endParaRPr>
          </a:p>
          <a:p>
            <a:endParaRPr lang="en-GB" sz="2000" dirty="0">
              <a:latin typeface="Book Antiqua" panose="02040602050305030304" pitchFamily="18" charset="0"/>
            </a:endParaRPr>
          </a:p>
          <a:p>
            <a:endParaRPr lang="en-GB" sz="2000" dirty="0">
              <a:latin typeface="Book Antiqua" panose="02040602050305030304" pitchFamily="18" charset="0"/>
            </a:endParaRPr>
          </a:p>
          <a:p>
            <a:r>
              <a:rPr lang="en-GB" sz="2000" dirty="0">
                <a:solidFill>
                  <a:schemeClr val="tx1"/>
                </a:solidFill>
                <a:latin typeface="Book Antiqua" panose="02040602050305030304" pitchFamily="18" charset="0"/>
              </a:rPr>
              <a:t>Pike, Deidre. </a:t>
            </a:r>
            <a:r>
              <a:rPr lang="en-GB" sz="2000" i="1" dirty="0">
                <a:solidFill>
                  <a:schemeClr val="tx1"/>
                </a:solidFill>
                <a:latin typeface="Book Antiqua" panose="02040602050305030304" pitchFamily="18" charset="0"/>
              </a:rPr>
              <a:t>Media Literacy : Seeking Honesty, Independence, and Productivity in Today's Mass 	Messages</a:t>
            </a:r>
            <a:endParaRPr lang="en-GB" i="1" dirty="0">
              <a:solidFill>
                <a:schemeClr val="tx1"/>
              </a:solidFill>
            </a:endParaRPr>
          </a:p>
        </p:txBody>
      </p:sp>
      <p:pic>
        <p:nvPicPr>
          <p:cNvPr id="5" name="Kuva 4">
            <a:extLst>
              <a:ext uri="{FF2B5EF4-FFF2-40B4-BE49-F238E27FC236}">
                <a16:creationId xmlns:a16="http://schemas.microsoft.com/office/drawing/2014/main" id="{C072BAA4-A851-4896-93EC-E7AF6F1D3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64" y="2276872"/>
            <a:ext cx="5187125" cy="2664296"/>
          </a:xfrm>
          <a:prstGeom prst="rect">
            <a:avLst/>
          </a:prstGeom>
        </p:spPr>
      </p:pic>
    </p:spTree>
    <p:extLst>
      <p:ext uri="{BB962C8B-B14F-4D97-AF65-F5344CB8AC3E}">
        <p14:creationId xmlns:p14="http://schemas.microsoft.com/office/powerpoint/2010/main" val="2829574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flipV="1">
            <a:off x="1981200" y="-891480"/>
            <a:ext cx="7467600" cy="360040"/>
          </a:xfrm>
        </p:spPr>
        <p:txBody>
          <a:bodyPr>
            <a:normAutofit fontScale="90000"/>
          </a:bodyPr>
          <a:lstStyle/>
          <a:p>
            <a:endParaRPr lang="en-GB" dirty="0"/>
          </a:p>
        </p:txBody>
      </p:sp>
      <p:sp>
        <p:nvSpPr>
          <p:cNvPr id="6" name="Sisällön paikkamerkki 5"/>
          <p:cNvSpPr>
            <a:spLocks noGrp="1"/>
          </p:cNvSpPr>
          <p:nvPr>
            <p:ph idx="1"/>
          </p:nvPr>
        </p:nvSpPr>
        <p:spPr>
          <a:xfrm>
            <a:off x="551384" y="548680"/>
            <a:ext cx="11017224" cy="5493224"/>
          </a:xfrm>
        </p:spPr>
        <p:txBody>
          <a:bodyPr/>
          <a:lstStyle/>
          <a:p>
            <a:pPr marL="0" indent="0" algn="just">
              <a:buNone/>
            </a:pPr>
            <a:r>
              <a:rPr lang="en-GB" sz="2600" dirty="0">
                <a:solidFill>
                  <a:schemeClr val="tx1"/>
                </a:solidFill>
                <a:latin typeface="Book Antiqua" panose="02040602050305030304" pitchFamily="18" charset="0"/>
              </a:rPr>
              <a:t>Literacy is the ability to express oneself in an effective way through the text of the moment, the prevailing mode of expression in a particular society. Literacy follows language. To be literate, in other words, is to be conversant in the dominant expressive language and form of the age.  </a:t>
            </a:r>
          </a:p>
          <a:p>
            <a:pPr marL="0" indent="0" algn="just">
              <a:buNone/>
            </a:pPr>
            <a:r>
              <a:rPr lang="en-GB" sz="2600" dirty="0">
                <a:solidFill>
                  <a:schemeClr val="tx1"/>
                </a:solidFill>
                <a:latin typeface="Book Antiqua" panose="02040602050305030304" pitchFamily="18" charset="0"/>
              </a:rPr>
              <a:t>Stephen Apkon: </a:t>
            </a:r>
            <a:r>
              <a:rPr lang="en-GB" sz="2600" i="1" dirty="0">
                <a:solidFill>
                  <a:schemeClr val="tx1"/>
                </a:solidFill>
                <a:latin typeface="Book Antiqua" panose="02040602050305030304" pitchFamily="18" charset="0"/>
              </a:rPr>
              <a:t>The Age of the Image. Redefining Literacy in a World of 	Screens</a:t>
            </a:r>
            <a:r>
              <a:rPr lang="en-GB" sz="2600" dirty="0">
                <a:solidFill>
                  <a:schemeClr val="tx1"/>
                </a:solidFill>
                <a:latin typeface="Book Antiqua" panose="02040602050305030304" pitchFamily="18" charset="0"/>
              </a:rPr>
              <a:t>. 2013.</a:t>
            </a:r>
          </a:p>
          <a:p>
            <a:pPr marL="0" indent="0" algn="just">
              <a:buNone/>
            </a:pPr>
            <a:endParaRPr lang="en-GB" sz="2600" dirty="0">
              <a:solidFill>
                <a:schemeClr val="tx1"/>
              </a:solidFill>
              <a:latin typeface="Book Antiqua" panose="02040602050305030304" pitchFamily="18" charset="0"/>
            </a:endParaRPr>
          </a:p>
          <a:p>
            <a:pPr marL="0" indent="0" algn="just">
              <a:buNone/>
            </a:pPr>
            <a:r>
              <a:rPr lang="en-GB" sz="2600" dirty="0">
                <a:solidFill>
                  <a:schemeClr val="tx1"/>
                </a:solidFill>
                <a:latin typeface="Book Antiqua" panose="02040602050305030304" pitchFamily="18" charset="0"/>
              </a:rPr>
              <a:t>Yet, in order to assess the social and cultural consequences of [an] invention and [its] development, it is necessary to look at the media as a whole, to view all the different means of communication as interdependent, treating them as a package, a repertoire, a system, or what the French call a ‘regime’, whether authoritarian, democratic, bureaucratic or capitalist.</a:t>
            </a:r>
          </a:p>
          <a:p>
            <a:pPr marL="0" indent="0" algn="just">
              <a:buNone/>
            </a:pPr>
            <a:r>
              <a:rPr lang="en-GB" sz="2600" dirty="0">
                <a:solidFill>
                  <a:schemeClr val="tx1"/>
                </a:solidFill>
                <a:latin typeface="Book Antiqua" panose="02040602050305030304" pitchFamily="18" charset="0"/>
              </a:rPr>
              <a:t>                                    Briggs and Burke: </a:t>
            </a:r>
            <a:r>
              <a:rPr lang="en-GB" sz="2600" i="1" dirty="0">
                <a:solidFill>
                  <a:schemeClr val="tx1"/>
                </a:solidFill>
                <a:latin typeface="Book Antiqua" panose="02040602050305030304" pitchFamily="18" charset="0"/>
              </a:rPr>
              <a:t>A Social History of the Media</a:t>
            </a:r>
            <a:r>
              <a:rPr lang="en-GB" sz="2600" dirty="0">
                <a:solidFill>
                  <a:schemeClr val="tx1"/>
                </a:solidFill>
                <a:latin typeface="Book Antiqua" panose="02040602050305030304" pitchFamily="18" charset="0"/>
              </a:rPr>
              <a:t>. 2009. </a:t>
            </a:r>
          </a:p>
          <a:p>
            <a:pPr marL="0" indent="0" algn="just">
              <a:buNone/>
            </a:pPr>
            <a:endParaRPr lang="en-GB" dirty="0">
              <a:latin typeface="Book Antiqua" panose="02040602050305030304" pitchFamily="18" charset="0"/>
            </a:endParaRPr>
          </a:p>
        </p:txBody>
      </p:sp>
    </p:spTree>
    <p:extLst>
      <p:ext uri="{BB962C8B-B14F-4D97-AF65-F5344CB8AC3E}">
        <p14:creationId xmlns:p14="http://schemas.microsoft.com/office/powerpoint/2010/main" val="3390396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71464" y="274638"/>
            <a:ext cx="9649072" cy="994122"/>
          </a:xfrm>
        </p:spPr>
        <p:txBody>
          <a:bodyPr>
            <a:noAutofit/>
          </a:bodyPr>
          <a:lstStyle/>
          <a:p>
            <a:r>
              <a:rPr lang="en-GB" sz="4400" dirty="0">
                <a:latin typeface="Book Antiqua" panose="02040602050305030304" pitchFamily="18" charset="0"/>
              </a:rPr>
              <a:t>CENTRAL CONCEPTS: TEXT     </a:t>
            </a:r>
            <a:r>
              <a:rPr lang="en-GB" sz="3200" dirty="0">
                <a:latin typeface="Book Antiqua" panose="02040602050305030304" pitchFamily="18" charset="0"/>
              </a:rPr>
              <a:t>(p.7)</a:t>
            </a:r>
          </a:p>
        </p:txBody>
      </p:sp>
      <p:sp>
        <p:nvSpPr>
          <p:cNvPr id="44035" name="Rectangle 3"/>
          <p:cNvSpPr>
            <a:spLocks noGrp="1" noChangeArrowheads="1"/>
          </p:cNvSpPr>
          <p:nvPr>
            <p:ph idx="1"/>
          </p:nvPr>
        </p:nvSpPr>
        <p:spPr>
          <a:xfrm>
            <a:off x="241690" y="1556792"/>
            <a:ext cx="9649072" cy="4312302"/>
          </a:xfrm>
          <a:ln>
            <a:noFill/>
          </a:ln>
        </p:spPr>
        <p:txBody>
          <a:bodyPr/>
          <a:lstStyle/>
          <a:p>
            <a:pPr>
              <a:buFont typeface="Arial" panose="020B0604020202020204" pitchFamily="34" charset="0"/>
              <a:buChar char="•"/>
            </a:pPr>
            <a:r>
              <a:rPr lang="en-GB" sz="2600" dirty="0">
                <a:latin typeface="Book Antiqua" pitchFamily="18" charset="0"/>
              </a:rPr>
              <a:t>    Spoken and written texts:</a:t>
            </a:r>
          </a:p>
          <a:p>
            <a:r>
              <a:rPr lang="en-GB" sz="2600" dirty="0">
                <a:latin typeface="Book Antiqua" pitchFamily="18" charset="0"/>
              </a:rPr>
              <a:t>           </a:t>
            </a:r>
            <a:r>
              <a:rPr lang="en-GB" sz="2600" b="1" dirty="0">
                <a:latin typeface="Book Antiqua" pitchFamily="18" charset="0"/>
              </a:rPr>
              <a:t>Spoken language </a:t>
            </a:r>
            <a:r>
              <a:rPr lang="en-GB" sz="2600" dirty="0">
                <a:latin typeface="Book Antiqua" pitchFamily="18" charset="0"/>
              </a:rPr>
              <a:t>tends to have</a:t>
            </a:r>
          </a:p>
          <a:p>
            <a:pPr>
              <a:lnSpc>
                <a:spcPct val="100000"/>
              </a:lnSpc>
              <a:spcBef>
                <a:spcPts val="0"/>
              </a:spcBef>
              <a:buNone/>
            </a:pPr>
            <a:r>
              <a:rPr lang="en-GB" sz="2600" dirty="0">
                <a:latin typeface="Book Antiqua" pitchFamily="18" charset="0"/>
              </a:rPr>
              <a:t>                  - low lexical density</a:t>
            </a:r>
            <a:r>
              <a:rPr lang="en-GB" sz="2600" dirty="0">
                <a:solidFill>
                  <a:schemeClr val="bg2"/>
                </a:solidFill>
                <a:latin typeface="Book Antiqua" pitchFamily="18" charset="0"/>
              </a:rPr>
              <a:t> </a:t>
            </a:r>
          </a:p>
          <a:p>
            <a:pPr>
              <a:lnSpc>
                <a:spcPct val="100000"/>
              </a:lnSpc>
              <a:spcBef>
                <a:spcPts val="0"/>
              </a:spcBef>
              <a:buNone/>
            </a:pPr>
            <a:r>
              <a:rPr lang="en-GB" sz="2600" dirty="0">
                <a:solidFill>
                  <a:schemeClr val="bg2"/>
                </a:solidFill>
                <a:latin typeface="Book Antiqua" pitchFamily="18" charset="0"/>
              </a:rPr>
              <a:t>                     - </a:t>
            </a:r>
            <a:r>
              <a:rPr lang="en-GB" sz="2600" dirty="0">
                <a:latin typeface="Book Antiqua" pitchFamily="18" charset="0"/>
              </a:rPr>
              <a:t>informal words</a:t>
            </a:r>
          </a:p>
          <a:p>
            <a:pPr>
              <a:lnSpc>
                <a:spcPct val="100000"/>
              </a:lnSpc>
              <a:spcBef>
                <a:spcPts val="0"/>
              </a:spcBef>
              <a:buNone/>
            </a:pPr>
            <a:r>
              <a:rPr lang="en-GB" sz="2600" dirty="0">
                <a:latin typeface="Book Antiqua" pitchFamily="18" charset="0"/>
              </a:rPr>
              <a:t>                     - simple structures</a:t>
            </a:r>
          </a:p>
          <a:p>
            <a:pPr>
              <a:lnSpc>
                <a:spcPct val="100000"/>
              </a:lnSpc>
              <a:spcBef>
                <a:spcPts val="0"/>
              </a:spcBef>
              <a:buNone/>
            </a:pPr>
            <a:r>
              <a:rPr lang="en-GB" sz="2600" dirty="0">
                <a:latin typeface="Book Antiqua" pitchFamily="18" charset="0"/>
              </a:rPr>
              <a:t>                      - involved style</a:t>
            </a:r>
          </a:p>
          <a:p>
            <a:pPr marL="0" indent="0">
              <a:buNone/>
            </a:pPr>
            <a:r>
              <a:rPr lang="en-GB" sz="2600" dirty="0">
                <a:latin typeface="Book Antiqua" pitchFamily="18" charset="0"/>
              </a:rPr>
              <a:t>            </a:t>
            </a:r>
            <a:r>
              <a:rPr lang="en-GB" sz="2600" b="1" dirty="0">
                <a:latin typeface="Book Antiqua" pitchFamily="18" charset="0"/>
              </a:rPr>
              <a:t>Written language </a:t>
            </a:r>
            <a:r>
              <a:rPr lang="en-GB" sz="2600" dirty="0">
                <a:latin typeface="Book Antiqua" pitchFamily="18" charset="0"/>
              </a:rPr>
              <a:t>tends to have</a:t>
            </a:r>
          </a:p>
          <a:p>
            <a:pPr>
              <a:spcBef>
                <a:spcPts val="0"/>
              </a:spcBef>
              <a:buNone/>
            </a:pPr>
            <a:r>
              <a:rPr lang="en-GB" sz="2600" dirty="0">
                <a:latin typeface="Book Antiqua" pitchFamily="18" charset="0"/>
              </a:rPr>
              <a:t>                  - high lexical density</a:t>
            </a:r>
          </a:p>
          <a:p>
            <a:pPr>
              <a:spcBef>
                <a:spcPts val="0"/>
              </a:spcBef>
              <a:buNone/>
            </a:pPr>
            <a:r>
              <a:rPr lang="en-GB" sz="2600" dirty="0">
                <a:latin typeface="Book Antiqua" pitchFamily="18" charset="0"/>
              </a:rPr>
              <a:t>                      - formal words</a:t>
            </a:r>
          </a:p>
          <a:p>
            <a:pPr>
              <a:spcBef>
                <a:spcPts val="0"/>
              </a:spcBef>
              <a:buNone/>
            </a:pPr>
            <a:r>
              <a:rPr lang="en-GB" sz="2600" dirty="0">
                <a:latin typeface="Book Antiqua" pitchFamily="18" charset="0"/>
              </a:rPr>
              <a:t>                      - complex structures</a:t>
            </a:r>
          </a:p>
          <a:p>
            <a:pPr>
              <a:spcBef>
                <a:spcPts val="0"/>
              </a:spcBef>
              <a:buNone/>
            </a:pPr>
            <a:r>
              <a:rPr lang="en-GB" sz="2600" dirty="0">
                <a:latin typeface="Book Antiqua" pitchFamily="18" charset="0"/>
              </a:rPr>
              <a:t>                      - detached style </a:t>
            </a:r>
          </a:p>
          <a:p>
            <a:pPr>
              <a:spcBef>
                <a:spcPts val="0"/>
              </a:spcBef>
              <a:buNone/>
            </a:pPr>
            <a:endParaRPr lang="en-GB" sz="2600" dirty="0">
              <a:latin typeface="Book Antiqua" pitchFamily="18" charset="0"/>
            </a:endParaRPr>
          </a:p>
          <a:p>
            <a:pPr>
              <a:spcBef>
                <a:spcPts val="0"/>
              </a:spcBef>
              <a:buNone/>
            </a:pPr>
            <a:r>
              <a:rPr lang="en-GB" sz="2600" dirty="0">
                <a:latin typeface="Book Antiqua" pitchFamily="18" charset="0"/>
              </a:rPr>
              <a:t>-&gt; Not necessarily the case with f.ex. social media texts</a:t>
            </a:r>
          </a:p>
          <a:p>
            <a:pPr>
              <a:buFont typeface="Wingdings 2" pitchFamily="18" charset="2"/>
              <a:buChar char="¤"/>
            </a:pPr>
            <a:endParaRPr lang="en-GB" dirty="0">
              <a:solidFill>
                <a:schemeClr val="bg2"/>
              </a:solidFill>
              <a:latin typeface="Book Antiqua" pitchFamily="18" charset="0"/>
            </a:endParaRPr>
          </a:p>
          <a:p>
            <a:pPr>
              <a:buFont typeface="Wingdings" pitchFamily="2" charset="2"/>
              <a:buNone/>
            </a:pPr>
            <a:endParaRPr lang="en-GB" dirty="0">
              <a:solidFill>
                <a:schemeClr val="bg2"/>
              </a:solidFill>
              <a:latin typeface="Book Antiqua" pitchFamily="18" charset="0"/>
            </a:endParaRPr>
          </a:p>
        </p:txBody>
      </p:sp>
      <p:pic>
        <p:nvPicPr>
          <p:cNvPr id="4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248" y="1556792"/>
            <a:ext cx="2879725"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arn(inHorizontal)">
                                      <p:cBhvr>
                                        <p:cTn id="7" dur="500"/>
                                        <p:tgtEl>
                                          <p:spTgt spid="44035">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barn(inHorizontal)">
                                      <p:cBhvr>
                                        <p:cTn id="10" dur="500"/>
                                        <p:tgtEl>
                                          <p:spTgt spid="44035">
                                            <p:txEl>
                                              <p:pRg st="1" end="1"/>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barn(inHorizontal)">
                                      <p:cBhvr>
                                        <p:cTn id="13" dur="500"/>
                                        <p:tgtEl>
                                          <p:spTgt spid="44035">
                                            <p:txEl>
                                              <p:pRg st="2" end="2"/>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44035">
                                            <p:txEl>
                                              <p:pRg st="3" end="3"/>
                                            </p:txEl>
                                          </p:spTgt>
                                        </p:tgtEl>
                                        <p:attrNameLst>
                                          <p:attrName>style.visibility</p:attrName>
                                        </p:attrNameLst>
                                      </p:cBhvr>
                                      <p:to>
                                        <p:strVal val="visible"/>
                                      </p:to>
                                    </p:set>
                                    <p:animEffect transition="in" filter="barn(inHorizontal)">
                                      <p:cBhvr>
                                        <p:cTn id="16" dur="500"/>
                                        <p:tgtEl>
                                          <p:spTgt spid="44035">
                                            <p:txEl>
                                              <p:pRg st="3" end="3"/>
                                            </p:txEl>
                                          </p:spTgt>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Effect transition="in" filter="barn(inHorizontal)">
                                      <p:cBhvr>
                                        <p:cTn id="19" dur="500"/>
                                        <p:tgtEl>
                                          <p:spTgt spid="44035">
                                            <p:txEl>
                                              <p:pRg st="4" end="4"/>
                                            </p:txEl>
                                          </p:spTgt>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44035">
                                            <p:txEl>
                                              <p:pRg st="5" end="5"/>
                                            </p:txEl>
                                          </p:spTgt>
                                        </p:tgtEl>
                                        <p:attrNameLst>
                                          <p:attrName>style.visibility</p:attrName>
                                        </p:attrNameLst>
                                      </p:cBhvr>
                                      <p:to>
                                        <p:strVal val="visible"/>
                                      </p:to>
                                    </p:set>
                                    <p:animEffect transition="in" filter="barn(inHorizontal)">
                                      <p:cBhvr>
                                        <p:cTn id="22" dur="500"/>
                                        <p:tgtEl>
                                          <p:spTgt spid="4403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44035">
                                            <p:txEl>
                                              <p:pRg st="6" end="6"/>
                                            </p:txEl>
                                          </p:spTgt>
                                        </p:tgtEl>
                                        <p:attrNameLst>
                                          <p:attrName>style.visibility</p:attrName>
                                        </p:attrNameLst>
                                      </p:cBhvr>
                                      <p:to>
                                        <p:strVal val="visible"/>
                                      </p:to>
                                    </p:set>
                                    <p:animEffect transition="in" filter="barn(inHorizontal)">
                                      <p:cBhvr>
                                        <p:cTn id="27" dur="500"/>
                                        <p:tgtEl>
                                          <p:spTgt spid="44035">
                                            <p:txEl>
                                              <p:pRg st="6" end="6"/>
                                            </p:txEl>
                                          </p:spTgt>
                                        </p:tgtEl>
                                      </p:cBhvr>
                                    </p:animEffect>
                                  </p:childTnLst>
                                </p:cTn>
                              </p:par>
                              <p:par>
                                <p:cTn id="28" presetID="16" presetClass="entr" presetSubtype="26" fill="hold" grpId="0" nodeType="withEffect">
                                  <p:stCondLst>
                                    <p:cond delay="0"/>
                                  </p:stCondLst>
                                  <p:childTnLst>
                                    <p:set>
                                      <p:cBhvr>
                                        <p:cTn id="29" dur="1" fill="hold">
                                          <p:stCondLst>
                                            <p:cond delay="0"/>
                                          </p:stCondLst>
                                        </p:cTn>
                                        <p:tgtEl>
                                          <p:spTgt spid="44035">
                                            <p:txEl>
                                              <p:pRg st="7" end="7"/>
                                            </p:txEl>
                                          </p:spTgt>
                                        </p:tgtEl>
                                        <p:attrNameLst>
                                          <p:attrName>style.visibility</p:attrName>
                                        </p:attrNameLst>
                                      </p:cBhvr>
                                      <p:to>
                                        <p:strVal val="visible"/>
                                      </p:to>
                                    </p:set>
                                    <p:animEffect transition="in" filter="barn(inHorizontal)">
                                      <p:cBhvr>
                                        <p:cTn id="30" dur="500"/>
                                        <p:tgtEl>
                                          <p:spTgt spid="44035">
                                            <p:txEl>
                                              <p:pRg st="7" end="7"/>
                                            </p:txEl>
                                          </p:spTgt>
                                        </p:tgtEl>
                                      </p:cBhvr>
                                    </p:animEffect>
                                  </p:childTnLst>
                                </p:cTn>
                              </p:par>
                              <p:par>
                                <p:cTn id="31" presetID="16" presetClass="entr" presetSubtype="26" fill="hold" grpId="0" nodeType="withEffect">
                                  <p:stCondLst>
                                    <p:cond delay="0"/>
                                  </p:stCondLst>
                                  <p:childTnLst>
                                    <p:set>
                                      <p:cBhvr>
                                        <p:cTn id="32" dur="1" fill="hold">
                                          <p:stCondLst>
                                            <p:cond delay="0"/>
                                          </p:stCondLst>
                                        </p:cTn>
                                        <p:tgtEl>
                                          <p:spTgt spid="44035">
                                            <p:txEl>
                                              <p:pRg st="8" end="8"/>
                                            </p:txEl>
                                          </p:spTgt>
                                        </p:tgtEl>
                                        <p:attrNameLst>
                                          <p:attrName>style.visibility</p:attrName>
                                        </p:attrNameLst>
                                      </p:cBhvr>
                                      <p:to>
                                        <p:strVal val="visible"/>
                                      </p:to>
                                    </p:set>
                                    <p:animEffect transition="in" filter="barn(inHorizontal)">
                                      <p:cBhvr>
                                        <p:cTn id="33" dur="500"/>
                                        <p:tgtEl>
                                          <p:spTgt spid="44035">
                                            <p:txEl>
                                              <p:pRg st="8" end="8"/>
                                            </p:txEl>
                                          </p:spTgt>
                                        </p:tgtEl>
                                      </p:cBhvr>
                                    </p:animEffect>
                                  </p:childTnLst>
                                </p:cTn>
                              </p:par>
                              <p:par>
                                <p:cTn id="34" presetID="16" presetClass="entr" presetSubtype="26" fill="hold" grpId="0" nodeType="withEffect">
                                  <p:stCondLst>
                                    <p:cond delay="0"/>
                                  </p:stCondLst>
                                  <p:childTnLst>
                                    <p:set>
                                      <p:cBhvr>
                                        <p:cTn id="35" dur="1" fill="hold">
                                          <p:stCondLst>
                                            <p:cond delay="0"/>
                                          </p:stCondLst>
                                        </p:cTn>
                                        <p:tgtEl>
                                          <p:spTgt spid="44035">
                                            <p:txEl>
                                              <p:pRg st="9" end="9"/>
                                            </p:txEl>
                                          </p:spTgt>
                                        </p:tgtEl>
                                        <p:attrNameLst>
                                          <p:attrName>style.visibility</p:attrName>
                                        </p:attrNameLst>
                                      </p:cBhvr>
                                      <p:to>
                                        <p:strVal val="visible"/>
                                      </p:to>
                                    </p:set>
                                    <p:animEffect transition="in" filter="barn(inHorizontal)">
                                      <p:cBhvr>
                                        <p:cTn id="36" dur="500"/>
                                        <p:tgtEl>
                                          <p:spTgt spid="44035">
                                            <p:txEl>
                                              <p:pRg st="9" end="9"/>
                                            </p:txEl>
                                          </p:spTgt>
                                        </p:tgtEl>
                                      </p:cBhvr>
                                    </p:animEffect>
                                  </p:childTnLst>
                                </p:cTn>
                              </p:par>
                              <p:par>
                                <p:cTn id="37" presetID="16" presetClass="entr" presetSubtype="26" fill="hold" grpId="0" nodeType="withEffect">
                                  <p:stCondLst>
                                    <p:cond delay="0"/>
                                  </p:stCondLst>
                                  <p:childTnLst>
                                    <p:set>
                                      <p:cBhvr>
                                        <p:cTn id="38" dur="1" fill="hold">
                                          <p:stCondLst>
                                            <p:cond delay="0"/>
                                          </p:stCondLst>
                                        </p:cTn>
                                        <p:tgtEl>
                                          <p:spTgt spid="44035">
                                            <p:txEl>
                                              <p:pRg st="10" end="10"/>
                                            </p:txEl>
                                          </p:spTgt>
                                        </p:tgtEl>
                                        <p:attrNameLst>
                                          <p:attrName>style.visibility</p:attrName>
                                        </p:attrNameLst>
                                      </p:cBhvr>
                                      <p:to>
                                        <p:strVal val="visible"/>
                                      </p:to>
                                    </p:set>
                                    <p:animEffect transition="in" filter="barn(inHorizontal)">
                                      <p:cBhvr>
                                        <p:cTn id="39" dur="500"/>
                                        <p:tgtEl>
                                          <p:spTgt spid="44035">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44035">
                                            <p:txEl>
                                              <p:pRg st="12" end="12"/>
                                            </p:txEl>
                                          </p:spTgt>
                                        </p:tgtEl>
                                        <p:attrNameLst>
                                          <p:attrName>style.visibility</p:attrName>
                                        </p:attrNameLst>
                                      </p:cBhvr>
                                      <p:to>
                                        <p:strVal val="visible"/>
                                      </p:to>
                                    </p:set>
                                    <p:animEffect transition="in" filter="barn(inHorizontal)">
                                      <p:cBhvr>
                                        <p:cTn id="44" dur="500"/>
                                        <p:tgtEl>
                                          <p:spTgt spid="440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981200" y="-674688"/>
            <a:ext cx="8229600" cy="215900"/>
          </a:xfrm>
        </p:spPr>
        <p:txBody>
          <a:bodyPr>
            <a:normAutofit fontScale="90000"/>
          </a:bodyPr>
          <a:lstStyle/>
          <a:p>
            <a:endParaRPr lang="en-US" sz="4000"/>
          </a:p>
        </p:txBody>
      </p:sp>
      <p:sp>
        <p:nvSpPr>
          <p:cNvPr id="120835" name="Rectangle 3"/>
          <p:cNvSpPr>
            <a:spLocks noGrp="1" noChangeArrowheads="1"/>
          </p:cNvSpPr>
          <p:nvPr>
            <p:ph idx="1"/>
          </p:nvPr>
        </p:nvSpPr>
        <p:spPr>
          <a:xfrm>
            <a:off x="479376" y="188914"/>
            <a:ext cx="11161240" cy="6408737"/>
          </a:xfrm>
        </p:spPr>
        <p:txBody>
          <a:bodyPr/>
          <a:lstStyle/>
          <a:p>
            <a:pPr algn="just">
              <a:buFont typeface="Arial" panose="020B0604020202020204" pitchFamily="34" charset="0"/>
              <a:buChar char="•"/>
            </a:pPr>
            <a:r>
              <a:rPr lang="en-GB" sz="2600" dirty="0">
                <a:latin typeface="Book Antiqua" pitchFamily="18" charset="0"/>
              </a:rPr>
              <a:t>   Changes in society lead to changes in texts: information society, 	globalisation, technological advances</a:t>
            </a:r>
          </a:p>
          <a:p>
            <a:pPr algn="just">
              <a:buFont typeface="Arial" panose="020B0604020202020204" pitchFamily="34" charset="0"/>
              <a:buChar char="•"/>
            </a:pPr>
            <a:r>
              <a:rPr lang="en-GB" sz="2600" dirty="0">
                <a:latin typeface="Book Antiqua" pitchFamily="18" charset="0"/>
              </a:rPr>
              <a:t>   Technology enables access to different forms of production and 	consumption -&gt; changing concepts of writer and reader</a:t>
            </a:r>
          </a:p>
          <a:p>
            <a:pPr algn="just">
              <a:buFont typeface="Arial" panose="020B0604020202020204" pitchFamily="34" charset="0"/>
              <a:buChar char="•"/>
            </a:pPr>
            <a:r>
              <a:rPr lang="en-GB" sz="2600" dirty="0">
                <a:latin typeface="Book Antiqua" pitchFamily="18" charset="0"/>
              </a:rPr>
              <a:t>     Moving from “the world told to the world shown” </a:t>
            </a:r>
          </a:p>
          <a:p>
            <a:pPr>
              <a:buFont typeface="Wingdings" pitchFamily="2" charset="2"/>
              <a:buNone/>
            </a:pPr>
            <a:endParaRPr lang="en-GB" dirty="0"/>
          </a:p>
        </p:txBody>
      </p:sp>
      <p:pic>
        <p:nvPicPr>
          <p:cNvPr id="1208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178" y="2780928"/>
            <a:ext cx="5331822" cy="407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74638"/>
            <a:ext cx="8147248" cy="1210146"/>
          </a:xfrm>
        </p:spPr>
        <p:txBody>
          <a:bodyPr>
            <a:noAutofit/>
          </a:bodyPr>
          <a:lstStyle/>
          <a:p>
            <a:r>
              <a:rPr lang="en-GB" sz="4400" dirty="0">
                <a:latin typeface="Book Antiqua" panose="02040602050305030304" pitchFamily="18" charset="0"/>
              </a:rPr>
              <a:t>LANGUAGE AND IDEOLOGY</a:t>
            </a:r>
          </a:p>
        </p:txBody>
      </p:sp>
      <p:sp>
        <p:nvSpPr>
          <p:cNvPr id="60419" name="Rectangle 3"/>
          <p:cNvSpPr>
            <a:spLocks noGrp="1" noChangeArrowheads="1"/>
          </p:cNvSpPr>
          <p:nvPr>
            <p:ph idx="1"/>
          </p:nvPr>
        </p:nvSpPr>
        <p:spPr>
          <a:xfrm>
            <a:off x="479376" y="1844824"/>
            <a:ext cx="11089232" cy="4629128"/>
          </a:xfrm>
        </p:spPr>
        <p:txBody>
          <a:bodyPr>
            <a:normAutofit/>
          </a:bodyPr>
          <a:lstStyle/>
          <a:p>
            <a:pPr algn="just">
              <a:lnSpc>
                <a:spcPct val="90000"/>
              </a:lnSpc>
              <a:buFont typeface="Wingdings" pitchFamily="2" charset="2"/>
              <a:buNone/>
            </a:pPr>
            <a:r>
              <a:rPr lang="en-GB" sz="2600" dirty="0">
                <a:solidFill>
                  <a:schemeClr val="tx1"/>
                </a:solidFill>
                <a:latin typeface="Book Antiqua" pitchFamily="18" charset="0"/>
              </a:rPr>
              <a:t>Our knowledge and beliefs -- are discursively produced, that is, they are not universal and unchanging but are historically and culturally shaped. As far as interpretations of texts are concerned -- language does not mediate reality in any simple, commonsense or transparent way. Instead language is a site through which ideologies are produced. It is not a neutral medium.</a:t>
            </a:r>
          </a:p>
          <a:p>
            <a:pPr algn="just">
              <a:lnSpc>
                <a:spcPct val="90000"/>
              </a:lnSpc>
              <a:buFont typeface="Wingdings" pitchFamily="2" charset="2"/>
              <a:buNone/>
            </a:pPr>
            <a:endParaRPr lang="en-GB" sz="2600" dirty="0">
              <a:solidFill>
                <a:schemeClr val="tx1"/>
              </a:solidFill>
              <a:latin typeface="Book Antiqua" pitchFamily="18" charset="0"/>
            </a:endParaRPr>
          </a:p>
          <a:p>
            <a:pPr>
              <a:lnSpc>
                <a:spcPct val="90000"/>
              </a:lnSpc>
              <a:buFont typeface="Wingdings" pitchFamily="2" charset="2"/>
              <a:buNone/>
            </a:pPr>
            <a:r>
              <a:rPr lang="en-GB" sz="2600" dirty="0">
                <a:solidFill>
                  <a:schemeClr val="tx1"/>
                </a:solidFill>
                <a:latin typeface="Book Antiqua" pitchFamily="18" charset="0"/>
              </a:rPr>
              <a:t>   Carter, R.  </a:t>
            </a:r>
            <a:r>
              <a:rPr lang="en-GB" sz="2600" i="1" dirty="0">
                <a:solidFill>
                  <a:schemeClr val="tx1"/>
                </a:solidFill>
                <a:latin typeface="Book Antiqua" pitchFamily="18" charset="0"/>
              </a:rPr>
              <a:t>Investigating English Discourse : Language, Literacy, Literature.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981200" y="274638"/>
            <a:ext cx="7467600" cy="778098"/>
          </a:xfrm>
        </p:spPr>
        <p:txBody>
          <a:bodyPr>
            <a:normAutofit/>
          </a:bodyPr>
          <a:lstStyle/>
          <a:p>
            <a:r>
              <a:rPr lang="en-GB" sz="4800" dirty="0">
                <a:latin typeface="Book Antiqua" panose="02040602050305030304" pitchFamily="18" charset="0"/>
              </a:rPr>
              <a:t>GENRE                   </a:t>
            </a:r>
            <a:r>
              <a:rPr lang="en-GB" sz="3600" dirty="0">
                <a:latin typeface="Book Antiqua" panose="02040602050305030304" pitchFamily="18" charset="0"/>
              </a:rPr>
              <a:t>(p. 4)</a:t>
            </a:r>
          </a:p>
        </p:txBody>
      </p:sp>
      <p:sp>
        <p:nvSpPr>
          <p:cNvPr id="51203" name="Rectangle 3"/>
          <p:cNvSpPr>
            <a:spLocks noGrp="1" noChangeArrowheads="1"/>
          </p:cNvSpPr>
          <p:nvPr>
            <p:ph idx="1"/>
          </p:nvPr>
        </p:nvSpPr>
        <p:spPr>
          <a:xfrm>
            <a:off x="551384" y="1556792"/>
            <a:ext cx="10369152" cy="4873752"/>
          </a:xfrm>
        </p:spPr>
        <p:txBody>
          <a:bodyPr>
            <a:normAutofit/>
          </a:bodyPr>
          <a:lstStyle/>
          <a:p>
            <a:pPr algn="just"/>
            <a:r>
              <a:rPr lang="en-GB" sz="2600" dirty="0">
                <a:latin typeface="Book Antiqua" pitchFamily="18" charset="0"/>
              </a:rPr>
              <a:t>= Conventional ways of expressing meanings</a:t>
            </a:r>
          </a:p>
          <a:p>
            <a:pPr algn="just"/>
            <a:endParaRPr lang="en-GB" sz="2600" dirty="0">
              <a:latin typeface="Book Antiqua" pitchFamily="18" charset="0"/>
            </a:endParaRPr>
          </a:p>
          <a:p>
            <a:pPr algn="just">
              <a:buFont typeface="Arial" panose="020B0604020202020204" pitchFamily="34" charset="0"/>
              <a:buChar char="•"/>
            </a:pPr>
            <a:r>
              <a:rPr lang="en-GB" sz="2600" dirty="0">
                <a:latin typeface="Book Antiqua" pitchFamily="18" charset="0"/>
              </a:rPr>
              <a:t>  Culturally constructed: e.g. we have a ‘scheme’ for a ‘proper’ 	ending for a fairy tale </a:t>
            </a:r>
          </a:p>
          <a:p>
            <a:pPr algn="just">
              <a:buFont typeface="Arial" panose="020B0604020202020204" pitchFamily="34" charset="0"/>
              <a:buChar char="•"/>
            </a:pPr>
            <a:r>
              <a:rPr lang="en-GB" sz="2600" dirty="0">
                <a:latin typeface="Book Antiqua" pitchFamily="18" charset="0"/>
              </a:rPr>
              <a:t>  Definition difficult – categories overlap and subgenres abound</a:t>
            </a:r>
          </a:p>
          <a:p>
            <a:pPr algn="just">
              <a:buFont typeface="Arial" panose="020B0604020202020204" pitchFamily="34" charset="0"/>
              <a:buChar char="•"/>
            </a:pPr>
            <a:r>
              <a:rPr lang="en-GB" sz="2600" dirty="0">
                <a:latin typeface="Book Antiqua" pitchFamily="18" charset="0"/>
              </a:rPr>
              <a:t> Literary genres: detective story, historical fiction, autobiography, 	diary</a:t>
            </a:r>
          </a:p>
          <a:p>
            <a:pPr algn="just">
              <a:buFont typeface="Arial" panose="020B0604020202020204" pitchFamily="34" charset="0"/>
              <a:buChar char="•"/>
            </a:pPr>
            <a:r>
              <a:rPr lang="en-GB" sz="2600" dirty="0">
                <a:latin typeface="Book Antiqua" pitchFamily="18" charset="0"/>
              </a:rPr>
              <a:t>  Genres of popular culture: science fiction, romance, soap opera, 	music video, reality TV etc. </a:t>
            </a:r>
          </a:p>
          <a:p>
            <a:pPr algn="just">
              <a:buFont typeface="Arial" panose="020B0604020202020204" pitchFamily="34" charset="0"/>
              <a:buChar char="•"/>
            </a:pPr>
            <a:r>
              <a:rPr lang="en-GB" sz="2600" dirty="0">
                <a:latin typeface="Book Antiqua" pitchFamily="18" charset="0"/>
              </a:rPr>
              <a:t>  Genres of everyday uses: joke, story, chat, gossip, song, sermon, 	argument, debate </a:t>
            </a:r>
          </a:p>
        </p:txBody>
      </p:sp>
      <p:pic>
        <p:nvPicPr>
          <p:cNvPr id="3" name="Kuva 2">
            <a:extLst>
              <a:ext uri="{FF2B5EF4-FFF2-40B4-BE49-F238E27FC236}">
                <a16:creationId xmlns:a16="http://schemas.microsoft.com/office/drawing/2014/main" id="{521F321D-7D5D-4B8A-BF26-E00C875E4C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907" y="13076"/>
            <a:ext cx="1736093" cy="22894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dissolve">
                                      <p:cBhvr>
                                        <p:cTn id="7" dur="10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dissolve">
                                      <p:cBhvr>
                                        <p:cTn id="12" dur="1000"/>
                                        <p:tgtEl>
                                          <p:spTgt spid="512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animEffect transition="in" filter="dissolve">
                                      <p:cBhvr>
                                        <p:cTn id="17" dur="1000"/>
                                        <p:tgtEl>
                                          <p:spTgt spid="512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03">
                                            <p:txEl>
                                              <p:pRg st="4" end="4"/>
                                            </p:txEl>
                                          </p:spTgt>
                                        </p:tgtEl>
                                        <p:attrNameLst>
                                          <p:attrName>style.visibility</p:attrName>
                                        </p:attrNameLst>
                                      </p:cBhvr>
                                      <p:to>
                                        <p:strVal val="visible"/>
                                      </p:to>
                                    </p:set>
                                    <p:animEffect transition="in" filter="dissolve">
                                      <p:cBhvr>
                                        <p:cTn id="22" dur="1000"/>
                                        <p:tgtEl>
                                          <p:spTgt spid="512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03">
                                            <p:txEl>
                                              <p:pRg st="5" end="5"/>
                                            </p:txEl>
                                          </p:spTgt>
                                        </p:tgtEl>
                                        <p:attrNameLst>
                                          <p:attrName>style.visibility</p:attrName>
                                        </p:attrNameLst>
                                      </p:cBhvr>
                                      <p:to>
                                        <p:strVal val="visible"/>
                                      </p:to>
                                    </p:set>
                                    <p:animEffect transition="in" filter="dissolve">
                                      <p:cBhvr>
                                        <p:cTn id="27" dur="1000"/>
                                        <p:tgtEl>
                                          <p:spTgt spid="5120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203">
                                            <p:txEl>
                                              <p:pRg st="6" end="6"/>
                                            </p:txEl>
                                          </p:spTgt>
                                        </p:tgtEl>
                                        <p:attrNameLst>
                                          <p:attrName>style.visibility</p:attrName>
                                        </p:attrNameLst>
                                      </p:cBhvr>
                                      <p:to>
                                        <p:strVal val="visible"/>
                                      </p:to>
                                    </p:set>
                                    <p:animEffect transition="in" filter="dissolve">
                                      <p:cBhvr>
                                        <p:cTn id="32" dur="10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3A3B74-492C-4924-BB59-C660DF9CDD77}"/>
              </a:ext>
            </a:extLst>
          </p:cNvPr>
          <p:cNvSpPr>
            <a:spLocks noGrp="1"/>
          </p:cNvSpPr>
          <p:nvPr>
            <p:ph type="title"/>
          </p:nvPr>
        </p:nvSpPr>
        <p:spPr>
          <a:xfrm>
            <a:off x="657224" y="332657"/>
            <a:ext cx="10772775" cy="1224136"/>
          </a:xfrm>
        </p:spPr>
        <p:txBody>
          <a:bodyPr>
            <a:normAutofit/>
          </a:bodyPr>
          <a:lstStyle/>
          <a:p>
            <a:r>
              <a:rPr lang="en-GB" sz="4400" dirty="0">
                <a:latin typeface="Book Antiqua" panose="02040602050305030304" pitchFamily="18" charset="0"/>
              </a:rPr>
              <a:t>Activity: Genre </a:t>
            </a:r>
          </a:p>
        </p:txBody>
      </p:sp>
      <p:sp>
        <p:nvSpPr>
          <p:cNvPr id="3" name="Sisällön paikkamerkki 2">
            <a:extLst>
              <a:ext uri="{FF2B5EF4-FFF2-40B4-BE49-F238E27FC236}">
                <a16:creationId xmlns:a16="http://schemas.microsoft.com/office/drawing/2014/main" id="{2228D1CA-BD04-4D33-B00E-5ADE1218557B}"/>
              </a:ext>
            </a:extLst>
          </p:cNvPr>
          <p:cNvSpPr>
            <a:spLocks noGrp="1"/>
          </p:cNvSpPr>
          <p:nvPr>
            <p:ph idx="1"/>
          </p:nvPr>
        </p:nvSpPr>
        <p:spPr>
          <a:xfrm>
            <a:off x="407368" y="1772816"/>
            <a:ext cx="11305256" cy="4605693"/>
          </a:xfrm>
        </p:spPr>
        <p:txBody>
          <a:bodyPr>
            <a:normAutofit/>
          </a:bodyPr>
          <a:lstStyle/>
          <a:p>
            <a:pPr>
              <a:buFont typeface="Arial" panose="020B0604020202020204" pitchFamily="34" charset="0"/>
              <a:buChar char="•"/>
            </a:pPr>
            <a:r>
              <a:rPr lang="en-GB" sz="2600" dirty="0">
                <a:solidFill>
                  <a:schemeClr val="tx1"/>
                </a:solidFill>
                <a:latin typeface="Book Antiqua" panose="02040602050305030304" pitchFamily="18" charset="0"/>
              </a:rPr>
              <a:t>  Think about the most important characteristics of the following genres 	(i.e. what makes them stand out from other genres). Give examples. </a:t>
            </a:r>
          </a:p>
          <a:p>
            <a:pPr marL="0" indent="0">
              <a:buNone/>
            </a:pPr>
            <a:r>
              <a:rPr lang="en-GB" sz="2600" dirty="0">
                <a:solidFill>
                  <a:schemeClr val="tx1"/>
                </a:solidFill>
                <a:latin typeface="Book Antiqua" panose="02040602050305030304" pitchFamily="18" charset="0"/>
              </a:rPr>
              <a:t>   - News item (in a newspaper and on television)</a:t>
            </a:r>
          </a:p>
          <a:p>
            <a:pPr marL="0" indent="0">
              <a:buNone/>
            </a:pPr>
            <a:r>
              <a:rPr lang="en-GB" sz="2600" dirty="0">
                <a:solidFill>
                  <a:schemeClr val="tx1"/>
                </a:solidFill>
                <a:latin typeface="Book Antiqua" panose="02040602050305030304" pitchFamily="18" charset="0"/>
              </a:rPr>
              <a:t>   - a joke</a:t>
            </a:r>
          </a:p>
          <a:p>
            <a:pPr marL="0" indent="0">
              <a:buNone/>
            </a:pPr>
            <a:r>
              <a:rPr lang="en-GB" sz="2600" dirty="0">
                <a:solidFill>
                  <a:schemeClr val="tx1"/>
                </a:solidFill>
                <a:latin typeface="Book Antiqua" panose="02040602050305030304" pitchFamily="18" charset="0"/>
              </a:rPr>
              <a:t>   - a detective story (a novel and/or on TV)</a:t>
            </a:r>
          </a:p>
          <a:p>
            <a:pPr marL="0" indent="0">
              <a:buNone/>
            </a:pPr>
            <a:r>
              <a:rPr lang="en-GB" sz="2600" dirty="0">
                <a:solidFill>
                  <a:schemeClr val="tx1"/>
                </a:solidFill>
                <a:latin typeface="Book Antiqua" panose="02040602050305030304" pitchFamily="18" charset="0"/>
              </a:rPr>
              <a:t>   - an advertisement (give examples from different mediums)</a:t>
            </a:r>
          </a:p>
          <a:p>
            <a:pPr marL="0" indent="0">
              <a:buNone/>
            </a:pPr>
            <a:r>
              <a:rPr lang="en-GB" sz="2600" dirty="0">
                <a:solidFill>
                  <a:schemeClr val="tx1"/>
                </a:solidFill>
                <a:latin typeface="Book Antiqua" panose="02040602050305030304" pitchFamily="18" charset="0"/>
              </a:rPr>
              <a:t>   - a superhero film </a:t>
            </a:r>
          </a:p>
        </p:txBody>
      </p:sp>
    </p:spTree>
    <p:extLst>
      <p:ext uri="{BB962C8B-B14F-4D97-AF65-F5344CB8AC3E}">
        <p14:creationId xmlns:p14="http://schemas.microsoft.com/office/powerpoint/2010/main" val="261476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981200" y="274638"/>
            <a:ext cx="7467600" cy="922114"/>
          </a:xfrm>
        </p:spPr>
        <p:txBody>
          <a:bodyPr>
            <a:normAutofit/>
          </a:bodyPr>
          <a:lstStyle/>
          <a:p>
            <a:r>
              <a:rPr lang="en-GB" sz="4800" dirty="0">
                <a:latin typeface="Book Antiqua" panose="02040602050305030304" pitchFamily="18" charset="0"/>
              </a:rPr>
              <a:t>MEANING                 </a:t>
            </a:r>
            <a:r>
              <a:rPr lang="en-GB" sz="3200" dirty="0">
                <a:latin typeface="Book Antiqua" panose="02040602050305030304" pitchFamily="18" charset="0"/>
              </a:rPr>
              <a:t>(p.10)</a:t>
            </a:r>
            <a:r>
              <a:rPr lang="en-GB" sz="3200" dirty="0"/>
              <a:t> </a:t>
            </a:r>
          </a:p>
        </p:txBody>
      </p:sp>
      <p:sp>
        <p:nvSpPr>
          <p:cNvPr id="52227" name="Rectangle 3"/>
          <p:cNvSpPr>
            <a:spLocks noGrp="1" noChangeArrowheads="1"/>
          </p:cNvSpPr>
          <p:nvPr>
            <p:ph idx="1"/>
          </p:nvPr>
        </p:nvSpPr>
        <p:spPr>
          <a:xfrm>
            <a:off x="911424" y="1845734"/>
            <a:ext cx="9937104" cy="4023360"/>
          </a:xfrm>
        </p:spPr>
        <p:txBody>
          <a:bodyPr>
            <a:normAutofit/>
          </a:bodyPr>
          <a:lstStyle/>
          <a:p>
            <a:pPr algn="just">
              <a:buFont typeface="Arial" panose="020B0604020202020204" pitchFamily="34" charset="0"/>
              <a:buChar char="•"/>
            </a:pPr>
            <a:r>
              <a:rPr lang="en-GB" sz="2600" dirty="0">
                <a:latin typeface="Book Antiqua" pitchFamily="18" charset="0"/>
              </a:rPr>
              <a:t>  Where is meaning constructed? How do we make sense of texts? 	Where does the meaning of the text lie?</a:t>
            </a:r>
          </a:p>
          <a:p>
            <a:pPr algn="just">
              <a:buFont typeface="Wingdings" pitchFamily="2" charset="2"/>
              <a:buNone/>
            </a:pPr>
            <a:r>
              <a:rPr lang="en-GB" sz="2600" dirty="0">
                <a:latin typeface="Book Antiqua" pitchFamily="18" charset="0"/>
              </a:rPr>
              <a:t>    - Inside the text?</a:t>
            </a:r>
          </a:p>
          <a:p>
            <a:pPr algn="just">
              <a:buFont typeface="Wingdings" pitchFamily="2" charset="2"/>
              <a:buNone/>
            </a:pPr>
            <a:r>
              <a:rPr lang="en-GB" sz="2600" dirty="0">
                <a:latin typeface="Book Antiqua" pitchFamily="18" charset="0"/>
              </a:rPr>
              <a:t>    - Inside the writer’s / reader’s mind?</a:t>
            </a:r>
          </a:p>
          <a:p>
            <a:pPr algn="just">
              <a:buFont typeface="Wingdings" pitchFamily="2" charset="2"/>
              <a:buNone/>
            </a:pPr>
            <a:r>
              <a:rPr lang="en-GB" sz="2600" dirty="0">
                <a:latin typeface="Book Antiqua" pitchFamily="18" charset="0"/>
              </a:rPr>
              <a:t>    - In the community (= consensus meaning?)</a:t>
            </a:r>
          </a:p>
          <a:p>
            <a:pPr algn="just">
              <a:buFont typeface="Wingdings" pitchFamily="2" charset="2"/>
              <a:buNone/>
            </a:pPr>
            <a:r>
              <a:rPr lang="en-GB" sz="2600" dirty="0">
                <a:latin typeface="Book Antiqua" pitchFamily="18" charset="0"/>
              </a:rPr>
              <a:t>    - In all the above? </a:t>
            </a:r>
          </a:p>
          <a:p>
            <a:pPr algn="just">
              <a:buSzTx/>
              <a:buFont typeface="Arial" panose="020B0604020202020204" pitchFamily="34" charset="0"/>
              <a:buChar char="•"/>
            </a:pPr>
            <a:r>
              <a:rPr lang="en-GB" sz="2600" dirty="0">
                <a:latin typeface="Book Antiqua" pitchFamily="18" charset="0"/>
              </a:rPr>
              <a:t> Is meaning stable?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346960" y="286605"/>
            <a:ext cx="7543800" cy="982156"/>
          </a:xfrm>
        </p:spPr>
        <p:txBody>
          <a:bodyPr>
            <a:normAutofit/>
          </a:bodyPr>
          <a:lstStyle/>
          <a:p>
            <a:r>
              <a:rPr lang="en-GB" sz="4400" dirty="0">
                <a:latin typeface="Book Antiqua" panose="02040602050305030304" pitchFamily="18" charset="0"/>
              </a:rPr>
              <a:t>COURSE OUTLINE</a:t>
            </a:r>
          </a:p>
        </p:txBody>
      </p:sp>
      <p:sp>
        <p:nvSpPr>
          <p:cNvPr id="93187" name="Rectangle 3"/>
          <p:cNvSpPr>
            <a:spLocks noGrp="1" noChangeArrowheads="1"/>
          </p:cNvSpPr>
          <p:nvPr>
            <p:ph idx="1"/>
          </p:nvPr>
        </p:nvSpPr>
        <p:spPr>
          <a:xfrm>
            <a:off x="623392" y="1628800"/>
            <a:ext cx="11233248" cy="4240294"/>
          </a:xfrm>
        </p:spPr>
        <p:txBody>
          <a:bodyPr>
            <a:noAutofit/>
          </a:bodyPr>
          <a:lstStyle/>
          <a:p>
            <a:pPr>
              <a:buFont typeface="Arial" panose="020B0604020202020204" pitchFamily="34" charset="0"/>
              <a:buChar char="•"/>
            </a:pPr>
            <a:r>
              <a:rPr lang="en-GB" sz="2600" dirty="0">
                <a:latin typeface="Book Antiqua" pitchFamily="18" charset="0"/>
              </a:rPr>
              <a:t> Six lectures </a:t>
            </a:r>
          </a:p>
          <a:p>
            <a:pPr>
              <a:buFont typeface="Arial" panose="020B0604020202020204" pitchFamily="34" charset="0"/>
              <a:buChar char="•"/>
            </a:pPr>
            <a:r>
              <a:rPr lang="en-GB" sz="2600" dirty="0">
                <a:latin typeface="Book Antiqua" pitchFamily="18" charset="0"/>
              </a:rPr>
              <a:t> Exercises and group discussions (active participation encouraged) </a:t>
            </a:r>
          </a:p>
          <a:p>
            <a:pPr>
              <a:buFont typeface="Arial" panose="020B0604020202020204" pitchFamily="34" charset="0"/>
              <a:buChar char="•"/>
            </a:pPr>
            <a:r>
              <a:rPr lang="en-GB" sz="2600" dirty="0">
                <a:latin typeface="Book Antiqua" pitchFamily="18" charset="0"/>
              </a:rPr>
              <a:t> Two written assignments </a:t>
            </a:r>
          </a:p>
          <a:p>
            <a:pPr>
              <a:buFont typeface="Arial" panose="020B0604020202020204" pitchFamily="34" charset="0"/>
              <a:buChar char="•"/>
            </a:pPr>
            <a:r>
              <a:rPr lang="en-GB" sz="2600" dirty="0">
                <a:latin typeface="Book Antiqua" pitchFamily="18" charset="0"/>
              </a:rPr>
              <a:t> Absences</a:t>
            </a:r>
          </a:p>
          <a:p>
            <a:pPr>
              <a:buFont typeface="Arial" panose="020B0604020202020204" pitchFamily="34" charset="0"/>
              <a:buChar char="•"/>
            </a:pPr>
            <a:r>
              <a:rPr lang="en-GB" sz="2600" dirty="0">
                <a:latin typeface="Book Antiqua" pitchFamily="18" charset="0"/>
              </a:rPr>
              <a:t> Material: </a:t>
            </a:r>
          </a:p>
          <a:p>
            <a:pPr>
              <a:buFont typeface="Wingdings" pitchFamily="2" charset="2"/>
              <a:buNone/>
            </a:pPr>
            <a:r>
              <a:rPr lang="en-GB" sz="2600" dirty="0">
                <a:latin typeface="Book Antiqua" pitchFamily="18" charset="0"/>
              </a:rPr>
              <a:t>    - </a:t>
            </a:r>
            <a:r>
              <a:rPr lang="en-GB" sz="2600" i="1" dirty="0">
                <a:latin typeface="Book Antiqua" pitchFamily="18" charset="0"/>
              </a:rPr>
              <a:t>Discourse and Literacy</a:t>
            </a:r>
            <a:r>
              <a:rPr lang="en-GB" sz="2600" b="1" i="1" dirty="0">
                <a:latin typeface="Book Antiqua" pitchFamily="18" charset="0"/>
              </a:rPr>
              <a:t> </a:t>
            </a:r>
            <a:r>
              <a:rPr lang="en-GB" sz="2600" dirty="0">
                <a:latin typeface="Book Antiqua" pitchFamily="18" charset="0"/>
              </a:rPr>
              <a:t>booklet  </a:t>
            </a:r>
          </a:p>
          <a:p>
            <a:pPr>
              <a:buFont typeface="Wingdings" pitchFamily="2" charset="2"/>
              <a:buNone/>
            </a:pPr>
            <a:r>
              <a:rPr lang="en-GB" sz="2600" dirty="0">
                <a:latin typeface="Book Antiqua" pitchFamily="18" charset="0"/>
              </a:rPr>
              <a:t>    - various Internet sources</a:t>
            </a:r>
          </a:p>
          <a:p>
            <a:pPr>
              <a:buFont typeface="Wingdings" pitchFamily="2" charset="2"/>
              <a:buNone/>
            </a:pPr>
            <a:r>
              <a:rPr lang="en-GB" sz="2600" dirty="0">
                <a:latin typeface="Book Antiqua" pitchFamily="18" charset="0"/>
              </a:rPr>
              <a:t>    - lecture slides (on Pedanet)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1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318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31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81200" y="274638"/>
            <a:ext cx="7467600" cy="850106"/>
          </a:xfrm>
        </p:spPr>
        <p:txBody>
          <a:bodyPr>
            <a:normAutofit/>
          </a:bodyPr>
          <a:lstStyle/>
          <a:p>
            <a:r>
              <a:rPr lang="en-GB" sz="3600" dirty="0">
                <a:latin typeface="Book Antiqua" panose="02040602050305030304" pitchFamily="18" charset="0"/>
              </a:rPr>
              <a:t>CITATION NEEDED  (</a:t>
            </a:r>
            <a:r>
              <a:rPr lang="en-GB" sz="3600" dirty="0" err="1">
                <a:latin typeface="Book Antiqua" panose="02040602050305030304" pitchFamily="18" charset="0"/>
              </a:rPr>
              <a:t>xkcd</a:t>
            </a:r>
            <a:r>
              <a:rPr lang="en-GB" sz="3600" dirty="0">
                <a:latin typeface="Book Antiqua" panose="02040602050305030304" pitchFamily="18" charset="0"/>
              </a:rPr>
              <a:t>) </a:t>
            </a:r>
          </a:p>
        </p:txBody>
      </p:sp>
      <p:sp>
        <p:nvSpPr>
          <p:cNvPr id="53251" name="Rectangle 3"/>
          <p:cNvSpPr>
            <a:spLocks noGrp="1" noChangeArrowheads="1"/>
          </p:cNvSpPr>
          <p:nvPr>
            <p:ph idx="1"/>
          </p:nvPr>
        </p:nvSpPr>
        <p:spPr/>
        <p:txBody>
          <a:bodyPr/>
          <a:lstStyle/>
          <a:p>
            <a:pPr>
              <a:buFont typeface="Wingdings" pitchFamily="2" charset="2"/>
              <a:buNone/>
            </a:pPr>
            <a:endParaRPr lang="en-GB"/>
          </a:p>
          <a:p>
            <a:pPr>
              <a:buFont typeface="Wingdings" pitchFamily="2" charset="2"/>
              <a:buNone/>
            </a:pPr>
            <a:endParaRPr lang="en-GB"/>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460" y="1124744"/>
            <a:ext cx="9721080" cy="547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07368" y="260648"/>
            <a:ext cx="9803432" cy="792089"/>
          </a:xfrm>
        </p:spPr>
        <p:txBody>
          <a:bodyPr>
            <a:normAutofit/>
          </a:bodyPr>
          <a:lstStyle/>
          <a:p>
            <a:r>
              <a:rPr lang="en-GB" sz="3600" dirty="0">
                <a:latin typeface="Book Antiqua" panose="02040602050305030304" pitchFamily="18" charset="0"/>
              </a:rPr>
              <a:t>LEVELS OF MEANING </a:t>
            </a:r>
          </a:p>
        </p:txBody>
      </p:sp>
      <p:sp>
        <p:nvSpPr>
          <p:cNvPr id="110595" name="Rectangle 3"/>
          <p:cNvSpPr>
            <a:spLocks noGrp="1" noChangeArrowheads="1"/>
          </p:cNvSpPr>
          <p:nvPr>
            <p:ph type="body" sz="half" idx="1"/>
          </p:nvPr>
        </p:nvSpPr>
        <p:spPr>
          <a:xfrm>
            <a:off x="407368" y="1412777"/>
            <a:ext cx="5688632" cy="4718149"/>
          </a:xfrm>
        </p:spPr>
        <p:txBody>
          <a:bodyPr>
            <a:normAutofit/>
          </a:bodyPr>
          <a:lstStyle/>
          <a:p>
            <a:pPr>
              <a:buFont typeface="Arial" panose="020B0604020202020204" pitchFamily="34" charset="0"/>
              <a:buChar char="•"/>
            </a:pPr>
            <a:r>
              <a:rPr lang="en-GB" sz="2600" b="1" dirty="0">
                <a:solidFill>
                  <a:schemeClr val="tx1"/>
                </a:solidFill>
                <a:latin typeface="Book Antiqua" pitchFamily="18" charset="0"/>
              </a:rPr>
              <a:t> Manifest messages: </a:t>
            </a:r>
          </a:p>
          <a:p>
            <a:pPr>
              <a:buFont typeface="Wingdings" pitchFamily="2" charset="2"/>
              <a:buNone/>
            </a:pPr>
            <a:r>
              <a:rPr lang="en-GB" sz="2600" dirty="0">
                <a:solidFill>
                  <a:schemeClr val="tx1"/>
                </a:solidFill>
                <a:latin typeface="Book Antiqua" pitchFamily="18" charset="0"/>
              </a:rPr>
              <a:t>    - direct and clear to the audience </a:t>
            </a:r>
          </a:p>
          <a:p>
            <a:pPr>
              <a:buFont typeface="Wingdings" pitchFamily="2" charset="2"/>
              <a:buNone/>
            </a:pPr>
            <a:r>
              <a:rPr lang="en-GB" sz="2600" dirty="0">
                <a:solidFill>
                  <a:schemeClr val="tx1"/>
                </a:solidFill>
                <a:latin typeface="Book Antiqua" pitchFamily="18" charset="0"/>
              </a:rPr>
              <a:t>    - many advertisers rely on these </a:t>
            </a:r>
          </a:p>
          <a:p>
            <a:pPr>
              <a:buFont typeface="Wingdings" pitchFamily="2" charset="2"/>
              <a:buNone/>
            </a:pPr>
            <a:r>
              <a:rPr lang="en-GB" sz="2600" dirty="0">
                <a:solidFill>
                  <a:schemeClr val="tx1"/>
                </a:solidFill>
                <a:latin typeface="Book Antiqua" pitchFamily="18" charset="0"/>
              </a:rPr>
              <a:t>   - however, the fact that they are 	‘direct’ does not mean that 	they are true </a:t>
            </a:r>
          </a:p>
        </p:txBody>
      </p:sp>
      <p:pic>
        <p:nvPicPr>
          <p:cNvPr id="110597" name="Picture 5" descr="PondVanishingCrea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6573310" y="456533"/>
            <a:ext cx="5343760" cy="59449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981200" y="-387350"/>
            <a:ext cx="8229600" cy="144462"/>
          </a:xfrm>
        </p:spPr>
        <p:txBody>
          <a:bodyPr>
            <a:normAutofit fontScale="90000"/>
          </a:bodyPr>
          <a:lstStyle/>
          <a:p>
            <a:endParaRPr lang="en-US" sz="4000"/>
          </a:p>
        </p:txBody>
      </p:sp>
      <p:sp>
        <p:nvSpPr>
          <p:cNvPr id="113667" name="Rectangle 3"/>
          <p:cNvSpPr>
            <a:spLocks noGrp="1" noChangeArrowheads="1"/>
          </p:cNvSpPr>
          <p:nvPr>
            <p:ph idx="1"/>
          </p:nvPr>
        </p:nvSpPr>
        <p:spPr>
          <a:xfrm>
            <a:off x="407368" y="188914"/>
            <a:ext cx="11521280" cy="6408737"/>
          </a:xfrm>
        </p:spPr>
        <p:txBody>
          <a:bodyPr/>
          <a:lstStyle/>
          <a:p>
            <a:pPr algn="just">
              <a:buFont typeface="Arial" panose="020B0604020202020204" pitchFamily="34" charset="0"/>
              <a:buChar char="•"/>
            </a:pPr>
            <a:r>
              <a:rPr lang="en-GB" sz="2600" dirty="0">
                <a:solidFill>
                  <a:schemeClr val="tx1"/>
                </a:solidFill>
                <a:latin typeface="Book Antiqua" pitchFamily="18" charset="0"/>
              </a:rPr>
              <a:t> </a:t>
            </a:r>
            <a:r>
              <a:rPr lang="en-GB" sz="2600" b="1" dirty="0">
                <a:solidFill>
                  <a:schemeClr val="tx1"/>
                </a:solidFill>
                <a:latin typeface="Book Antiqua" pitchFamily="18" charset="0"/>
              </a:rPr>
              <a:t>Latent messages </a:t>
            </a:r>
          </a:p>
          <a:p>
            <a:pPr marL="533400" indent="-533400" algn="just">
              <a:buNone/>
            </a:pPr>
            <a:r>
              <a:rPr lang="en-GB" sz="2600" dirty="0">
                <a:solidFill>
                  <a:schemeClr val="tx1"/>
                </a:solidFill>
                <a:latin typeface="Book Antiqua" pitchFamily="18" charset="0"/>
              </a:rPr>
              <a:t>     - indirect, “beneath the surface” </a:t>
            </a:r>
          </a:p>
          <a:p>
            <a:pPr marL="533400" indent="-533400" algn="just">
              <a:buNone/>
            </a:pPr>
            <a:r>
              <a:rPr lang="en-GB" sz="2600" dirty="0">
                <a:solidFill>
                  <a:schemeClr val="tx1"/>
                </a:solidFill>
                <a:latin typeface="Book Antiqua" pitchFamily="18" charset="0"/>
              </a:rPr>
              <a:t>     -&gt; escape immediate attention </a:t>
            </a:r>
          </a:p>
          <a:p>
            <a:pPr marL="533400" indent="-533400" algn="just">
              <a:buNone/>
            </a:pPr>
            <a:r>
              <a:rPr lang="en-GB" sz="2600" dirty="0">
                <a:solidFill>
                  <a:schemeClr val="tx1"/>
                </a:solidFill>
                <a:latin typeface="Book Antiqua" pitchFamily="18" charset="0"/>
              </a:rPr>
              <a:t>     - may reinforce manifest messages or may suggest entirely different 	meanings </a:t>
            </a:r>
          </a:p>
          <a:p>
            <a:pPr marL="533400" indent="-533400" algn="just">
              <a:buNone/>
            </a:pPr>
            <a:r>
              <a:rPr lang="en-GB" sz="2600" dirty="0">
                <a:solidFill>
                  <a:schemeClr val="tx1"/>
                </a:solidFill>
                <a:latin typeface="Book Antiqua" pitchFamily="18" charset="0"/>
              </a:rPr>
              <a:t>     - conveyed through different strategies</a:t>
            </a:r>
          </a:p>
          <a:p>
            <a:pPr marL="533400" indent="-533400" algn="just">
              <a:buNone/>
            </a:pPr>
            <a:endParaRPr lang="en-GB" sz="2600" dirty="0">
              <a:solidFill>
                <a:schemeClr val="tx1"/>
              </a:solidFill>
              <a:latin typeface="Book Antiqua" pitchFamily="18" charset="0"/>
            </a:endParaRPr>
          </a:p>
          <a:p>
            <a:pPr marL="533400" indent="-533400" algn="just">
              <a:spcBef>
                <a:spcPts val="0"/>
              </a:spcBef>
              <a:buNone/>
            </a:pPr>
            <a:r>
              <a:rPr lang="en-GB" sz="2600" dirty="0">
                <a:solidFill>
                  <a:schemeClr val="tx1"/>
                </a:solidFill>
                <a:latin typeface="Book Antiqua" pitchFamily="18" charset="0"/>
              </a:rPr>
              <a:t>	1. Affective strategies </a:t>
            </a:r>
          </a:p>
          <a:p>
            <a:pPr marL="533400" indent="-533400" algn="just">
              <a:spcBef>
                <a:spcPts val="0"/>
              </a:spcBef>
              <a:buNone/>
            </a:pPr>
            <a:r>
              <a:rPr lang="en-GB" sz="2600" dirty="0">
                <a:solidFill>
                  <a:schemeClr val="tx1"/>
                </a:solidFill>
                <a:latin typeface="Book Antiqua" pitchFamily="18" charset="0"/>
              </a:rPr>
              <a:t>    	     - appealing to emotions (guilt, need of acceptance) </a:t>
            </a:r>
          </a:p>
          <a:p>
            <a:pPr marL="533400" indent="-533400" algn="just">
              <a:spcBef>
                <a:spcPts val="0"/>
              </a:spcBef>
              <a:buNone/>
            </a:pPr>
            <a:r>
              <a:rPr lang="en-GB" sz="2600" dirty="0">
                <a:solidFill>
                  <a:schemeClr val="tx1"/>
                </a:solidFill>
                <a:latin typeface="Book Antiqua" pitchFamily="18" charset="0"/>
              </a:rPr>
              <a:t>             - the visual and aural media are especially suited for this </a:t>
            </a:r>
          </a:p>
          <a:p>
            <a:pPr marL="533400" indent="-533400" algn="just">
              <a:spcBef>
                <a:spcPts val="0"/>
              </a:spcBef>
              <a:buNone/>
            </a:pPr>
            <a:endParaRPr lang="en-GB" sz="2600" dirty="0">
              <a:solidFill>
                <a:schemeClr val="tx1"/>
              </a:solidFill>
              <a:latin typeface="Book Antiqua" pitchFamily="18" charset="0"/>
            </a:endParaRPr>
          </a:p>
          <a:p>
            <a:pPr marL="533400" indent="-533400" algn="just">
              <a:spcBef>
                <a:spcPts val="0"/>
              </a:spcBef>
              <a:buNone/>
            </a:pPr>
            <a:r>
              <a:rPr lang="en-GB" sz="2600" dirty="0">
                <a:solidFill>
                  <a:schemeClr val="tx1"/>
                </a:solidFill>
                <a:latin typeface="Book Antiqua" pitchFamily="18" charset="0"/>
              </a:rPr>
              <a:t>       2. Embedded values</a:t>
            </a:r>
          </a:p>
          <a:p>
            <a:pPr marL="533400" indent="-533400" algn="just">
              <a:spcBef>
                <a:spcPts val="0"/>
              </a:spcBef>
              <a:buNone/>
              <a:tabLst>
                <a:tab pos="1703388" algn="l"/>
              </a:tabLst>
            </a:pPr>
            <a:r>
              <a:rPr lang="en-GB" sz="2600" dirty="0">
                <a:solidFill>
                  <a:schemeClr val="tx1"/>
                </a:solidFill>
                <a:latin typeface="Book Antiqua" pitchFamily="18" charset="0"/>
              </a:rPr>
              <a:t>       - Media content may reflect the value system of the media 	communicator 	</a:t>
            </a:r>
            <a:r>
              <a:rPr lang="en-GB" sz="2600" i="1" dirty="0">
                <a:solidFill>
                  <a:schemeClr val="tx1"/>
                </a:solidFill>
                <a:latin typeface="Book Antiqua" pitchFamily="18" charset="0"/>
              </a:rPr>
              <a:t>as well as</a:t>
            </a:r>
            <a:r>
              <a:rPr lang="en-GB" sz="2600" dirty="0">
                <a:solidFill>
                  <a:schemeClr val="tx1"/>
                </a:solidFill>
                <a:latin typeface="Book Antiqua" pitchFamily="18" charset="0"/>
              </a:rPr>
              <a:t> widely held cultural values and attitudes </a:t>
            </a:r>
          </a:p>
          <a:p>
            <a:pPr marL="533400" indent="-533400" algn="just">
              <a:spcBef>
                <a:spcPts val="0"/>
              </a:spcBef>
              <a:buNone/>
            </a:pPr>
            <a:r>
              <a:rPr lang="en-GB" sz="2600" dirty="0">
                <a:solidFill>
                  <a:schemeClr val="tx1"/>
                </a:solidFill>
                <a:latin typeface="Book Antiqua" pitchFamily="18" charset="0"/>
              </a:rPr>
              <a:t>       - Editing decisions, point of view (who is shown; who gets to talk), and 		connotative words and images </a:t>
            </a:r>
          </a:p>
          <a:p>
            <a:pPr marL="533400" indent="-533400">
              <a:buNone/>
            </a:pPr>
            <a:endParaRPr lang="en-GB" sz="2200" dirty="0">
              <a:latin typeface="Book Antiqua" pitchFamily="18" charset="0"/>
            </a:endParaRPr>
          </a:p>
          <a:p>
            <a:pPr marL="533400" indent="-533400">
              <a:buNone/>
            </a:pPr>
            <a:endParaRPr lang="en-GB" dirty="0">
              <a:latin typeface="Book Antiqu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title"/>
          </p:nvPr>
        </p:nvSpPr>
        <p:spPr>
          <a:xfrm>
            <a:off x="1981200" y="-458788"/>
            <a:ext cx="8229600" cy="142875"/>
          </a:xfrm>
        </p:spPr>
        <p:txBody>
          <a:bodyPr>
            <a:normAutofit fontScale="90000"/>
          </a:bodyPr>
          <a:lstStyle/>
          <a:p>
            <a:endParaRPr lang="en-US" sz="4000"/>
          </a:p>
        </p:txBody>
      </p:sp>
      <p:sp>
        <p:nvSpPr>
          <p:cNvPr id="115715" name="Rectangle 3"/>
          <p:cNvSpPr>
            <a:spLocks noGrp="1" noChangeArrowheads="1"/>
          </p:cNvSpPr>
          <p:nvPr>
            <p:ph type="body" sz="half" idx="1"/>
          </p:nvPr>
        </p:nvSpPr>
        <p:spPr>
          <a:xfrm>
            <a:off x="407368" y="188914"/>
            <a:ext cx="11521280" cy="2160587"/>
          </a:xfrm>
        </p:spPr>
        <p:txBody>
          <a:bodyPr/>
          <a:lstStyle/>
          <a:p>
            <a:pPr>
              <a:buFont typeface="Arial" panose="020B0604020202020204" pitchFamily="34" charset="0"/>
              <a:buChar char="•"/>
            </a:pPr>
            <a:r>
              <a:rPr lang="en-GB" dirty="0">
                <a:latin typeface="Book Antiqua" pitchFamily="18" charset="0"/>
              </a:rPr>
              <a:t> </a:t>
            </a:r>
            <a:r>
              <a:rPr lang="en-GB" sz="2600" b="1" dirty="0">
                <a:latin typeface="Book Antiqua" pitchFamily="18" charset="0"/>
              </a:rPr>
              <a:t>Cumulative messages </a:t>
            </a:r>
          </a:p>
          <a:p>
            <a:pPr algn="just">
              <a:buFont typeface="Wingdings" pitchFamily="2" charset="2"/>
              <a:buNone/>
            </a:pPr>
            <a:r>
              <a:rPr lang="en-GB" sz="2600" dirty="0">
                <a:latin typeface="Book Antiqua" pitchFamily="18" charset="0"/>
              </a:rPr>
              <a:t>         - occur with such frequency over time that they form new 				meanings, independent of any individual production </a:t>
            </a:r>
          </a:p>
          <a:p>
            <a:pPr algn="just">
              <a:buFont typeface="Wingdings" pitchFamily="2" charset="2"/>
              <a:buNone/>
            </a:pPr>
            <a:r>
              <a:rPr lang="en-GB" sz="2600" dirty="0">
                <a:latin typeface="Book Antiqua" pitchFamily="18" charset="0"/>
              </a:rPr>
              <a:t>       - gender roles, racial and cultural stereotypes, presentations of success or 		desirability etc. </a:t>
            </a:r>
          </a:p>
        </p:txBody>
      </p:sp>
      <p:pic>
        <p:nvPicPr>
          <p:cNvPr id="115720" name="Picture 8" descr="Hardwar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40059" y="2542847"/>
            <a:ext cx="7751941" cy="43151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idx="1"/>
          </p:nvPr>
        </p:nvSpPr>
        <p:spPr>
          <a:xfrm>
            <a:off x="1981200" y="260350"/>
            <a:ext cx="8229600" cy="6337300"/>
          </a:xfrm>
        </p:spPr>
        <p:txBody>
          <a:bodyPr/>
          <a:lstStyle/>
          <a:p>
            <a:pPr>
              <a:buFont typeface="Wingdings" pitchFamily="2" charset="2"/>
              <a:buNone/>
            </a:pPr>
            <a:endParaRPr lang="en-US"/>
          </a:p>
        </p:txBody>
      </p:sp>
      <p:pic>
        <p:nvPicPr>
          <p:cNvPr id="1239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994" y="0"/>
            <a:ext cx="9084012" cy="681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79376" y="274638"/>
            <a:ext cx="11521280" cy="850106"/>
          </a:xfrm>
        </p:spPr>
        <p:txBody>
          <a:bodyPr>
            <a:noAutofit/>
          </a:bodyPr>
          <a:lstStyle/>
          <a:p>
            <a:r>
              <a:rPr lang="en-GB" sz="4800" dirty="0">
                <a:latin typeface="Book Antiqua" panose="02040602050305030304" pitchFamily="18" charset="0"/>
              </a:rPr>
              <a:t>MESSAGES AND INTERPRETATIONS</a:t>
            </a:r>
          </a:p>
        </p:txBody>
      </p:sp>
      <p:sp>
        <p:nvSpPr>
          <p:cNvPr id="117763" name="Rectangle 3"/>
          <p:cNvSpPr>
            <a:spLocks noGrp="1" noChangeArrowheads="1"/>
          </p:cNvSpPr>
          <p:nvPr>
            <p:ph idx="1"/>
          </p:nvPr>
        </p:nvSpPr>
        <p:spPr>
          <a:xfrm>
            <a:off x="479376" y="1628800"/>
            <a:ext cx="11161240" cy="4968850"/>
          </a:xfrm>
        </p:spPr>
        <p:txBody>
          <a:bodyPr>
            <a:normAutofit/>
          </a:bodyPr>
          <a:lstStyle/>
          <a:p>
            <a:pPr algn="just">
              <a:buFont typeface="Wingdings" pitchFamily="2" charset="2"/>
              <a:buNone/>
            </a:pPr>
            <a:r>
              <a:rPr lang="en-GB" sz="2600" dirty="0">
                <a:solidFill>
                  <a:schemeClr val="tx1"/>
                </a:solidFill>
                <a:latin typeface="Book Antiqua" pitchFamily="18" charset="0"/>
              </a:rPr>
              <a:t>All media messages are interpretations. Journalists tell us their interpretation of what is important and who is important. Entertainment storytellers show us their interpretation of what it means to be human --. Advertisers try to convince us that we have problems and that their products can help us quickly overcome those problems. Also, as audience members we can construct our own interpretations of those messages.</a:t>
            </a:r>
          </a:p>
          <a:p>
            <a:pPr algn="just">
              <a:buFont typeface="Wingdings" pitchFamily="2" charset="2"/>
              <a:buNone/>
            </a:pPr>
            <a:r>
              <a:rPr lang="en-GB" sz="2600" dirty="0">
                <a:solidFill>
                  <a:schemeClr val="tx1"/>
                </a:solidFill>
                <a:latin typeface="Book Antiqua" pitchFamily="18" charset="0"/>
              </a:rPr>
              <a:t>                                                                 W. James Potter. 1998. </a:t>
            </a:r>
            <a:r>
              <a:rPr lang="en-GB" sz="2600" i="1" dirty="0">
                <a:solidFill>
                  <a:schemeClr val="tx1"/>
                </a:solidFill>
                <a:latin typeface="Book Antiqua" pitchFamily="18" charset="0"/>
              </a:rPr>
              <a:t>Media Literacy</a:t>
            </a:r>
            <a:r>
              <a:rPr lang="en-GB" sz="2600" dirty="0">
                <a:solidFill>
                  <a:schemeClr val="tx1"/>
                </a:solidFill>
                <a:latin typeface="Book Antiqua" pitchFamily="18" charset="0"/>
              </a:rPr>
              <a:t>. </a:t>
            </a:r>
          </a:p>
          <a:p>
            <a:pPr algn="just">
              <a:buFont typeface="Wingdings" pitchFamily="2" charset="2"/>
              <a:buNone/>
            </a:pPr>
            <a:endParaRPr lang="en-GB" sz="2600" dirty="0">
              <a:solidFill>
                <a:schemeClr val="tx1"/>
              </a:solidFill>
              <a:latin typeface="Book Antiqua" pitchFamily="18" charset="0"/>
            </a:endParaRPr>
          </a:p>
          <a:p>
            <a:pPr algn="just">
              <a:buFont typeface="Wingdings" pitchFamily="2" charset="2"/>
              <a:buNone/>
            </a:pPr>
            <a:r>
              <a:rPr lang="en-GB" sz="2600" dirty="0">
                <a:solidFill>
                  <a:schemeClr val="tx1"/>
                </a:solidFill>
                <a:latin typeface="Book Antiqua" pitchFamily="18" charset="0"/>
              </a:rPr>
              <a:t>-&gt; the reader / viewer does not need to be passive or powerless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51384" y="116633"/>
            <a:ext cx="11089232" cy="1296144"/>
          </a:xfrm>
        </p:spPr>
        <p:txBody>
          <a:bodyPr>
            <a:noAutofit/>
          </a:bodyPr>
          <a:lstStyle/>
          <a:p>
            <a:pPr algn="ctr"/>
            <a:r>
              <a:rPr lang="en-GB" sz="4000" dirty="0">
                <a:latin typeface="Book Antiqua" panose="02040602050305030304" pitchFamily="18" charset="0"/>
              </a:rPr>
              <a:t>DIFFERENT APPROACHES TO ANALYSING AND INTERPRETING TEXTS (*)</a:t>
            </a:r>
          </a:p>
        </p:txBody>
      </p:sp>
      <p:sp>
        <p:nvSpPr>
          <p:cNvPr id="62467" name="Rectangle 3"/>
          <p:cNvSpPr>
            <a:spLocks noGrp="1" noChangeArrowheads="1"/>
          </p:cNvSpPr>
          <p:nvPr>
            <p:ph idx="1"/>
          </p:nvPr>
        </p:nvSpPr>
        <p:spPr>
          <a:xfrm>
            <a:off x="407368" y="1600200"/>
            <a:ext cx="11449272" cy="5068888"/>
          </a:xfrm>
        </p:spPr>
        <p:txBody>
          <a:bodyPr/>
          <a:lstStyle/>
          <a:p>
            <a:pPr marL="533400" indent="-533400" algn="just">
              <a:buNone/>
            </a:pPr>
            <a:r>
              <a:rPr lang="en-GB" sz="2600" dirty="0">
                <a:solidFill>
                  <a:schemeClr val="tx1"/>
                </a:solidFill>
                <a:latin typeface="Book Antiqua" pitchFamily="18" charset="0"/>
              </a:rPr>
              <a:t>1.  </a:t>
            </a:r>
            <a:r>
              <a:rPr lang="en-GB" sz="2800" b="1" dirty="0">
                <a:solidFill>
                  <a:schemeClr val="tx1"/>
                </a:solidFill>
                <a:latin typeface="Book Antiqua" pitchFamily="18" charset="0"/>
              </a:rPr>
              <a:t>Linguistic Discourse Analysis / Text Analysis (p. 36)</a:t>
            </a:r>
          </a:p>
          <a:p>
            <a:pPr marL="533400" indent="-533400" algn="just">
              <a:buNone/>
            </a:pPr>
            <a:r>
              <a:rPr lang="en-GB" sz="2600" dirty="0">
                <a:solidFill>
                  <a:schemeClr val="tx1"/>
                </a:solidFill>
                <a:latin typeface="Book Antiqua" pitchFamily="18" charset="0"/>
              </a:rPr>
              <a:t>   	 - focus on the structural properties of text </a:t>
            </a:r>
          </a:p>
          <a:p>
            <a:pPr marL="533400" indent="-533400" algn="just">
              <a:buNone/>
            </a:pPr>
            <a:endParaRPr lang="en-GB" sz="2600" dirty="0">
              <a:solidFill>
                <a:schemeClr val="tx1"/>
              </a:solidFill>
              <a:latin typeface="Book Antiqua" pitchFamily="18" charset="0"/>
            </a:endParaRPr>
          </a:p>
          <a:p>
            <a:pPr marL="533400" indent="-533400" algn="just">
              <a:buNone/>
            </a:pPr>
            <a:r>
              <a:rPr lang="en-GB" sz="2600" dirty="0">
                <a:solidFill>
                  <a:schemeClr val="tx1"/>
                </a:solidFill>
                <a:latin typeface="Book Antiqua" pitchFamily="18" charset="0"/>
              </a:rPr>
              <a:t>A.  </a:t>
            </a:r>
            <a:r>
              <a:rPr lang="en-GB" sz="2600" b="1" dirty="0">
                <a:solidFill>
                  <a:schemeClr val="tx1"/>
                </a:solidFill>
                <a:latin typeface="Book Antiqua" pitchFamily="18" charset="0"/>
              </a:rPr>
              <a:t>cohesion</a:t>
            </a:r>
            <a:r>
              <a:rPr lang="en-GB" sz="2600" dirty="0">
                <a:solidFill>
                  <a:schemeClr val="tx1"/>
                </a:solidFill>
                <a:latin typeface="Book Antiqua" pitchFamily="18" charset="0"/>
              </a:rPr>
              <a:t>: </a:t>
            </a:r>
          </a:p>
          <a:p>
            <a:pPr marL="914400" lvl="1" indent="-457200" algn="just">
              <a:buClr>
                <a:schemeClr val="hlink"/>
              </a:buClr>
              <a:buFont typeface="Wingdings" pitchFamily="2" charset="2"/>
              <a:buChar char="§"/>
            </a:pPr>
            <a:r>
              <a:rPr lang="en-GB" sz="2600" dirty="0">
                <a:solidFill>
                  <a:schemeClr val="tx1"/>
                </a:solidFill>
                <a:latin typeface="Book Antiqua" pitchFamily="18" charset="0"/>
              </a:rPr>
              <a:t>different kinds of ties and connections between parts of text</a:t>
            </a:r>
          </a:p>
          <a:p>
            <a:pPr marL="914400" lvl="1" indent="-457200" algn="just">
              <a:buClr>
                <a:schemeClr val="hlink"/>
              </a:buClr>
              <a:buFont typeface="Wingdings" pitchFamily="2" charset="2"/>
              <a:buChar char="§"/>
            </a:pPr>
            <a:r>
              <a:rPr lang="en-GB" sz="2600" dirty="0">
                <a:solidFill>
                  <a:schemeClr val="tx1"/>
                </a:solidFill>
                <a:latin typeface="Book Antiqua" pitchFamily="18" charset="0"/>
              </a:rPr>
              <a:t>unity created by links among the surface elements of texts</a:t>
            </a:r>
          </a:p>
          <a:p>
            <a:pPr marL="533400" indent="-533400" algn="just">
              <a:buNone/>
            </a:pPr>
            <a:r>
              <a:rPr lang="en-GB" sz="2600" dirty="0">
                <a:solidFill>
                  <a:schemeClr val="tx1"/>
                </a:solidFill>
                <a:latin typeface="Book Antiqua" pitchFamily="18" charset="0"/>
              </a:rPr>
              <a:t>             - </a:t>
            </a:r>
            <a:r>
              <a:rPr lang="en-GB" sz="2600" u="sng" dirty="0">
                <a:solidFill>
                  <a:schemeClr val="tx1"/>
                </a:solidFill>
                <a:latin typeface="Book Antiqua" pitchFamily="18" charset="0"/>
              </a:rPr>
              <a:t>reference</a:t>
            </a:r>
            <a:r>
              <a:rPr lang="en-GB" sz="2600" dirty="0">
                <a:solidFill>
                  <a:schemeClr val="tx1"/>
                </a:solidFill>
                <a:latin typeface="Book Antiqua" pitchFamily="18" charset="0"/>
              </a:rPr>
              <a:t>: is created when an item in one sentence refers to an item 		in another sentence (f.ex. pronouns)</a:t>
            </a:r>
          </a:p>
          <a:p>
            <a:pPr marL="533400" indent="-533400" algn="just">
              <a:buNone/>
            </a:pPr>
            <a:r>
              <a:rPr lang="en-GB" sz="2600" dirty="0">
                <a:solidFill>
                  <a:schemeClr val="tx1"/>
                </a:solidFill>
                <a:latin typeface="Book Antiqua" pitchFamily="18" charset="0"/>
              </a:rPr>
              <a:t>	     - </a:t>
            </a:r>
            <a:r>
              <a:rPr lang="en-GB" sz="2600" u="sng" dirty="0">
                <a:solidFill>
                  <a:schemeClr val="tx1"/>
                </a:solidFill>
                <a:latin typeface="Book Antiqua" pitchFamily="18" charset="0"/>
              </a:rPr>
              <a:t>substitution: </a:t>
            </a:r>
            <a:r>
              <a:rPr lang="en-GB" sz="2600" dirty="0">
                <a:solidFill>
                  <a:schemeClr val="tx1"/>
                </a:solidFill>
                <a:latin typeface="Book Antiqua" pitchFamily="18" charset="0"/>
              </a:rPr>
              <a:t>replacing a grammatical slot with another word/phrase 		(“He is rich. He is unhappy.”)</a:t>
            </a:r>
          </a:p>
          <a:p>
            <a:pPr marL="533400" indent="-533400" algn="just">
              <a:buNone/>
            </a:pPr>
            <a:endParaRPr lang="en-GB" sz="2200" dirty="0">
              <a:latin typeface="Book Antiqua" pitchFamily="18" charset="0"/>
            </a:endParaRPr>
          </a:p>
          <a:p>
            <a:pPr marL="533400" indent="-533400" algn="just">
              <a:buNone/>
            </a:pPr>
            <a:r>
              <a:rPr lang="en-GB" sz="2000" dirty="0">
                <a:latin typeface="Book Antiqu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anim calcmode="lin" valueType="num">
                                      <p:cBhvr additive="base">
                                        <p:cTn id="11"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2467">
                                            <p:txEl>
                                              <p:pRg st="3" end="3"/>
                                            </p:txEl>
                                          </p:spTgt>
                                        </p:tgtEl>
                                        <p:attrNameLst>
                                          <p:attrName>style.visibility</p:attrName>
                                        </p:attrNameLst>
                                      </p:cBhvr>
                                      <p:to>
                                        <p:strVal val="visible"/>
                                      </p:to>
                                    </p:set>
                                    <p:anim calcmode="lin" valueType="num">
                                      <p:cBhvr additive="base">
                                        <p:cTn id="17"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246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2467">
                                            <p:txEl>
                                              <p:pRg st="4" end="4"/>
                                            </p:txEl>
                                          </p:spTgt>
                                        </p:tgtEl>
                                        <p:attrNameLst>
                                          <p:attrName>style.visibility</p:attrName>
                                        </p:attrNameLst>
                                      </p:cBhvr>
                                      <p:to>
                                        <p:strVal val="visible"/>
                                      </p:to>
                                    </p:set>
                                    <p:anim calcmode="lin" valueType="num">
                                      <p:cBhvr additive="base">
                                        <p:cTn id="21" dur="5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246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2467">
                                            <p:txEl>
                                              <p:pRg st="5" end="5"/>
                                            </p:txEl>
                                          </p:spTgt>
                                        </p:tgtEl>
                                        <p:attrNameLst>
                                          <p:attrName>style.visibility</p:attrName>
                                        </p:attrNameLst>
                                      </p:cBhvr>
                                      <p:to>
                                        <p:strVal val="visible"/>
                                      </p:to>
                                    </p:set>
                                    <p:anim calcmode="lin" valueType="num">
                                      <p:cBhvr additive="base">
                                        <p:cTn id="25" dur="500" fill="hold"/>
                                        <p:tgtEl>
                                          <p:spTgt spid="6246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2467">
                                            <p:txEl>
                                              <p:pRg st="6" end="6"/>
                                            </p:txEl>
                                          </p:spTgt>
                                        </p:tgtEl>
                                        <p:attrNameLst>
                                          <p:attrName>style.visibility</p:attrName>
                                        </p:attrNameLst>
                                      </p:cBhvr>
                                      <p:to>
                                        <p:strVal val="visible"/>
                                      </p:to>
                                    </p:set>
                                    <p:anim calcmode="lin" valueType="num">
                                      <p:cBhvr additive="base">
                                        <p:cTn id="31" dur="500" fill="hold"/>
                                        <p:tgtEl>
                                          <p:spTgt spid="6246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4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2467">
                                            <p:txEl>
                                              <p:pRg st="7" end="7"/>
                                            </p:txEl>
                                          </p:spTgt>
                                        </p:tgtEl>
                                        <p:attrNameLst>
                                          <p:attrName>style.visibility</p:attrName>
                                        </p:attrNameLst>
                                      </p:cBhvr>
                                      <p:to>
                                        <p:strVal val="visible"/>
                                      </p:to>
                                    </p:set>
                                    <p:anim calcmode="lin" valueType="num">
                                      <p:cBhvr additive="base">
                                        <p:cTn id="37" dur="500" fill="hold"/>
                                        <p:tgtEl>
                                          <p:spTgt spid="6246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46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407368" y="404664"/>
            <a:ext cx="11593288" cy="6119962"/>
          </a:xfrm>
        </p:spPr>
        <p:txBody>
          <a:bodyPr/>
          <a:lstStyle/>
          <a:p>
            <a:pPr algn="just">
              <a:buFont typeface="Wingdings" pitchFamily="2" charset="2"/>
              <a:buNone/>
            </a:pPr>
            <a:r>
              <a:rPr lang="en-GB" sz="2600" dirty="0">
                <a:solidFill>
                  <a:schemeClr val="tx1"/>
                </a:solidFill>
                <a:latin typeface="Book Antiqua" pitchFamily="18" charset="0"/>
              </a:rPr>
              <a:t>	    - </a:t>
            </a:r>
            <a:r>
              <a:rPr lang="en-GB" sz="2600" u="sng" dirty="0">
                <a:solidFill>
                  <a:schemeClr val="tx1"/>
                </a:solidFill>
                <a:latin typeface="Book Antiqua" pitchFamily="18" charset="0"/>
              </a:rPr>
              <a:t>ellipsis:</a:t>
            </a:r>
            <a:r>
              <a:rPr lang="en-GB" sz="2600" dirty="0">
                <a:solidFill>
                  <a:schemeClr val="tx1"/>
                </a:solidFill>
                <a:latin typeface="Book Antiqua" pitchFamily="18" charset="0"/>
              </a:rPr>
              <a:t> creates cohesion by omission (= leaving out some grammatical 	elements, f.ex. verbs) </a:t>
            </a:r>
          </a:p>
          <a:p>
            <a:pPr algn="just">
              <a:buFont typeface="Wingdings" pitchFamily="2" charset="2"/>
              <a:buNone/>
            </a:pPr>
            <a:r>
              <a:rPr lang="en-GB" sz="2600" dirty="0">
                <a:solidFill>
                  <a:schemeClr val="tx1"/>
                </a:solidFill>
                <a:latin typeface="Book Antiqua" pitchFamily="18" charset="0"/>
              </a:rPr>
              <a:t>      -  </a:t>
            </a:r>
            <a:r>
              <a:rPr lang="en-GB" sz="2600" u="sng" dirty="0">
                <a:solidFill>
                  <a:schemeClr val="tx1"/>
                </a:solidFill>
                <a:latin typeface="Book Antiqua" pitchFamily="18" charset="0"/>
              </a:rPr>
              <a:t>conjunction: </a:t>
            </a:r>
            <a:r>
              <a:rPr lang="en-GB" sz="2600" dirty="0">
                <a:solidFill>
                  <a:schemeClr val="tx1"/>
                </a:solidFill>
                <a:latin typeface="Book Antiqua" pitchFamily="18" charset="0"/>
              </a:rPr>
              <a:t>‘however’, ‘because’, ‘so’ etc. </a:t>
            </a:r>
          </a:p>
          <a:p>
            <a:pPr algn="just">
              <a:buFont typeface="Wingdings" pitchFamily="2" charset="2"/>
              <a:buNone/>
            </a:pPr>
            <a:r>
              <a:rPr lang="en-GB" sz="2600" dirty="0">
                <a:solidFill>
                  <a:schemeClr val="tx1"/>
                </a:solidFill>
                <a:latin typeface="Book Antiqua" pitchFamily="18" charset="0"/>
              </a:rPr>
              <a:t>	    -  </a:t>
            </a:r>
            <a:r>
              <a:rPr lang="en-GB" sz="2600" u="sng" dirty="0">
                <a:solidFill>
                  <a:schemeClr val="tx1"/>
                </a:solidFill>
                <a:latin typeface="Book Antiqua" pitchFamily="18" charset="0"/>
              </a:rPr>
              <a:t>lexical cohesion</a:t>
            </a:r>
            <a:r>
              <a:rPr lang="en-GB" sz="2600" dirty="0">
                <a:solidFill>
                  <a:schemeClr val="tx1"/>
                </a:solidFill>
                <a:latin typeface="Book Antiqua" pitchFamily="18" charset="0"/>
              </a:rPr>
              <a:t>: repetition of words; using words to point to one another 	in various ways (synonyms, metonyms…). Also using words referring 	to the same field. </a:t>
            </a:r>
            <a:endParaRPr lang="en-GB" sz="2600" u="sng" dirty="0">
              <a:solidFill>
                <a:schemeClr val="tx1"/>
              </a:solidFill>
              <a:latin typeface="Book Antiqua" pitchFamily="18" charset="0"/>
            </a:endParaRPr>
          </a:p>
          <a:p>
            <a:pPr algn="just">
              <a:buFont typeface="Wingdings" pitchFamily="2" charset="2"/>
              <a:buNone/>
            </a:pPr>
            <a:endParaRPr lang="en-GB" sz="2600" dirty="0">
              <a:solidFill>
                <a:schemeClr val="tx1"/>
              </a:solidFill>
              <a:latin typeface="Book Antiqua" pitchFamily="18" charset="0"/>
            </a:endParaRPr>
          </a:p>
          <a:p>
            <a:pPr algn="just">
              <a:buFont typeface="Wingdings" pitchFamily="2" charset="2"/>
              <a:buNone/>
            </a:pPr>
            <a:r>
              <a:rPr lang="en-GB" sz="2600" dirty="0">
                <a:solidFill>
                  <a:schemeClr val="tx1"/>
                </a:solidFill>
                <a:latin typeface="Book Antiqua" pitchFamily="18" charset="0"/>
              </a:rPr>
              <a:t>  B. </a:t>
            </a:r>
            <a:r>
              <a:rPr lang="en-GB" sz="2600" b="1" dirty="0">
                <a:solidFill>
                  <a:schemeClr val="tx1"/>
                </a:solidFill>
                <a:latin typeface="Book Antiqua" pitchFamily="18" charset="0"/>
              </a:rPr>
              <a:t>coherence</a:t>
            </a:r>
            <a:r>
              <a:rPr lang="en-GB" sz="2600" dirty="0">
                <a:solidFill>
                  <a:schemeClr val="tx1"/>
                </a:solidFill>
                <a:latin typeface="Book Antiqua" pitchFamily="18" charset="0"/>
              </a:rPr>
              <a:t>: </a:t>
            </a:r>
          </a:p>
          <a:p>
            <a:pPr algn="just">
              <a:buFont typeface="Wingdings" pitchFamily="2" charset="2"/>
              <a:buNone/>
            </a:pPr>
            <a:r>
              <a:rPr lang="en-GB" sz="2600" dirty="0">
                <a:solidFill>
                  <a:schemeClr val="tx1"/>
                </a:solidFill>
                <a:latin typeface="Book Antiqua" pitchFamily="18" charset="0"/>
              </a:rPr>
              <a:t>             - semantic / thematic links between </a:t>
            </a:r>
            <a:r>
              <a:rPr lang="en-GB" sz="2600" b="1" dirty="0">
                <a:solidFill>
                  <a:schemeClr val="tx1"/>
                </a:solidFill>
                <a:latin typeface="Book Antiqua" pitchFamily="18" charset="0"/>
              </a:rPr>
              <a:t>ideas</a:t>
            </a:r>
            <a:r>
              <a:rPr lang="en-GB" sz="2600" dirty="0">
                <a:solidFill>
                  <a:schemeClr val="tx1"/>
                </a:solidFill>
                <a:latin typeface="Book Antiqua" pitchFamily="18" charset="0"/>
              </a:rPr>
              <a:t> throughout the text</a:t>
            </a:r>
          </a:p>
          <a:p>
            <a:pPr algn="just">
              <a:buFont typeface="Wingdings" pitchFamily="2" charset="2"/>
              <a:buNone/>
            </a:pPr>
            <a:r>
              <a:rPr lang="en-GB" sz="2600" dirty="0">
                <a:solidFill>
                  <a:schemeClr val="tx1"/>
                </a:solidFill>
                <a:latin typeface="Book Antiqua" pitchFamily="18" charset="0"/>
              </a:rPr>
              <a:t>              - shows how we are able to make sense of texts without apparent 				cohesive links     </a:t>
            </a:r>
          </a:p>
          <a:p>
            <a:pPr>
              <a:buFont typeface="Wingdings" pitchFamily="2" charset="2"/>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3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113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981200" y="-603250"/>
            <a:ext cx="8229600" cy="215900"/>
          </a:xfrm>
        </p:spPr>
        <p:txBody>
          <a:bodyPr>
            <a:normAutofit fontScale="90000"/>
          </a:bodyPr>
          <a:lstStyle/>
          <a:p>
            <a:endParaRPr lang="en-US" sz="2400"/>
          </a:p>
        </p:txBody>
      </p:sp>
      <p:sp>
        <p:nvSpPr>
          <p:cNvPr id="122883" name="Rectangle 3"/>
          <p:cNvSpPr>
            <a:spLocks noGrp="1" noChangeArrowheads="1"/>
          </p:cNvSpPr>
          <p:nvPr>
            <p:ph idx="1"/>
          </p:nvPr>
        </p:nvSpPr>
        <p:spPr>
          <a:xfrm>
            <a:off x="335360" y="764703"/>
            <a:ext cx="11521280" cy="5366221"/>
          </a:xfrm>
        </p:spPr>
        <p:txBody>
          <a:bodyPr>
            <a:noAutofit/>
          </a:bodyPr>
          <a:lstStyle/>
          <a:p>
            <a:pPr algn="just">
              <a:buFont typeface="Arial" panose="020B0604020202020204" pitchFamily="34" charset="0"/>
              <a:buChar char="•"/>
            </a:pPr>
            <a:r>
              <a:rPr lang="en-GB" sz="2600" dirty="0">
                <a:solidFill>
                  <a:schemeClr val="tx1"/>
                </a:solidFill>
                <a:latin typeface="Book Antiqua" pitchFamily="18" charset="0"/>
              </a:rPr>
              <a:t>The human mind tends towards connections – trying to make sense even of 	random sequences of words and images. </a:t>
            </a:r>
          </a:p>
          <a:p>
            <a:pPr algn="just">
              <a:buFont typeface="Wingdings" pitchFamily="2" charset="2"/>
              <a:buNone/>
            </a:pPr>
            <a:endParaRPr lang="en-GB" sz="2600" dirty="0">
              <a:solidFill>
                <a:schemeClr val="tx1"/>
              </a:solidFill>
              <a:latin typeface="Book Antiqua" pitchFamily="18" charset="0"/>
            </a:endParaRPr>
          </a:p>
          <a:p>
            <a:pPr algn="just">
              <a:buFont typeface="Wingdings" pitchFamily="2" charset="2"/>
              <a:buNone/>
            </a:pPr>
            <a:r>
              <a:rPr lang="en-GB" sz="2600" dirty="0">
                <a:solidFill>
                  <a:schemeClr val="tx1"/>
                </a:solidFill>
                <a:latin typeface="Book Antiqua" pitchFamily="18" charset="0"/>
              </a:rPr>
              <a:t>BAKER: Afternoons! Phew-cycle racks hardly butter fag ends. </a:t>
            </a:r>
          </a:p>
          <a:p>
            <a:pPr algn="just">
              <a:buFont typeface="Wingdings" pitchFamily="2" charset="2"/>
              <a:buNone/>
            </a:pPr>
            <a:r>
              <a:rPr lang="en-GB" sz="2600" dirty="0">
                <a:solidFill>
                  <a:schemeClr val="tx1"/>
                </a:solidFill>
                <a:latin typeface="Book Antiqua" pitchFamily="18" charset="0"/>
              </a:rPr>
              <a:t>CHARLIE: (</a:t>
            </a:r>
            <a:r>
              <a:rPr lang="en-GB" sz="2600" i="1" dirty="0">
                <a:solidFill>
                  <a:schemeClr val="tx1"/>
                </a:solidFill>
                <a:latin typeface="Book Antiqua" pitchFamily="18" charset="0"/>
              </a:rPr>
              <a:t>Agreeing with him) </a:t>
            </a:r>
            <a:r>
              <a:rPr lang="en-GB" sz="2600" dirty="0">
                <a:solidFill>
                  <a:schemeClr val="tx1"/>
                </a:solidFill>
                <a:latin typeface="Book Antiqua" pitchFamily="18" charset="0"/>
              </a:rPr>
              <a:t>Fag ends likely butter consequential. </a:t>
            </a:r>
          </a:p>
          <a:p>
            <a:pPr algn="just">
              <a:buFont typeface="Wingdings" pitchFamily="2" charset="2"/>
              <a:buNone/>
            </a:pPr>
            <a:r>
              <a:rPr lang="en-GB" sz="2600" dirty="0">
                <a:solidFill>
                  <a:schemeClr val="tx1"/>
                </a:solidFill>
                <a:latin typeface="Book Antiqua" pitchFamily="18" charset="0"/>
              </a:rPr>
              <a:t>					                             Tom Stoppard: </a:t>
            </a:r>
            <a:r>
              <a:rPr lang="en-GB" sz="2600" i="1" dirty="0">
                <a:solidFill>
                  <a:schemeClr val="tx1"/>
                </a:solidFill>
                <a:latin typeface="Book Antiqua" pitchFamily="18" charset="0"/>
              </a:rPr>
              <a:t>Dogg’s Hamlet </a:t>
            </a:r>
            <a:r>
              <a:rPr lang="en-GB" sz="2600" dirty="0">
                <a:solidFill>
                  <a:schemeClr val="tx1"/>
                </a:solidFill>
                <a:latin typeface="Book Antiqua" pitchFamily="18" charset="0"/>
              </a:rPr>
              <a:t>(1979)</a:t>
            </a:r>
          </a:p>
          <a:p>
            <a:pPr algn="just">
              <a:buFont typeface="Wingdings" pitchFamily="2" charset="2"/>
              <a:buNone/>
            </a:pPr>
            <a:endParaRPr lang="en-GB" sz="2600" dirty="0">
              <a:solidFill>
                <a:schemeClr val="tx1"/>
              </a:solidFill>
              <a:latin typeface="Book Antiqua" pitchFamily="18" charset="0"/>
            </a:endParaRPr>
          </a:p>
          <a:p>
            <a:pPr algn="just">
              <a:buFont typeface="Wingdings" pitchFamily="2" charset="2"/>
              <a:buNone/>
            </a:pPr>
            <a:r>
              <a:rPr lang="en-GB" sz="2600" dirty="0">
                <a:solidFill>
                  <a:schemeClr val="tx1"/>
                </a:solidFill>
                <a:latin typeface="Book Antiqua" pitchFamily="18" charset="0"/>
              </a:rPr>
              <a:t>-&gt; Language is an arbitrary system; as representation it is always fictional </a:t>
            </a:r>
          </a:p>
          <a:p>
            <a:pPr algn="just">
              <a:buFont typeface="Wingdings" pitchFamily="2" charset="2"/>
              <a:buNone/>
            </a:pPr>
            <a:r>
              <a:rPr lang="en-GB" sz="2600" dirty="0">
                <a:solidFill>
                  <a:schemeClr val="tx1"/>
                </a:solidFill>
                <a:latin typeface="Book Antiqua" pitchFamily="18" charset="0"/>
              </a:rPr>
              <a:t>-&gt; There are no ‘natural’ relationship between things and words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flipV="1">
            <a:off x="1981200" y="-531439"/>
            <a:ext cx="8229600" cy="144016"/>
          </a:xfrm>
        </p:spPr>
        <p:txBody>
          <a:bodyPr>
            <a:normAutofit fontScale="90000"/>
          </a:bodyPr>
          <a:lstStyle/>
          <a:p>
            <a:endParaRPr lang="en-US" sz="4000" dirty="0"/>
          </a:p>
        </p:txBody>
      </p:sp>
      <p:sp>
        <p:nvSpPr>
          <p:cNvPr id="64515" name="Rectangle 3"/>
          <p:cNvSpPr>
            <a:spLocks noGrp="1" noChangeArrowheads="1"/>
          </p:cNvSpPr>
          <p:nvPr>
            <p:ph idx="1"/>
          </p:nvPr>
        </p:nvSpPr>
        <p:spPr>
          <a:xfrm>
            <a:off x="767408" y="548680"/>
            <a:ext cx="10801200" cy="5582246"/>
          </a:xfrm>
        </p:spPr>
        <p:txBody>
          <a:bodyPr>
            <a:normAutofit/>
          </a:bodyPr>
          <a:lstStyle/>
          <a:p>
            <a:pPr>
              <a:buFont typeface="Wingdings" pitchFamily="2" charset="2"/>
              <a:buNone/>
            </a:pPr>
            <a:r>
              <a:rPr lang="en-GB" sz="2800" b="1" dirty="0">
                <a:solidFill>
                  <a:schemeClr val="tx1"/>
                </a:solidFill>
                <a:latin typeface="Book Antiqua" pitchFamily="18" charset="0"/>
              </a:rPr>
              <a:t>2. Content analysis (p. 39): </a:t>
            </a:r>
          </a:p>
          <a:p>
            <a:pPr>
              <a:buFont typeface="Wingdings" pitchFamily="2" charset="2"/>
              <a:buNone/>
            </a:pPr>
            <a:endParaRPr lang="en-GB" sz="2600" dirty="0">
              <a:solidFill>
                <a:schemeClr val="tx1"/>
              </a:solidFill>
              <a:latin typeface="Book Antiqua" pitchFamily="18" charset="0"/>
            </a:endParaRPr>
          </a:p>
          <a:p>
            <a:pPr>
              <a:buSzTx/>
              <a:buFont typeface="Wingdings" pitchFamily="2" charset="2"/>
              <a:buChar char="§"/>
            </a:pPr>
            <a:r>
              <a:rPr lang="en-GB" sz="2600" dirty="0">
                <a:solidFill>
                  <a:schemeClr val="tx1"/>
                </a:solidFill>
                <a:latin typeface="Book Antiqua" pitchFamily="18" charset="0"/>
              </a:rPr>
              <a:t> Quantifying</a:t>
            </a:r>
          </a:p>
          <a:p>
            <a:pPr>
              <a:buFont typeface="Wingdings" pitchFamily="2" charset="2"/>
              <a:buNone/>
            </a:pPr>
            <a:r>
              <a:rPr lang="en-GB" sz="2600" dirty="0">
                <a:solidFill>
                  <a:schemeClr val="tx1"/>
                </a:solidFill>
                <a:latin typeface="Book Antiqua" pitchFamily="18" charset="0"/>
              </a:rPr>
              <a:t>         - calculating and turning into numbers different aspects of texts</a:t>
            </a:r>
          </a:p>
          <a:p>
            <a:pPr>
              <a:buFont typeface="Wingdings" pitchFamily="2" charset="2"/>
              <a:buNone/>
            </a:pPr>
            <a:r>
              <a:rPr lang="en-GB" sz="2600" dirty="0">
                <a:solidFill>
                  <a:schemeClr val="tx1"/>
                </a:solidFill>
                <a:latin typeface="Book Antiqua" pitchFamily="18" charset="0"/>
              </a:rPr>
              <a:t>              (e.g. word frequencies)</a:t>
            </a:r>
          </a:p>
          <a:p>
            <a:pPr>
              <a:buSzTx/>
              <a:buFont typeface="Wingdings" pitchFamily="2" charset="2"/>
              <a:buChar char="§"/>
            </a:pPr>
            <a:r>
              <a:rPr lang="en-GB" sz="2600" dirty="0">
                <a:solidFill>
                  <a:schemeClr val="tx1"/>
                </a:solidFill>
                <a:latin typeface="Book Antiqua" pitchFamily="18" charset="0"/>
              </a:rPr>
              <a:t>Predetermined categories</a:t>
            </a:r>
          </a:p>
          <a:p>
            <a:pPr>
              <a:buFont typeface="Wingdings" pitchFamily="2" charset="2"/>
              <a:buNone/>
            </a:pPr>
            <a:r>
              <a:rPr lang="en-GB" sz="2600" dirty="0">
                <a:solidFill>
                  <a:schemeClr val="tx1"/>
                </a:solidFill>
                <a:latin typeface="Book Antiqua" pitchFamily="18" charset="0"/>
              </a:rPr>
              <a:t>         - looking for a certain word or sets of words and phrases</a:t>
            </a:r>
          </a:p>
          <a:p>
            <a:pPr>
              <a:buSzTx/>
              <a:buFont typeface="Wingdings" pitchFamily="2" charset="2"/>
              <a:buChar char="§"/>
            </a:pPr>
            <a:r>
              <a:rPr lang="en-GB" sz="2600" dirty="0">
                <a:solidFill>
                  <a:schemeClr val="tx1"/>
                </a:solidFill>
                <a:latin typeface="Book Antiqua" pitchFamily="18" charset="0"/>
              </a:rPr>
              <a:t> Concerned more with WHAT is said than HOW something is said in 	the text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CA6327-455D-4019-8379-3A9351205167}"/>
              </a:ext>
            </a:extLst>
          </p:cNvPr>
          <p:cNvSpPr>
            <a:spLocks noGrp="1"/>
          </p:cNvSpPr>
          <p:nvPr>
            <p:ph type="title"/>
          </p:nvPr>
        </p:nvSpPr>
        <p:spPr>
          <a:xfrm>
            <a:off x="657224" y="188641"/>
            <a:ext cx="10772775" cy="1368152"/>
          </a:xfrm>
        </p:spPr>
        <p:txBody>
          <a:bodyPr/>
          <a:lstStyle/>
          <a:p>
            <a:r>
              <a:rPr lang="en-GB" dirty="0">
                <a:latin typeface="Book Antiqua" panose="02040602050305030304" pitchFamily="18" charset="0"/>
              </a:rPr>
              <a:t>Exercise: Types of text</a:t>
            </a:r>
          </a:p>
        </p:txBody>
      </p:sp>
      <p:sp>
        <p:nvSpPr>
          <p:cNvPr id="3" name="Sisällön paikkamerkki 2">
            <a:extLst>
              <a:ext uri="{FF2B5EF4-FFF2-40B4-BE49-F238E27FC236}">
                <a16:creationId xmlns:a16="http://schemas.microsoft.com/office/drawing/2014/main" id="{0D2E99B9-0CFF-4154-BCE4-C7C6F47B3F8D}"/>
              </a:ext>
            </a:extLst>
          </p:cNvPr>
          <p:cNvSpPr>
            <a:spLocks noGrp="1"/>
          </p:cNvSpPr>
          <p:nvPr>
            <p:ph idx="1"/>
          </p:nvPr>
        </p:nvSpPr>
        <p:spPr>
          <a:xfrm>
            <a:off x="479376" y="1412776"/>
            <a:ext cx="11449272" cy="4365089"/>
          </a:xfrm>
        </p:spPr>
        <p:txBody>
          <a:bodyPr/>
          <a:lstStyle/>
          <a:p>
            <a:pPr>
              <a:buFont typeface="Arial" panose="020B0604020202020204" pitchFamily="34" charset="0"/>
              <a:buChar char="•"/>
            </a:pPr>
            <a:r>
              <a:rPr lang="en-GB" sz="2600" dirty="0">
                <a:latin typeface="Book Antiqua" panose="02040602050305030304" pitchFamily="18" charset="0"/>
              </a:rPr>
              <a:t> Read the text extracts and discuss them, paying particular attention to the 	following questions: </a:t>
            </a:r>
          </a:p>
          <a:p>
            <a:pPr>
              <a:buFont typeface="Arial" panose="020B0604020202020204" pitchFamily="34" charset="0"/>
              <a:buChar char="•"/>
            </a:pPr>
            <a:r>
              <a:rPr lang="en-GB" sz="2600" dirty="0">
                <a:latin typeface="Book Antiqua" panose="02040602050305030304" pitchFamily="18" charset="0"/>
              </a:rPr>
              <a:t> What type of text is it?</a:t>
            </a:r>
          </a:p>
          <a:p>
            <a:pPr>
              <a:buFont typeface="Arial" panose="020B0604020202020204" pitchFamily="34" charset="0"/>
              <a:buChar char="•"/>
            </a:pPr>
            <a:r>
              <a:rPr lang="en-GB" sz="2600" dirty="0">
                <a:latin typeface="Book Antiqua" panose="02040602050305030304" pitchFamily="18" charset="0"/>
              </a:rPr>
              <a:t>  Can you tell who has written the text? Who might/is supposed to read it?</a:t>
            </a:r>
          </a:p>
          <a:p>
            <a:pPr>
              <a:buFont typeface="Arial" panose="020B0604020202020204" pitchFamily="34" charset="0"/>
              <a:buChar char="•"/>
            </a:pPr>
            <a:r>
              <a:rPr lang="en-GB" sz="2600" dirty="0">
                <a:latin typeface="Book Antiqua" panose="02040602050305030304" pitchFamily="18" charset="0"/>
              </a:rPr>
              <a:t> What is it aiming at? What is its purpose?</a:t>
            </a:r>
          </a:p>
          <a:p>
            <a:pPr>
              <a:buFont typeface="Arial" panose="020B0604020202020204" pitchFamily="34" charset="0"/>
              <a:buChar char="•"/>
            </a:pPr>
            <a:r>
              <a:rPr lang="en-GB" sz="2600" dirty="0">
                <a:latin typeface="Book Antiqua" panose="02040602050305030304" pitchFamily="18" charset="0"/>
              </a:rPr>
              <a:t> How can you tell, i.e. what specific features of the text contributed to your      	decision?</a:t>
            </a:r>
          </a:p>
          <a:p>
            <a:pPr>
              <a:buFont typeface="Arial" panose="020B0604020202020204" pitchFamily="34" charset="0"/>
              <a:buChar char="•"/>
            </a:pPr>
            <a:r>
              <a:rPr lang="en-GB" sz="2600" dirty="0">
                <a:latin typeface="Book Antiqua" panose="02040602050305030304" pitchFamily="18" charset="0"/>
              </a:rPr>
              <a:t> Is this the original format of the text, or do you think something has been 	left out? Does that matter?</a:t>
            </a:r>
          </a:p>
          <a:p>
            <a:pPr>
              <a:buFont typeface="Arial" panose="020B0604020202020204" pitchFamily="34" charset="0"/>
              <a:buChar char="•"/>
            </a:pPr>
            <a:r>
              <a:rPr lang="en-GB" sz="2600" dirty="0">
                <a:latin typeface="Book Antiqua" panose="02040602050305030304" pitchFamily="18" charset="0"/>
              </a:rPr>
              <a:t> Summarise your answers in the Docs </a:t>
            </a:r>
          </a:p>
          <a:p>
            <a:endParaRPr lang="en-GB" dirty="0"/>
          </a:p>
        </p:txBody>
      </p:sp>
    </p:spTree>
    <p:extLst>
      <p:ext uri="{BB962C8B-B14F-4D97-AF65-F5344CB8AC3E}">
        <p14:creationId xmlns:p14="http://schemas.microsoft.com/office/powerpoint/2010/main" val="1292593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623392" y="332655"/>
            <a:ext cx="10801200" cy="5798269"/>
          </a:xfrm>
        </p:spPr>
        <p:txBody>
          <a:bodyPr>
            <a:normAutofit/>
          </a:bodyPr>
          <a:lstStyle/>
          <a:p>
            <a:pPr>
              <a:buFont typeface="Wingdings" pitchFamily="2" charset="2"/>
              <a:buNone/>
            </a:pPr>
            <a:r>
              <a:rPr lang="en-GB" sz="2800" b="1" dirty="0">
                <a:solidFill>
                  <a:schemeClr val="tx1"/>
                </a:solidFill>
                <a:latin typeface="Book Antiqua" pitchFamily="18" charset="0"/>
              </a:rPr>
              <a:t>3. Genre analysis</a:t>
            </a:r>
          </a:p>
          <a:p>
            <a:pPr>
              <a:buFont typeface="Wingdings" pitchFamily="2" charset="2"/>
              <a:buNone/>
            </a:pPr>
            <a:endParaRPr lang="en-GB" sz="2600" dirty="0">
              <a:solidFill>
                <a:schemeClr val="tx1"/>
              </a:solidFill>
              <a:latin typeface="Book Antiqua" pitchFamily="18" charset="0"/>
            </a:endParaRPr>
          </a:p>
          <a:p>
            <a:pPr algn="just">
              <a:buFont typeface="Wingdings" pitchFamily="2" charset="2"/>
              <a:buChar char="§"/>
            </a:pPr>
            <a:r>
              <a:rPr lang="en-GB" sz="2600" dirty="0">
                <a:solidFill>
                  <a:schemeClr val="tx1"/>
                </a:solidFill>
                <a:latin typeface="Book Antiqua" pitchFamily="18" charset="0"/>
              </a:rPr>
              <a:t> Genres can differ in terms of their topic/theme, structure, layout, 	expected audience etc. </a:t>
            </a:r>
          </a:p>
          <a:p>
            <a:pPr algn="just">
              <a:buFont typeface="Wingdings" pitchFamily="2" charset="2"/>
              <a:buChar char="§"/>
            </a:pPr>
            <a:r>
              <a:rPr lang="en-GB" sz="2600" dirty="0">
                <a:solidFill>
                  <a:schemeClr val="tx1"/>
                </a:solidFill>
                <a:latin typeface="Book Antiqua" pitchFamily="18" charset="0"/>
              </a:rPr>
              <a:t> These features are related to purposes – different texts aim at 	communicating or achieving different things</a:t>
            </a:r>
          </a:p>
          <a:p>
            <a:pPr algn="just">
              <a:buFont typeface="Wingdings" pitchFamily="2" charset="2"/>
              <a:buChar char="§"/>
            </a:pPr>
            <a:r>
              <a:rPr lang="en-GB" sz="2600" dirty="0">
                <a:solidFill>
                  <a:schemeClr val="tx1"/>
                </a:solidFill>
                <a:latin typeface="Book Antiqua" pitchFamily="18" charset="0"/>
              </a:rPr>
              <a:t> ‘Genre’ refers not only to a particular text type, but also to 	particular 	processes of producing and consuming texts (cf. a 	newspaper 	article and a poem)</a:t>
            </a:r>
          </a:p>
          <a:p>
            <a:pPr algn="just">
              <a:buFont typeface="Wingdings" pitchFamily="2" charset="2"/>
              <a:buChar char="§"/>
            </a:pPr>
            <a:r>
              <a:rPr lang="en-GB" sz="2600" dirty="0">
                <a:solidFill>
                  <a:schemeClr val="tx1"/>
                </a:solidFill>
                <a:latin typeface="Book Antiqua" pitchFamily="18" charset="0"/>
              </a:rPr>
              <a:t> Communicative acts are interpreted in terms of the genre and its 	purposes (cf. the forms and functions of questions in a 	classroom,  	casual conversation, and police interrogation)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407368" y="332657"/>
            <a:ext cx="11449272" cy="6191968"/>
          </a:xfrm>
        </p:spPr>
        <p:txBody>
          <a:bodyPr>
            <a:noAutofit/>
          </a:bodyPr>
          <a:lstStyle/>
          <a:p>
            <a:pPr marL="0" indent="0">
              <a:buNone/>
            </a:pPr>
            <a:r>
              <a:rPr lang="en-GB" sz="2600" dirty="0">
                <a:latin typeface="Book Antiqua" pitchFamily="18" charset="0"/>
              </a:rPr>
              <a:t>What to ask?</a:t>
            </a:r>
          </a:p>
          <a:p>
            <a:pPr algn="just">
              <a:buFont typeface="Arial" panose="020B0604020202020204" pitchFamily="34" charset="0"/>
              <a:buChar char="•"/>
            </a:pPr>
            <a:r>
              <a:rPr lang="en-GB" sz="2600" dirty="0">
                <a:latin typeface="Book Antiqua" pitchFamily="18" charset="0"/>
              </a:rPr>
              <a:t> What expectations do we have about texts in a genre?</a:t>
            </a:r>
          </a:p>
          <a:p>
            <a:pPr algn="just">
              <a:buFont typeface="Arial" panose="020B0604020202020204" pitchFamily="34" charset="0"/>
              <a:buChar char="•"/>
            </a:pPr>
            <a:r>
              <a:rPr lang="en-GB" sz="2600" dirty="0">
                <a:latin typeface="Book Antiqua" pitchFamily="18" charset="0"/>
              </a:rPr>
              <a:t> Which conventions of the genre are recognised in a text?</a:t>
            </a:r>
          </a:p>
          <a:p>
            <a:pPr algn="just">
              <a:buFont typeface="Arial" panose="020B0604020202020204" pitchFamily="34" charset="0"/>
              <a:buChar char="•"/>
            </a:pPr>
            <a:r>
              <a:rPr lang="en-GB" sz="2600" dirty="0">
                <a:latin typeface="Book Antiqua" pitchFamily="18" charset="0"/>
              </a:rPr>
              <a:t> To what extent does the text stretch the conventions of its genre?</a:t>
            </a:r>
          </a:p>
          <a:p>
            <a:pPr algn="just">
              <a:buFont typeface="Arial" panose="020B0604020202020204" pitchFamily="34" charset="0"/>
              <a:buChar char="•"/>
            </a:pPr>
            <a:r>
              <a:rPr lang="en-GB" sz="2600" dirty="0">
                <a:latin typeface="Book Antiqua" pitchFamily="18" charset="0"/>
              </a:rPr>
              <a:t> Which conventions seem more like those of a different genre?</a:t>
            </a:r>
          </a:p>
          <a:p>
            <a:pPr algn="just">
              <a:buFont typeface="Arial" panose="020B0604020202020204" pitchFamily="34" charset="0"/>
              <a:buChar char="•"/>
            </a:pPr>
            <a:r>
              <a:rPr lang="en-GB" sz="2600" dirty="0">
                <a:latin typeface="Book Antiqua" pitchFamily="18" charset="0"/>
              </a:rPr>
              <a:t> What purposes does the genre serve?</a:t>
            </a:r>
          </a:p>
          <a:p>
            <a:pPr algn="just">
              <a:buFont typeface="Arial" panose="020B0604020202020204" pitchFamily="34" charset="0"/>
              <a:buChar char="•"/>
            </a:pPr>
            <a:r>
              <a:rPr lang="en-GB" sz="2600" dirty="0">
                <a:latin typeface="Book Antiqua" pitchFamily="18" charset="0"/>
              </a:rPr>
              <a:t> What ideological assumptions and values seem to be embedded in the text?</a:t>
            </a:r>
          </a:p>
          <a:p>
            <a:pPr algn="just">
              <a:buFont typeface="Arial" panose="020B0604020202020204" pitchFamily="34" charset="0"/>
              <a:buChar char="•"/>
            </a:pPr>
            <a:r>
              <a:rPr lang="en-GB" sz="2600" dirty="0">
                <a:latin typeface="Book Antiqua" pitchFamily="18" charset="0"/>
              </a:rPr>
              <a:t> Do we feel ‘critical or accepting, resisting or validating, casual or 	concentrated, apathetic or motivated (and why)’ while reading the 	text?</a:t>
            </a:r>
          </a:p>
          <a:p>
            <a:pPr algn="just">
              <a:buFont typeface="Arial" panose="020B0604020202020204" pitchFamily="34" charset="0"/>
              <a:buChar char="•"/>
            </a:pPr>
            <a:r>
              <a:rPr lang="en-GB" sz="2600" dirty="0">
                <a:latin typeface="Book Antiqua" pitchFamily="18" charset="0"/>
              </a:rPr>
              <a:t> What sort of audience is the text aimed at? What assumptions does it make 	about the reader’s age, gender, class and ethnicity? </a:t>
            </a:r>
          </a:p>
          <a:p>
            <a:pPr algn="just">
              <a:buFont typeface="Arial" panose="020B0604020202020204" pitchFamily="34" charset="0"/>
              <a:buChar char="•"/>
            </a:pPr>
            <a:r>
              <a:rPr lang="en-GB" sz="2600" dirty="0">
                <a:latin typeface="Book Antiqua" pitchFamily="18" charset="0"/>
              </a:rPr>
              <a:t> What relevance does the text have for its readers?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839416" y="286605"/>
            <a:ext cx="10369152" cy="1054164"/>
          </a:xfrm>
        </p:spPr>
        <p:txBody>
          <a:bodyPr>
            <a:noAutofit/>
          </a:bodyPr>
          <a:lstStyle/>
          <a:p>
            <a:r>
              <a:rPr lang="en-GB" sz="4400" dirty="0">
                <a:latin typeface="Book Antiqua" panose="02040602050305030304" pitchFamily="18" charset="0"/>
              </a:rPr>
              <a:t>HOME ASSIGNMENT 1: Genre analysis</a:t>
            </a:r>
          </a:p>
        </p:txBody>
      </p:sp>
      <p:sp>
        <p:nvSpPr>
          <p:cNvPr id="67587" name="Rectangle 3"/>
          <p:cNvSpPr>
            <a:spLocks noGrp="1" noChangeArrowheads="1"/>
          </p:cNvSpPr>
          <p:nvPr>
            <p:ph idx="1"/>
          </p:nvPr>
        </p:nvSpPr>
        <p:spPr>
          <a:xfrm>
            <a:off x="551384" y="1700808"/>
            <a:ext cx="11161240" cy="4773144"/>
          </a:xfrm>
        </p:spPr>
        <p:txBody>
          <a:bodyPr>
            <a:normAutofit/>
          </a:bodyPr>
          <a:lstStyle/>
          <a:p>
            <a:pPr algn="just">
              <a:buFont typeface="Wingdings" pitchFamily="2" charset="2"/>
              <a:buNone/>
            </a:pPr>
            <a:r>
              <a:rPr lang="en-GB" sz="2600" dirty="0">
                <a:solidFill>
                  <a:schemeClr val="tx1"/>
                </a:solidFill>
                <a:latin typeface="Book Antiqua" pitchFamily="18" charset="0"/>
              </a:rPr>
              <a:t>Emma Donoghue’s </a:t>
            </a:r>
            <a:r>
              <a:rPr lang="en-GB" sz="2600" i="1" dirty="0">
                <a:solidFill>
                  <a:schemeClr val="tx1"/>
                </a:solidFill>
                <a:latin typeface="Book Antiqua" pitchFamily="18" charset="0"/>
              </a:rPr>
              <a:t>The Tale of the Shoe </a:t>
            </a:r>
            <a:r>
              <a:rPr lang="en-GB" sz="2600" dirty="0">
                <a:solidFill>
                  <a:schemeClr val="tx1"/>
                </a:solidFill>
                <a:latin typeface="Book Antiqua" pitchFamily="18" charset="0"/>
              </a:rPr>
              <a:t>(a fairy tale)</a:t>
            </a:r>
          </a:p>
          <a:p>
            <a:pPr algn="just">
              <a:buFont typeface="Wingdings" pitchFamily="2" charset="2"/>
              <a:buNone/>
            </a:pPr>
            <a:endParaRPr lang="en-GB" sz="2600" i="1" dirty="0">
              <a:solidFill>
                <a:schemeClr val="tx1"/>
              </a:solidFill>
              <a:latin typeface="Book Antiqua" pitchFamily="18" charset="0"/>
            </a:endParaRPr>
          </a:p>
          <a:p>
            <a:pPr algn="just">
              <a:buFont typeface="Wingdings" pitchFamily="2" charset="2"/>
              <a:buNone/>
            </a:pPr>
            <a:r>
              <a:rPr lang="en-GB" sz="2600" i="1" dirty="0">
                <a:solidFill>
                  <a:schemeClr val="tx1"/>
                </a:solidFill>
                <a:latin typeface="Book Antiqua" pitchFamily="18" charset="0"/>
              </a:rPr>
              <a:t>- </a:t>
            </a:r>
            <a:r>
              <a:rPr lang="en-GB" sz="2600" dirty="0">
                <a:solidFill>
                  <a:schemeClr val="tx1"/>
                </a:solidFill>
                <a:latin typeface="Book Antiqua" pitchFamily="18" charset="0"/>
              </a:rPr>
              <a:t>Read the text (on Pedanet), and think about the questions laid out in the 	previous slide. </a:t>
            </a:r>
          </a:p>
          <a:p>
            <a:pPr algn="just">
              <a:buFontTx/>
              <a:buChar char="-"/>
            </a:pPr>
            <a:r>
              <a:rPr lang="en-GB" sz="2600" dirty="0">
                <a:solidFill>
                  <a:schemeClr val="tx1"/>
                </a:solidFill>
                <a:latin typeface="Book Antiqua" pitchFamily="18" charset="0"/>
              </a:rPr>
              <a:t>  Write a short essay (1500-2000 words) on your findings. Note that you 	don’t have to answer all of the questions - only the ones you find 	relevant for your analysis. </a:t>
            </a:r>
          </a:p>
          <a:p>
            <a:pPr algn="just">
              <a:buFontTx/>
              <a:buChar char="-"/>
            </a:pPr>
            <a:r>
              <a:rPr lang="en-GB" sz="2600" dirty="0">
                <a:solidFill>
                  <a:schemeClr val="tx1"/>
                </a:solidFill>
                <a:latin typeface="Book Antiqua" pitchFamily="18" charset="0"/>
              </a:rPr>
              <a:t>  Deadline 18 January   (email to karppinen.anne.m@gmail.com)</a:t>
            </a:r>
            <a:endParaRPr lang="en-GB" sz="2600" i="1" dirty="0">
              <a:solidFill>
                <a:schemeClr val="tx1"/>
              </a:solidFill>
              <a:latin typeface="Book Antiqua" pitchFamily="18" charset="0"/>
            </a:endParaRPr>
          </a:p>
          <a:p>
            <a:pPr algn="just">
              <a:buFont typeface="Wingdings" pitchFamily="2" charset="2"/>
              <a:buNone/>
            </a:pPr>
            <a:r>
              <a:rPr lang="en-GB" sz="2600" i="1" dirty="0">
                <a:solidFill>
                  <a:schemeClr val="tx1"/>
                </a:solidFill>
                <a:latin typeface="Book Antiqua" pitchFamily="18" charset="0"/>
              </a:rPr>
              <a:t>   </a:t>
            </a:r>
            <a:endParaRPr lang="en-GB" sz="2600" dirty="0">
              <a:solidFill>
                <a:schemeClr val="tx1"/>
              </a:solidFill>
              <a:latin typeface="Book Antiqua"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274638"/>
            <a:ext cx="8003232" cy="850106"/>
          </a:xfrm>
        </p:spPr>
        <p:txBody>
          <a:bodyPr>
            <a:normAutofit/>
          </a:bodyPr>
          <a:lstStyle/>
          <a:p>
            <a:r>
              <a:rPr lang="en-GB" sz="3600" dirty="0">
                <a:latin typeface="Book Antiqua" panose="02040602050305030304" pitchFamily="18" charset="0"/>
              </a:rPr>
              <a:t>HOW TO CONSTRUCT AN ESSAY</a:t>
            </a:r>
          </a:p>
        </p:txBody>
      </p:sp>
      <p:sp>
        <p:nvSpPr>
          <p:cNvPr id="11268" name="Oval 4"/>
          <p:cNvSpPr>
            <a:spLocks noChangeArrowheads="1"/>
          </p:cNvSpPr>
          <p:nvPr/>
        </p:nvSpPr>
        <p:spPr bwMode="auto">
          <a:xfrm>
            <a:off x="5486400" y="1600200"/>
            <a:ext cx="533400" cy="457200"/>
          </a:xfrm>
          <a:prstGeom prst="ellipse">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69" name="Oval 5"/>
          <p:cNvSpPr>
            <a:spLocks noChangeArrowheads="1"/>
          </p:cNvSpPr>
          <p:nvPr/>
        </p:nvSpPr>
        <p:spPr bwMode="auto">
          <a:xfrm>
            <a:off x="5486400" y="6019800"/>
            <a:ext cx="533400" cy="533400"/>
          </a:xfrm>
          <a:prstGeom prst="ellipse">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75" name="Rectangle 11"/>
          <p:cNvSpPr>
            <a:spLocks noChangeArrowheads="1"/>
          </p:cNvSpPr>
          <p:nvPr/>
        </p:nvSpPr>
        <p:spPr bwMode="auto">
          <a:xfrm rot="-2726453">
            <a:off x="4344194" y="2639219"/>
            <a:ext cx="2786062" cy="276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77" name="Line 13"/>
          <p:cNvSpPr>
            <a:spLocks noChangeShapeType="1"/>
          </p:cNvSpPr>
          <p:nvPr/>
        </p:nvSpPr>
        <p:spPr bwMode="auto">
          <a:xfrm>
            <a:off x="5791200" y="2133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8" name="Line 14"/>
          <p:cNvSpPr>
            <a:spLocks noChangeShapeType="1"/>
          </p:cNvSpPr>
          <p:nvPr/>
        </p:nvSpPr>
        <p:spPr bwMode="auto">
          <a:xfrm>
            <a:off x="5715000" y="2057400"/>
            <a:ext cx="0" cy="3886200"/>
          </a:xfrm>
          <a:prstGeom prst="line">
            <a:avLst/>
          </a:prstGeom>
          <a:noFill/>
          <a:ln w="57150">
            <a:solidFill>
              <a:srgbClr val="99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9" name="Line 15"/>
          <p:cNvSpPr>
            <a:spLocks noChangeShapeType="1"/>
          </p:cNvSpPr>
          <p:nvPr/>
        </p:nvSpPr>
        <p:spPr bwMode="auto">
          <a:xfrm>
            <a:off x="3200400" y="2133600"/>
            <a:ext cx="571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0" name="Line 16"/>
          <p:cNvSpPr>
            <a:spLocks noChangeShapeType="1"/>
          </p:cNvSpPr>
          <p:nvPr/>
        </p:nvSpPr>
        <p:spPr bwMode="auto">
          <a:xfrm>
            <a:off x="3200400" y="2895600"/>
            <a:ext cx="586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1" name="Line 17"/>
          <p:cNvSpPr>
            <a:spLocks noChangeShapeType="1"/>
          </p:cNvSpPr>
          <p:nvPr/>
        </p:nvSpPr>
        <p:spPr bwMode="auto">
          <a:xfrm>
            <a:off x="2667000" y="3962400"/>
            <a:ext cx="693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2" name="Line 18"/>
          <p:cNvSpPr>
            <a:spLocks noChangeShapeType="1"/>
          </p:cNvSpPr>
          <p:nvPr/>
        </p:nvSpPr>
        <p:spPr bwMode="auto">
          <a:xfrm>
            <a:off x="2743200" y="5029200"/>
            <a:ext cx="708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3" name="Text Box 19"/>
          <p:cNvSpPr txBox="1">
            <a:spLocks noChangeArrowheads="1"/>
          </p:cNvSpPr>
          <p:nvPr/>
        </p:nvSpPr>
        <p:spPr bwMode="auto">
          <a:xfrm>
            <a:off x="7223126" y="1708150"/>
            <a:ext cx="24542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None/>
            </a:pPr>
            <a:r>
              <a:rPr lang="en-GB" dirty="0">
                <a:latin typeface="Book Antiqua" pitchFamily="18" charset="0"/>
              </a:rPr>
              <a:t>Introduction</a:t>
            </a:r>
          </a:p>
        </p:txBody>
      </p:sp>
      <p:sp>
        <p:nvSpPr>
          <p:cNvPr id="11284" name="Text Box 20"/>
          <p:cNvSpPr txBox="1">
            <a:spLocks noChangeArrowheads="1"/>
          </p:cNvSpPr>
          <p:nvPr/>
        </p:nvSpPr>
        <p:spPr bwMode="auto">
          <a:xfrm>
            <a:off x="7146926" y="5441950"/>
            <a:ext cx="2225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None/>
            </a:pPr>
            <a:r>
              <a:rPr lang="en-GB" dirty="0">
                <a:latin typeface="Book Antiqua" pitchFamily="18" charset="0"/>
              </a:rPr>
              <a:t>Conclusion </a:t>
            </a:r>
          </a:p>
        </p:txBody>
      </p:sp>
      <p:sp>
        <p:nvSpPr>
          <p:cNvPr id="11285" name="Text Box 21"/>
          <p:cNvSpPr txBox="1">
            <a:spLocks noChangeArrowheads="1"/>
          </p:cNvSpPr>
          <p:nvPr/>
        </p:nvSpPr>
        <p:spPr bwMode="auto">
          <a:xfrm>
            <a:off x="7223126" y="2333625"/>
            <a:ext cx="1096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None/>
            </a:pPr>
            <a:r>
              <a:rPr lang="en-GB" dirty="0">
                <a:latin typeface="Book Antiqua" pitchFamily="18" charset="0"/>
              </a:rPr>
              <a:t>Section 1</a:t>
            </a:r>
          </a:p>
        </p:txBody>
      </p:sp>
      <p:sp>
        <p:nvSpPr>
          <p:cNvPr id="11286" name="Text Box 22"/>
          <p:cNvSpPr txBox="1">
            <a:spLocks noChangeArrowheads="1"/>
          </p:cNvSpPr>
          <p:nvPr/>
        </p:nvSpPr>
        <p:spPr bwMode="auto">
          <a:xfrm>
            <a:off x="7985126" y="3400425"/>
            <a:ext cx="1096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None/>
            </a:pPr>
            <a:r>
              <a:rPr lang="en-GB" dirty="0">
                <a:latin typeface="Book Antiqua" pitchFamily="18" charset="0"/>
              </a:rPr>
              <a:t>Section 2</a:t>
            </a:r>
          </a:p>
        </p:txBody>
      </p:sp>
      <p:sp>
        <p:nvSpPr>
          <p:cNvPr id="11287" name="Text Box 23"/>
          <p:cNvSpPr txBox="1">
            <a:spLocks noChangeArrowheads="1"/>
          </p:cNvSpPr>
          <p:nvPr/>
        </p:nvSpPr>
        <p:spPr bwMode="auto">
          <a:xfrm>
            <a:off x="7680326" y="4391025"/>
            <a:ext cx="1096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None/>
            </a:pPr>
            <a:r>
              <a:rPr lang="en-GB" dirty="0">
                <a:latin typeface="Book Antiqua" pitchFamily="18" charset="0"/>
              </a:rPr>
              <a:t>Section 3</a:t>
            </a:r>
          </a:p>
        </p:txBody>
      </p:sp>
    </p:spTree>
    <p:extLst>
      <p:ext uri="{BB962C8B-B14F-4D97-AF65-F5344CB8AC3E}">
        <p14:creationId xmlns:p14="http://schemas.microsoft.com/office/powerpoint/2010/main" val="1244843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116632"/>
            <a:ext cx="7467600" cy="720080"/>
          </a:xfrm>
        </p:spPr>
        <p:txBody>
          <a:bodyPr>
            <a:normAutofit/>
          </a:bodyPr>
          <a:lstStyle/>
          <a:p>
            <a:r>
              <a:rPr lang="en-GB" sz="3600" dirty="0">
                <a:latin typeface="Book Antiqua" panose="02040602050305030304" pitchFamily="18" charset="0"/>
              </a:rPr>
              <a:t>ANALYSING PRIMARY SOURCES</a:t>
            </a:r>
          </a:p>
        </p:txBody>
      </p:sp>
      <p:sp>
        <p:nvSpPr>
          <p:cNvPr id="3" name="Sisällön paikkamerkki 2"/>
          <p:cNvSpPr>
            <a:spLocks noGrp="1"/>
          </p:cNvSpPr>
          <p:nvPr>
            <p:ph idx="1"/>
          </p:nvPr>
        </p:nvSpPr>
        <p:spPr>
          <a:xfrm>
            <a:off x="407368" y="980728"/>
            <a:ext cx="11449272" cy="5493224"/>
          </a:xfrm>
        </p:spPr>
        <p:txBody>
          <a:bodyPr/>
          <a:lstStyle/>
          <a:p>
            <a:pPr>
              <a:lnSpc>
                <a:spcPct val="90000"/>
              </a:lnSpc>
              <a:buFont typeface="Arial" panose="020B0604020202020204" pitchFamily="34" charset="0"/>
              <a:buChar char="•"/>
            </a:pPr>
            <a:r>
              <a:rPr lang="en-GB" dirty="0">
                <a:latin typeface="Book Antiqua" pitchFamily="18" charset="0"/>
              </a:rPr>
              <a:t>You should analyse what the source has to say and the way in which it is said. 	When doing so, it is best to consider:</a:t>
            </a:r>
          </a:p>
          <a:p>
            <a:pPr>
              <a:lnSpc>
                <a:spcPct val="90000"/>
              </a:lnSpc>
              <a:buFont typeface="Wingdings" pitchFamily="2" charset="2"/>
              <a:buNone/>
            </a:pPr>
            <a:r>
              <a:rPr lang="en-GB" dirty="0">
                <a:latin typeface="Book Antiqua" pitchFamily="18" charset="0"/>
              </a:rPr>
              <a:t>		-  Why was it produced?</a:t>
            </a:r>
          </a:p>
          <a:p>
            <a:pPr>
              <a:lnSpc>
                <a:spcPct val="90000"/>
              </a:lnSpc>
              <a:buFont typeface="Wingdings" pitchFamily="2" charset="2"/>
              <a:buNone/>
            </a:pPr>
            <a:r>
              <a:rPr lang="en-GB" dirty="0">
                <a:latin typeface="Book Antiqua" pitchFamily="18" charset="0"/>
              </a:rPr>
              <a:t>		-  Who produced it?</a:t>
            </a:r>
          </a:p>
          <a:p>
            <a:pPr>
              <a:lnSpc>
                <a:spcPct val="90000"/>
              </a:lnSpc>
              <a:buFont typeface="Wingdings" pitchFamily="2" charset="2"/>
              <a:buNone/>
            </a:pPr>
            <a:r>
              <a:rPr lang="en-GB" dirty="0">
                <a:latin typeface="Book Antiqua" pitchFamily="18" charset="0"/>
              </a:rPr>
              <a:t>		-  What is being said/shown?</a:t>
            </a:r>
          </a:p>
          <a:p>
            <a:pPr>
              <a:lnSpc>
                <a:spcPct val="90000"/>
              </a:lnSpc>
              <a:buFont typeface="Wingdings" pitchFamily="2" charset="2"/>
              <a:buNone/>
            </a:pPr>
            <a:r>
              <a:rPr lang="en-GB" dirty="0">
                <a:latin typeface="Book Antiqua" pitchFamily="18" charset="0"/>
              </a:rPr>
              <a:t>		-  Who was it intended for?</a:t>
            </a:r>
          </a:p>
          <a:p>
            <a:pPr algn="just">
              <a:lnSpc>
                <a:spcPct val="90000"/>
              </a:lnSpc>
              <a:buFont typeface="Arial" panose="020B0604020202020204" pitchFamily="34" charset="0"/>
              <a:buChar char="•"/>
            </a:pPr>
            <a:r>
              <a:rPr lang="en-GB" dirty="0">
                <a:latin typeface="Book Antiqua" pitchFamily="18" charset="0"/>
              </a:rPr>
              <a:t>  Most sources are biased and produced for a particular purpose. This does not 	necessarily invalidate the document. Try to think about what ‘biases’ 	themselves can tell you. </a:t>
            </a:r>
          </a:p>
          <a:p>
            <a:pPr algn="just">
              <a:lnSpc>
                <a:spcPct val="90000"/>
              </a:lnSpc>
              <a:buFont typeface="Arial" panose="020B0604020202020204" pitchFamily="34" charset="0"/>
              <a:buChar char="•"/>
            </a:pPr>
            <a:r>
              <a:rPr lang="en-GB" dirty="0">
                <a:latin typeface="Book Antiqua" pitchFamily="18" charset="0"/>
              </a:rPr>
              <a:t>  Think about the particular </a:t>
            </a:r>
            <a:r>
              <a:rPr lang="en-GB" i="1" dirty="0">
                <a:latin typeface="Book Antiqua" pitchFamily="18" charset="0"/>
              </a:rPr>
              <a:t>kind</a:t>
            </a:r>
            <a:r>
              <a:rPr lang="en-GB" dirty="0">
                <a:latin typeface="Book Antiqua" pitchFamily="18" charset="0"/>
              </a:rPr>
              <a:t> of information you would expect from a 	newspaper account, a novel, or a medical text etc.. Sometimes, what a source 	</a:t>
            </a:r>
            <a:r>
              <a:rPr lang="en-GB" i="1" dirty="0">
                <a:latin typeface="Book Antiqua" pitchFamily="18" charset="0"/>
              </a:rPr>
              <a:t>doesn’t </a:t>
            </a:r>
            <a:r>
              <a:rPr lang="en-GB" dirty="0">
                <a:latin typeface="Book Antiqua" pitchFamily="18" charset="0"/>
              </a:rPr>
              <a:t>say may be as significant as what it </a:t>
            </a:r>
            <a:r>
              <a:rPr lang="en-GB" i="1" dirty="0">
                <a:latin typeface="Book Antiqua" pitchFamily="18" charset="0"/>
              </a:rPr>
              <a:t>does</a:t>
            </a:r>
            <a:r>
              <a:rPr lang="en-GB" dirty="0">
                <a:latin typeface="Book Antiqua" pitchFamily="18" charset="0"/>
              </a:rPr>
              <a:t>. Does the source give you the 	kind of information you would expect from it?</a:t>
            </a:r>
          </a:p>
          <a:p>
            <a:endParaRPr lang="en-GB" dirty="0"/>
          </a:p>
        </p:txBody>
      </p:sp>
    </p:spTree>
    <p:extLst>
      <p:ext uri="{BB962C8B-B14F-4D97-AF65-F5344CB8AC3E}">
        <p14:creationId xmlns:p14="http://schemas.microsoft.com/office/powerpoint/2010/main" val="215076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263352" y="332656"/>
            <a:ext cx="11449272" cy="6191970"/>
          </a:xfrm>
        </p:spPr>
        <p:txBody>
          <a:bodyPr/>
          <a:lstStyle/>
          <a:p>
            <a:pPr>
              <a:buFont typeface="Wingdings" pitchFamily="2" charset="2"/>
              <a:buNone/>
            </a:pPr>
            <a:r>
              <a:rPr lang="en-GB" sz="2800" b="1" dirty="0">
                <a:latin typeface="Book Antiqua" pitchFamily="18" charset="0"/>
              </a:rPr>
              <a:t>4. Critical discourse analysis </a:t>
            </a:r>
          </a:p>
          <a:p>
            <a:pPr algn="just">
              <a:buFont typeface="Wingdings" pitchFamily="2" charset="2"/>
              <a:buNone/>
            </a:pPr>
            <a:endParaRPr lang="en-GB" sz="2600" dirty="0">
              <a:latin typeface="Book Antiqua" pitchFamily="18" charset="0"/>
            </a:endParaRPr>
          </a:p>
          <a:p>
            <a:pPr algn="just">
              <a:buFont typeface="Wingdings" pitchFamily="2" charset="2"/>
              <a:buNone/>
            </a:pPr>
            <a:r>
              <a:rPr lang="en-GB" sz="2600" dirty="0">
                <a:latin typeface="Book Antiqua" pitchFamily="18" charset="0"/>
              </a:rPr>
              <a:t>“The controlling idea behind CDA is that discourse is one of the principal activities through which ideology is circulated and reproduced. Ways of talking produce ways of thinking and ways of thinking can be manipulated via choices of grammar, style, wording, and every other aspect of language.” (Johnstone 2002) </a:t>
            </a:r>
          </a:p>
          <a:p>
            <a:pPr algn="just">
              <a:buFont typeface="Wingdings" pitchFamily="2" charset="2"/>
              <a:buChar char="§"/>
            </a:pPr>
            <a:r>
              <a:rPr lang="en-GB" sz="2600" dirty="0">
                <a:latin typeface="Book Antiqua" pitchFamily="18" charset="0"/>
              </a:rPr>
              <a:t>  Draws on social theory and the Systemic-functional grammar of M. A. K. 	Halliday </a:t>
            </a:r>
          </a:p>
          <a:p>
            <a:pPr algn="just">
              <a:buFont typeface="Wingdings" pitchFamily="2" charset="2"/>
              <a:buChar char="§"/>
            </a:pPr>
            <a:r>
              <a:rPr lang="en-GB" sz="2600" dirty="0">
                <a:latin typeface="Book Antiqua" pitchFamily="18" charset="0"/>
              </a:rPr>
              <a:t>  Examines both spoken and written texts</a:t>
            </a:r>
          </a:p>
          <a:p>
            <a:pPr algn="just">
              <a:buFont typeface="Wingdings" pitchFamily="2" charset="2"/>
              <a:buChar char="§"/>
            </a:pPr>
            <a:r>
              <a:rPr lang="en-GB" sz="2600" dirty="0">
                <a:latin typeface="Book Antiqua" pitchFamily="18" charset="0"/>
              </a:rPr>
              <a:t>  How language shapes and is shaped by social, cultural and situational 	context?</a:t>
            </a:r>
          </a:p>
          <a:p>
            <a:pPr algn="just">
              <a:buFont typeface="Wingdings" pitchFamily="2" charset="2"/>
              <a:buChar char="§"/>
            </a:pPr>
            <a:r>
              <a:rPr lang="en-GB" sz="2600" dirty="0">
                <a:latin typeface="Book Antiqua" pitchFamily="18" charset="0"/>
              </a:rPr>
              <a:t>  Focus on power relations in society</a:t>
            </a:r>
          </a:p>
          <a:p>
            <a:pPr algn="just">
              <a:buFont typeface="Wingdings" pitchFamily="2" charset="2"/>
              <a:buChar char="§"/>
            </a:pPr>
            <a:r>
              <a:rPr lang="en-GB" sz="2600" dirty="0">
                <a:latin typeface="Book Antiqua" pitchFamily="18" charset="0"/>
              </a:rPr>
              <a:t>  The goal often explicitly political (e.g. Marxist, post-colonial, and feminist 	theories) </a:t>
            </a:r>
          </a:p>
          <a:p>
            <a:pPr>
              <a:buFont typeface="Wingdings" pitchFamily="2" charset="2"/>
              <a:buNone/>
            </a:pPr>
            <a:endParaRPr lang="en-GB" dirty="0">
              <a:latin typeface="Book Antiqua"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623391" y="404814"/>
            <a:ext cx="11017225" cy="6192837"/>
          </a:xfrm>
        </p:spPr>
        <p:txBody>
          <a:bodyPr/>
          <a:lstStyle/>
          <a:p>
            <a:pPr algn="just">
              <a:buFont typeface="Wingdings" pitchFamily="2" charset="2"/>
              <a:buNone/>
            </a:pPr>
            <a:endParaRPr lang="en-GB" dirty="0">
              <a:latin typeface="Book Antiqua" pitchFamily="18" charset="0"/>
            </a:endParaRPr>
          </a:p>
          <a:p>
            <a:pPr algn="just">
              <a:buFont typeface="Wingdings" pitchFamily="2" charset="2"/>
              <a:buNone/>
            </a:pPr>
            <a:endParaRPr lang="en-GB" sz="2600" dirty="0">
              <a:solidFill>
                <a:schemeClr val="tx1"/>
              </a:solidFill>
              <a:latin typeface="Book Antiqua" pitchFamily="18" charset="0"/>
            </a:endParaRPr>
          </a:p>
          <a:p>
            <a:pPr algn="just">
              <a:buFont typeface="Wingdings" pitchFamily="2" charset="2"/>
              <a:buNone/>
            </a:pPr>
            <a:r>
              <a:rPr lang="en-GB" sz="2600" dirty="0">
                <a:solidFill>
                  <a:schemeClr val="tx1"/>
                </a:solidFill>
                <a:latin typeface="Book Antiqua" pitchFamily="18" charset="0"/>
              </a:rPr>
              <a:t>Calling what we do “</a:t>
            </a:r>
            <a:r>
              <a:rPr lang="en-GB" sz="2600" i="1" dirty="0">
                <a:solidFill>
                  <a:schemeClr val="tx1"/>
                </a:solidFill>
                <a:latin typeface="Book Antiqua" pitchFamily="18" charset="0"/>
              </a:rPr>
              <a:t>discourse </a:t>
            </a:r>
            <a:r>
              <a:rPr lang="en-GB" sz="2600" dirty="0">
                <a:solidFill>
                  <a:schemeClr val="tx1"/>
                </a:solidFill>
                <a:latin typeface="Book Antiqua" pitchFamily="18" charset="0"/>
              </a:rPr>
              <a:t>analysis” rather than “language analysis” underscores the fact that we are not centrally focused on language as an abstract system. We tend instead to be interested in what happens when people draw on the knowledge they have about language, based on their memories of things they have said, heard, seen, or written before, to do things in the world: exchange information, express feelings, make things happen, create beauty, entertain themselves and others, and so on. </a:t>
            </a:r>
          </a:p>
          <a:p>
            <a:pPr algn="just">
              <a:buFont typeface="Wingdings" pitchFamily="2" charset="2"/>
              <a:buNone/>
            </a:pPr>
            <a:r>
              <a:rPr lang="en-GB" sz="2600" dirty="0">
                <a:solidFill>
                  <a:schemeClr val="tx1"/>
                </a:solidFill>
                <a:latin typeface="Book Antiqua" pitchFamily="18" charset="0"/>
              </a:rPr>
              <a:t>                                                    Barbara Johnstone</a:t>
            </a:r>
            <a:r>
              <a:rPr lang="en-GB" sz="2600" i="1" dirty="0">
                <a:solidFill>
                  <a:schemeClr val="tx1"/>
                </a:solidFill>
                <a:latin typeface="Book Antiqua" pitchFamily="18" charset="0"/>
              </a:rPr>
              <a:t>: Discourse Analysis, </a:t>
            </a:r>
            <a:r>
              <a:rPr lang="en-GB" sz="2600" dirty="0">
                <a:solidFill>
                  <a:schemeClr val="tx1"/>
                </a:solidFill>
                <a:latin typeface="Book Antiqua" pitchFamily="18" charset="0"/>
              </a:rPr>
              <a:t>2002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263352" y="188641"/>
            <a:ext cx="11521280" cy="6335986"/>
          </a:xfrm>
        </p:spPr>
        <p:txBody>
          <a:bodyPr/>
          <a:lstStyle/>
          <a:p>
            <a:pPr>
              <a:lnSpc>
                <a:spcPct val="80000"/>
              </a:lnSpc>
              <a:buFont typeface="Wingdings" pitchFamily="2" charset="2"/>
              <a:buNone/>
            </a:pPr>
            <a:r>
              <a:rPr lang="en-GB" sz="2800" b="1" dirty="0">
                <a:latin typeface="Book Antiqua" pitchFamily="18" charset="0"/>
              </a:rPr>
              <a:t>5. New Literacy / Literacies Studies </a:t>
            </a:r>
          </a:p>
          <a:p>
            <a:pPr>
              <a:lnSpc>
                <a:spcPct val="80000"/>
              </a:lnSpc>
              <a:buFont typeface="Wingdings" pitchFamily="2" charset="2"/>
              <a:buNone/>
            </a:pPr>
            <a:endParaRPr lang="en-GB" sz="2800" b="1" dirty="0">
              <a:latin typeface="Book Antiqua" pitchFamily="18" charset="0"/>
            </a:endParaRPr>
          </a:p>
          <a:p>
            <a:pPr algn="just">
              <a:lnSpc>
                <a:spcPct val="80000"/>
              </a:lnSpc>
              <a:buFont typeface="Wingdings" pitchFamily="2" charset="2"/>
              <a:buNone/>
            </a:pPr>
            <a:r>
              <a:rPr lang="en-GB" sz="2600" dirty="0">
                <a:latin typeface="Book Antiqua" pitchFamily="18" charset="0"/>
              </a:rPr>
              <a:t>“Literacy comes already loaded with ideological and policy presuppositions 	that make it hard to do ethnographic studies of the variety of literacies 	across contexts.”</a:t>
            </a:r>
          </a:p>
          <a:p>
            <a:pPr algn="just">
              <a:lnSpc>
                <a:spcPct val="80000"/>
              </a:lnSpc>
              <a:buFont typeface="Wingdings" pitchFamily="2" charset="2"/>
              <a:buNone/>
            </a:pPr>
            <a:r>
              <a:rPr lang="en-GB" sz="2600" dirty="0">
                <a:latin typeface="Book Antiqua" pitchFamily="18" charset="0"/>
              </a:rPr>
              <a:t>= literacy as a social practice that varies across cultures and contexts </a:t>
            </a:r>
          </a:p>
          <a:p>
            <a:pPr algn="just">
              <a:lnSpc>
                <a:spcPct val="80000"/>
              </a:lnSpc>
              <a:buFont typeface="Wingdings" pitchFamily="2" charset="2"/>
              <a:buChar char="§"/>
            </a:pPr>
            <a:r>
              <a:rPr lang="en-GB" sz="2600" dirty="0">
                <a:latin typeface="Book Antiqua" pitchFamily="18" charset="0"/>
              </a:rPr>
              <a:t> Use of ethnographic methods in studying literacy (observing, interviewing, 	collecting and analysing different kinds of data)</a:t>
            </a:r>
          </a:p>
          <a:p>
            <a:pPr algn="just">
              <a:lnSpc>
                <a:spcPct val="80000"/>
              </a:lnSpc>
              <a:buFont typeface="Wingdings" pitchFamily="2" charset="2"/>
              <a:buChar char="§"/>
            </a:pPr>
            <a:r>
              <a:rPr lang="en-GB" sz="2600" dirty="0">
                <a:latin typeface="Book Antiqua" pitchFamily="18" charset="0"/>
              </a:rPr>
              <a:t> Digital literacies see the internet as a “global streetscape” in which people 	create online communities </a:t>
            </a:r>
          </a:p>
          <a:p>
            <a:pPr marL="0" indent="0" algn="just">
              <a:lnSpc>
                <a:spcPct val="80000"/>
              </a:lnSpc>
              <a:buNone/>
            </a:pPr>
            <a:r>
              <a:rPr lang="en-GB" sz="2600" dirty="0">
                <a:latin typeface="Book Antiqua" pitchFamily="18" charset="0"/>
              </a:rPr>
              <a:t>-&gt; the importance of the local and the global</a:t>
            </a:r>
          </a:p>
          <a:p>
            <a:pPr marL="0" indent="0" algn="just">
              <a:lnSpc>
                <a:spcPct val="80000"/>
              </a:lnSpc>
              <a:buNone/>
            </a:pPr>
            <a:r>
              <a:rPr lang="en-GB" sz="2600" dirty="0">
                <a:latin typeface="Book Antiqua" pitchFamily="18" charset="0"/>
              </a:rPr>
              <a:t>“literacy as something people don’t just do inside their heads but inside 	society”</a:t>
            </a:r>
            <a:endParaRPr lang="en-GB" dirty="0">
              <a:latin typeface="Book Antiqua" pitchFamily="18" charset="0"/>
            </a:endParaRPr>
          </a:p>
          <a:p>
            <a:pPr marL="0" indent="0" algn="just">
              <a:lnSpc>
                <a:spcPct val="80000"/>
              </a:lnSpc>
              <a:buNone/>
            </a:pPr>
            <a:r>
              <a:rPr lang="en-GB" dirty="0">
                <a:latin typeface="Book Antiqua" pitchFamily="18" charset="0"/>
                <a:hlinkClick r:id="rId3"/>
              </a:rPr>
              <a:t>http://www.csun.edu/sites/default/files/James-Gee-sociotech.pdf</a:t>
            </a:r>
            <a:endParaRPr lang="en-GB" dirty="0">
              <a:latin typeface="Book Antiqua" pitchFamily="18" charset="0"/>
            </a:endParaRPr>
          </a:p>
          <a:p>
            <a:pPr algn="just">
              <a:lnSpc>
                <a:spcPct val="80000"/>
              </a:lnSpc>
              <a:buFont typeface="Wingdings" pitchFamily="2" charset="2"/>
              <a:buChar char="§"/>
            </a:pPr>
            <a:endParaRPr lang="en-GB" dirty="0">
              <a:latin typeface="Book Antiqua"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07368" y="116633"/>
            <a:ext cx="10873208" cy="1368152"/>
          </a:xfrm>
        </p:spPr>
        <p:txBody>
          <a:bodyPr>
            <a:noAutofit/>
          </a:bodyPr>
          <a:lstStyle/>
          <a:p>
            <a:r>
              <a:rPr lang="en-GB" sz="4400" dirty="0">
                <a:latin typeface="Book Antiqua" panose="02040602050305030304" pitchFamily="18" charset="0"/>
              </a:rPr>
              <a:t>ACTIVITY: COHESION AND COHERENCE</a:t>
            </a:r>
          </a:p>
        </p:txBody>
      </p:sp>
      <p:sp>
        <p:nvSpPr>
          <p:cNvPr id="63491" name="Rectangle 3"/>
          <p:cNvSpPr>
            <a:spLocks noGrp="1" noChangeArrowheads="1"/>
          </p:cNvSpPr>
          <p:nvPr>
            <p:ph idx="1"/>
          </p:nvPr>
        </p:nvSpPr>
        <p:spPr>
          <a:xfrm>
            <a:off x="551384" y="1484785"/>
            <a:ext cx="10729192" cy="4455407"/>
          </a:xfrm>
        </p:spPr>
        <p:txBody>
          <a:bodyPr/>
          <a:lstStyle/>
          <a:p>
            <a:pPr algn="just">
              <a:buFont typeface="Arial" panose="020B0604020202020204" pitchFamily="34" charset="0"/>
              <a:buChar char="•"/>
            </a:pPr>
            <a:r>
              <a:rPr lang="en-GB" sz="2600" dirty="0">
                <a:solidFill>
                  <a:schemeClr val="tx1"/>
                </a:solidFill>
                <a:latin typeface="Book Antiqua" pitchFamily="18" charset="0"/>
              </a:rPr>
              <a:t> Read the two texts in your Docs, and look at the way each one 	employs cohesion/coherence: </a:t>
            </a:r>
          </a:p>
          <a:p>
            <a:pPr algn="just">
              <a:buFont typeface="Wingdings" pitchFamily="2" charset="2"/>
              <a:buNone/>
            </a:pPr>
            <a:r>
              <a:rPr lang="en-GB" sz="2600" dirty="0">
                <a:solidFill>
                  <a:schemeClr val="tx1"/>
                </a:solidFill>
                <a:latin typeface="Book Antiqua" pitchFamily="18" charset="0"/>
              </a:rPr>
              <a:t> 	- Identify different cohesive structures (reference, ellipsis, etc.) as 	introduced in the course booklet p. 36</a:t>
            </a:r>
          </a:p>
          <a:p>
            <a:pPr algn="just">
              <a:buFont typeface="Wingdings" pitchFamily="2" charset="2"/>
              <a:buNone/>
            </a:pPr>
            <a:r>
              <a:rPr lang="en-GB" sz="2600" dirty="0">
                <a:solidFill>
                  <a:schemeClr val="tx1"/>
                </a:solidFill>
                <a:latin typeface="Book Antiqua" pitchFamily="18" charset="0"/>
              </a:rPr>
              <a:t> 	- Discuss how cohesion/coherence affects the readability and 	enjoyability of the text, and how genre (news item / prose 	text) affects your interpretation.  </a:t>
            </a:r>
          </a:p>
          <a:p>
            <a:pPr algn="just">
              <a:buFont typeface="Wingdings" pitchFamily="2" charset="2"/>
              <a:buNone/>
            </a:pPr>
            <a:r>
              <a:rPr lang="en-GB" sz="2600" dirty="0">
                <a:solidFill>
                  <a:schemeClr val="tx1"/>
                </a:solidFill>
                <a:latin typeface="Book Antiqua" pitchFamily="18" charset="0"/>
              </a:rPr>
              <a:t>- summarise your findings in your Docs</a:t>
            </a:r>
          </a:p>
          <a:p>
            <a:endParaRPr lang="en-GB" dirty="0">
              <a:latin typeface="Book Antiqua" pitchFamily="18" charset="0"/>
            </a:endParaRPr>
          </a:p>
          <a:p>
            <a:pPr>
              <a:buFont typeface="Wingdings" pitchFamily="2" charset="2"/>
              <a:buNone/>
            </a:pPr>
            <a:endParaRPr lang="en-GB" dirty="0">
              <a:latin typeface="Book Antiqua" pitchFamily="18" charset="0"/>
            </a:endParaRPr>
          </a:p>
          <a:p>
            <a:pPr>
              <a:buFontTx/>
              <a:buNone/>
            </a:pPr>
            <a:endParaRPr lang="en-GB" dirty="0">
              <a:latin typeface="Book Antiqua" pitchFamily="18" charset="0"/>
            </a:endParaRPr>
          </a:p>
          <a:p>
            <a:pPr>
              <a:buFontTx/>
              <a:buNone/>
            </a:pPr>
            <a:endParaRPr lang="en-GB" dirty="0">
              <a:latin typeface="Book Antiqua"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57224" y="260351"/>
            <a:ext cx="10772775" cy="792386"/>
          </a:xfrm>
        </p:spPr>
        <p:txBody>
          <a:bodyPr/>
          <a:lstStyle/>
          <a:p>
            <a:r>
              <a:rPr lang="en-GB" dirty="0">
                <a:latin typeface="Book Antiqua" panose="02040602050305030304" pitchFamily="18" charset="0"/>
              </a:rPr>
              <a:t>Bibliography </a:t>
            </a:r>
          </a:p>
        </p:txBody>
      </p:sp>
      <p:sp>
        <p:nvSpPr>
          <p:cNvPr id="108547" name="Rectangle 3"/>
          <p:cNvSpPr>
            <a:spLocks noGrp="1" noChangeArrowheads="1"/>
          </p:cNvSpPr>
          <p:nvPr>
            <p:ph idx="1"/>
          </p:nvPr>
        </p:nvSpPr>
        <p:spPr>
          <a:xfrm>
            <a:off x="335360" y="1052737"/>
            <a:ext cx="11449272" cy="5544913"/>
          </a:xfrm>
        </p:spPr>
        <p:txBody>
          <a:bodyPr/>
          <a:lstStyle/>
          <a:p>
            <a:pPr algn="just">
              <a:buNone/>
            </a:pPr>
            <a:r>
              <a:rPr lang="en-GB" sz="2000" dirty="0" err="1">
                <a:latin typeface="Book Antiqua" pitchFamily="18" charset="0"/>
              </a:rPr>
              <a:t>Apkon</a:t>
            </a:r>
            <a:r>
              <a:rPr lang="en-GB" sz="2000" dirty="0">
                <a:latin typeface="Book Antiqua" pitchFamily="18" charset="0"/>
              </a:rPr>
              <a:t>, Stephen. 2013. </a:t>
            </a:r>
            <a:r>
              <a:rPr lang="en-GB" sz="2000" i="1" dirty="0">
                <a:latin typeface="Book Antiqua" panose="02040602050305030304" pitchFamily="18" charset="0"/>
              </a:rPr>
              <a:t>The Age of the Image. Redefining Literacy in a World of Screens</a:t>
            </a:r>
            <a:r>
              <a:rPr lang="en-GB" sz="2000" dirty="0">
                <a:latin typeface="Book Antiqua" panose="02040602050305030304" pitchFamily="18" charset="0"/>
              </a:rPr>
              <a:t>.  New York: 	Farrar, Strauss and Giroux. </a:t>
            </a:r>
          </a:p>
          <a:p>
            <a:pPr algn="just">
              <a:buNone/>
            </a:pPr>
            <a:r>
              <a:rPr lang="en-GB" sz="2000" dirty="0" err="1">
                <a:latin typeface="Book Antiqua" panose="02040602050305030304" pitchFamily="18" charset="0"/>
              </a:rPr>
              <a:t>Pahl</a:t>
            </a:r>
            <a:r>
              <a:rPr lang="en-GB" sz="2000" dirty="0">
                <a:latin typeface="Book Antiqua" panose="02040602050305030304" pitchFamily="18" charset="0"/>
              </a:rPr>
              <a:t>, Kate and Jennifer </a:t>
            </a:r>
            <a:r>
              <a:rPr lang="en-GB" sz="2000" dirty="0" err="1">
                <a:latin typeface="Book Antiqua" panose="02040602050305030304" pitchFamily="18" charset="0"/>
              </a:rPr>
              <a:t>Rowsell</a:t>
            </a:r>
            <a:r>
              <a:rPr lang="en-GB" sz="2000" dirty="0">
                <a:latin typeface="Book Antiqua" panose="02040602050305030304" pitchFamily="18" charset="0"/>
              </a:rPr>
              <a:t> (eds.). 2006</a:t>
            </a:r>
            <a:r>
              <a:rPr lang="en-GB" sz="2000" i="1" dirty="0">
                <a:latin typeface="Book Antiqua" panose="02040602050305030304" pitchFamily="18" charset="0"/>
              </a:rPr>
              <a:t>. Travel Notes from the New Literacy Studies: Instances of 	Practice</a:t>
            </a:r>
            <a:r>
              <a:rPr lang="en-GB" sz="2000" dirty="0">
                <a:latin typeface="Book Antiqua" panose="02040602050305030304" pitchFamily="18" charset="0"/>
              </a:rPr>
              <a:t>. Channel View Publications. ProQuest </a:t>
            </a:r>
            <a:r>
              <a:rPr lang="en-GB" sz="2000" dirty="0" err="1">
                <a:latin typeface="Book Antiqua" panose="02040602050305030304" pitchFamily="18" charset="0"/>
              </a:rPr>
              <a:t>Ebook</a:t>
            </a:r>
            <a:r>
              <a:rPr lang="en-GB" sz="2000" dirty="0">
                <a:latin typeface="Book Antiqua" panose="02040602050305030304" pitchFamily="18" charset="0"/>
              </a:rPr>
              <a:t> Central, 	</a:t>
            </a:r>
            <a:r>
              <a:rPr lang="en-GB" sz="2000" dirty="0">
                <a:latin typeface="Book Antiqua" panose="02040602050305030304" pitchFamily="18" charset="0"/>
                <a:hlinkClick r:id="rId3"/>
              </a:rPr>
              <a:t>https://ebookcentral.proquest.com/lib/jyvaskyla-ebooks/detail.action?docID=255752</a:t>
            </a:r>
            <a:r>
              <a:rPr lang="en-GB" sz="2000" dirty="0">
                <a:latin typeface="Book Antiqua" panose="02040602050305030304" pitchFamily="18" charset="0"/>
              </a:rPr>
              <a:t>.</a:t>
            </a:r>
          </a:p>
          <a:p>
            <a:pPr algn="just">
              <a:buNone/>
            </a:pPr>
            <a:r>
              <a:rPr lang="en-GB" sz="2000" dirty="0">
                <a:latin typeface="Book Antiqua" panose="02040602050305030304" pitchFamily="18" charset="0"/>
              </a:rPr>
              <a:t>Pike, Deidre. 2013. </a:t>
            </a:r>
            <a:r>
              <a:rPr lang="en-GB" sz="2000" i="1" dirty="0">
                <a:latin typeface="Book Antiqua" panose="02040602050305030304" pitchFamily="18" charset="0"/>
              </a:rPr>
              <a:t>Media Literacy : Seeking Honesty, Independence, and Productivity in Today’s 	Mass Messages</a:t>
            </a:r>
            <a:r>
              <a:rPr lang="en-GB" sz="2000" dirty="0">
                <a:latin typeface="Book Antiqua" panose="02040602050305030304" pitchFamily="18" charset="0"/>
              </a:rPr>
              <a:t>, International Debate Educational Association.  	</a:t>
            </a:r>
            <a:r>
              <a:rPr lang="en-GB" sz="2000" dirty="0">
                <a:latin typeface="Book Antiqua" panose="02040602050305030304" pitchFamily="18" charset="0"/>
                <a:hlinkClick r:id="rId4"/>
              </a:rPr>
              <a:t>http://ebookcentral.proquest.com/lib/jyvaskylaebooks/detail.action?docID=3433193</a:t>
            </a:r>
            <a:endParaRPr lang="en-GB" sz="2000" dirty="0">
              <a:latin typeface="Book Antiqua" panose="02040602050305030304" pitchFamily="18" charset="0"/>
            </a:endParaRPr>
          </a:p>
          <a:p>
            <a:pPr algn="just">
              <a:buFont typeface="Wingdings" pitchFamily="2" charset="2"/>
              <a:buNone/>
            </a:pPr>
            <a:r>
              <a:rPr lang="en-GB" sz="2000" dirty="0">
                <a:latin typeface="Book Antiqua" panose="02040602050305030304" pitchFamily="18" charset="0"/>
              </a:rPr>
              <a:t>Potter, W. James. 1998. </a:t>
            </a:r>
            <a:r>
              <a:rPr lang="en-GB" sz="2000" i="1" dirty="0">
                <a:latin typeface="Book Antiqua" pitchFamily="18" charset="0"/>
              </a:rPr>
              <a:t>Media Literacy</a:t>
            </a:r>
            <a:r>
              <a:rPr lang="en-GB" sz="2000" dirty="0">
                <a:latin typeface="Book Antiqua" pitchFamily="18" charset="0"/>
              </a:rPr>
              <a:t>. London: Sage Publications. </a:t>
            </a:r>
          </a:p>
          <a:p>
            <a:pPr algn="just">
              <a:buFont typeface="Wingdings" pitchFamily="2" charset="2"/>
              <a:buNone/>
            </a:pPr>
            <a:r>
              <a:rPr lang="en-GB" sz="2000" dirty="0">
                <a:latin typeface="Book Antiqua" pitchFamily="18" charset="0"/>
              </a:rPr>
              <a:t>Silverblatt, Art. 1995. </a:t>
            </a:r>
            <a:r>
              <a:rPr lang="en-GB" sz="2000" i="1" dirty="0">
                <a:latin typeface="Book Antiqua" pitchFamily="18" charset="0"/>
              </a:rPr>
              <a:t>Media Literacy. Keys to Interpreting Media Messages. </a:t>
            </a:r>
            <a:r>
              <a:rPr lang="en-GB" sz="2000" dirty="0">
                <a:latin typeface="Book Antiqua" pitchFamily="18" charset="0"/>
              </a:rPr>
              <a:t>London: </a:t>
            </a:r>
            <a:r>
              <a:rPr lang="en-GB" sz="2000" dirty="0" err="1">
                <a:latin typeface="Book Antiqua" pitchFamily="18" charset="0"/>
              </a:rPr>
              <a:t>Praeger</a:t>
            </a:r>
            <a:r>
              <a:rPr lang="en-GB" sz="2000" dirty="0">
                <a:latin typeface="Book Antiqua" pitchFamily="18" charset="0"/>
              </a:rPr>
              <a:t>. </a:t>
            </a:r>
          </a:p>
          <a:p>
            <a:pPr>
              <a:buFont typeface="Wingdings" pitchFamily="2" charset="2"/>
              <a:buNone/>
            </a:pPr>
            <a:endParaRPr lang="en-GB" sz="2000" dirty="0">
              <a:latin typeface="Book Antiqua" pitchFamily="18" charset="0"/>
            </a:endParaRPr>
          </a:p>
          <a:p>
            <a:pPr>
              <a:buFont typeface="Wingdings" pitchFamily="2" charset="2"/>
              <a:buNone/>
            </a:pPr>
            <a:r>
              <a:rPr lang="en-GB" sz="2000" dirty="0">
                <a:latin typeface="Book Antiqua" pitchFamily="18" charset="0"/>
                <a:hlinkClick r:id="rId5"/>
              </a:rPr>
              <a:t>https://www.dawsonera.com/readonline/9781410618894</a:t>
            </a:r>
            <a:endParaRPr lang="en-GB" sz="2000" dirty="0">
              <a:latin typeface="Book Antiqua" pitchFamily="18" charset="0"/>
            </a:endParaRPr>
          </a:p>
          <a:p>
            <a:pPr>
              <a:buFont typeface="Wingdings" pitchFamily="2" charset="2"/>
              <a:buNone/>
            </a:pPr>
            <a:endParaRPr lang="en-GB" sz="2000" dirty="0">
              <a:latin typeface="Book Antiqua" pitchFamily="18" charset="0"/>
            </a:endParaRPr>
          </a:p>
          <a:p>
            <a:pPr>
              <a:buFont typeface="Wingdings" pitchFamily="2" charset="2"/>
              <a:buNone/>
            </a:pPr>
            <a:r>
              <a:rPr lang="en-GB" sz="2000" dirty="0">
                <a:latin typeface="Book Antiqua" pitchFamily="18" charset="0"/>
                <a:hlinkClick r:id="rId6"/>
              </a:rPr>
              <a:t>http://thesocietypages.org/socimages/2010/07/20/metaphorical-merri-go-round-likening-animals-to-women-and-women-to-animals/</a:t>
            </a:r>
            <a:endParaRPr lang="en-GB" sz="2000" dirty="0">
              <a:latin typeface="Book Antiqua" pitchFamily="18" charset="0"/>
            </a:endParaRPr>
          </a:p>
          <a:p>
            <a:pPr>
              <a:buFont typeface="Wingdings" pitchFamily="2" charset="2"/>
              <a:buNone/>
            </a:pPr>
            <a:endParaRPr lang="en-GB" sz="2000" dirty="0">
              <a:latin typeface="Book Antiqu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839416" y="286604"/>
            <a:ext cx="9051344" cy="1270187"/>
          </a:xfrm>
        </p:spPr>
        <p:txBody>
          <a:bodyPr>
            <a:normAutofit/>
          </a:bodyPr>
          <a:lstStyle/>
          <a:p>
            <a:pPr algn="ctr"/>
            <a:r>
              <a:rPr lang="en-GB" sz="4800" dirty="0">
                <a:latin typeface="Book Antiqua" panose="02040602050305030304" pitchFamily="18" charset="0"/>
              </a:rPr>
              <a:t>CENTRAL CONCEPTS: LITERACY  </a:t>
            </a:r>
            <a:r>
              <a:rPr lang="en-GB" sz="3600" dirty="0">
                <a:latin typeface="Book Antiqua" panose="02040602050305030304" pitchFamily="18" charset="0"/>
              </a:rPr>
              <a:t>              </a:t>
            </a:r>
            <a:r>
              <a:rPr lang="en-GB" sz="2400" dirty="0">
                <a:latin typeface="Book Antiqua" panose="02040602050305030304" pitchFamily="18" charset="0"/>
              </a:rPr>
              <a:t>(p. 12)</a:t>
            </a:r>
          </a:p>
        </p:txBody>
      </p:sp>
      <p:sp>
        <p:nvSpPr>
          <p:cNvPr id="61443" name="Rectangle 3"/>
          <p:cNvSpPr>
            <a:spLocks noGrp="1" noChangeArrowheads="1"/>
          </p:cNvSpPr>
          <p:nvPr>
            <p:ph idx="1"/>
          </p:nvPr>
        </p:nvSpPr>
        <p:spPr>
          <a:xfrm>
            <a:off x="209219" y="1988840"/>
            <a:ext cx="8983126" cy="3880254"/>
          </a:xfrm>
        </p:spPr>
        <p:txBody>
          <a:bodyPr/>
          <a:lstStyle/>
          <a:p>
            <a:pPr algn="just">
              <a:buFont typeface="Arial" panose="020B0604020202020204" pitchFamily="34" charset="0"/>
              <a:buChar char="•"/>
            </a:pPr>
            <a:r>
              <a:rPr lang="en-GB" dirty="0">
                <a:latin typeface="Book Antiqua" pitchFamily="18" charset="0"/>
              </a:rPr>
              <a:t> </a:t>
            </a:r>
            <a:r>
              <a:rPr lang="en-GB" sz="2600" dirty="0">
                <a:latin typeface="Book Antiqua" pitchFamily="18" charset="0"/>
              </a:rPr>
              <a:t>A term used extensively in English (early literacy, literacy 	skills, computer literacy) </a:t>
            </a:r>
          </a:p>
          <a:p>
            <a:pPr algn="just">
              <a:buFont typeface="Arial" panose="020B0604020202020204" pitchFamily="34" charset="0"/>
              <a:buChar char="•"/>
            </a:pPr>
            <a:r>
              <a:rPr lang="en-GB" sz="2600" dirty="0">
                <a:latin typeface="Book Antiqua" pitchFamily="18" charset="0"/>
              </a:rPr>
              <a:t>  Generally refers to a person’s ability to read and write, 	but also </a:t>
            </a:r>
          </a:p>
          <a:p>
            <a:pPr algn="just">
              <a:buFont typeface="Wingdings" pitchFamily="2" charset="2"/>
              <a:buNone/>
            </a:pPr>
            <a:r>
              <a:rPr lang="en-GB" sz="2600" dirty="0">
                <a:latin typeface="Book Antiqua" pitchFamily="18" charset="0"/>
              </a:rPr>
              <a:t>     - an ability to understand and produce texts</a:t>
            </a:r>
          </a:p>
          <a:p>
            <a:pPr algn="just">
              <a:buFont typeface="Wingdings" pitchFamily="2" charset="2"/>
              <a:buNone/>
            </a:pPr>
            <a:r>
              <a:rPr lang="en-GB" sz="2600" dirty="0">
                <a:latin typeface="Book Antiqua" pitchFamily="18" charset="0"/>
              </a:rPr>
              <a:t>     - how people make sense of texts and how they use them 	in their everyday lives</a:t>
            </a:r>
          </a:p>
          <a:p>
            <a:pPr algn="just">
              <a:buFont typeface="Wingdings" pitchFamily="2" charset="2"/>
              <a:buNone/>
            </a:pPr>
            <a:r>
              <a:rPr lang="en-GB" sz="2600" dirty="0">
                <a:latin typeface="Book Antiqua" pitchFamily="18" charset="0"/>
              </a:rPr>
              <a:t>     - multimodality </a:t>
            </a:r>
          </a:p>
          <a:p>
            <a:pPr algn="just">
              <a:buFont typeface="Wingdings" pitchFamily="2" charset="2"/>
              <a:buNone/>
            </a:pPr>
            <a:r>
              <a:rPr lang="en-GB" sz="2600" dirty="0">
                <a:latin typeface="Book Antiqua" pitchFamily="18" charset="0"/>
              </a:rPr>
              <a:t>     - language awareness </a:t>
            </a:r>
          </a:p>
        </p:txBody>
      </p:sp>
      <p:pic>
        <p:nvPicPr>
          <p:cNvPr id="2" name="Kuva 1">
            <a:extLst>
              <a:ext uri="{FF2B5EF4-FFF2-40B4-BE49-F238E27FC236}">
                <a16:creationId xmlns:a16="http://schemas.microsoft.com/office/drawing/2014/main" id="{DECEC685-9AA5-48B8-B9F9-062FDBFDF624}"/>
              </a:ext>
            </a:extLst>
          </p:cNvPr>
          <p:cNvPicPr>
            <a:picLocks noChangeAspect="1"/>
          </p:cNvPicPr>
          <p:nvPr/>
        </p:nvPicPr>
        <p:blipFill>
          <a:blip r:embed="rId3"/>
          <a:stretch>
            <a:fillRect/>
          </a:stretch>
        </p:blipFill>
        <p:spPr>
          <a:xfrm>
            <a:off x="9480375" y="1988840"/>
            <a:ext cx="2502406" cy="3528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dissolve">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dissolve">
                                      <p:cBhvr>
                                        <p:cTn id="12" dur="500"/>
                                        <p:tgtEl>
                                          <p:spTgt spid="6144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animEffect transition="in" filter="dissolve">
                                      <p:cBhvr>
                                        <p:cTn id="15" dur="500"/>
                                        <p:tgtEl>
                                          <p:spTgt spid="6144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1443">
                                            <p:txEl>
                                              <p:pRg st="3" end="3"/>
                                            </p:txEl>
                                          </p:spTgt>
                                        </p:tgtEl>
                                        <p:attrNameLst>
                                          <p:attrName>style.visibility</p:attrName>
                                        </p:attrNameLst>
                                      </p:cBhvr>
                                      <p:to>
                                        <p:strVal val="visible"/>
                                      </p:to>
                                    </p:set>
                                    <p:animEffect transition="in" filter="dissolve">
                                      <p:cBhvr>
                                        <p:cTn id="18" dur="500"/>
                                        <p:tgtEl>
                                          <p:spTgt spid="6144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1443">
                                            <p:txEl>
                                              <p:pRg st="4" end="4"/>
                                            </p:txEl>
                                          </p:spTgt>
                                        </p:tgtEl>
                                        <p:attrNameLst>
                                          <p:attrName>style.visibility</p:attrName>
                                        </p:attrNameLst>
                                      </p:cBhvr>
                                      <p:to>
                                        <p:strVal val="visible"/>
                                      </p:to>
                                    </p:set>
                                    <p:animEffect transition="in" filter="dissolve">
                                      <p:cBhvr>
                                        <p:cTn id="21" dur="500"/>
                                        <p:tgtEl>
                                          <p:spTgt spid="6144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1443">
                                            <p:txEl>
                                              <p:pRg st="5" end="5"/>
                                            </p:txEl>
                                          </p:spTgt>
                                        </p:tgtEl>
                                        <p:attrNameLst>
                                          <p:attrName>style.visibility</p:attrName>
                                        </p:attrNameLst>
                                      </p:cBhvr>
                                      <p:to>
                                        <p:strVal val="visible"/>
                                      </p:to>
                                    </p:set>
                                    <p:animEffect transition="in" filter="dissolve">
                                      <p:cBhvr>
                                        <p:cTn id="24" dur="500"/>
                                        <p:tgtEl>
                                          <p:spTgt spid="61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F75428E-351D-434A-913B-47577667BCBA}"/>
              </a:ext>
            </a:extLst>
          </p:cNvPr>
          <p:cNvSpPr>
            <a:spLocks noGrp="1"/>
          </p:cNvSpPr>
          <p:nvPr>
            <p:ph idx="1"/>
          </p:nvPr>
        </p:nvSpPr>
        <p:spPr>
          <a:xfrm>
            <a:off x="676656" y="620688"/>
            <a:ext cx="10753725" cy="5157177"/>
          </a:xfrm>
        </p:spPr>
        <p:txBody>
          <a:bodyPr/>
          <a:lstStyle/>
          <a:p>
            <a:r>
              <a:rPr lang="en-GB" dirty="0">
                <a:latin typeface="Book Antiqua" panose="02040602050305030304" pitchFamily="18" charset="0"/>
              </a:rPr>
              <a:t>New earrings by Claus Tom Christensen  CC BY 3.0, </a:t>
            </a:r>
            <a:r>
              <a:rPr lang="en-GB" dirty="0">
                <a:latin typeface="Book Antiqua" panose="02040602050305030304" pitchFamily="18" charset="0"/>
                <a:hlinkClick r:id="rId2"/>
              </a:rPr>
              <a:t>https://commons.wikimedia.org/w/index.php?curid=71783428</a:t>
            </a:r>
            <a:endParaRPr lang="en-GB" dirty="0">
              <a:latin typeface="Book Antiqua" panose="02040602050305030304" pitchFamily="18" charset="0"/>
            </a:endParaRPr>
          </a:p>
          <a:p>
            <a:pPr marL="91440" marR="0" lvl="0" indent="-91440" algn="l" defTabSz="914400" rtl="0" eaLnBrk="1" fontAlgn="auto" latinLnBrk="0" hangingPunct="1">
              <a:lnSpc>
                <a:spcPct val="85000"/>
              </a:lnSpc>
              <a:spcBef>
                <a:spcPts val="1300"/>
              </a:spcBef>
              <a:spcAft>
                <a:spcPts val="0"/>
              </a:spcAft>
              <a:buClrTx/>
              <a:buSzTx/>
              <a:buFont typeface="Wingdings" pitchFamily="2" charset="2"/>
              <a:buNone/>
              <a:tabLst/>
              <a:defRPr/>
            </a:pPr>
            <a:r>
              <a:rPr kumimoji="0" lang="en-GB" sz="2000" b="0" i="0" u="none" strike="noStrike" kern="1200" cap="none" spc="0" normalizeH="0" baseline="0" noProof="0" dirty="0">
                <a:ln>
                  <a:noFill/>
                </a:ln>
                <a:solidFill>
                  <a:prstClr val="black">
                    <a:lumMod val="85000"/>
                    <a:lumOff val="15000"/>
                  </a:prstClr>
                </a:solidFill>
                <a:effectLst/>
                <a:uLnTx/>
                <a:uFillTx/>
                <a:latin typeface="Book Antiqua" pitchFamily="18" charset="0"/>
                <a:ea typeface="+mn-ea"/>
                <a:cs typeface="+mn-cs"/>
              </a:rPr>
              <a:t>Ghost writer by </a:t>
            </a:r>
            <a:r>
              <a:rPr kumimoji="0" lang="en-GB" sz="2000" b="0" i="0" u="none" strike="noStrike" kern="1200" cap="none" spc="0" normalizeH="0" baseline="0" noProof="0" dirty="0" err="1">
                <a:ln>
                  <a:noFill/>
                </a:ln>
                <a:solidFill>
                  <a:prstClr val="black">
                    <a:lumMod val="85000"/>
                    <a:lumOff val="15000"/>
                  </a:prstClr>
                </a:solidFill>
                <a:effectLst/>
                <a:uLnTx/>
                <a:uFillTx/>
                <a:latin typeface="Book Antiqua" pitchFamily="18" charset="0"/>
                <a:ea typeface="+mn-ea"/>
                <a:cs typeface="+mn-cs"/>
              </a:rPr>
              <a:t>hobvias</a:t>
            </a:r>
            <a:r>
              <a:rPr kumimoji="0" lang="en-GB" sz="2000" b="0" i="0" u="none" strike="noStrike" kern="1200" cap="none" spc="0" normalizeH="0" baseline="0" noProof="0" dirty="0">
                <a:ln>
                  <a:noFill/>
                </a:ln>
                <a:solidFill>
                  <a:prstClr val="black">
                    <a:lumMod val="85000"/>
                    <a:lumOff val="15000"/>
                  </a:prstClr>
                </a:solidFill>
                <a:effectLst/>
                <a:uLnTx/>
                <a:uFillTx/>
                <a:latin typeface="Book Antiqua" pitchFamily="18" charset="0"/>
                <a:ea typeface="+mn-ea"/>
                <a:cs typeface="+mn-cs"/>
              </a:rPr>
              <a:t> </a:t>
            </a:r>
            <a:r>
              <a:rPr kumimoji="0" lang="en-GB" sz="2000" b="0" i="0" u="none" strike="noStrike" kern="1200" cap="none" spc="0" normalizeH="0" baseline="0" noProof="0" dirty="0" err="1">
                <a:ln>
                  <a:noFill/>
                </a:ln>
                <a:solidFill>
                  <a:prstClr val="black">
                    <a:lumMod val="85000"/>
                    <a:lumOff val="15000"/>
                  </a:prstClr>
                </a:solidFill>
                <a:effectLst/>
                <a:uLnTx/>
                <a:uFillTx/>
                <a:latin typeface="Book Antiqua" pitchFamily="18" charset="0"/>
                <a:ea typeface="+mn-ea"/>
                <a:cs typeface="+mn-cs"/>
              </a:rPr>
              <a:t>sudoneighm</a:t>
            </a:r>
            <a:r>
              <a:rPr kumimoji="0" lang="en-GB" sz="2000" b="0" i="0" u="none" strike="noStrike" kern="1200" cap="none" spc="0" normalizeH="0" baseline="0" noProof="0" dirty="0">
                <a:ln>
                  <a:noFill/>
                </a:ln>
                <a:solidFill>
                  <a:prstClr val="black">
                    <a:lumMod val="85000"/>
                    <a:lumOff val="15000"/>
                  </a:prstClr>
                </a:solidFill>
                <a:effectLst/>
                <a:uLnTx/>
                <a:uFillTx/>
                <a:latin typeface="Book Antiqua" pitchFamily="18" charset="0"/>
                <a:ea typeface="+mn-ea"/>
                <a:cs typeface="+mn-cs"/>
              </a:rPr>
              <a:t> - https://www.flickr.com/photos/striatic/1629269/, CC BY 2.0, </a:t>
            </a:r>
            <a:r>
              <a:rPr kumimoji="0" lang="en-GB" sz="2000" b="0" i="0" u="none" strike="noStrike" kern="1200" cap="none" spc="0" normalizeH="0" baseline="0" noProof="0" dirty="0">
                <a:ln>
                  <a:noFill/>
                </a:ln>
                <a:solidFill>
                  <a:prstClr val="black">
                    <a:lumMod val="85000"/>
                    <a:lumOff val="15000"/>
                  </a:prstClr>
                </a:solidFill>
                <a:effectLst/>
                <a:uLnTx/>
                <a:uFillTx/>
                <a:latin typeface="Book Antiqua" pitchFamily="18" charset="0"/>
                <a:ea typeface="+mn-ea"/>
                <a:cs typeface="+mn-cs"/>
                <a:hlinkClick r:id="rId3"/>
              </a:rPr>
              <a:t>https://commons.wikimedia.org/w/index.php?curid=45476043</a:t>
            </a:r>
            <a:endParaRPr kumimoji="0" lang="en-GB" sz="2000" b="0" i="0" u="none" strike="noStrike" kern="1200" cap="none" spc="0" normalizeH="0" baseline="0" noProof="0" dirty="0">
              <a:ln>
                <a:noFill/>
              </a:ln>
              <a:solidFill>
                <a:prstClr val="black">
                  <a:lumMod val="85000"/>
                  <a:lumOff val="15000"/>
                </a:prstClr>
              </a:solidFill>
              <a:effectLst/>
              <a:uLnTx/>
              <a:uFillTx/>
              <a:latin typeface="Book Antiqua" pitchFamily="18" charset="0"/>
              <a:ea typeface="+mn-ea"/>
              <a:cs typeface="+mn-cs"/>
            </a:endParaRPr>
          </a:p>
          <a:p>
            <a:r>
              <a:rPr lang="en-GB" dirty="0">
                <a:latin typeface="Book Antiqua" panose="02040602050305030304" pitchFamily="18" charset="0"/>
              </a:rPr>
              <a:t>Thor by </a:t>
            </a:r>
            <a:r>
              <a:rPr lang="en-GB" dirty="0" err="1">
                <a:latin typeface="Book Antiqua" panose="02040602050305030304" pitchFamily="18" charset="0"/>
              </a:rPr>
              <a:t>Anandu</a:t>
            </a:r>
            <a:r>
              <a:rPr lang="en-GB" dirty="0">
                <a:latin typeface="Book Antiqua" panose="02040602050305030304" pitchFamily="18" charset="0"/>
              </a:rPr>
              <a:t> </a:t>
            </a:r>
            <a:r>
              <a:rPr lang="en-GB" dirty="0" err="1">
                <a:latin typeface="Book Antiqua" panose="02040602050305030304" pitchFamily="18" charset="0"/>
              </a:rPr>
              <a:t>Sugathan</a:t>
            </a:r>
            <a:r>
              <a:rPr lang="en-GB" dirty="0">
                <a:latin typeface="Book Antiqua" panose="02040602050305030304" pitchFamily="18" charset="0"/>
              </a:rPr>
              <a:t> - Own work, CC BY-SA 4.0, </a:t>
            </a:r>
            <a:r>
              <a:rPr lang="en-GB" dirty="0">
                <a:latin typeface="Book Antiqua" panose="02040602050305030304" pitchFamily="18" charset="0"/>
                <a:hlinkClick r:id="rId4"/>
              </a:rPr>
              <a:t>https://commons.wikimedia.org/w/index.php?curid=38654450</a:t>
            </a:r>
            <a:endParaRPr lang="en-GB" dirty="0">
              <a:latin typeface="Book Antiqua" panose="02040602050305030304" pitchFamily="18" charset="0"/>
            </a:endParaRPr>
          </a:p>
          <a:p>
            <a:endParaRPr lang="en-GB" dirty="0">
              <a:latin typeface="Book Antiqua" panose="02040602050305030304" pitchFamily="18" charset="0"/>
            </a:endParaRPr>
          </a:p>
          <a:p>
            <a:endParaRPr lang="en-GB" dirty="0">
              <a:latin typeface="Book Antiqua" panose="02040602050305030304" pitchFamily="18" charset="0"/>
            </a:endParaRPr>
          </a:p>
        </p:txBody>
      </p:sp>
    </p:spTree>
    <p:extLst>
      <p:ext uri="{BB962C8B-B14F-4D97-AF65-F5344CB8AC3E}">
        <p14:creationId xmlns:p14="http://schemas.microsoft.com/office/powerpoint/2010/main" val="332106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81200" y="188640"/>
            <a:ext cx="7467600" cy="1008112"/>
          </a:xfrm>
        </p:spPr>
        <p:txBody>
          <a:bodyPr>
            <a:normAutofit/>
          </a:bodyPr>
          <a:lstStyle/>
          <a:p>
            <a:r>
              <a:rPr lang="en-GB" sz="4800" dirty="0">
                <a:latin typeface="Book Antiqua" panose="02040602050305030304" pitchFamily="18" charset="0"/>
              </a:rPr>
              <a:t>MULTIMODALITY</a:t>
            </a:r>
          </a:p>
        </p:txBody>
      </p:sp>
      <p:sp>
        <p:nvSpPr>
          <p:cNvPr id="50179" name="Rectangle 3"/>
          <p:cNvSpPr>
            <a:spLocks noGrp="1" noChangeArrowheads="1"/>
          </p:cNvSpPr>
          <p:nvPr>
            <p:ph idx="1"/>
          </p:nvPr>
        </p:nvSpPr>
        <p:spPr>
          <a:xfrm>
            <a:off x="479376" y="1412776"/>
            <a:ext cx="10801200" cy="5061176"/>
          </a:xfrm>
        </p:spPr>
        <p:txBody>
          <a:bodyPr>
            <a:normAutofit/>
          </a:bodyPr>
          <a:lstStyle/>
          <a:p>
            <a:pPr>
              <a:buFont typeface="Arial" panose="020B0604020202020204" pitchFamily="34" charset="0"/>
              <a:buChar char="•"/>
            </a:pPr>
            <a:r>
              <a:rPr lang="en-GB" sz="2600" dirty="0">
                <a:solidFill>
                  <a:schemeClr val="tx1"/>
                </a:solidFill>
                <a:latin typeface="Book Antiqua" pitchFamily="18" charset="0"/>
              </a:rPr>
              <a:t>Meanings are not mediated simply by words, but in various other ways 	as well:</a:t>
            </a:r>
          </a:p>
          <a:p>
            <a:pPr>
              <a:buFont typeface="Wingdings" pitchFamily="2" charset="2"/>
              <a:buNone/>
            </a:pPr>
            <a:r>
              <a:rPr lang="en-GB" sz="2600" dirty="0">
                <a:solidFill>
                  <a:schemeClr val="tx1"/>
                </a:solidFill>
                <a:latin typeface="Book Antiqua" pitchFamily="18" charset="0"/>
              </a:rPr>
              <a:t>    - text</a:t>
            </a:r>
          </a:p>
          <a:p>
            <a:pPr>
              <a:buFont typeface="Wingdings" pitchFamily="2" charset="2"/>
              <a:buNone/>
            </a:pPr>
            <a:r>
              <a:rPr lang="en-GB" sz="2600" dirty="0">
                <a:solidFill>
                  <a:schemeClr val="tx1"/>
                </a:solidFill>
                <a:latin typeface="Book Antiqua" pitchFamily="18" charset="0"/>
              </a:rPr>
              <a:t>    - image</a:t>
            </a:r>
          </a:p>
          <a:p>
            <a:pPr>
              <a:buFont typeface="Wingdings" pitchFamily="2" charset="2"/>
              <a:buNone/>
            </a:pPr>
            <a:r>
              <a:rPr lang="en-GB" sz="2600" dirty="0">
                <a:solidFill>
                  <a:schemeClr val="tx1"/>
                </a:solidFill>
                <a:latin typeface="Book Antiqua" pitchFamily="18" charset="0"/>
              </a:rPr>
              <a:t>    - sound</a:t>
            </a:r>
          </a:p>
          <a:p>
            <a:pPr>
              <a:buFont typeface="Wingdings" pitchFamily="2" charset="2"/>
              <a:buNone/>
            </a:pPr>
            <a:r>
              <a:rPr lang="en-GB" sz="2600" dirty="0">
                <a:solidFill>
                  <a:schemeClr val="tx1"/>
                </a:solidFill>
                <a:latin typeface="Book Antiqua" pitchFamily="18" charset="0"/>
              </a:rPr>
              <a:t>    - movement and gesture</a:t>
            </a:r>
          </a:p>
          <a:p>
            <a:pPr>
              <a:buFont typeface="Wingdings" pitchFamily="2" charset="2"/>
              <a:buNone/>
            </a:pPr>
            <a:r>
              <a:rPr lang="en-GB" sz="2600" dirty="0">
                <a:solidFill>
                  <a:schemeClr val="tx1"/>
                </a:solidFill>
                <a:latin typeface="Book Antiqua" pitchFamily="18" charset="0"/>
              </a:rPr>
              <a:t>    - space </a:t>
            </a:r>
          </a:p>
          <a:p>
            <a:pPr>
              <a:buFont typeface="Wingdings" pitchFamily="2" charset="2"/>
              <a:buNone/>
            </a:pPr>
            <a:r>
              <a:rPr lang="en-GB" sz="2600" dirty="0">
                <a:solidFill>
                  <a:schemeClr val="tx1"/>
                </a:solidFill>
                <a:latin typeface="Book Antiqua" pitchFamily="18" charset="0"/>
              </a:rPr>
              <a:t>-&gt; esp. useful when looking at Internet texts (hypertext) </a:t>
            </a:r>
          </a:p>
          <a:p>
            <a:pPr>
              <a:buFont typeface="Arial" panose="020B0604020202020204" pitchFamily="34" charset="0"/>
              <a:buChar char="•"/>
            </a:pPr>
            <a:r>
              <a:rPr lang="en-GB" sz="2600" dirty="0">
                <a:solidFill>
                  <a:schemeClr val="tx1"/>
                </a:solidFill>
                <a:latin typeface="Book Antiqua" pitchFamily="18" charset="0"/>
              </a:rPr>
              <a:t> Yet, multimodality is an old concept: f.ex. religious rituals have always 	made use of all the features mentioned above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FA40FF-C19E-44BA-965A-E2D28632B356}"/>
              </a:ext>
            </a:extLst>
          </p:cNvPr>
          <p:cNvSpPr>
            <a:spLocks noGrp="1"/>
          </p:cNvSpPr>
          <p:nvPr>
            <p:ph type="title"/>
          </p:nvPr>
        </p:nvSpPr>
        <p:spPr>
          <a:xfrm>
            <a:off x="657224" y="260649"/>
            <a:ext cx="10772775" cy="1152128"/>
          </a:xfrm>
        </p:spPr>
        <p:txBody>
          <a:bodyPr/>
          <a:lstStyle/>
          <a:p>
            <a:r>
              <a:rPr lang="en-GB" dirty="0">
                <a:latin typeface="Book Antiqua" panose="02040602050305030304" pitchFamily="18" charset="0"/>
              </a:rPr>
              <a:t>TRANSMEDIA </a:t>
            </a:r>
          </a:p>
        </p:txBody>
      </p:sp>
      <p:sp>
        <p:nvSpPr>
          <p:cNvPr id="3" name="Sisällön paikkamerkki 2">
            <a:extLst>
              <a:ext uri="{FF2B5EF4-FFF2-40B4-BE49-F238E27FC236}">
                <a16:creationId xmlns:a16="http://schemas.microsoft.com/office/drawing/2014/main" id="{9D2941A1-1C3E-40AA-A742-6D1F41BBA08C}"/>
              </a:ext>
            </a:extLst>
          </p:cNvPr>
          <p:cNvSpPr>
            <a:spLocks noGrp="1"/>
          </p:cNvSpPr>
          <p:nvPr>
            <p:ph idx="1"/>
          </p:nvPr>
        </p:nvSpPr>
        <p:spPr>
          <a:xfrm>
            <a:off x="191344" y="1556792"/>
            <a:ext cx="9073008" cy="4221073"/>
          </a:xfrm>
        </p:spPr>
        <p:txBody>
          <a:bodyPr>
            <a:normAutofit/>
          </a:bodyPr>
          <a:lstStyle/>
          <a:p>
            <a:pPr marL="0" indent="0" algn="just">
              <a:buNone/>
            </a:pPr>
            <a:r>
              <a:rPr lang="en-GB" sz="2600" dirty="0">
                <a:latin typeface="Book Antiqua" panose="02040602050305030304" pitchFamily="18" charset="0"/>
              </a:rPr>
              <a:t>= a model where narratives and fictional worlds, not just 	characters, extend 	across media platforms </a:t>
            </a:r>
          </a:p>
          <a:p>
            <a:pPr algn="just">
              <a:buFont typeface="Arial" panose="020B0604020202020204" pitchFamily="34" charset="0"/>
              <a:buChar char="•"/>
            </a:pPr>
            <a:r>
              <a:rPr lang="en-GB" sz="2600" dirty="0">
                <a:latin typeface="Book Antiqua" panose="02040602050305030304" pitchFamily="18" charset="0"/>
              </a:rPr>
              <a:t> Sometimes called ‘convergence culture’ </a:t>
            </a:r>
          </a:p>
          <a:p>
            <a:pPr algn="just">
              <a:buFont typeface="Arial" panose="020B0604020202020204" pitchFamily="34" charset="0"/>
              <a:buChar char="•"/>
            </a:pPr>
            <a:r>
              <a:rPr lang="en-GB" sz="2600" dirty="0">
                <a:latin typeface="Book Antiqua" panose="02040602050305030304" pitchFamily="18" charset="0"/>
              </a:rPr>
              <a:t> Using multiple media technologies to present information 	and 	entertainment has become the norm rather than 	exception in the 21</a:t>
            </a:r>
            <a:r>
              <a:rPr lang="en-GB" sz="2600" baseline="30000" dirty="0">
                <a:latin typeface="Book Antiqua" panose="02040602050305030304" pitchFamily="18" charset="0"/>
              </a:rPr>
              <a:t>st</a:t>
            </a:r>
            <a:r>
              <a:rPr lang="en-GB" sz="2600" dirty="0">
                <a:latin typeface="Book Antiqua" panose="02040602050305030304" pitchFamily="18" charset="0"/>
              </a:rPr>
              <a:t> century </a:t>
            </a:r>
          </a:p>
          <a:p>
            <a:pPr algn="just">
              <a:buFont typeface="Arial" panose="020B0604020202020204" pitchFamily="34" charset="0"/>
              <a:buChar char="•"/>
            </a:pPr>
            <a:r>
              <a:rPr lang="en-GB" sz="2600" dirty="0">
                <a:latin typeface="Book Antiqua" panose="02040602050305030304" pitchFamily="18" charset="0"/>
              </a:rPr>
              <a:t> Media conglomerates such as Disney and Warner have 	learned to make the most of transmediality </a:t>
            </a:r>
          </a:p>
          <a:p>
            <a:pPr algn="just">
              <a:buFont typeface="Arial" panose="020B0604020202020204" pitchFamily="34" charset="0"/>
              <a:buChar char="•"/>
            </a:pPr>
            <a:r>
              <a:rPr lang="en-GB" sz="2600" dirty="0">
                <a:latin typeface="Book Antiqua" panose="02040602050305030304" pitchFamily="18" charset="0"/>
              </a:rPr>
              <a:t> Old media (f.ex. films) have got a new lease of life through 	streaming services and YouTube </a:t>
            </a:r>
          </a:p>
        </p:txBody>
      </p:sp>
      <p:pic>
        <p:nvPicPr>
          <p:cNvPr id="4" name="Kuva 3">
            <a:extLst>
              <a:ext uri="{FF2B5EF4-FFF2-40B4-BE49-F238E27FC236}">
                <a16:creationId xmlns:a16="http://schemas.microsoft.com/office/drawing/2014/main" id="{98F604C3-29CA-4679-A015-1B10A9D20CE8}"/>
              </a:ext>
            </a:extLst>
          </p:cNvPr>
          <p:cNvPicPr>
            <a:picLocks noChangeAspect="1"/>
          </p:cNvPicPr>
          <p:nvPr/>
        </p:nvPicPr>
        <p:blipFill>
          <a:blip r:embed="rId2"/>
          <a:stretch>
            <a:fillRect/>
          </a:stretch>
        </p:blipFill>
        <p:spPr>
          <a:xfrm>
            <a:off x="9417673" y="1556792"/>
            <a:ext cx="2774327" cy="3826242"/>
          </a:xfrm>
          <a:prstGeom prst="rect">
            <a:avLst/>
          </a:prstGeom>
        </p:spPr>
      </p:pic>
    </p:spTree>
    <p:extLst>
      <p:ext uri="{BB962C8B-B14F-4D97-AF65-F5344CB8AC3E}">
        <p14:creationId xmlns:p14="http://schemas.microsoft.com/office/powerpoint/2010/main" val="2700002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981200" y="274638"/>
            <a:ext cx="7467600" cy="994122"/>
          </a:xfrm>
        </p:spPr>
        <p:txBody>
          <a:bodyPr>
            <a:normAutofit/>
          </a:bodyPr>
          <a:lstStyle/>
          <a:p>
            <a:r>
              <a:rPr lang="en-GB" sz="4800" dirty="0">
                <a:latin typeface="Book Antiqua" panose="02040602050305030304" pitchFamily="18" charset="0"/>
              </a:rPr>
              <a:t>MEDIA LITERACY</a:t>
            </a:r>
          </a:p>
        </p:txBody>
      </p:sp>
      <p:sp>
        <p:nvSpPr>
          <p:cNvPr id="95235" name="Rectangle 3"/>
          <p:cNvSpPr>
            <a:spLocks noGrp="1" noChangeArrowheads="1"/>
          </p:cNvSpPr>
          <p:nvPr>
            <p:ph idx="1"/>
          </p:nvPr>
        </p:nvSpPr>
        <p:spPr>
          <a:xfrm>
            <a:off x="263352" y="1717576"/>
            <a:ext cx="11449271" cy="5140424"/>
          </a:xfrm>
        </p:spPr>
        <p:txBody>
          <a:bodyPr>
            <a:normAutofit/>
          </a:bodyPr>
          <a:lstStyle/>
          <a:p>
            <a:pPr algn="just">
              <a:buFont typeface="Arial" panose="020B0604020202020204" pitchFamily="34" charset="0"/>
              <a:buChar char="•"/>
            </a:pPr>
            <a:r>
              <a:rPr lang="en-GB" sz="2600" dirty="0">
                <a:latin typeface="Book Antiqua" pitchFamily="18" charset="0"/>
              </a:rPr>
              <a:t>  The traditional definition of literacy refers only to print. Yet, nowadays the 	principal channels of mass media include print, photography, film, 	radio, television – and the Internet. </a:t>
            </a:r>
          </a:p>
          <a:p>
            <a:pPr algn="just">
              <a:buFont typeface="Wingdings" pitchFamily="2" charset="2"/>
              <a:buNone/>
            </a:pPr>
            <a:endParaRPr lang="en-GB" sz="2600" dirty="0">
              <a:latin typeface="Book Antiqua" pitchFamily="18" charset="0"/>
            </a:endParaRPr>
          </a:p>
          <a:p>
            <a:pPr algn="just">
              <a:buFont typeface="Wingdings" pitchFamily="2" charset="2"/>
              <a:buNone/>
            </a:pPr>
            <a:r>
              <a:rPr lang="en-GB" sz="2600" dirty="0">
                <a:latin typeface="Book Antiqua" pitchFamily="18" charset="0"/>
              </a:rPr>
              <a:t>“The ability to choose, to understand – within the context of content, form/style, impact, industry and production – to question, to evaluate, to create and/or produce and to respond thoughtfully to the media we consume. It is </a:t>
            </a:r>
            <a:r>
              <a:rPr lang="en-GB" sz="2600" b="1" dirty="0">
                <a:latin typeface="Book Antiqua" pitchFamily="18" charset="0"/>
              </a:rPr>
              <a:t>mindful viewing</a:t>
            </a:r>
            <a:r>
              <a:rPr lang="en-GB" sz="2600" dirty="0">
                <a:latin typeface="Book Antiqua" pitchFamily="18" charset="0"/>
              </a:rPr>
              <a:t>, reflective judgement.” </a:t>
            </a:r>
          </a:p>
          <a:p>
            <a:pPr algn="just">
              <a:buFont typeface="Wingdings" pitchFamily="2" charset="2"/>
              <a:buNone/>
            </a:pPr>
            <a:endParaRPr lang="en-GB" sz="2600" dirty="0">
              <a:latin typeface="Book Antiqua" pitchFamily="18" charset="0"/>
            </a:endParaRPr>
          </a:p>
          <a:p>
            <a:pPr algn="just">
              <a:buFont typeface="Wingdings" pitchFamily="2" charset="2"/>
              <a:buNone/>
            </a:pPr>
            <a:r>
              <a:rPr lang="en-GB" sz="2600" dirty="0">
                <a:latin typeface="Book Antiqua" pitchFamily="18" charset="0"/>
              </a:rPr>
              <a:t>             (the definition of media literacy by The National Telemedia Council)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487488" y="0"/>
            <a:ext cx="9001000" cy="1196752"/>
          </a:xfrm>
        </p:spPr>
        <p:txBody>
          <a:bodyPr>
            <a:noAutofit/>
          </a:bodyPr>
          <a:lstStyle/>
          <a:p>
            <a:r>
              <a:rPr lang="en-GB" sz="4600" dirty="0">
                <a:latin typeface="Book Antiqua" panose="02040602050305030304" pitchFamily="18" charset="0"/>
              </a:rPr>
              <a:t>MODERN MEDIA LITERACY</a:t>
            </a:r>
          </a:p>
        </p:txBody>
      </p:sp>
      <p:sp>
        <p:nvSpPr>
          <p:cNvPr id="97283" name="Rectangle 3"/>
          <p:cNvSpPr>
            <a:spLocks noGrp="1" noChangeArrowheads="1"/>
          </p:cNvSpPr>
          <p:nvPr>
            <p:ph idx="1"/>
          </p:nvPr>
        </p:nvSpPr>
        <p:spPr>
          <a:xfrm>
            <a:off x="263352" y="1268760"/>
            <a:ext cx="11593288" cy="5400328"/>
          </a:xfrm>
        </p:spPr>
        <p:txBody>
          <a:bodyPr/>
          <a:lstStyle/>
          <a:p>
            <a:pPr marL="533400" indent="-533400" algn="just">
              <a:buNone/>
            </a:pPr>
            <a:r>
              <a:rPr lang="en-GB" sz="2600" dirty="0">
                <a:solidFill>
                  <a:schemeClr val="tx1"/>
                </a:solidFill>
                <a:latin typeface="Book Antiqua" pitchFamily="18" charset="0"/>
              </a:rPr>
              <a:t>1. An awareness of the impact of the media on the individual and society </a:t>
            </a:r>
          </a:p>
          <a:p>
            <a:pPr marL="533400" indent="-533400" algn="just">
              <a:buNone/>
            </a:pPr>
            <a:r>
              <a:rPr lang="en-GB" sz="2600" dirty="0">
                <a:solidFill>
                  <a:schemeClr val="tx1"/>
                </a:solidFill>
                <a:latin typeface="Book Antiqua" pitchFamily="18" charset="0"/>
              </a:rPr>
              <a:t>        -&gt; critical thinking skills that empower people to make independent 	judgements in response to information conveyed through the channels 	of mass communications. </a:t>
            </a:r>
          </a:p>
          <a:p>
            <a:pPr marL="533400" indent="-533400" algn="just">
              <a:buNone/>
            </a:pPr>
            <a:r>
              <a:rPr lang="en-GB" sz="2600" dirty="0">
                <a:solidFill>
                  <a:schemeClr val="tx1"/>
                </a:solidFill>
                <a:latin typeface="Book Antiqua" pitchFamily="18" charset="0"/>
              </a:rPr>
              <a:t>2. An understanding of the processes of mass communication</a:t>
            </a:r>
          </a:p>
          <a:p>
            <a:pPr marL="533400" indent="-533400" algn="just">
              <a:buNone/>
            </a:pPr>
            <a:r>
              <a:rPr lang="en-GB" sz="2600" dirty="0">
                <a:solidFill>
                  <a:schemeClr val="tx1"/>
                </a:solidFill>
                <a:latin typeface="Book Antiqua" pitchFamily="18" charset="0"/>
              </a:rPr>
              <a:t>    -&gt; an ability to understand the production, transmission, and context of 	interpretation involved </a:t>
            </a:r>
          </a:p>
          <a:p>
            <a:pPr marL="533400" indent="-533400" algn="just">
              <a:buNone/>
            </a:pPr>
            <a:r>
              <a:rPr lang="en-GB" sz="2600" dirty="0">
                <a:solidFill>
                  <a:schemeClr val="tx1"/>
                </a:solidFill>
                <a:latin typeface="Book Antiqua" pitchFamily="18" charset="0"/>
              </a:rPr>
              <a:t>     -&gt; also the VALUES behind these (</a:t>
            </a:r>
            <a:r>
              <a:rPr lang="en-GB" sz="2600" i="1" dirty="0">
                <a:solidFill>
                  <a:schemeClr val="tx1"/>
                </a:solidFill>
                <a:latin typeface="Book Antiqua" pitchFamily="18" charset="0"/>
              </a:rPr>
              <a:t>who</a:t>
            </a:r>
            <a:r>
              <a:rPr lang="en-GB" sz="2600" dirty="0">
                <a:solidFill>
                  <a:schemeClr val="tx1"/>
                </a:solidFill>
                <a:latin typeface="Book Antiqua" pitchFamily="18" charset="0"/>
              </a:rPr>
              <a:t> produces what for </a:t>
            </a:r>
            <a:r>
              <a:rPr lang="en-GB" sz="2600" i="1" dirty="0">
                <a:solidFill>
                  <a:schemeClr val="tx1"/>
                </a:solidFill>
                <a:latin typeface="Book Antiqua" pitchFamily="18" charset="0"/>
              </a:rPr>
              <a:t>whom</a:t>
            </a:r>
            <a:r>
              <a:rPr lang="en-GB" sz="2600" dirty="0">
                <a:solidFill>
                  <a:schemeClr val="tx1"/>
                </a:solidFill>
                <a:latin typeface="Book Antiqua" pitchFamily="18" charset="0"/>
              </a:rPr>
              <a:t> and </a:t>
            </a:r>
            <a:r>
              <a:rPr lang="en-GB" sz="2600" b="1" i="1" dirty="0">
                <a:solidFill>
                  <a:schemeClr val="tx1"/>
                </a:solidFill>
                <a:latin typeface="Book Antiqua" pitchFamily="18" charset="0"/>
              </a:rPr>
              <a:t>why</a:t>
            </a:r>
            <a:r>
              <a:rPr lang="en-GB" sz="2600" dirty="0">
                <a:solidFill>
                  <a:schemeClr val="tx1"/>
                </a:solidFill>
                <a:latin typeface="Book Antiqua" pitchFamily="18" charset="0"/>
              </a:rPr>
              <a:t>) </a:t>
            </a:r>
          </a:p>
          <a:p>
            <a:pPr marL="533400" indent="-533400" algn="just">
              <a:buNone/>
            </a:pPr>
            <a:r>
              <a:rPr lang="en-GB" sz="2200" dirty="0">
                <a:latin typeface="Book Antiqua" pitchFamily="18" charset="0"/>
              </a:rPr>
              <a:t>     </a:t>
            </a:r>
            <a:endParaRPr lang="en-GB" dirty="0">
              <a:latin typeface="Book Antiqua" pitchFamily="18" charset="0"/>
            </a:endParaRPr>
          </a:p>
        </p:txBody>
      </p:sp>
      <p:pic>
        <p:nvPicPr>
          <p:cNvPr id="2" name="Kuva 1">
            <a:extLst>
              <a:ext uri="{FF2B5EF4-FFF2-40B4-BE49-F238E27FC236}">
                <a16:creationId xmlns:a16="http://schemas.microsoft.com/office/drawing/2014/main" id="{DBCE87DF-7813-45FE-B7C8-C7A4F5022130}"/>
              </a:ext>
            </a:extLst>
          </p:cNvPr>
          <p:cNvPicPr>
            <a:picLocks noChangeAspect="1"/>
          </p:cNvPicPr>
          <p:nvPr/>
        </p:nvPicPr>
        <p:blipFill>
          <a:blip r:embed="rId3"/>
          <a:stretch>
            <a:fillRect/>
          </a:stretch>
        </p:blipFill>
        <p:spPr>
          <a:xfrm>
            <a:off x="8904312" y="4920741"/>
            <a:ext cx="2605286" cy="18448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5" name="Rectangle 7"/>
          <p:cNvSpPr>
            <a:spLocks noGrp="1" noChangeArrowheads="1"/>
          </p:cNvSpPr>
          <p:nvPr>
            <p:ph type="title"/>
          </p:nvPr>
        </p:nvSpPr>
        <p:spPr>
          <a:xfrm>
            <a:off x="1981200" y="-819150"/>
            <a:ext cx="8229600" cy="215900"/>
          </a:xfrm>
        </p:spPr>
        <p:txBody>
          <a:bodyPr>
            <a:normAutofit fontScale="90000"/>
          </a:bodyPr>
          <a:lstStyle/>
          <a:p>
            <a:endParaRPr lang="en-US" sz="4000"/>
          </a:p>
        </p:txBody>
      </p:sp>
      <p:sp>
        <p:nvSpPr>
          <p:cNvPr id="99331" name="Rectangle 3"/>
          <p:cNvSpPr>
            <a:spLocks noGrp="1" noChangeArrowheads="1"/>
          </p:cNvSpPr>
          <p:nvPr>
            <p:ph type="body" sz="half" idx="1"/>
          </p:nvPr>
        </p:nvSpPr>
        <p:spPr>
          <a:xfrm>
            <a:off x="108221" y="548680"/>
            <a:ext cx="6707859" cy="6048971"/>
          </a:xfrm>
        </p:spPr>
        <p:txBody>
          <a:bodyPr>
            <a:normAutofit/>
          </a:bodyPr>
          <a:lstStyle/>
          <a:p>
            <a:pPr algn="just">
              <a:buFont typeface="Wingdings" pitchFamily="2" charset="2"/>
              <a:buNone/>
            </a:pPr>
            <a:r>
              <a:rPr lang="en-GB" sz="2600" dirty="0">
                <a:solidFill>
                  <a:schemeClr val="tx1"/>
                </a:solidFill>
                <a:latin typeface="Book Antiqua" pitchFamily="18" charset="0"/>
              </a:rPr>
              <a:t>3. The development of strategies with 	which to analyse and discuss media 	messages </a:t>
            </a:r>
          </a:p>
          <a:p>
            <a:pPr algn="just">
              <a:buFont typeface="Wingdings" pitchFamily="2" charset="2"/>
              <a:buNone/>
            </a:pPr>
            <a:r>
              <a:rPr lang="en-GB" sz="2600" dirty="0">
                <a:solidFill>
                  <a:schemeClr val="tx1"/>
                </a:solidFill>
                <a:latin typeface="Book Antiqua" pitchFamily="18" charset="0"/>
              </a:rPr>
              <a:t>     -&gt; very much what this course is all 	about </a:t>
            </a:r>
          </a:p>
          <a:p>
            <a:pPr algn="just">
              <a:buFont typeface="Wingdings" pitchFamily="2" charset="2"/>
              <a:buNone/>
            </a:pPr>
            <a:r>
              <a:rPr lang="en-GB" sz="2600" dirty="0">
                <a:solidFill>
                  <a:schemeClr val="tx1"/>
                </a:solidFill>
                <a:latin typeface="Book Antiqua" pitchFamily="18" charset="0"/>
              </a:rPr>
              <a:t>4. An awareness of media content as a 	“text” that provides insight into our 	contemporary culture and ourselves </a:t>
            </a:r>
          </a:p>
          <a:p>
            <a:pPr algn="just">
              <a:buFont typeface="Wingdings" pitchFamily="2" charset="2"/>
              <a:buNone/>
            </a:pPr>
            <a:r>
              <a:rPr lang="en-GB" sz="2600" dirty="0">
                <a:solidFill>
                  <a:schemeClr val="tx1"/>
                </a:solidFill>
                <a:latin typeface="Book Antiqua" pitchFamily="18" charset="0"/>
              </a:rPr>
              <a:t>    -&gt; media presentations can provide 	insights into the attitudes, values, 	behaviours, preoccupations, patterns 	of thought, and </a:t>
            </a:r>
            <a:r>
              <a:rPr lang="en-GB" sz="2600" i="1" dirty="0">
                <a:solidFill>
                  <a:schemeClr val="tx1"/>
                </a:solidFill>
                <a:latin typeface="Book Antiqua" pitchFamily="18" charset="0"/>
              </a:rPr>
              <a:t>myths</a:t>
            </a:r>
            <a:r>
              <a:rPr lang="en-GB" sz="2600" dirty="0">
                <a:solidFill>
                  <a:schemeClr val="tx1"/>
                </a:solidFill>
                <a:latin typeface="Book Antiqua" pitchFamily="18" charset="0"/>
              </a:rPr>
              <a:t> that define a 	culture </a:t>
            </a:r>
          </a:p>
        </p:txBody>
      </p:sp>
      <p:pic>
        <p:nvPicPr>
          <p:cNvPr id="99337" name="Picture 9" descr="OldSpice_Idiot"/>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320136" y="224643"/>
            <a:ext cx="4763643" cy="6408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Suurkaupunki">
  <a:themeElements>
    <a:clrScheme name="Suurkaupunk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uurkaupunki">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uurkaupunk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0941A018-FB9B-4401-A32C-7E04526866E0}"/>
    </a:ext>
  </a:ext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emplate>
  <TotalTime>1760</TotalTime>
  <Words>3530</Words>
  <Application>Microsoft Office PowerPoint</Application>
  <PresentationFormat>Laajakuva</PresentationFormat>
  <Paragraphs>295</Paragraphs>
  <Slides>40</Slides>
  <Notes>30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40</vt:i4>
      </vt:variant>
    </vt:vector>
  </HeadingPairs>
  <TitlesOfParts>
    <vt:vector size="46" baseType="lpstr">
      <vt:lpstr>Arial</vt:lpstr>
      <vt:lpstr>Book Antiqua</vt:lpstr>
      <vt:lpstr>Calibri Light</vt:lpstr>
      <vt:lpstr>Wingdings</vt:lpstr>
      <vt:lpstr>Wingdings 2</vt:lpstr>
      <vt:lpstr>Suurkaupunki</vt:lpstr>
      <vt:lpstr>  Discourse and Literacy                             28 November 2020   </vt:lpstr>
      <vt:lpstr>COURSE OUTLINE</vt:lpstr>
      <vt:lpstr>Exercise: Types of text</vt:lpstr>
      <vt:lpstr>CENTRAL CONCEPTS: LITERACY                (p. 12)</vt:lpstr>
      <vt:lpstr>MULTIMODALITY</vt:lpstr>
      <vt:lpstr>TRANSMEDIA </vt:lpstr>
      <vt:lpstr>MEDIA LITERACY</vt:lpstr>
      <vt:lpstr>MODERN MEDIA LITERACY</vt:lpstr>
      <vt:lpstr>PowerPoint-esitys</vt:lpstr>
      <vt:lpstr>PowerPoint-esitys</vt:lpstr>
      <vt:lpstr>Why Study Mass Media?</vt:lpstr>
      <vt:lpstr>PowerPoint-esitys</vt:lpstr>
      <vt:lpstr>PowerPoint-esitys</vt:lpstr>
      <vt:lpstr>CENTRAL CONCEPTS: TEXT     (p.7)</vt:lpstr>
      <vt:lpstr>PowerPoint-esitys</vt:lpstr>
      <vt:lpstr>LANGUAGE AND IDEOLOGY</vt:lpstr>
      <vt:lpstr>GENRE                   (p. 4)</vt:lpstr>
      <vt:lpstr>Activity: Genre </vt:lpstr>
      <vt:lpstr>MEANING                 (p.10) </vt:lpstr>
      <vt:lpstr>CITATION NEEDED  (xkcd) </vt:lpstr>
      <vt:lpstr>LEVELS OF MEANING </vt:lpstr>
      <vt:lpstr>PowerPoint-esitys</vt:lpstr>
      <vt:lpstr>PowerPoint-esitys</vt:lpstr>
      <vt:lpstr>PowerPoint-esitys</vt:lpstr>
      <vt:lpstr>MESSAGES AND INTERPRETATIONS</vt:lpstr>
      <vt:lpstr>DIFFERENT APPROACHES TO ANALYSING AND INTERPRETING TEXTS (*)</vt:lpstr>
      <vt:lpstr>PowerPoint-esitys</vt:lpstr>
      <vt:lpstr>PowerPoint-esitys</vt:lpstr>
      <vt:lpstr>PowerPoint-esitys</vt:lpstr>
      <vt:lpstr>PowerPoint-esitys</vt:lpstr>
      <vt:lpstr>PowerPoint-esitys</vt:lpstr>
      <vt:lpstr>HOME ASSIGNMENT 1: Genre analysis</vt:lpstr>
      <vt:lpstr>HOW TO CONSTRUCT AN ESSAY</vt:lpstr>
      <vt:lpstr>ANALYSING PRIMARY SOURCES</vt:lpstr>
      <vt:lpstr>PowerPoint-esitys</vt:lpstr>
      <vt:lpstr>PowerPoint-esitys</vt:lpstr>
      <vt:lpstr>PowerPoint-esitys</vt:lpstr>
      <vt:lpstr>ACTIVITY: COHESION AND COHERENCE</vt:lpstr>
      <vt:lpstr>Bibliography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Texts and Literacy  Autumn 2008</dc:title>
  <dc:creator>Anne Karppinen</dc:creator>
  <cp:lastModifiedBy>Anne Karppinen</cp:lastModifiedBy>
  <cp:revision>127</cp:revision>
  <dcterms:created xsi:type="dcterms:W3CDTF">2008-09-20T11:16:34Z</dcterms:created>
  <dcterms:modified xsi:type="dcterms:W3CDTF">2020-11-27T10:38:04Z</dcterms:modified>
</cp:coreProperties>
</file>